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Lst>
  <p:notesMasterIdLst>
    <p:notesMasterId r:id="rId45"/>
  </p:notesMasterIdLst>
  <p:handoutMasterIdLst>
    <p:handoutMasterId r:id="rId46"/>
  </p:handoutMasterIdLst>
  <p:sldIdLst>
    <p:sldId id="256" r:id="rId6"/>
    <p:sldId id="259" r:id="rId7"/>
    <p:sldId id="273" r:id="rId8"/>
    <p:sldId id="4134" r:id="rId9"/>
    <p:sldId id="4135" r:id="rId10"/>
    <p:sldId id="4136" r:id="rId11"/>
    <p:sldId id="4132" r:id="rId12"/>
    <p:sldId id="4094" r:id="rId13"/>
    <p:sldId id="339" r:id="rId14"/>
    <p:sldId id="340" r:id="rId15"/>
    <p:sldId id="4141" r:id="rId16"/>
    <p:sldId id="4142" r:id="rId17"/>
    <p:sldId id="4143" r:id="rId18"/>
    <p:sldId id="4144" r:id="rId19"/>
    <p:sldId id="4145" r:id="rId20"/>
    <p:sldId id="4137" r:id="rId21"/>
    <p:sldId id="4146" r:id="rId22"/>
    <p:sldId id="327" r:id="rId23"/>
    <p:sldId id="4138" r:id="rId24"/>
    <p:sldId id="266" r:id="rId25"/>
    <p:sldId id="267" r:id="rId26"/>
    <p:sldId id="318" r:id="rId27"/>
    <p:sldId id="4139" r:id="rId28"/>
    <p:sldId id="4126" r:id="rId29"/>
    <p:sldId id="269" r:id="rId30"/>
    <p:sldId id="270" r:id="rId31"/>
    <p:sldId id="4112" r:id="rId32"/>
    <p:sldId id="332" r:id="rId33"/>
    <p:sldId id="4140" r:id="rId34"/>
    <p:sldId id="334" r:id="rId35"/>
    <p:sldId id="4133" r:id="rId36"/>
    <p:sldId id="345" r:id="rId37"/>
    <p:sldId id="346" r:id="rId38"/>
    <p:sldId id="348" r:id="rId39"/>
    <p:sldId id="349" r:id="rId40"/>
    <p:sldId id="350" r:id="rId41"/>
    <p:sldId id="351" r:id="rId42"/>
    <p:sldId id="352" r:id="rId43"/>
    <p:sldId id="353"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574" userDrawn="1">
          <p15:clr>
            <a:srgbClr val="A4A3A4"/>
          </p15:clr>
        </p15:guide>
        <p15:guide id="3" pos="597" userDrawn="1">
          <p15:clr>
            <a:srgbClr val="A4A3A4"/>
          </p15:clr>
        </p15:guide>
        <p15:guide id="4" pos="175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7CD63-1600-7FCD-533A-70A350C38686}" name="Nuvia Espitia Penuela" initials="NE" userId="S::Nespitia@fogafin.gov.co::5357581e-a78b-43f6-99fe-e91c03258b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2F2F2"/>
    <a:srgbClr val="C55A11"/>
    <a:srgbClr val="FF5B00"/>
    <a:srgbClr val="73BD45"/>
    <a:srgbClr val="61A60E"/>
    <a:srgbClr val="64D1DA"/>
    <a:srgbClr val="222222"/>
    <a:srgbClr val="006397"/>
    <a:srgbClr val="B28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7F135-E7F6-4F82-9DE0-2C23A14E5FD8}" v="12" dt="2025-10-31T14:56:45.557"/>
    <p1510:client id="{B22162EB-2318-4645-90F4-130171C43ECF}" v="43" dt="2025-11-04T20:17:36.470"/>
    <p1510:client id="{BAE77FBE-D403-4EC2-BF4C-71E6582F7929}" v="1" dt="2025-10-30T23:12:59.0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6" autoAdjust="0"/>
    <p:restoredTop sz="94660"/>
  </p:normalViewPr>
  <p:slideViewPr>
    <p:cSldViewPr snapToGrid="0">
      <p:cViewPr varScale="1">
        <p:scale>
          <a:sx n="46" d="100"/>
          <a:sy n="46" d="100"/>
        </p:scale>
        <p:origin x="53" y="667"/>
      </p:cViewPr>
      <p:guideLst>
        <p:guide orient="horz" pos="754"/>
        <p:guide pos="574"/>
        <p:guide pos="597"/>
        <p:guide pos="175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901796616082331E-2"/>
          <c:y val="8.7499437774610622E-3"/>
          <c:w val="0.98037676609105184"/>
          <c:h val="0.98031987963741529"/>
        </c:manualLayout>
      </c:layout>
      <c:doughnutChart>
        <c:varyColors val="1"/>
        <c:ser>
          <c:idx val="0"/>
          <c:order val="0"/>
          <c:tx>
            <c:strRef>
              <c:f>Sheet1!$B$1</c:f>
              <c:strCache>
                <c:ptCount val="1"/>
                <c:pt idx="0">
                  <c:v>Sales</c:v>
                </c:pt>
              </c:strCache>
            </c:strRef>
          </c:tx>
          <c:spPr>
            <a:ln>
              <a:noFill/>
            </a:ln>
          </c:spPr>
          <c:dPt>
            <c:idx val="0"/>
            <c:bubble3D val="0"/>
            <c:spPr>
              <a:solidFill>
                <a:srgbClr val="006397"/>
              </a:solidFill>
              <a:ln w="19050">
                <a:solidFill>
                  <a:srgbClr val="006397"/>
                </a:solidFill>
              </a:ln>
              <a:effectLst/>
            </c:spPr>
            <c:extLst>
              <c:ext xmlns:c16="http://schemas.microsoft.com/office/drawing/2014/chart" uri="{C3380CC4-5D6E-409C-BE32-E72D297353CC}">
                <c16:uniqueId val="{00000001-0E1B-4761-956C-FFEBCAEA0DDB}"/>
              </c:ext>
            </c:extLst>
          </c:dPt>
          <c:dPt>
            <c:idx val="1"/>
            <c:bubble3D val="0"/>
            <c:spPr>
              <a:solidFill>
                <a:srgbClr val="006397"/>
              </a:solidFill>
              <a:ln w="19050">
                <a:solidFill>
                  <a:srgbClr val="006397"/>
                </a:solidFill>
              </a:ln>
              <a:effectLst/>
            </c:spPr>
            <c:extLst>
              <c:ext xmlns:c16="http://schemas.microsoft.com/office/drawing/2014/chart" uri="{C3380CC4-5D6E-409C-BE32-E72D297353CC}">
                <c16:uniqueId val="{00000003-0E1B-4761-956C-FFEBCAEA0DDB}"/>
              </c:ext>
            </c:extLst>
          </c:dPt>
          <c:dPt>
            <c:idx val="2"/>
            <c:bubble3D val="0"/>
            <c:spPr>
              <a:gradFill>
                <a:gsLst>
                  <a:gs pos="79000">
                    <a:srgbClr val="006397"/>
                  </a:gs>
                  <a:gs pos="82000">
                    <a:srgbClr val="F2F2F2"/>
                  </a:gs>
                </a:gsLst>
                <a:lin ang="4800000" scaled="0"/>
              </a:gradFill>
              <a:ln w="19050">
                <a:solidFill>
                  <a:srgbClr val="006397"/>
                </a:solidFill>
              </a:ln>
              <a:effectLst/>
            </c:spPr>
            <c:extLst>
              <c:ext xmlns:c16="http://schemas.microsoft.com/office/drawing/2014/chart" uri="{C3380CC4-5D6E-409C-BE32-E72D297353CC}">
                <c16:uniqueId val="{00000005-0E1B-4761-956C-FFEBCAEA0DDB}"/>
              </c:ext>
            </c:extLst>
          </c:dPt>
          <c:dPt>
            <c:idx val="3"/>
            <c:bubble3D val="0"/>
            <c:spPr>
              <a:solidFill>
                <a:srgbClr val="FFFFFF"/>
              </a:solidFill>
              <a:ln w="19050">
                <a:noFill/>
              </a:ln>
              <a:effectLst/>
            </c:spPr>
            <c:extLst>
              <c:ext xmlns:c16="http://schemas.microsoft.com/office/drawing/2014/chart" uri="{C3380CC4-5D6E-409C-BE32-E72D297353CC}">
                <c16:uniqueId val="{00000007-0E1B-4761-956C-FFEBCAEA0DDB}"/>
              </c:ext>
            </c:extLst>
          </c:dPt>
          <c:dPt>
            <c:idx val="4"/>
            <c:bubble3D val="0"/>
            <c:spPr>
              <a:noFill/>
              <a:ln w="19050">
                <a:noFill/>
              </a:ln>
              <a:effectLst/>
            </c:spPr>
            <c:extLst>
              <c:ext xmlns:c16="http://schemas.microsoft.com/office/drawing/2014/chart" uri="{C3380CC4-5D6E-409C-BE32-E72D297353CC}">
                <c16:uniqueId val="{00000009-0E1B-4761-956C-FFEBCAEA0DDB}"/>
              </c:ext>
            </c:extLst>
          </c:dPt>
          <c:dPt>
            <c:idx val="5"/>
            <c:bubble3D val="0"/>
            <c:spPr>
              <a:noFill/>
              <a:ln w="19050">
                <a:noFill/>
              </a:ln>
              <a:effectLst/>
            </c:spPr>
            <c:extLst>
              <c:ext xmlns:c16="http://schemas.microsoft.com/office/drawing/2014/chart" uri="{C3380CC4-5D6E-409C-BE32-E72D297353CC}">
                <c16:uniqueId val="{0000000B-0E1B-4761-956C-FFEBCAEA0DDB}"/>
              </c:ext>
            </c:extLst>
          </c:dPt>
          <c:dPt>
            <c:idx val="6"/>
            <c:bubble3D val="0"/>
            <c:spPr>
              <a:noFill/>
              <a:ln w="19050">
                <a:noFill/>
              </a:ln>
              <a:effectLst/>
            </c:spPr>
            <c:extLst>
              <c:ext xmlns:c16="http://schemas.microsoft.com/office/drawing/2014/chart" uri="{C3380CC4-5D6E-409C-BE32-E72D297353CC}">
                <c16:uniqueId val="{0000000D-0E1B-4761-956C-FFEBCAEA0DDB}"/>
              </c:ext>
            </c:extLst>
          </c:dPt>
          <c:dPt>
            <c:idx val="7"/>
            <c:bubble3D val="0"/>
            <c:spPr>
              <a:noFill/>
              <a:ln w="19050">
                <a:noFill/>
              </a:ln>
              <a:effectLst/>
            </c:spPr>
            <c:extLst>
              <c:ext xmlns:c16="http://schemas.microsoft.com/office/drawing/2014/chart" uri="{C3380CC4-5D6E-409C-BE32-E72D297353CC}">
                <c16:uniqueId val="{0000000F-0E1B-4761-956C-FFEBCAEA0DDB}"/>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5</c:v>
                </c:pt>
                <c:pt idx="1">
                  <c:v>3</c:v>
                </c:pt>
                <c:pt idx="2">
                  <c:v>3</c:v>
                </c:pt>
                <c:pt idx="3">
                  <c:v>3</c:v>
                </c:pt>
                <c:pt idx="4">
                  <c:v>1</c:v>
                </c:pt>
                <c:pt idx="5">
                  <c:v>1</c:v>
                </c:pt>
                <c:pt idx="6">
                  <c:v>3</c:v>
                </c:pt>
                <c:pt idx="7">
                  <c:v>3</c:v>
                </c:pt>
              </c:numCache>
            </c:numRef>
          </c:val>
          <c:extLst>
            <c:ext xmlns:c16="http://schemas.microsoft.com/office/drawing/2014/chart" uri="{C3380CC4-5D6E-409C-BE32-E72D297353CC}">
              <c16:uniqueId val="{00000010-0E1B-4761-956C-FFEBCAEA0DDB}"/>
            </c:ext>
          </c:extLst>
        </c:ser>
        <c:dLbls>
          <c:showLegendKey val="0"/>
          <c:showVal val="0"/>
          <c:showCatName val="0"/>
          <c:showSerName val="0"/>
          <c:showPercent val="0"/>
          <c:showBubbleSize val="0"/>
          <c:showLeaderLines val="1"/>
        </c:dLbls>
        <c:firstSliceAng val="270"/>
        <c:holeSize val="5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901796616082331E-2"/>
          <c:y val="8.7499437774610622E-3"/>
          <c:w val="0.98037676609105184"/>
          <c:h val="0.98031987963741529"/>
        </c:manualLayout>
      </c:layout>
      <c:doughnutChart>
        <c:varyColors val="1"/>
        <c:ser>
          <c:idx val="0"/>
          <c:order val="0"/>
          <c:tx>
            <c:strRef>
              <c:f>Sheet1!$B$1</c:f>
              <c:strCache>
                <c:ptCount val="1"/>
                <c:pt idx="0">
                  <c:v>Sales</c:v>
                </c:pt>
              </c:strCache>
            </c:strRef>
          </c:tx>
          <c:spPr>
            <a:ln>
              <a:noFill/>
            </a:ln>
          </c:spPr>
          <c:dPt>
            <c:idx val="0"/>
            <c:bubble3D val="0"/>
            <c:spPr>
              <a:solidFill>
                <a:srgbClr val="006397"/>
              </a:solidFill>
              <a:ln w="19050">
                <a:solidFill>
                  <a:srgbClr val="006397"/>
                </a:solidFill>
              </a:ln>
              <a:effectLst/>
            </c:spPr>
            <c:extLst>
              <c:ext xmlns:c16="http://schemas.microsoft.com/office/drawing/2014/chart" uri="{C3380CC4-5D6E-409C-BE32-E72D297353CC}">
                <c16:uniqueId val="{00000001-6B44-4779-A765-98B28DFAD80C}"/>
              </c:ext>
            </c:extLst>
          </c:dPt>
          <c:dPt>
            <c:idx val="1"/>
            <c:bubble3D val="0"/>
            <c:spPr>
              <a:solidFill>
                <a:srgbClr val="006397"/>
              </a:solidFill>
              <a:ln w="19050">
                <a:solidFill>
                  <a:srgbClr val="006397"/>
                </a:solidFill>
              </a:ln>
              <a:effectLst/>
            </c:spPr>
            <c:extLst>
              <c:ext xmlns:c16="http://schemas.microsoft.com/office/drawing/2014/chart" uri="{C3380CC4-5D6E-409C-BE32-E72D297353CC}">
                <c16:uniqueId val="{00000003-6B44-4779-A765-98B28DFAD80C}"/>
              </c:ext>
            </c:extLst>
          </c:dPt>
          <c:dPt>
            <c:idx val="2"/>
            <c:bubble3D val="0"/>
            <c:spPr>
              <a:gradFill>
                <a:gsLst>
                  <a:gs pos="79000">
                    <a:srgbClr val="006397"/>
                  </a:gs>
                  <a:gs pos="82000">
                    <a:srgbClr val="F2F2F2"/>
                  </a:gs>
                </a:gsLst>
                <a:lin ang="4800000" scaled="0"/>
              </a:gradFill>
              <a:ln w="19050">
                <a:solidFill>
                  <a:srgbClr val="006397"/>
                </a:solidFill>
              </a:ln>
              <a:effectLst/>
            </c:spPr>
            <c:extLst>
              <c:ext xmlns:c16="http://schemas.microsoft.com/office/drawing/2014/chart" uri="{C3380CC4-5D6E-409C-BE32-E72D297353CC}">
                <c16:uniqueId val="{00000005-6B44-4779-A765-98B28DFAD80C}"/>
              </c:ext>
            </c:extLst>
          </c:dPt>
          <c:dPt>
            <c:idx val="3"/>
            <c:bubble3D val="0"/>
            <c:spPr>
              <a:solidFill>
                <a:srgbClr val="FFFFFF"/>
              </a:solidFill>
              <a:ln w="19050">
                <a:noFill/>
              </a:ln>
              <a:effectLst/>
            </c:spPr>
            <c:extLst>
              <c:ext xmlns:c16="http://schemas.microsoft.com/office/drawing/2014/chart" uri="{C3380CC4-5D6E-409C-BE32-E72D297353CC}">
                <c16:uniqueId val="{00000007-6B44-4779-A765-98B28DFAD80C}"/>
              </c:ext>
            </c:extLst>
          </c:dPt>
          <c:dPt>
            <c:idx val="4"/>
            <c:bubble3D val="0"/>
            <c:spPr>
              <a:noFill/>
              <a:ln w="19050">
                <a:noFill/>
              </a:ln>
              <a:effectLst/>
            </c:spPr>
            <c:extLst>
              <c:ext xmlns:c16="http://schemas.microsoft.com/office/drawing/2014/chart" uri="{C3380CC4-5D6E-409C-BE32-E72D297353CC}">
                <c16:uniqueId val="{00000009-6B44-4779-A765-98B28DFAD80C}"/>
              </c:ext>
            </c:extLst>
          </c:dPt>
          <c:dPt>
            <c:idx val="5"/>
            <c:bubble3D val="0"/>
            <c:spPr>
              <a:noFill/>
              <a:ln w="19050">
                <a:noFill/>
              </a:ln>
              <a:effectLst/>
            </c:spPr>
            <c:extLst>
              <c:ext xmlns:c16="http://schemas.microsoft.com/office/drawing/2014/chart" uri="{C3380CC4-5D6E-409C-BE32-E72D297353CC}">
                <c16:uniqueId val="{0000000B-6B44-4779-A765-98B28DFAD80C}"/>
              </c:ext>
            </c:extLst>
          </c:dPt>
          <c:dPt>
            <c:idx val="6"/>
            <c:bubble3D val="0"/>
            <c:spPr>
              <a:noFill/>
              <a:ln w="19050">
                <a:noFill/>
              </a:ln>
              <a:effectLst/>
            </c:spPr>
            <c:extLst>
              <c:ext xmlns:c16="http://schemas.microsoft.com/office/drawing/2014/chart" uri="{C3380CC4-5D6E-409C-BE32-E72D297353CC}">
                <c16:uniqueId val="{0000000D-6B44-4779-A765-98B28DFAD80C}"/>
              </c:ext>
            </c:extLst>
          </c:dPt>
          <c:dPt>
            <c:idx val="7"/>
            <c:bubble3D val="0"/>
            <c:spPr>
              <a:noFill/>
              <a:ln w="19050">
                <a:noFill/>
              </a:ln>
              <a:effectLst/>
            </c:spPr>
            <c:extLst>
              <c:ext xmlns:c16="http://schemas.microsoft.com/office/drawing/2014/chart" uri="{C3380CC4-5D6E-409C-BE32-E72D297353CC}">
                <c16:uniqueId val="{0000000F-6B44-4779-A765-98B28DFAD80C}"/>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5</c:v>
                </c:pt>
                <c:pt idx="1">
                  <c:v>3</c:v>
                </c:pt>
                <c:pt idx="2">
                  <c:v>3</c:v>
                </c:pt>
                <c:pt idx="3">
                  <c:v>3</c:v>
                </c:pt>
                <c:pt idx="4">
                  <c:v>1</c:v>
                </c:pt>
                <c:pt idx="5">
                  <c:v>1</c:v>
                </c:pt>
                <c:pt idx="6">
                  <c:v>3</c:v>
                </c:pt>
                <c:pt idx="7">
                  <c:v>3</c:v>
                </c:pt>
              </c:numCache>
            </c:numRef>
          </c:val>
          <c:extLst>
            <c:ext xmlns:c16="http://schemas.microsoft.com/office/drawing/2014/chart" uri="{C3380CC4-5D6E-409C-BE32-E72D297353CC}">
              <c16:uniqueId val="{00000010-6B44-4779-A765-98B28DFAD80C}"/>
            </c:ext>
          </c:extLst>
        </c:ser>
        <c:dLbls>
          <c:showLegendKey val="0"/>
          <c:showVal val="0"/>
          <c:showCatName val="0"/>
          <c:showSerName val="0"/>
          <c:showPercent val="0"/>
          <c:showBubbleSize val="0"/>
          <c:showLeaderLines val="1"/>
        </c:dLbls>
        <c:firstSliceAng val="270"/>
        <c:holeSize val="5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Title 01</c:v>
                </c:pt>
              </c:strCache>
            </c:strRef>
          </c:tx>
          <c:spPr>
            <a:solidFill>
              <a:srgbClr val="92D050"/>
            </a:solidFill>
            <a:ln>
              <a:solidFill>
                <a:srgbClr val="92D050"/>
              </a:solidFill>
            </a:ln>
            <a:effectLst/>
          </c:spPr>
          <c:invertIfNegative val="0"/>
          <c:cat>
            <c:numRef>
              <c:f>Sheet1!$A$2:$A$5</c:f>
              <c:numCache>
                <c:formatCode>General</c:formatCode>
                <c:ptCount val="4"/>
                <c:pt idx="0">
                  <c:v>2017</c:v>
                </c:pt>
              </c:numCache>
            </c:numRef>
          </c:cat>
          <c:val>
            <c:numRef>
              <c:f>Sheet1!$B$2:$B$5</c:f>
              <c:numCache>
                <c:formatCode>General</c:formatCode>
                <c:ptCount val="4"/>
                <c:pt idx="0">
                  <c:v>2</c:v>
                </c:pt>
              </c:numCache>
            </c:numRef>
          </c:val>
          <c:extLst>
            <c:ext xmlns:c16="http://schemas.microsoft.com/office/drawing/2014/chart" uri="{C3380CC4-5D6E-409C-BE32-E72D297353CC}">
              <c16:uniqueId val="{00000000-B0AC-4EA6-B300-4DE513FBBE0D}"/>
            </c:ext>
          </c:extLst>
        </c:ser>
        <c:ser>
          <c:idx val="1"/>
          <c:order val="1"/>
          <c:tx>
            <c:strRef>
              <c:f>Sheet1!$C$1</c:f>
              <c:strCache>
                <c:ptCount val="1"/>
                <c:pt idx="0">
                  <c:v>Title 02</c:v>
                </c:pt>
              </c:strCache>
            </c:strRef>
          </c:tx>
          <c:spPr>
            <a:solidFill>
              <a:srgbClr val="E24956"/>
            </a:solidFill>
            <a:ln>
              <a:solidFill>
                <a:srgbClr val="92D050"/>
              </a:solidFill>
            </a:ln>
            <a:effectLst/>
          </c:spPr>
          <c:invertIfNegative val="0"/>
          <c:dPt>
            <c:idx val="0"/>
            <c:invertIfNegative val="0"/>
            <c:bubble3D val="0"/>
            <c:spPr>
              <a:solidFill>
                <a:srgbClr val="92D050"/>
              </a:solidFill>
              <a:ln>
                <a:solidFill>
                  <a:srgbClr val="92D050"/>
                </a:solidFill>
              </a:ln>
              <a:effectLst/>
            </c:spPr>
            <c:extLst>
              <c:ext xmlns:c16="http://schemas.microsoft.com/office/drawing/2014/chart" uri="{C3380CC4-5D6E-409C-BE32-E72D297353CC}">
                <c16:uniqueId val="{00000002-B0AC-4EA6-B300-4DE513FBBE0D}"/>
              </c:ext>
            </c:extLst>
          </c:dPt>
          <c:cat>
            <c:numRef>
              <c:f>Sheet1!$A$2:$A$5</c:f>
              <c:numCache>
                <c:formatCode>General</c:formatCode>
                <c:ptCount val="4"/>
                <c:pt idx="0">
                  <c:v>2017</c:v>
                </c:pt>
              </c:numCache>
            </c:numRef>
          </c:cat>
          <c:val>
            <c:numRef>
              <c:f>Sheet1!$C$2:$C$5</c:f>
              <c:numCache>
                <c:formatCode>General</c:formatCode>
                <c:ptCount val="4"/>
                <c:pt idx="0">
                  <c:v>3</c:v>
                </c:pt>
              </c:numCache>
            </c:numRef>
          </c:val>
          <c:extLst>
            <c:ext xmlns:c16="http://schemas.microsoft.com/office/drawing/2014/chart" uri="{C3380CC4-5D6E-409C-BE32-E72D297353CC}">
              <c16:uniqueId val="{00000003-B0AC-4EA6-B300-4DE513FBBE0D}"/>
            </c:ext>
          </c:extLst>
        </c:ser>
        <c:ser>
          <c:idx val="2"/>
          <c:order val="2"/>
          <c:tx>
            <c:strRef>
              <c:f>Sheet1!$D$1</c:f>
              <c:strCache>
                <c:ptCount val="1"/>
                <c:pt idx="0">
                  <c:v>Title 03</c:v>
                </c:pt>
              </c:strCache>
            </c:strRef>
          </c:tx>
          <c:spPr>
            <a:solidFill>
              <a:srgbClr val="92D050"/>
            </a:solidFill>
            <a:ln>
              <a:solidFill>
                <a:srgbClr val="92D050"/>
              </a:solidFill>
            </a:ln>
            <a:effectLst/>
          </c:spPr>
          <c:invertIfNegative val="0"/>
          <c:cat>
            <c:numRef>
              <c:f>Sheet1!$A$2:$A$5</c:f>
              <c:numCache>
                <c:formatCode>General</c:formatCode>
                <c:ptCount val="4"/>
                <c:pt idx="0">
                  <c:v>2017</c:v>
                </c:pt>
              </c:numCache>
            </c:numRef>
          </c:cat>
          <c:val>
            <c:numRef>
              <c:f>Sheet1!$D$2:$D$5</c:f>
              <c:numCache>
                <c:formatCode>General</c:formatCode>
                <c:ptCount val="4"/>
                <c:pt idx="0">
                  <c:v>4</c:v>
                </c:pt>
              </c:numCache>
            </c:numRef>
          </c:val>
          <c:extLst>
            <c:ext xmlns:c16="http://schemas.microsoft.com/office/drawing/2014/chart" uri="{C3380CC4-5D6E-409C-BE32-E72D297353CC}">
              <c16:uniqueId val="{00000004-B0AC-4EA6-B300-4DE513FBBE0D}"/>
            </c:ext>
          </c:extLst>
        </c:ser>
        <c:dLbls>
          <c:showLegendKey val="0"/>
          <c:showVal val="0"/>
          <c:showCatName val="0"/>
          <c:showSerName val="0"/>
          <c:showPercent val="0"/>
          <c:showBubbleSize val="0"/>
        </c:dLbls>
        <c:gapWidth val="120"/>
        <c:overlap val="-20"/>
        <c:axId val="-1563850880"/>
        <c:axId val="-1563842720"/>
      </c:barChart>
      <c:catAx>
        <c:axId val="-1563850880"/>
        <c:scaling>
          <c:orientation val="minMax"/>
        </c:scaling>
        <c:delete val="1"/>
        <c:axPos val="b"/>
        <c:numFmt formatCode="General" sourceLinked="1"/>
        <c:majorTickMark val="none"/>
        <c:minorTickMark val="none"/>
        <c:tickLblPos val="nextTo"/>
        <c:crossAx val="-1563842720"/>
        <c:crosses val="autoZero"/>
        <c:auto val="1"/>
        <c:lblAlgn val="ctr"/>
        <c:lblOffset val="100"/>
        <c:noMultiLvlLbl val="0"/>
      </c:catAx>
      <c:valAx>
        <c:axId val="-1563842720"/>
        <c:scaling>
          <c:orientation val="minMax"/>
          <c:max val="6"/>
        </c:scaling>
        <c:delete val="1"/>
        <c:axPos val="l"/>
        <c:numFmt formatCode="General" sourceLinked="1"/>
        <c:majorTickMark val="none"/>
        <c:minorTickMark val="none"/>
        <c:tickLblPos val="nextTo"/>
        <c:crossAx val="-1563850880"/>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200" b="0" i="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Title 01</c:v>
                </c:pt>
              </c:strCache>
            </c:strRef>
          </c:tx>
          <c:spPr>
            <a:solidFill>
              <a:srgbClr val="92D050"/>
            </a:solidFill>
            <a:ln>
              <a:solidFill>
                <a:srgbClr val="92D050"/>
              </a:solidFill>
            </a:ln>
            <a:effectLst/>
          </c:spPr>
          <c:invertIfNegative val="0"/>
          <c:cat>
            <c:numRef>
              <c:f>Sheet1!$A$2:$A$5</c:f>
              <c:numCache>
                <c:formatCode>General</c:formatCode>
                <c:ptCount val="4"/>
                <c:pt idx="0">
                  <c:v>2017</c:v>
                </c:pt>
              </c:numCache>
            </c:numRef>
          </c:cat>
          <c:val>
            <c:numRef>
              <c:f>Sheet1!$B$2:$B$5</c:f>
              <c:numCache>
                <c:formatCode>General</c:formatCode>
                <c:ptCount val="4"/>
                <c:pt idx="0">
                  <c:v>2</c:v>
                </c:pt>
              </c:numCache>
            </c:numRef>
          </c:val>
          <c:extLst>
            <c:ext xmlns:c16="http://schemas.microsoft.com/office/drawing/2014/chart" uri="{C3380CC4-5D6E-409C-BE32-E72D297353CC}">
              <c16:uniqueId val="{00000000-9663-4299-A188-3D519883FB2C}"/>
            </c:ext>
          </c:extLst>
        </c:ser>
        <c:ser>
          <c:idx val="1"/>
          <c:order val="1"/>
          <c:tx>
            <c:strRef>
              <c:f>Sheet1!$C$1</c:f>
              <c:strCache>
                <c:ptCount val="1"/>
                <c:pt idx="0">
                  <c:v>Title 02</c:v>
                </c:pt>
              </c:strCache>
            </c:strRef>
          </c:tx>
          <c:spPr>
            <a:solidFill>
              <a:srgbClr val="E24956"/>
            </a:solidFill>
            <a:ln>
              <a:solidFill>
                <a:srgbClr val="92D050"/>
              </a:solidFill>
            </a:ln>
            <a:effectLst/>
          </c:spPr>
          <c:invertIfNegative val="0"/>
          <c:dPt>
            <c:idx val="0"/>
            <c:invertIfNegative val="0"/>
            <c:bubble3D val="0"/>
            <c:spPr>
              <a:solidFill>
                <a:srgbClr val="92D050"/>
              </a:solidFill>
              <a:ln>
                <a:solidFill>
                  <a:srgbClr val="92D050"/>
                </a:solidFill>
              </a:ln>
              <a:effectLst/>
            </c:spPr>
            <c:extLst>
              <c:ext xmlns:c16="http://schemas.microsoft.com/office/drawing/2014/chart" uri="{C3380CC4-5D6E-409C-BE32-E72D297353CC}">
                <c16:uniqueId val="{00000002-9663-4299-A188-3D519883FB2C}"/>
              </c:ext>
            </c:extLst>
          </c:dPt>
          <c:cat>
            <c:numRef>
              <c:f>Sheet1!$A$2:$A$5</c:f>
              <c:numCache>
                <c:formatCode>General</c:formatCode>
                <c:ptCount val="4"/>
                <c:pt idx="0">
                  <c:v>2017</c:v>
                </c:pt>
              </c:numCache>
            </c:numRef>
          </c:cat>
          <c:val>
            <c:numRef>
              <c:f>Sheet1!$C$2:$C$5</c:f>
              <c:numCache>
                <c:formatCode>General</c:formatCode>
                <c:ptCount val="4"/>
                <c:pt idx="0">
                  <c:v>3</c:v>
                </c:pt>
              </c:numCache>
            </c:numRef>
          </c:val>
          <c:extLst>
            <c:ext xmlns:c16="http://schemas.microsoft.com/office/drawing/2014/chart" uri="{C3380CC4-5D6E-409C-BE32-E72D297353CC}">
              <c16:uniqueId val="{00000003-9663-4299-A188-3D519883FB2C}"/>
            </c:ext>
          </c:extLst>
        </c:ser>
        <c:ser>
          <c:idx val="2"/>
          <c:order val="2"/>
          <c:tx>
            <c:strRef>
              <c:f>Sheet1!$D$1</c:f>
              <c:strCache>
                <c:ptCount val="1"/>
                <c:pt idx="0">
                  <c:v>Title 03</c:v>
                </c:pt>
              </c:strCache>
            </c:strRef>
          </c:tx>
          <c:spPr>
            <a:solidFill>
              <a:srgbClr val="92D050"/>
            </a:solidFill>
            <a:ln>
              <a:solidFill>
                <a:srgbClr val="92D050"/>
              </a:solidFill>
            </a:ln>
            <a:effectLst/>
          </c:spPr>
          <c:invertIfNegative val="0"/>
          <c:cat>
            <c:numRef>
              <c:f>Sheet1!$A$2:$A$5</c:f>
              <c:numCache>
                <c:formatCode>General</c:formatCode>
                <c:ptCount val="4"/>
                <c:pt idx="0">
                  <c:v>2017</c:v>
                </c:pt>
              </c:numCache>
            </c:numRef>
          </c:cat>
          <c:val>
            <c:numRef>
              <c:f>Sheet1!$D$2:$D$5</c:f>
              <c:numCache>
                <c:formatCode>General</c:formatCode>
                <c:ptCount val="4"/>
                <c:pt idx="0">
                  <c:v>4</c:v>
                </c:pt>
              </c:numCache>
            </c:numRef>
          </c:val>
          <c:extLst>
            <c:ext xmlns:c16="http://schemas.microsoft.com/office/drawing/2014/chart" uri="{C3380CC4-5D6E-409C-BE32-E72D297353CC}">
              <c16:uniqueId val="{00000004-9663-4299-A188-3D519883FB2C}"/>
            </c:ext>
          </c:extLst>
        </c:ser>
        <c:dLbls>
          <c:showLegendKey val="0"/>
          <c:showVal val="0"/>
          <c:showCatName val="0"/>
          <c:showSerName val="0"/>
          <c:showPercent val="0"/>
          <c:showBubbleSize val="0"/>
        </c:dLbls>
        <c:gapWidth val="120"/>
        <c:overlap val="-20"/>
        <c:axId val="-1563850880"/>
        <c:axId val="-1563842720"/>
      </c:barChart>
      <c:catAx>
        <c:axId val="-1563850880"/>
        <c:scaling>
          <c:orientation val="minMax"/>
        </c:scaling>
        <c:delete val="1"/>
        <c:axPos val="b"/>
        <c:numFmt formatCode="General" sourceLinked="1"/>
        <c:majorTickMark val="none"/>
        <c:minorTickMark val="none"/>
        <c:tickLblPos val="nextTo"/>
        <c:crossAx val="-1563842720"/>
        <c:crosses val="autoZero"/>
        <c:auto val="1"/>
        <c:lblAlgn val="ctr"/>
        <c:lblOffset val="100"/>
        <c:noMultiLvlLbl val="0"/>
      </c:catAx>
      <c:valAx>
        <c:axId val="-1563842720"/>
        <c:scaling>
          <c:orientation val="minMax"/>
          <c:max val="6"/>
        </c:scaling>
        <c:delete val="1"/>
        <c:axPos val="l"/>
        <c:numFmt formatCode="General" sourceLinked="1"/>
        <c:majorTickMark val="none"/>
        <c:minorTickMark val="none"/>
        <c:tickLblPos val="nextTo"/>
        <c:crossAx val="-1563850880"/>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200" b="0" i="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9A63A3E-BB27-ED07-06DD-E025488F7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84F2FCD-4BC3-5EDA-9347-4B3F232B3D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80D01-2582-4B32-B5B3-2902046229FE}" type="datetimeFigureOut">
              <a:rPr lang="es-CO" smtClean="0"/>
              <a:t>4/11/2025</a:t>
            </a:fld>
            <a:endParaRPr lang="es-CO"/>
          </a:p>
        </p:txBody>
      </p:sp>
      <p:sp>
        <p:nvSpPr>
          <p:cNvPr id="4" name="Marcador de pie de página 3">
            <a:extLst>
              <a:ext uri="{FF2B5EF4-FFF2-40B4-BE49-F238E27FC236}">
                <a16:creationId xmlns:a16="http://schemas.microsoft.com/office/drawing/2014/main" id="{9D3A53D3-62A6-7D0D-37F7-9ED3A66830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139FF41D-5BA6-0198-A796-88E1A1FDC5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B40C10-2BC0-40C3-87D8-9649D027EC0B}" type="slidenum">
              <a:rPr lang="es-CO" smtClean="0"/>
              <a:t>‹Nº›</a:t>
            </a:fld>
            <a:endParaRPr lang="es-CO"/>
          </a:p>
        </p:txBody>
      </p:sp>
    </p:spTree>
    <p:extLst>
      <p:ext uri="{BB962C8B-B14F-4D97-AF65-F5344CB8AC3E}">
        <p14:creationId xmlns:p14="http://schemas.microsoft.com/office/powerpoint/2010/main" val="285625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673D6-0B71-4F2E-A689-71C6CDAFB285}" type="datetimeFigureOut">
              <a:rPr lang="es-CO" smtClean="0"/>
              <a:t>4/11/2025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8325A-3195-4FB6-A35E-30C371D0CD8E}" type="slidenum">
              <a:rPr lang="es-CO" smtClean="0"/>
              <a:t>‹Nº›</a:t>
            </a:fld>
            <a:endParaRPr lang="es-CO"/>
          </a:p>
        </p:txBody>
      </p:sp>
    </p:spTree>
    <p:extLst>
      <p:ext uri="{BB962C8B-B14F-4D97-AF65-F5344CB8AC3E}">
        <p14:creationId xmlns:p14="http://schemas.microsoft.com/office/powerpoint/2010/main" val="13862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4528325A-3195-4FB6-A35E-30C371D0CD8E}" type="slidenum">
              <a:rPr lang="es-CO" smtClean="0"/>
              <a:t>7</a:t>
            </a:fld>
            <a:endParaRPr lang="es-CO"/>
          </a:p>
        </p:txBody>
      </p:sp>
    </p:spTree>
    <p:extLst>
      <p:ext uri="{BB962C8B-B14F-4D97-AF65-F5344CB8AC3E}">
        <p14:creationId xmlns:p14="http://schemas.microsoft.com/office/powerpoint/2010/main" val="125679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8325A-3195-4FB6-A35E-30C371D0CD8E}"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347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8325A-3195-4FB6-A35E-30C371D0CD8E}"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490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4528325A-3195-4FB6-A35E-30C371D0CD8E}" type="slidenum">
              <a:rPr lang="es-CO" smtClean="0"/>
              <a:t>25</a:t>
            </a:fld>
            <a:endParaRPr lang="es-CO"/>
          </a:p>
        </p:txBody>
      </p:sp>
    </p:spTree>
    <p:extLst>
      <p:ext uri="{BB962C8B-B14F-4D97-AF65-F5344CB8AC3E}">
        <p14:creationId xmlns:p14="http://schemas.microsoft.com/office/powerpoint/2010/main" val="2890210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7.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svg"/><Relationship Id="rId7"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pic>
        <p:nvPicPr>
          <p:cNvPr id="13" name="Gráfico 12">
            <a:extLst>
              <a:ext uri="{FF2B5EF4-FFF2-40B4-BE49-F238E27FC236}">
                <a16:creationId xmlns:a16="http://schemas.microsoft.com/office/drawing/2014/main" id="{1E04A440-8982-4122-B1AC-E890A92FEA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14974" y="455250"/>
            <a:ext cx="2962049" cy="858372"/>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3" name="Rectángulo 2">
            <a:extLst>
              <a:ext uri="{FF2B5EF4-FFF2-40B4-BE49-F238E27FC236}">
                <a16:creationId xmlns:a16="http://schemas.microsoft.com/office/drawing/2014/main" id="{A808BCEA-0515-9E55-E559-495D8E725482}"/>
              </a:ext>
            </a:extLst>
          </p:cNvPr>
          <p:cNvSpPr/>
          <p:nvPr userDrawn="1"/>
        </p:nvSpPr>
        <p:spPr>
          <a:xfrm>
            <a:off x="4224223" y="228600"/>
            <a:ext cx="4214588" cy="1284225"/>
          </a:xfrm>
          <a:prstGeom prst="rect">
            <a:avLst/>
          </a:prstGeom>
          <a:solidFill>
            <a:srgbClr val="015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60D7D2F7-5335-E7F3-3EBB-033E84FE60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69676" y="166651"/>
            <a:ext cx="4452645" cy="1467905"/>
          </a:xfrm>
          <a:prstGeom prst="rect">
            <a:avLst/>
          </a:prstGeom>
        </p:spPr>
      </p:pic>
    </p:spTree>
    <p:extLst>
      <p:ext uri="{BB962C8B-B14F-4D97-AF65-F5344CB8AC3E}">
        <p14:creationId xmlns:p14="http://schemas.microsoft.com/office/powerpoint/2010/main" val="4070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2" name="Título 1">
            <a:extLst>
              <a:ext uri="{FF2B5EF4-FFF2-40B4-BE49-F238E27FC236}">
                <a16:creationId xmlns:a16="http://schemas.microsoft.com/office/drawing/2014/main" id="{EB03FA6C-43FD-421B-9B0A-438A8F4CA76B}"/>
              </a:ext>
            </a:extLst>
          </p:cNvPr>
          <p:cNvSpPr txBox="1">
            <a:spLocks/>
          </p:cNvSpPr>
          <p:nvPr userDrawn="1"/>
        </p:nvSpPr>
        <p:spPr>
          <a:xfrm>
            <a:off x="726955" y="189973"/>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ES">
                <a:solidFill>
                  <a:srgbClr val="035A93"/>
                </a:solidFill>
              </a:rPr>
              <a:t>Haga clic para título del patrón</a:t>
            </a:r>
            <a:endParaRPr lang="es-CO">
              <a:solidFill>
                <a:srgbClr val="035A93"/>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6" name="Marcador de texto 2">
            <a:extLst>
              <a:ext uri="{FF2B5EF4-FFF2-40B4-BE49-F238E27FC236}">
                <a16:creationId xmlns:a16="http://schemas.microsoft.com/office/drawing/2014/main" id="{428C91D1-80A8-4225-88D2-E489987BA89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8" name="Gráfico 17">
            <a:extLst>
              <a:ext uri="{FF2B5EF4-FFF2-40B4-BE49-F238E27FC236}">
                <a16:creationId xmlns:a16="http://schemas.microsoft.com/office/drawing/2014/main" id="{CE7BF810-7CFC-4691-A25D-1473165111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0881EC0-4358-4EBC-8A75-DE9E596E1B7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654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8E95FA21-6B20-9F74-EDD8-1B208C720F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84368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Gráfico 2">
            <a:extLst>
              <a:ext uri="{FF2B5EF4-FFF2-40B4-BE49-F238E27FC236}">
                <a16:creationId xmlns:a16="http://schemas.microsoft.com/office/drawing/2014/main" id="{E533C4D2-24A6-969C-83EA-9688B0A864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07573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2" name="Título 1">
            <a:extLst>
              <a:ext uri="{FF2B5EF4-FFF2-40B4-BE49-F238E27FC236}">
                <a16:creationId xmlns:a16="http://schemas.microsoft.com/office/drawing/2014/main" id="{EB03FA6C-43FD-421B-9B0A-438A8F4CA76B}"/>
              </a:ext>
            </a:extLst>
          </p:cNvPr>
          <p:cNvSpPr txBox="1">
            <a:spLocks/>
          </p:cNvSpPr>
          <p:nvPr userDrawn="1"/>
        </p:nvSpPr>
        <p:spPr>
          <a:xfrm>
            <a:off x="726955" y="189973"/>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ES">
                <a:solidFill>
                  <a:srgbClr val="B28A3F"/>
                </a:solidFill>
              </a:rPr>
              <a:t>Haga clic para título del patrón</a:t>
            </a:r>
            <a:endParaRPr lang="es-CO">
              <a:solidFill>
                <a:srgbClr val="B28A3F"/>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pic>
        <p:nvPicPr>
          <p:cNvPr id="18" name="Gráfico 17">
            <a:extLst>
              <a:ext uri="{FF2B5EF4-FFF2-40B4-BE49-F238E27FC236}">
                <a16:creationId xmlns:a16="http://schemas.microsoft.com/office/drawing/2014/main" id="{87E29ECC-6851-4746-97B4-C01BF4C233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69646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4/11/2025</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Título 1">
            <a:extLst>
              <a:ext uri="{FF2B5EF4-FFF2-40B4-BE49-F238E27FC236}">
                <a16:creationId xmlns:a16="http://schemas.microsoft.com/office/drawing/2014/main" id="{7007CDAB-E1A7-4EC9-8C03-4F082442F2AF}"/>
              </a:ext>
            </a:extLst>
          </p:cNvPr>
          <p:cNvSpPr txBox="1">
            <a:spLocks/>
          </p:cNvSpPr>
          <p:nvPr userDrawn="1"/>
        </p:nvSpPr>
        <p:spPr>
          <a:xfrm>
            <a:off x="726955" y="189973"/>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ES">
                <a:solidFill>
                  <a:schemeClr val="bg1"/>
                </a:solidFill>
              </a:rPr>
              <a:t>Haga clic para título del patrón</a:t>
            </a:r>
            <a:endParaRPr lang="es-CO">
              <a:solidFill>
                <a:schemeClr val="bg1"/>
              </a:solidFill>
            </a:endParaRPr>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2319" y="2116867"/>
            <a:ext cx="3759427" cy="3719645"/>
          </a:xfrm>
          <a:prstGeom prst="rect">
            <a:avLst/>
          </a:prstGeom>
        </p:spPr>
      </p:pic>
      <p:pic>
        <p:nvPicPr>
          <p:cNvPr id="16" name="Gráfico 15">
            <a:extLst>
              <a:ext uri="{FF2B5EF4-FFF2-40B4-BE49-F238E27FC236}">
                <a16:creationId xmlns:a16="http://schemas.microsoft.com/office/drawing/2014/main" id="{D94C77E4-6DA6-402C-9CA7-26A813B977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7825" y="5874612"/>
            <a:ext cx="2292350" cy="664300"/>
          </a:xfrm>
          <a:prstGeom prst="rect">
            <a:avLst/>
          </a:prstGeom>
        </p:spPr>
      </p:pic>
    </p:spTree>
    <p:extLst>
      <p:ext uri="{BB962C8B-B14F-4D97-AF65-F5344CB8AC3E}">
        <p14:creationId xmlns:p14="http://schemas.microsoft.com/office/powerpoint/2010/main" val="303891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F773B5C4-84CE-4AB6-9FFC-55280B681F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20830" y="706705"/>
            <a:ext cx="6271170" cy="5393634"/>
          </a:xfrm>
          <a:prstGeom prst="rect">
            <a:avLst/>
          </a:prstGeom>
        </p:spPr>
      </p:pic>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8694" y="1388701"/>
            <a:ext cx="3750000" cy="3697332"/>
          </a:xfrm>
          <a:prstGeom prst="rect">
            <a:avLst/>
          </a:prstGeom>
        </p:spPr>
      </p:pic>
      <p:sp>
        <p:nvSpPr>
          <p:cNvPr id="10" name="Marcador de posición de imagen 12">
            <a:extLst>
              <a:ext uri="{FF2B5EF4-FFF2-40B4-BE49-F238E27FC236}">
                <a16:creationId xmlns:a16="http://schemas.microsoft.com/office/drawing/2014/main" id="{497B6177-D8E7-48AC-9B3C-46042B2F7D83}"/>
              </a:ext>
            </a:extLst>
          </p:cNvPr>
          <p:cNvSpPr>
            <a:spLocks noGrp="1"/>
          </p:cNvSpPr>
          <p:nvPr>
            <p:ph type="pic" sz="quarter" idx="10"/>
          </p:nvPr>
        </p:nvSpPr>
        <p:spPr>
          <a:xfrm>
            <a:off x="6515100" y="1269586"/>
            <a:ext cx="4318274" cy="4318827"/>
          </a:xfrm>
          <a:prstGeom prst="flowChartConnector">
            <a:avLst/>
          </a:prstGeom>
          <a:solidFill>
            <a:schemeClr val="bg1"/>
          </a:solidFill>
        </p:spPr>
        <p:txBody>
          <a:bodyPr/>
          <a:lstStyle/>
          <a:p>
            <a:endParaRPr lang="es-CO"/>
          </a:p>
        </p:txBody>
      </p:sp>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a:extLst>
              <a:ext uri="{FF2B5EF4-FFF2-40B4-BE49-F238E27FC236}">
                <a16:creationId xmlns:a16="http://schemas.microsoft.com/office/drawing/2014/main" id="{ECF08347-C5E1-40D4-B18A-882DB159518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5642" y="5818666"/>
            <a:ext cx="2292351" cy="672169"/>
          </a:xfrm>
          <a:prstGeom prst="rect">
            <a:avLst/>
          </a:prstGeom>
        </p:spPr>
      </p:pic>
    </p:spTree>
    <p:extLst>
      <p:ext uri="{BB962C8B-B14F-4D97-AF65-F5344CB8AC3E}">
        <p14:creationId xmlns:p14="http://schemas.microsoft.com/office/powerpoint/2010/main" val="802982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F2C0BCDA-A511-4E37-AFE4-FB72E2274A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06276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8" name="Gráfico 7">
            <a:extLst>
              <a:ext uri="{FF2B5EF4-FFF2-40B4-BE49-F238E27FC236}">
                <a16:creationId xmlns:a16="http://schemas.microsoft.com/office/drawing/2014/main" id="{5F734FBF-2282-4DF2-A458-F400CF4489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Tree>
    <p:extLst>
      <p:ext uri="{BB962C8B-B14F-4D97-AF65-F5344CB8AC3E}">
        <p14:creationId xmlns:p14="http://schemas.microsoft.com/office/powerpoint/2010/main" val="44721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4F0AFD-C9B0-4D41-8171-96145E47BFA1}"/>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4DB28E2-F19E-41F2-9331-64E02BEA8DC7}"/>
              </a:ext>
            </a:extLst>
          </p:cNvPr>
          <p:cNvSpPr/>
          <p:nvPr userDrawn="1"/>
        </p:nvSpPr>
        <p:spPr>
          <a:xfrm>
            <a:off x="1039584"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8E7F0A89-E3DC-49F3-9466-E8D8A7043099}"/>
              </a:ext>
            </a:extLst>
          </p:cNvPr>
          <p:cNvSpPr/>
          <p:nvPr userDrawn="1"/>
        </p:nvSpPr>
        <p:spPr>
          <a:xfrm>
            <a:off x="4469053"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89DA87E3-1E68-4021-8D44-196C43DE04BF}"/>
              </a:ext>
            </a:extLst>
          </p:cNvPr>
          <p:cNvSpPr/>
          <p:nvPr userDrawn="1"/>
        </p:nvSpPr>
        <p:spPr>
          <a:xfrm>
            <a:off x="7912531"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C2F36180-0976-4F96-A175-0A15983ECE62}"/>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2" name="Título 1">
            <a:extLst>
              <a:ext uri="{FF2B5EF4-FFF2-40B4-BE49-F238E27FC236}">
                <a16:creationId xmlns:a16="http://schemas.microsoft.com/office/drawing/2014/main" id="{C1B67869-2C65-4AA7-B074-09CD3FF34B36}"/>
              </a:ext>
            </a:extLst>
          </p:cNvPr>
          <p:cNvSpPr txBox="1">
            <a:spLocks/>
          </p:cNvSpPr>
          <p:nvPr userDrawn="1"/>
        </p:nvSpPr>
        <p:spPr>
          <a:xfrm>
            <a:off x="726955" y="189973"/>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ES">
                <a:solidFill>
                  <a:schemeClr val="bg1"/>
                </a:solidFill>
              </a:rPr>
              <a:t>Haga clic para título del patrón</a:t>
            </a:r>
            <a:endParaRPr lang="es-CO">
              <a:solidFill>
                <a:schemeClr val="bg1"/>
              </a:solidFill>
            </a:endParaRPr>
          </a:p>
        </p:txBody>
      </p:sp>
      <p:pic>
        <p:nvPicPr>
          <p:cNvPr id="13" name="Gráfico 12">
            <a:extLst>
              <a:ext uri="{FF2B5EF4-FFF2-40B4-BE49-F238E27FC236}">
                <a16:creationId xmlns:a16="http://schemas.microsoft.com/office/drawing/2014/main" id="{0C22472A-15F2-452A-B54D-BD90F28EA9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812" y="5818002"/>
            <a:ext cx="2292350" cy="664300"/>
          </a:xfrm>
          <a:prstGeom prst="rect">
            <a:avLst/>
          </a:prstGeom>
        </p:spPr>
      </p:pic>
      <p:sp>
        <p:nvSpPr>
          <p:cNvPr id="14" name="Marcador de texto 2">
            <a:extLst>
              <a:ext uri="{FF2B5EF4-FFF2-40B4-BE49-F238E27FC236}">
                <a16:creationId xmlns:a16="http://schemas.microsoft.com/office/drawing/2014/main" id="{D71E4FE0-34BE-4802-95F2-BE7E5889A2E4}"/>
              </a:ext>
            </a:extLst>
          </p:cNvPr>
          <p:cNvSpPr>
            <a:spLocks noGrp="1"/>
          </p:cNvSpPr>
          <p:nvPr>
            <p:ph type="body" idx="13" hasCustomPrompt="1"/>
          </p:nvPr>
        </p:nvSpPr>
        <p:spPr>
          <a:xfrm>
            <a:off x="1322841" y="246742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5" name="Marcador de texto 2">
            <a:extLst>
              <a:ext uri="{FF2B5EF4-FFF2-40B4-BE49-F238E27FC236}">
                <a16:creationId xmlns:a16="http://schemas.microsoft.com/office/drawing/2014/main" id="{CBDA24A3-B2CB-4985-A312-16F426B03B33}"/>
              </a:ext>
            </a:extLst>
          </p:cNvPr>
          <p:cNvSpPr>
            <a:spLocks noGrp="1"/>
          </p:cNvSpPr>
          <p:nvPr>
            <p:ph type="body" idx="14" hasCustomPrompt="1"/>
          </p:nvPr>
        </p:nvSpPr>
        <p:spPr>
          <a:xfrm>
            <a:off x="4756174" y="246985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6" name="Marcador de texto 2">
            <a:extLst>
              <a:ext uri="{FF2B5EF4-FFF2-40B4-BE49-F238E27FC236}">
                <a16:creationId xmlns:a16="http://schemas.microsoft.com/office/drawing/2014/main" id="{BC57874A-CCD4-4218-AC64-F2975F4972EF}"/>
              </a:ext>
            </a:extLst>
          </p:cNvPr>
          <p:cNvSpPr>
            <a:spLocks noGrp="1"/>
          </p:cNvSpPr>
          <p:nvPr>
            <p:ph type="body" idx="15" hasCustomPrompt="1"/>
          </p:nvPr>
        </p:nvSpPr>
        <p:spPr>
          <a:xfrm>
            <a:off x="8199652" y="2438111"/>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7" name="Marcador de texto 2">
            <a:extLst>
              <a:ext uri="{FF2B5EF4-FFF2-40B4-BE49-F238E27FC236}">
                <a16:creationId xmlns:a16="http://schemas.microsoft.com/office/drawing/2014/main" id="{23031889-E5A1-482C-BD5A-3950A9CC0FC7}"/>
              </a:ext>
            </a:extLst>
          </p:cNvPr>
          <p:cNvSpPr>
            <a:spLocks noGrp="1"/>
          </p:cNvSpPr>
          <p:nvPr>
            <p:ph type="body" idx="16" hasCustomPrompt="1"/>
          </p:nvPr>
        </p:nvSpPr>
        <p:spPr>
          <a:xfrm>
            <a:off x="1322840" y="1887237"/>
            <a:ext cx="2726645" cy="527645"/>
          </a:xfrm>
          <a:prstGeom prst="rect">
            <a:avLst/>
          </a:prstGeom>
        </p:spPr>
        <p:txBody>
          <a:bodyPr>
            <a:normAutofit/>
          </a:bodyPr>
          <a:lstStyle>
            <a:lvl1pPr marL="0" indent="0" algn="l">
              <a:buNone/>
              <a:defRPr sz="18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18" name="Marcador de texto 2">
            <a:extLst>
              <a:ext uri="{FF2B5EF4-FFF2-40B4-BE49-F238E27FC236}">
                <a16:creationId xmlns:a16="http://schemas.microsoft.com/office/drawing/2014/main" id="{82125490-73F6-447C-8EB8-8F213D1F3A5D}"/>
              </a:ext>
            </a:extLst>
          </p:cNvPr>
          <p:cNvSpPr>
            <a:spLocks noGrp="1"/>
          </p:cNvSpPr>
          <p:nvPr>
            <p:ph type="body" idx="17" hasCustomPrompt="1"/>
          </p:nvPr>
        </p:nvSpPr>
        <p:spPr>
          <a:xfrm>
            <a:off x="4745648" y="1903276"/>
            <a:ext cx="2665638" cy="527645"/>
          </a:xfrm>
          <a:prstGeom prst="rect">
            <a:avLst/>
          </a:prstGeom>
        </p:spPr>
        <p:txBody>
          <a:bodyPr>
            <a:normAutofit/>
          </a:bodyPr>
          <a:lstStyle>
            <a:lvl1pPr marL="0" indent="0" algn="l">
              <a:buNone/>
              <a:defRPr sz="18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a:t>
            </a:r>
          </a:p>
        </p:txBody>
      </p:sp>
      <p:sp>
        <p:nvSpPr>
          <p:cNvPr id="19" name="Marcador de texto 2">
            <a:extLst>
              <a:ext uri="{FF2B5EF4-FFF2-40B4-BE49-F238E27FC236}">
                <a16:creationId xmlns:a16="http://schemas.microsoft.com/office/drawing/2014/main" id="{DD62642F-CB79-4FE8-9D14-ADDA260837E3}"/>
              </a:ext>
            </a:extLst>
          </p:cNvPr>
          <p:cNvSpPr>
            <a:spLocks noGrp="1"/>
          </p:cNvSpPr>
          <p:nvPr>
            <p:ph type="body" idx="18" hasCustomPrompt="1"/>
          </p:nvPr>
        </p:nvSpPr>
        <p:spPr>
          <a:xfrm>
            <a:off x="8199652" y="1887237"/>
            <a:ext cx="2640134" cy="527645"/>
          </a:xfrm>
          <a:prstGeom prst="rect">
            <a:avLst/>
          </a:prstGeom>
        </p:spPr>
        <p:txBody>
          <a:bodyPr>
            <a:normAutofit/>
          </a:bodyPr>
          <a:lstStyle>
            <a:lvl1pPr marL="0" indent="0" algn="l">
              <a:buNone/>
              <a:defRPr sz="18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3" name="Rectángulo: esquinas redondeadas 22">
            <a:extLst>
              <a:ext uri="{FF2B5EF4-FFF2-40B4-BE49-F238E27FC236}">
                <a16:creationId xmlns:a16="http://schemas.microsoft.com/office/drawing/2014/main" id="{CBC2D46B-991D-455C-8911-0FCFD445D116}"/>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9113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664676F2-E131-4438-8DF5-4302D86ECD30}"/>
              </a:ext>
            </a:extLst>
          </p:cNvPr>
          <p:cNvSpPr/>
          <p:nvPr userDrawn="1"/>
        </p:nvSpPr>
        <p:spPr>
          <a:xfrm>
            <a:off x="6638912" y="5686178"/>
            <a:ext cx="3752850" cy="421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Group 62">
            <a:extLst>
              <a:ext uri="{FF2B5EF4-FFF2-40B4-BE49-F238E27FC236}">
                <a16:creationId xmlns:a16="http://schemas.microsoft.com/office/drawing/2014/main" id="{BCF9A532-7721-46EF-A277-89339B9C312E}"/>
              </a:ext>
            </a:extLst>
          </p:cNvPr>
          <p:cNvGrpSpPr/>
          <p:nvPr userDrawn="1"/>
        </p:nvGrpSpPr>
        <p:grpSpPr>
          <a:xfrm>
            <a:off x="5817627" y="1481682"/>
            <a:ext cx="5432487" cy="4409161"/>
            <a:chOff x="5774538" y="1133933"/>
            <a:chExt cx="5655462" cy="4590134"/>
          </a:xfrm>
        </p:grpSpPr>
        <p:sp>
          <p:nvSpPr>
            <p:cNvPr id="23" name="Freeform 52">
              <a:extLst>
                <a:ext uri="{FF2B5EF4-FFF2-40B4-BE49-F238E27FC236}">
                  <a16:creationId xmlns:a16="http://schemas.microsoft.com/office/drawing/2014/main" id="{449905F2-4946-4FCC-8125-DC87829518CA}"/>
                </a:ext>
              </a:extLst>
            </p:cNvPr>
            <p:cNvSpPr>
              <a:spLocks/>
            </p:cNvSpPr>
            <p:nvPr/>
          </p:nvSpPr>
          <p:spPr bwMode="auto">
            <a:xfrm>
              <a:off x="7682061" y="5653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53">
              <a:extLst>
                <a:ext uri="{FF2B5EF4-FFF2-40B4-BE49-F238E27FC236}">
                  <a16:creationId xmlns:a16="http://schemas.microsoft.com/office/drawing/2014/main" id="{A20C5CD1-AD63-4B6A-895E-7DB01B1A7F3C}"/>
                </a:ext>
              </a:extLst>
            </p:cNvPr>
            <p:cNvSpPr>
              <a:spLocks/>
            </p:cNvSpPr>
            <p:nvPr/>
          </p:nvSpPr>
          <p:spPr bwMode="auto">
            <a:xfrm>
              <a:off x="7671995" y="5667026"/>
              <a:ext cx="1848804" cy="57041"/>
            </a:xfrm>
            <a:custGeom>
              <a:avLst/>
              <a:gdLst>
                <a:gd name="T0" fmla="*/ 5504 w 5511"/>
                <a:gd name="T1" fmla="*/ 8 h 171"/>
                <a:gd name="T2" fmla="*/ 5502 w 5511"/>
                <a:gd name="T3" fmla="*/ 23 h 171"/>
                <a:gd name="T4" fmla="*/ 5494 w 5511"/>
                <a:gd name="T5" fmla="*/ 34 h 171"/>
                <a:gd name="T6" fmla="*/ 5479 w 5511"/>
                <a:gd name="T7" fmla="*/ 43 h 171"/>
                <a:gd name="T8" fmla="*/ 5455 w 5511"/>
                <a:gd name="T9" fmla="*/ 52 h 171"/>
                <a:gd name="T10" fmla="*/ 5435 w 5511"/>
                <a:gd name="T11" fmla="*/ 56 h 171"/>
                <a:gd name="T12" fmla="*/ 5379 w 5511"/>
                <a:gd name="T13" fmla="*/ 67 h 171"/>
                <a:gd name="T14" fmla="*/ 5257 w 5511"/>
                <a:gd name="T15" fmla="*/ 77 h 171"/>
                <a:gd name="T16" fmla="*/ 5028 w 5511"/>
                <a:gd name="T17" fmla="*/ 89 h 171"/>
                <a:gd name="T18" fmla="*/ 4086 w 5511"/>
                <a:gd name="T19" fmla="*/ 106 h 171"/>
                <a:gd name="T20" fmla="*/ 3968 w 5511"/>
                <a:gd name="T21" fmla="*/ 106 h 171"/>
                <a:gd name="T22" fmla="*/ 3032 w 5511"/>
                <a:gd name="T23" fmla="*/ 107 h 171"/>
                <a:gd name="T24" fmla="*/ 2900 w 5511"/>
                <a:gd name="T25" fmla="*/ 109 h 171"/>
                <a:gd name="T26" fmla="*/ 2785 w 5511"/>
                <a:gd name="T27" fmla="*/ 109 h 171"/>
                <a:gd name="T28" fmla="*/ 2684 w 5511"/>
                <a:gd name="T29" fmla="*/ 109 h 171"/>
                <a:gd name="T30" fmla="*/ 2562 w 5511"/>
                <a:gd name="T31" fmla="*/ 108 h 171"/>
                <a:gd name="T32" fmla="*/ 2427 w 5511"/>
                <a:gd name="T33" fmla="*/ 106 h 171"/>
                <a:gd name="T34" fmla="*/ 1497 w 5511"/>
                <a:gd name="T35" fmla="*/ 106 h 171"/>
                <a:gd name="T36" fmla="*/ 1416 w 5511"/>
                <a:gd name="T37" fmla="*/ 106 h 171"/>
                <a:gd name="T38" fmla="*/ 1188 w 5511"/>
                <a:gd name="T39" fmla="*/ 104 h 171"/>
                <a:gd name="T40" fmla="*/ 971 w 5511"/>
                <a:gd name="T41" fmla="*/ 100 h 171"/>
                <a:gd name="T42" fmla="*/ 784 w 5511"/>
                <a:gd name="T43" fmla="*/ 96 h 171"/>
                <a:gd name="T44" fmla="*/ 645 w 5511"/>
                <a:gd name="T45" fmla="*/ 93 h 171"/>
                <a:gd name="T46" fmla="*/ 574 w 5511"/>
                <a:gd name="T47" fmla="*/ 92 h 171"/>
                <a:gd name="T48" fmla="*/ 392 w 5511"/>
                <a:gd name="T49" fmla="*/ 86 h 171"/>
                <a:gd name="T50" fmla="*/ 193 w 5511"/>
                <a:gd name="T51" fmla="*/ 73 h 171"/>
                <a:gd name="T52" fmla="*/ 117 w 5511"/>
                <a:gd name="T53" fmla="*/ 66 h 171"/>
                <a:gd name="T54" fmla="*/ 61 w 5511"/>
                <a:gd name="T55" fmla="*/ 54 h 171"/>
                <a:gd name="T56" fmla="*/ 38 w 5511"/>
                <a:gd name="T57" fmla="*/ 48 h 171"/>
                <a:gd name="T58" fmla="*/ 16 w 5511"/>
                <a:gd name="T59" fmla="*/ 37 h 171"/>
                <a:gd name="T60" fmla="*/ 4 w 5511"/>
                <a:gd name="T61" fmla="*/ 25 h 171"/>
                <a:gd name="T62" fmla="*/ 1 w 5511"/>
                <a:gd name="T63" fmla="*/ 43 h 171"/>
                <a:gd name="T64" fmla="*/ 2 w 5511"/>
                <a:gd name="T65" fmla="*/ 74 h 171"/>
                <a:gd name="T66" fmla="*/ 15 w 5511"/>
                <a:gd name="T67" fmla="*/ 100 h 171"/>
                <a:gd name="T68" fmla="*/ 34 w 5511"/>
                <a:gd name="T69" fmla="*/ 112 h 171"/>
                <a:gd name="T70" fmla="*/ 75 w 5511"/>
                <a:gd name="T71" fmla="*/ 127 h 171"/>
                <a:gd name="T72" fmla="*/ 125 w 5511"/>
                <a:gd name="T73" fmla="*/ 137 h 171"/>
                <a:gd name="T74" fmla="*/ 198 w 5511"/>
                <a:gd name="T75" fmla="*/ 144 h 171"/>
                <a:gd name="T76" fmla="*/ 319 w 5511"/>
                <a:gd name="T77" fmla="*/ 152 h 171"/>
                <a:gd name="T78" fmla="*/ 578 w 5511"/>
                <a:gd name="T79" fmla="*/ 166 h 171"/>
                <a:gd name="T80" fmla="*/ 2075 w 5511"/>
                <a:gd name="T81" fmla="*/ 171 h 171"/>
                <a:gd name="T82" fmla="*/ 4761 w 5511"/>
                <a:gd name="T83" fmla="*/ 167 h 171"/>
                <a:gd name="T84" fmla="*/ 5026 w 5511"/>
                <a:gd name="T85" fmla="*/ 156 h 171"/>
                <a:gd name="T86" fmla="*/ 5257 w 5511"/>
                <a:gd name="T87" fmla="*/ 144 h 171"/>
                <a:gd name="T88" fmla="*/ 5341 w 5511"/>
                <a:gd name="T89" fmla="*/ 138 h 171"/>
                <a:gd name="T90" fmla="*/ 5405 w 5511"/>
                <a:gd name="T91" fmla="*/ 130 h 171"/>
                <a:gd name="T92" fmla="*/ 5450 w 5511"/>
                <a:gd name="T93" fmla="*/ 119 h 171"/>
                <a:gd name="T94" fmla="*/ 5489 w 5511"/>
                <a:gd name="T95" fmla="*/ 101 h 171"/>
                <a:gd name="T96" fmla="*/ 5501 w 5511"/>
                <a:gd name="T97" fmla="*/ 91 h 171"/>
                <a:gd name="T98" fmla="*/ 5509 w 5511"/>
                <a:gd name="T99" fmla="*/ 72 h 171"/>
                <a:gd name="T100" fmla="*/ 5509 w 5511"/>
                <a:gd name="T101" fmla="*/ 30 h 171"/>
                <a:gd name="T102" fmla="*/ 5502 w 5511"/>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1" h="171">
                  <a:moveTo>
                    <a:pt x="5502" y="0"/>
                  </a:moveTo>
                  <a:lnTo>
                    <a:pt x="5502" y="0"/>
                  </a:lnTo>
                  <a:lnTo>
                    <a:pt x="5504" y="8"/>
                  </a:lnTo>
                  <a:lnTo>
                    <a:pt x="5504" y="15"/>
                  </a:lnTo>
                  <a:lnTo>
                    <a:pt x="5503" y="19"/>
                  </a:lnTo>
                  <a:lnTo>
                    <a:pt x="5502" y="23"/>
                  </a:lnTo>
                  <a:lnTo>
                    <a:pt x="5500" y="27"/>
                  </a:lnTo>
                  <a:lnTo>
                    <a:pt x="5497" y="31"/>
                  </a:lnTo>
                  <a:lnTo>
                    <a:pt x="5494" y="34"/>
                  </a:lnTo>
                  <a:lnTo>
                    <a:pt x="5489" y="37"/>
                  </a:lnTo>
                  <a:lnTo>
                    <a:pt x="5484" y="40"/>
                  </a:lnTo>
                  <a:lnTo>
                    <a:pt x="5479" y="43"/>
                  </a:lnTo>
                  <a:lnTo>
                    <a:pt x="5471" y="47"/>
                  </a:lnTo>
                  <a:lnTo>
                    <a:pt x="5464" y="49"/>
                  </a:lnTo>
                  <a:lnTo>
                    <a:pt x="5455" y="52"/>
                  </a:lnTo>
                  <a:lnTo>
                    <a:pt x="5445" y="54"/>
                  </a:lnTo>
                  <a:lnTo>
                    <a:pt x="5443" y="54"/>
                  </a:lnTo>
                  <a:lnTo>
                    <a:pt x="5435" y="56"/>
                  </a:lnTo>
                  <a:lnTo>
                    <a:pt x="5417" y="60"/>
                  </a:lnTo>
                  <a:lnTo>
                    <a:pt x="5387" y="66"/>
                  </a:lnTo>
                  <a:lnTo>
                    <a:pt x="5379" y="67"/>
                  </a:lnTo>
                  <a:lnTo>
                    <a:pt x="5352" y="70"/>
                  </a:lnTo>
                  <a:lnTo>
                    <a:pt x="5311" y="73"/>
                  </a:lnTo>
                  <a:lnTo>
                    <a:pt x="5257" y="77"/>
                  </a:lnTo>
                  <a:lnTo>
                    <a:pt x="5190" y="81"/>
                  </a:lnTo>
                  <a:lnTo>
                    <a:pt x="5113" y="86"/>
                  </a:lnTo>
                  <a:lnTo>
                    <a:pt x="5028" y="89"/>
                  </a:lnTo>
                  <a:lnTo>
                    <a:pt x="4935" y="91"/>
                  </a:lnTo>
                  <a:lnTo>
                    <a:pt x="4431" y="106"/>
                  </a:lnTo>
                  <a:lnTo>
                    <a:pt x="4086" y="106"/>
                  </a:lnTo>
                  <a:lnTo>
                    <a:pt x="4046" y="106"/>
                  </a:lnTo>
                  <a:lnTo>
                    <a:pt x="4007" y="106"/>
                  </a:lnTo>
                  <a:lnTo>
                    <a:pt x="3968" y="106"/>
                  </a:lnTo>
                  <a:lnTo>
                    <a:pt x="3929" y="106"/>
                  </a:lnTo>
                  <a:lnTo>
                    <a:pt x="3077" y="106"/>
                  </a:lnTo>
                  <a:lnTo>
                    <a:pt x="3032" y="107"/>
                  </a:lnTo>
                  <a:lnTo>
                    <a:pt x="2986" y="108"/>
                  </a:lnTo>
                  <a:lnTo>
                    <a:pt x="2942" y="108"/>
                  </a:lnTo>
                  <a:lnTo>
                    <a:pt x="2900" y="109"/>
                  </a:lnTo>
                  <a:lnTo>
                    <a:pt x="2859" y="109"/>
                  </a:lnTo>
                  <a:lnTo>
                    <a:pt x="2821" y="109"/>
                  </a:lnTo>
                  <a:lnTo>
                    <a:pt x="2785" y="109"/>
                  </a:lnTo>
                  <a:lnTo>
                    <a:pt x="2752" y="108"/>
                  </a:lnTo>
                  <a:lnTo>
                    <a:pt x="2720" y="109"/>
                  </a:lnTo>
                  <a:lnTo>
                    <a:pt x="2684" y="109"/>
                  </a:lnTo>
                  <a:lnTo>
                    <a:pt x="2645" y="109"/>
                  </a:lnTo>
                  <a:lnTo>
                    <a:pt x="2604" y="109"/>
                  </a:lnTo>
                  <a:lnTo>
                    <a:pt x="2562" y="108"/>
                  </a:lnTo>
                  <a:lnTo>
                    <a:pt x="2518" y="108"/>
                  </a:lnTo>
                  <a:lnTo>
                    <a:pt x="2472" y="107"/>
                  </a:lnTo>
                  <a:lnTo>
                    <a:pt x="2427" y="106"/>
                  </a:lnTo>
                  <a:lnTo>
                    <a:pt x="1575" y="106"/>
                  </a:lnTo>
                  <a:lnTo>
                    <a:pt x="1536" y="106"/>
                  </a:lnTo>
                  <a:lnTo>
                    <a:pt x="1497" y="106"/>
                  </a:lnTo>
                  <a:lnTo>
                    <a:pt x="1458" y="106"/>
                  </a:lnTo>
                  <a:lnTo>
                    <a:pt x="1418" y="106"/>
                  </a:lnTo>
                  <a:lnTo>
                    <a:pt x="1416" y="106"/>
                  </a:lnTo>
                  <a:lnTo>
                    <a:pt x="1340" y="106"/>
                  </a:lnTo>
                  <a:lnTo>
                    <a:pt x="1264" y="105"/>
                  </a:lnTo>
                  <a:lnTo>
                    <a:pt x="1188" y="104"/>
                  </a:lnTo>
                  <a:lnTo>
                    <a:pt x="1114" y="102"/>
                  </a:lnTo>
                  <a:lnTo>
                    <a:pt x="1042" y="101"/>
                  </a:lnTo>
                  <a:lnTo>
                    <a:pt x="971" y="100"/>
                  </a:lnTo>
                  <a:lnTo>
                    <a:pt x="905" y="99"/>
                  </a:lnTo>
                  <a:lnTo>
                    <a:pt x="842" y="98"/>
                  </a:lnTo>
                  <a:lnTo>
                    <a:pt x="784" y="96"/>
                  </a:lnTo>
                  <a:lnTo>
                    <a:pt x="731" y="95"/>
                  </a:lnTo>
                  <a:lnTo>
                    <a:pt x="685" y="94"/>
                  </a:lnTo>
                  <a:lnTo>
                    <a:pt x="645" y="93"/>
                  </a:lnTo>
                  <a:lnTo>
                    <a:pt x="613" y="93"/>
                  </a:lnTo>
                  <a:lnTo>
                    <a:pt x="589" y="92"/>
                  </a:lnTo>
                  <a:lnTo>
                    <a:pt x="574" y="92"/>
                  </a:lnTo>
                  <a:lnTo>
                    <a:pt x="569" y="91"/>
                  </a:lnTo>
                  <a:lnTo>
                    <a:pt x="477" y="89"/>
                  </a:lnTo>
                  <a:lnTo>
                    <a:pt x="392" y="86"/>
                  </a:lnTo>
                  <a:lnTo>
                    <a:pt x="315" y="81"/>
                  </a:lnTo>
                  <a:lnTo>
                    <a:pt x="247" y="77"/>
                  </a:lnTo>
                  <a:lnTo>
                    <a:pt x="193" y="73"/>
                  </a:lnTo>
                  <a:lnTo>
                    <a:pt x="152" y="70"/>
                  </a:lnTo>
                  <a:lnTo>
                    <a:pt x="125" y="67"/>
                  </a:lnTo>
                  <a:lnTo>
                    <a:pt x="117" y="66"/>
                  </a:lnTo>
                  <a:lnTo>
                    <a:pt x="87" y="60"/>
                  </a:lnTo>
                  <a:lnTo>
                    <a:pt x="69" y="56"/>
                  </a:lnTo>
                  <a:lnTo>
                    <a:pt x="61" y="54"/>
                  </a:lnTo>
                  <a:lnTo>
                    <a:pt x="59" y="54"/>
                  </a:lnTo>
                  <a:lnTo>
                    <a:pt x="47" y="51"/>
                  </a:lnTo>
                  <a:lnTo>
                    <a:pt x="38" y="48"/>
                  </a:lnTo>
                  <a:lnTo>
                    <a:pt x="28" y="45"/>
                  </a:lnTo>
                  <a:lnTo>
                    <a:pt x="21" y="41"/>
                  </a:lnTo>
                  <a:lnTo>
                    <a:pt x="16" y="37"/>
                  </a:lnTo>
                  <a:lnTo>
                    <a:pt x="10" y="33"/>
                  </a:lnTo>
                  <a:lnTo>
                    <a:pt x="6" y="29"/>
                  </a:lnTo>
                  <a:lnTo>
                    <a:pt x="4" y="25"/>
                  </a:lnTo>
                  <a:lnTo>
                    <a:pt x="4" y="25"/>
                  </a:lnTo>
                  <a:lnTo>
                    <a:pt x="2" y="34"/>
                  </a:lnTo>
                  <a:lnTo>
                    <a:pt x="1" y="43"/>
                  </a:lnTo>
                  <a:lnTo>
                    <a:pt x="0" y="53"/>
                  </a:lnTo>
                  <a:lnTo>
                    <a:pt x="1" y="64"/>
                  </a:lnTo>
                  <a:lnTo>
                    <a:pt x="2" y="74"/>
                  </a:lnTo>
                  <a:lnTo>
                    <a:pt x="4" y="84"/>
                  </a:lnTo>
                  <a:lnTo>
                    <a:pt x="8" y="92"/>
                  </a:lnTo>
                  <a:lnTo>
                    <a:pt x="15" y="100"/>
                  </a:lnTo>
                  <a:lnTo>
                    <a:pt x="17" y="101"/>
                  </a:lnTo>
                  <a:lnTo>
                    <a:pt x="22" y="107"/>
                  </a:lnTo>
                  <a:lnTo>
                    <a:pt x="34" y="112"/>
                  </a:lnTo>
                  <a:lnTo>
                    <a:pt x="50" y="119"/>
                  </a:lnTo>
                  <a:lnTo>
                    <a:pt x="61" y="124"/>
                  </a:lnTo>
                  <a:lnTo>
                    <a:pt x="75" y="127"/>
                  </a:lnTo>
                  <a:lnTo>
                    <a:pt x="89" y="131"/>
                  </a:lnTo>
                  <a:lnTo>
                    <a:pt x="106" y="134"/>
                  </a:lnTo>
                  <a:lnTo>
                    <a:pt x="125" y="137"/>
                  </a:lnTo>
                  <a:lnTo>
                    <a:pt x="147" y="140"/>
                  </a:lnTo>
                  <a:lnTo>
                    <a:pt x="172" y="143"/>
                  </a:lnTo>
                  <a:lnTo>
                    <a:pt x="198" y="144"/>
                  </a:lnTo>
                  <a:lnTo>
                    <a:pt x="213" y="145"/>
                  </a:lnTo>
                  <a:lnTo>
                    <a:pt x="255" y="148"/>
                  </a:lnTo>
                  <a:lnTo>
                    <a:pt x="319" y="152"/>
                  </a:lnTo>
                  <a:lnTo>
                    <a:pt x="397" y="156"/>
                  </a:lnTo>
                  <a:lnTo>
                    <a:pt x="485" y="160"/>
                  </a:lnTo>
                  <a:lnTo>
                    <a:pt x="578" y="166"/>
                  </a:lnTo>
                  <a:lnTo>
                    <a:pt x="668" y="169"/>
                  </a:lnTo>
                  <a:lnTo>
                    <a:pt x="750" y="171"/>
                  </a:lnTo>
                  <a:lnTo>
                    <a:pt x="2075" y="171"/>
                  </a:lnTo>
                  <a:lnTo>
                    <a:pt x="2755" y="171"/>
                  </a:lnTo>
                  <a:lnTo>
                    <a:pt x="3436" y="167"/>
                  </a:lnTo>
                  <a:lnTo>
                    <a:pt x="4761" y="167"/>
                  </a:lnTo>
                  <a:lnTo>
                    <a:pt x="4844" y="165"/>
                  </a:lnTo>
                  <a:lnTo>
                    <a:pt x="4934" y="162"/>
                  </a:lnTo>
                  <a:lnTo>
                    <a:pt x="5026" y="156"/>
                  </a:lnTo>
                  <a:lnTo>
                    <a:pt x="5114" y="152"/>
                  </a:lnTo>
                  <a:lnTo>
                    <a:pt x="5193" y="148"/>
                  </a:lnTo>
                  <a:lnTo>
                    <a:pt x="5257" y="144"/>
                  </a:lnTo>
                  <a:lnTo>
                    <a:pt x="5299" y="140"/>
                  </a:lnTo>
                  <a:lnTo>
                    <a:pt x="5313" y="139"/>
                  </a:lnTo>
                  <a:lnTo>
                    <a:pt x="5341" y="138"/>
                  </a:lnTo>
                  <a:lnTo>
                    <a:pt x="5364" y="136"/>
                  </a:lnTo>
                  <a:lnTo>
                    <a:pt x="5386" y="133"/>
                  </a:lnTo>
                  <a:lnTo>
                    <a:pt x="5405" y="130"/>
                  </a:lnTo>
                  <a:lnTo>
                    <a:pt x="5422" y="127"/>
                  </a:lnTo>
                  <a:lnTo>
                    <a:pt x="5437" y="123"/>
                  </a:lnTo>
                  <a:lnTo>
                    <a:pt x="5450" y="119"/>
                  </a:lnTo>
                  <a:lnTo>
                    <a:pt x="5461" y="115"/>
                  </a:lnTo>
                  <a:lnTo>
                    <a:pt x="5478" y="108"/>
                  </a:lnTo>
                  <a:lnTo>
                    <a:pt x="5489" y="101"/>
                  </a:lnTo>
                  <a:lnTo>
                    <a:pt x="5495" y="97"/>
                  </a:lnTo>
                  <a:lnTo>
                    <a:pt x="5497" y="96"/>
                  </a:lnTo>
                  <a:lnTo>
                    <a:pt x="5501" y="91"/>
                  </a:lnTo>
                  <a:lnTo>
                    <a:pt x="5504" y="85"/>
                  </a:lnTo>
                  <a:lnTo>
                    <a:pt x="5507" y="78"/>
                  </a:lnTo>
                  <a:lnTo>
                    <a:pt x="5509" y="72"/>
                  </a:lnTo>
                  <a:lnTo>
                    <a:pt x="5511" y="57"/>
                  </a:lnTo>
                  <a:lnTo>
                    <a:pt x="5511" y="43"/>
                  </a:lnTo>
                  <a:lnTo>
                    <a:pt x="5509" y="30"/>
                  </a:lnTo>
                  <a:lnTo>
                    <a:pt x="5507" y="17"/>
                  </a:lnTo>
                  <a:lnTo>
                    <a:pt x="5504" y="8"/>
                  </a:lnTo>
                  <a:lnTo>
                    <a:pt x="5502" y="0"/>
                  </a:lnTo>
                  <a:close/>
                </a:path>
              </a:pathLst>
            </a:custGeom>
            <a:solidFill>
              <a:srgbClr val="6D7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54">
              <a:extLst>
                <a:ext uri="{FF2B5EF4-FFF2-40B4-BE49-F238E27FC236}">
                  <a16:creationId xmlns:a16="http://schemas.microsoft.com/office/drawing/2014/main" id="{3C58E12B-947D-4829-972B-ACF55B77900C}"/>
                </a:ext>
              </a:extLst>
            </p:cNvPr>
            <p:cNvSpPr>
              <a:spLocks/>
            </p:cNvSpPr>
            <p:nvPr/>
          </p:nvSpPr>
          <p:spPr bwMode="auto">
            <a:xfrm>
              <a:off x="9517444" y="5665349"/>
              <a:ext cx="0" cy="0"/>
            </a:xfrm>
            <a:custGeom>
              <a:avLst/>
              <a:gdLst>
                <a:gd name="T0" fmla="*/ 1 w 1"/>
                <a:gd name="T1" fmla="*/ 2 h 2"/>
                <a:gd name="T2" fmla="*/ 1 w 1"/>
                <a:gd name="T3" fmla="*/ 0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1"/>
                  </a:lnTo>
                  <a:lnTo>
                    <a:pt x="1" y="2"/>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55">
              <a:extLst>
                <a:ext uri="{FF2B5EF4-FFF2-40B4-BE49-F238E27FC236}">
                  <a16:creationId xmlns:a16="http://schemas.microsoft.com/office/drawing/2014/main" id="{E856073D-69B8-4B52-AF89-7F8BBB67AC54}"/>
                </a:ext>
              </a:extLst>
            </p:cNvPr>
            <p:cNvSpPr>
              <a:spLocks/>
            </p:cNvSpPr>
            <p:nvPr/>
          </p:nvSpPr>
          <p:spPr bwMode="auto">
            <a:xfrm>
              <a:off x="7682061" y="5653604"/>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56">
              <a:extLst>
                <a:ext uri="{FF2B5EF4-FFF2-40B4-BE49-F238E27FC236}">
                  <a16:creationId xmlns:a16="http://schemas.microsoft.com/office/drawing/2014/main" id="{11E18481-2E67-4591-A45F-7DA6C55CF905}"/>
                </a:ext>
              </a:extLst>
            </p:cNvPr>
            <p:cNvSpPr>
              <a:spLocks/>
            </p:cNvSpPr>
            <p:nvPr/>
          </p:nvSpPr>
          <p:spPr bwMode="auto">
            <a:xfrm>
              <a:off x="7671995" y="5032863"/>
              <a:ext cx="1847127" cy="671072"/>
            </a:xfrm>
            <a:custGeom>
              <a:avLst/>
              <a:gdLst>
                <a:gd name="T0" fmla="*/ 5323 w 5504"/>
                <a:gd name="T1" fmla="*/ 1736 h 1998"/>
                <a:gd name="T2" fmla="*/ 5137 w 5504"/>
                <a:gd name="T3" fmla="*/ 1596 h 1998"/>
                <a:gd name="T4" fmla="*/ 4956 w 5504"/>
                <a:gd name="T5" fmla="*/ 1439 h 1998"/>
                <a:gd name="T6" fmla="*/ 4864 w 5504"/>
                <a:gd name="T7" fmla="*/ 1348 h 1998"/>
                <a:gd name="T8" fmla="*/ 4802 w 5504"/>
                <a:gd name="T9" fmla="*/ 1243 h 1998"/>
                <a:gd name="T10" fmla="*/ 4741 w 5504"/>
                <a:gd name="T11" fmla="*/ 1062 h 1998"/>
                <a:gd name="T12" fmla="*/ 4694 w 5504"/>
                <a:gd name="T13" fmla="*/ 847 h 1998"/>
                <a:gd name="T14" fmla="*/ 4659 w 5504"/>
                <a:gd name="T15" fmla="*/ 619 h 1998"/>
                <a:gd name="T16" fmla="*/ 4622 w 5504"/>
                <a:gd name="T17" fmla="*/ 254 h 1998"/>
                <a:gd name="T18" fmla="*/ 4609 w 5504"/>
                <a:gd name="T19" fmla="*/ 12 h 1998"/>
                <a:gd name="T20" fmla="*/ 895 w 5504"/>
                <a:gd name="T21" fmla="*/ 11 h 1998"/>
                <a:gd name="T22" fmla="*/ 882 w 5504"/>
                <a:gd name="T23" fmla="*/ 254 h 1998"/>
                <a:gd name="T24" fmla="*/ 845 w 5504"/>
                <a:gd name="T25" fmla="*/ 619 h 1998"/>
                <a:gd name="T26" fmla="*/ 810 w 5504"/>
                <a:gd name="T27" fmla="*/ 847 h 1998"/>
                <a:gd name="T28" fmla="*/ 763 w 5504"/>
                <a:gd name="T29" fmla="*/ 1062 h 1998"/>
                <a:gd name="T30" fmla="*/ 701 w 5504"/>
                <a:gd name="T31" fmla="*/ 1243 h 1998"/>
                <a:gd name="T32" fmla="*/ 640 w 5504"/>
                <a:gd name="T33" fmla="*/ 1348 h 1998"/>
                <a:gd name="T34" fmla="*/ 548 w 5504"/>
                <a:gd name="T35" fmla="*/ 1439 h 1998"/>
                <a:gd name="T36" fmla="*/ 366 w 5504"/>
                <a:gd name="T37" fmla="*/ 1596 h 1998"/>
                <a:gd name="T38" fmla="*/ 181 w 5504"/>
                <a:gd name="T39" fmla="*/ 1736 h 1998"/>
                <a:gd name="T40" fmla="*/ 27 w 5504"/>
                <a:gd name="T41" fmla="*/ 1852 h 1998"/>
                <a:gd name="T42" fmla="*/ 5 w 5504"/>
                <a:gd name="T43" fmla="*/ 1880 h 1998"/>
                <a:gd name="T44" fmla="*/ 1 w 5504"/>
                <a:gd name="T45" fmla="*/ 1907 h 1998"/>
                <a:gd name="T46" fmla="*/ 10 w 5504"/>
                <a:gd name="T47" fmla="*/ 1923 h 1998"/>
                <a:gd name="T48" fmla="*/ 33 w 5504"/>
                <a:gd name="T49" fmla="*/ 1936 h 1998"/>
                <a:gd name="T50" fmla="*/ 61 w 5504"/>
                <a:gd name="T51" fmla="*/ 1943 h 1998"/>
                <a:gd name="T52" fmla="*/ 125 w 5504"/>
                <a:gd name="T53" fmla="*/ 1957 h 1998"/>
                <a:gd name="T54" fmla="*/ 317 w 5504"/>
                <a:gd name="T55" fmla="*/ 1976 h 1998"/>
                <a:gd name="T56" fmla="*/ 577 w 5504"/>
                <a:gd name="T57" fmla="*/ 1987 h 1998"/>
                <a:gd name="T58" fmla="*/ 687 w 5504"/>
                <a:gd name="T59" fmla="*/ 1988 h 1998"/>
                <a:gd name="T60" fmla="*/ 906 w 5504"/>
                <a:gd name="T61" fmla="*/ 1990 h 1998"/>
                <a:gd name="T62" fmla="*/ 1189 w 5504"/>
                <a:gd name="T63" fmla="*/ 1994 h 1998"/>
                <a:gd name="T64" fmla="*/ 1418 w 5504"/>
                <a:gd name="T65" fmla="*/ 1995 h 1998"/>
                <a:gd name="T66" fmla="*/ 1575 w 5504"/>
                <a:gd name="T67" fmla="*/ 1995 h 1998"/>
                <a:gd name="T68" fmla="*/ 2562 w 5504"/>
                <a:gd name="T69" fmla="*/ 1997 h 1998"/>
                <a:gd name="T70" fmla="*/ 2720 w 5504"/>
                <a:gd name="T71" fmla="*/ 1998 h 1998"/>
                <a:gd name="T72" fmla="*/ 2859 w 5504"/>
                <a:gd name="T73" fmla="*/ 1998 h 1998"/>
                <a:gd name="T74" fmla="*/ 3032 w 5504"/>
                <a:gd name="T75" fmla="*/ 1996 h 1998"/>
                <a:gd name="T76" fmla="*/ 4007 w 5504"/>
                <a:gd name="T77" fmla="*/ 1995 h 1998"/>
                <a:gd name="T78" fmla="*/ 4937 w 5504"/>
                <a:gd name="T79" fmla="*/ 1987 h 1998"/>
                <a:gd name="T80" fmla="*/ 5258 w 5504"/>
                <a:gd name="T81" fmla="*/ 1969 h 1998"/>
                <a:gd name="T82" fmla="*/ 5387 w 5504"/>
                <a:gd name="T83" fmla="*/ 1955 h 1998"/>
                <a:gd name="T84" fmla="*/ 5445 w 5504"/>
                <a:gd name="T85" fmla="*/ 1943 h 1998"/>
                <a:gd name="T86" fmla="*/ 5479 w 5504"/>
                <a:gd name="T87" fmla="*/ 1932 h 1998"/>
                <a:gd name="T88" fmla="*/ 5498 w 5504"/>
                <a:gd name="T89" fmla="*/ 1919 h 1998"/>
                <a:gd name="T90" fmla="*/ 5504 w 5504"/>
                <a:gd name="T91" fmla="*/ 1904 h 1998"/>
                <a:gd name="T92" fmla="*/ 5495 w 5504"/>
                <a:gd name="T93" fmla="*/ 1873 h 1998"/>
                <a:gd name="T94" fmla="*/ 5474 w 5504"/>
                <a:gd name="T95" fmla="*/ 184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4" h="1998">
                  <a:moveTo>
                    <a:pt x="5474" y="1849"/>
                  </a:moveTo>
                  <a:lnTo>
                    <a:pt x="5423" y="1811"/>
                  </a:lnTo>
                  <a:lnTo>
                    <a:pt x="5373" y="1773"/>
                  </a:lnTo>
                  <a:lnTo>
                    <a:pt x="5323" y="1736"/>
                  </a:lnTo>
                  <a:lnTo>
                    <a:pt x="5274" y="1701"/>
                  </a:lnTo>
                  <a:lnTo>
                    <a:pt x="5227" y="1665"/>
                  </a:lnTo>
                  <a:lnTo>
                    <a:pt x="5181" y="1630"/>
                  </a:lnTo>
                  <a:lnTo>
                    <a:pt x="5137" y="1596"/>
                  </a:lnTo>
                  <a:lnTo>
                    <a:pt x="5097" y="1564"/>
                  </a:lnTo>
                  <a:lnTo>
                    <a:pt x="5044" y="1518"/>
                  </a:lnTo>
                  <a:lnTo>
                    <a:pt x="4997" y="1477"/>
                  </a:lnTo>
                  <a:lnTo>
                    <a:pt x="4956" y="1439"/>
                  </a:lnTo>
                  <a:lnTo>
                    <a:pt x="4923" y="1407"/>
                  </a:lnTo>
                  <a:lnTo>
                    <a:pt x="4896" y="1380"/>
                  </a:lnTo>
                  <a:lnTo>
                    <a:pt x="4876" y="1360"/>
                  </a:lnTo>
                  <a:lnTo>
                    <a:pt x="4864" y="1348"/>
                  </a:lnTo>
                  <a:lnTo>
                    <a:pt x="4859" y="1343"/>
                  </a:lnTo>
                  <a:lnTo>
                    <a:pt x="4839" y="1314"/>
                  </a:lnTo>
                  <a:lnTo>
                    <a:pt x="4820" y="1280"/>
                  </a:lnTo>
                  <a:lnTo>
                    <a:pt x="4802" y="1243"/>
                  </a:lnTo>
                  <a:lnTo>
                    <a:pt x="4786" y="1202"/>
                  </a:lnTo>
                  <a:lnTo>
                    <a:pt x="4770" y="1158"/>
                  </a:lnTo>
                  <a:lnTo>
                    <a:pt x="4755" y="1112"/>
                  </a:lnTo>
                  <a:lnTo>
                    <a:pt x="4741" y="1062"/>
                  </a:lnTo>
                  <a:lnTo>
                    <a:pt x="4728" y="1011"/>
                  </a:lnTo>
                  <a:lnTo>
                    <a:pt x="4716" y="958"/>
                  </a:lnTo>
                  <a:lnTo>
                    <a:pt x="4705" y="903"/>
                  </a:lnTo>
                  <a:lnTo>
                    <a:pt x="4694" y="847"/>
                  </a:lnTo>
                  <a:lnTo>
                    <a:pt x="4684" y="791"/>
                  </a:lnTo>
                  <a:lnTo>
                    <a:pt x="4675" y="734"/>
                  </a:lnTo>
                  <a:lnTo>
                    <a:pt x="4667" y="676"/>
                  </a:lnTo>
                  <a:lnTo>
                    <a:pt x="4659" y="619"/>
                  </a:lnTo>
                  <a:lnTo>
                    <a:pt x="4652" y="562"/>
                  </a:lnTo>
                  <a:lnTo>
                    <a:pt x="4640" y="453"/>
                  </a:lnTo>
                  <a:lnTo>
                    <a:pt x="4631" y="349"/>
                  </a:lnTo>
                  <a:lnTo>
                    <a:pt x="4622" y="254"/>
                  </a:lnTo>
                  <a:lnTo>
                    <a:pt x="4617" y="169"/>
                  </a:lnTo>
                  <a:lnTo>
                    <a:pt x="4613" y="99"/>
                  </a:lnTo>
                  <a:lnTo>
                    <a:pt x="4611" y="46"/>
                  </a:lnTo>
                  <a:lnTo>
                    <a:pt x="4609" y="12"/>
                  </a:lnTo>
                  <a:lnTo>
                    <a:pt x="4609" y="0"/>
                  </a:lnTo>
                  <a:lnTo>
                    <a:pt x="2752" y="1"/>
                  </a:lnTo>
                  <a:lnTo>
                    <a:pt x="895" y="0"/>
                  </a:lnTo>
                  <a:lnTo>
                    <a:pt x="895" y="11"/>
                  </a:lnTo>
                  <a:lnTo>
                    <a:pt x="894" y="46"/>
                  </a:lnTo>
                  <a:lnTo>
                    <a:pt x="891" y="99"/>
                  </a:lnTo>
                  <a:lnTo>
                    <a:pt x="887" y="169"/>
                  </a:lnTo>
                  <a:lnTo>
                    <a:pt x="882" y="254"/>
                  </a:lnTo>
                  <a:lnTo>
                    <a:pt x="874" y="349"/>
                  </a:lnTo>
                  <a:lnTo>
                    <a:pt x="864" y="453"/>
                  </a:lnTo>
                  <a:lnTo>
                    <a:pt x="852" y="562"/>
                  </a:lnTo>
                  <a:lnTo>
                    <a:pt x="845" y="619"/>
                  </a:lnTo>
                  <a:lnTo>
                    <a:pt x="837" y="676"/>
                  </a:lnTo>
                  <a:lnTo>
                    <a:pt x="829" y="734"/>
                  </a:lnTo>
                  <a:lnTo>
                    <a:pt x="820" y="791"/>
                  </a:lnTo>
                  <a:lnTo>
                    <a:pt x="810" y="847"/>
                  </a:lnTo>
                  <a:lnTo>
                    <a:pt x="799" y="903"/>
                  </a:lnTo>
                  <a:lnTo>
                    <a:pt x="788" y="958"/>
                  </a:lnTo>
                  <a:lnTo>
                    <a:pt x="776" y="1011"/>
                  </a:lnTo>
                  <a:lnTo>
                    <a:pt x="763" y="1062"/>
                  </a:lnTo>
                  <a:lnTo>
                    <a:pt x="749" y="1112"/>
                  </a:lnTo>
                  <a:lnTo>
                    <a:pt x="734" y="1158"/>
                  </a:lnTo>
                  <a:lnTo>
                    <a:pt x="718" y="1202"/>
                  </a:lnTo>
                  <a:lnTo>
                    <a:pt x="701" y="1243"/>
                  </a:lnTo>
                  <a:lnTo>
                    <a:pt x="684" y="1280"/>
                  </a:lnTo>
                  <a:lnTo>
                    <a:pt x="665" y="1314"/>
                  </a:lnTo>
                  <a:lnTo>
                    <a:pt x="645" y="1343"/>
                  </a:lnTo>
                  <a:lnTo>
                    <a:pt x="640" y="1348"/>
                  </a:lnTo>
                  <a:lnTo>
                    <a:pt x="628" y="1360"/>
                  </a:lnTo>
                  <a:lnTo>
                    <a:pt x="609" y="1380"/>
                  </a:lnTo>
                  <a:lnTo>
                    <a:pt x="581" y="1407"/>
                  </a:lnTo>
                  <a:lnTo>
                    <a:pt x="548" y="1439"/>
                  </a:lnTo>
                  <a:lnTo>
                    <a:pt x="507" y="1477"/>
                  </a:lnTo>
                  <a:lnTo>
                    <a:pt x="460" y="1518"/>
                  </a:lnTo>
                  <a:lnTo>
                    <a:pt x="408" y="1564"/>
                  </a:lnTo>
                  <a:lnTo>
                    <a:pt x="366" y="1596"/>
                  </a:lnTo>
                  <a:lnTo>
                    <a:pt x="323" y="1630"/>
                  </a:lnTo>
                  <a:lnTo>
                    <a:pt x="277" y="1665"/>
                  </a:lnTo>
                  <a:lnTo>
                    <a:pt x="230" y="1701"/>
                  </a:lnTo>
                  <a:lnTo>
                    <a:pt x="181" y="1736"/>
                  </a:lnTo>
                  <a:lnTo>
                    <a:pt x="130" y="1773"/>
                  </a:lnTo>
                  <a:lnTo>
                    <a:pt x="81" y="1811"/>
                  </a:lnTo>
                  <a:lnTo>
                    <a:pt x="30" y="1849"/>
                  </a:lnTo>
                  <a:lnTo>
                    <a:pt x="27" y="1852"/>
                  </a:lnTo>
                  <a:lnTo>
                    <a:pt x="19" y="1861"/>
                  </a:lnTo>
                  <a:lnTo>
                    <a:pt x="15" y="1866"/>
                  </a:lnTo>
                  <a:lnTo>
                    <a:pt x="9" y="1873"/>
                  </a:lnTo>
                  <a:lnTo>
                    <a:pt x="5" y="1880"/>
                  </a:lnTo>
                  <a:lnTo>
                    <a:pt x="2" y="1888"/>
                  </a:lnTo>
                  <a:lnTo>
                    <a:pt x="1" y="1896"/>
                  </a:lnTo>
                  <a:lnTo>
                    <a:pt x="0" y="1904"/>
                  </a:lnTo>
                  <a:lnTo>
                    <a:pt x="1" y="1907"/>
                  </a:lnTo>
                  <a:lnTo>
                    <a:pt x="2" y="1911"/>
                  </a:lnTo>
                  <a:lnTo>
                    <a:pt x="4" y="1916"/>
                  </a:lnTo>
                  <a:lnTo>
                    <a:pt x="7" y="1919"/>
                  </a:lnTo>
                  <a:lnTo>
                    <a:pt x="10" y="1923"/>
                  </a:lnTo>
                  <a:lnTo>
                    <a:pt x="15" y="1926"/>
                  </a:lnTo>
                  <a:lnTo>
                    <a:pt x="20" y="1929"/>
                  </a:lnTo>
                  <a:lnTo>
                    <a:pt x="25" y="1932"/>
                  </a:lnTo>
                  <a:lnTo>
                    <a:pt x="33" y="1936"/>
                  </a:lnTo>
                  <a:lnTo>
                    <a:pt x="40" y="1938"/>
                  </a:lnTo>
                  <a:lnTo>
                    <a:pt x="49" y="1940"/>
                  </a:lnTo>
                  <a:lnTo>
                    <a:pt x="59" y="1943"/>
                  </a:lnTo>
                  <a:lnTo>
                    <a:pt x="61" y="1943"/>
                  </a:lnTo>
                  <a:lnTo>
                    <a:pt x="69" y="1945"/>
                  </a:lnTo>
                  <a:lnTo>
                    <a:pt x="87" y="1949"/>
                  </a:lnTo>
                  <a:lnTo>
                    <a:pt x="117" y="1955"/>
                  </a:lnTo>
                  <a:lnTo>
                    <a:pt x="125" y="1957"/>
                  </a:lnTo>
                  <a:lnTo>
                    <a:pt x="152" y="1960"/>
                  </a:lnTo>
                  <a:lnTo>
                    <a:pt x="194" y="1964"/>
                  </a:lnTo>
                  <a:lnTo>
                    <a:pt x="250" y="1969"/>
                  </a:lnTo>
                  <a:lnTo>
                    <a:pt x="317" y="1976"/>
                  </a:lnTo>
                  <a:lnTo>
                    <a:pt x="394" y="1981"/>
                  </a:lnTo>
                  <a:lnTo>
                    <a:pt x="479" y="1984"/>
                  </a:lnTo>
                  <a:lnTo>
                    <a:pt x="572" y="1987"/>
                  </a:lnTo>
                  <a:lnTo>
                    <a:pt x="577" y="1987"/>
                  </a:lnTo>
                  <a:lnTo>
                    <a:pt x="592" y="1987"/>
                  </a:lnTo>
                  <a:lnTo>
                    <a:pt x="615" y="1987"/>
                  </a:lnTo>
                  <a:lnTo>
                    <a:pt x="648" y="1988"/>
                  </a:lnTo>
                  <a:lnTo>
                    <a:pt x="687" y="1988"/>
                  </a:lnTo>
                  <a:lnTo>
                    <a:pt x="733" y="1989"/>
                  </a:lnTo>
                  <a:lnTo>
                    <a:pt x="786" y="1989"/>
                  </a:lnTo>
                  <a:lnTo>
                    <a:pt x="844" y="1990"/>
                  </a:lnTo>
                  <a:lnTo>
                    <a:pt x="906" y="1990"/>
                  </a:lnTo>
                  <a:lnTo>
                    <a:pt x="972" y="1991"/>
                  </a:lnTo>
                  <a:lnTo>
                    <a:pt x="1042" y="1993"/>
                  </a:lnTo>
                  <a:lnTo>
                    <a:pt x="1114" y="1993"/>
                  </a:lnTo>
                  <a:lnTo>
                    <a:pt x="1189" y="1994"/>
                  </a:lnTo>
                  <a:lnTo>
                    <a:pt x="1264" y="1994"/>
                  </a:lnTo>
                  <a:lnTo>
                    <a:pt x="1340" y="1995"/>
                  </a:lnTo>
                  <a:lnTo>
                    <a:pt x="1416" y="1995"/>
                  </a:lnTo>
                  <a:lnTo>
                    <a:pt x="1418" y="1995"/>
                  </a:lnTo>
                  <a:lnTo>
                    <a:pt x="1458" y="1995"/>
                  </a:lnTo>
                  <a:lnTo>
                    <a:pt x="1497" y="1995"/>
                  </a:lnTo>
                  <a:lnTo>
                    <a:pt x="1536" y="1995"/>
                  </a:lnTo>
                  <a:lnTo>
                    <a:pt x="1575" y="1995"/>
                  </a:lnTo>
                  <a:lnTo>
                    <a:pt x="2427" y="1995"/>
                  </a:lnTo>
                  <a:lnTo>
                    <a:pt x="2472" y="1996"/>
                  </a:lnTo>
                  <a:lnTo>
                    <a:pt x="2518" y="1997"/>
                  </a:lnTo>
                  <a:lnTo>
                    <a:pt x="2562" y="1997"/>
                  </a:lnTo>
                  <a:lnTo>
                    <a:pt x="2604" y="1998"/>
                  </a:lnTo>
                  <a:lnTo>
                    <a:pt x="2645" y="1998"/>
                  </a:lnTo>
                  <a:lnTo>
                    <a:pt x="2684" y="1998"/>
                  </a:lnTo>
                  <a:lnTo>
                    <a:pt x="2720" y="1998"/>
                  </a:lnTo>
                  <a:lnTo>
                    <a:pt x="2752" y="1997"/>
                  </a:lnTo>
                  <a:lnTo>
                    <a:pt x="2785" y="1998"/>
                  </a:lnTo>
                  <a:lnTo>
                    <a:pt x="2821" y="1998"/>
                  </a:lnTo>
                  <a:lnTo>
                    <a:pt x="2859" y="1998"/>
                  </a:lnTo>
                  <a:lnTo>
                    <a:pt x="2900" y="1998"/>
                  </a:lnTo>
                  <a:lnTo>
                    <a:pt x="2942" y="1997"/>
                  </a:lnTo>
                  <a:lnTo>
                    <a:pt x="2986" y="1997"/>
                  </a:lnTo>
                  <a:lnTo>
                    <a:pt x="3032" y="1996"/>
                  </a:lnTo>
                  <a:lnTo>
                    <a:pt x="3077" y="1995"/>
                  </a:lnTo>
                  <a:lnTo>
                    <a:pt x="3929" y="1995"/>
                  </a:lnTo>
                  <a:lnTo>
                    <a:pt x="3968" y="1995"/>
                  </a:lnTo>
                  <a:lnTo>
                    <a:pt x="4007" y="1995"/>
                  </a:lnTo>
                  <a:lnTo>
                    <a:pt x="4046" y="1995"/>
                  </a:lnTo>
                  <a:lnTo>
                    <a:pt x="4086" y="1995"/>
                  </a:lnTo>
                  <a:lnTo>
                    <a:pt x="4431" y="1995"/>
                  </a:lnTo>
                  <a:lnTo>
                    <a:pt x="4937" y="1987"/>
                  </a:lnTo>
                  <a:lnTo>
                    <a:pt x="5029" y="1984"/>
                  </a:lnTo>
                  <a:lnTo>
                    <a:pt x="5114" y="1981"/>
                  </a:lnTo>
                  <a:lnTo>
                    <a:pt x="5191" y="1976"/>
                  </a:lnTo>
                  <a:lnTo>
                    <a:pt x="5258" y="1969"/>
                  </a:lnTo>
                  <a:lnTo>
                    <a:pt x="5311" y="1964"/>
                  </a:lnTo>
                  <a:lnTo>
                    <a:pt x="5352" y="1960"/>
                  </a:lnTo>
                  <a:lnTo>
                    <a:pt x="5379" y="1957"/>
                  </a:lnTo>
                  <a:lnTo>
                    <a:pt x="5387" y="1955"/>
                  </a:lnTo>
                  <a:lnTo>
                    <a:pt x="5417" y="1949"/>
                  </a:lnTo>
                  <a:lnTo>
                    <a:pt x="5435" y="1945"/>
                  </a:lnTo>
                  <a:lnTo>
                    <a:pt x="5443" y="1943"/>
                  </a:lnTo>
                  <a:lnTo>
                    <a:pt x="5445" y="1943"/>
                  </a:lnTo>
                  <a:lnTo>
                    <a:pt x="5456" y="1940"/>
                  </a:lnTo>
                  <a:lnTo>
                    <a:pt x="5464" y="1938"/>
                  </a:lnTo>
                  <a:lnTo>
                    <a:pt x="5471" y="1936"/>
                  </a:lnTo>
                  <a:lnTo>
                    <a:pt x="5479" y="1932"/>
                  </a:lnTo>
                  <a:lnTo>
                    <a:pt x="5485" y="1929"/>
                  </a:lnTo>
                  <a:lnTo>
                    <a:pt x="5489" y="1926"/>
                  </a:lnTo>
                  <a:lnTo>
                    <a:pt x="5494" y="1923"/>
                  </a:lnTo>
                  <a:lnTo>
                    <a:pt x="5498" y="1919"/>
                  </a:lnTo>
                  <a:lnTo>
                    <a:pt x="5500" y="1916"/>
                  </a:lnTo>
                  <a:lnTo>
                    <a:pt x="5502" y="1911"/>
                  </a:lnTo>
                  <a:lnTo>
                    <a:pt x="5503" y="1907"/>
                  </a:lnTo>
                  <a:lnTo>
                    <a:pt x="5504" y="1904"/>
                  </a:lnTo>
                  <a:lnTo>
                    <a:pt x="5504" y="1896"/>
                  </a:lnTo>
                  <a:lnTo>
                    <a:pt x="5502" y="1888"/>
                  </a:lnTo>
                  <a:lnTo>
                    <a:pt x="5499" y="1880"/>
                  </a:lnTo>
                  <a:lnTo>
                    <a:pt x="5495" y="1873"/>
                  </a:lnTo>
                  <a:lnTo>
                    <a:pt x="5489" y="1866"/>
                  </a:lnTo>
                  <a:lnTo>
                    <a:pt x="5485" y="1861"/>
                  </a:lnTo>
                  <a:lnTo>
                    <a:pt x="5477" y="1852"/>
                  </a:lnTo>
                  <a:lnTo>
                    <a:pt x="5474" y="1849"/>
                  </a:lnTo>
                  <a:close/>
                </a:path>
              </a:pathLst>
            </a:custGeom>
            <a:solidFill>
              <a:srgbClr val="E2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57">
              <a:extLst>
                <a:ext uri="{FF2B5EF4-FFF2-40B4-BE49-F238E27FC236}">
                  <a16:creationId xmlns:a16="http://schemas.microsoft.com/office/drawing/2014/main" id="{0FE49C78-B760-4CBF-B1C8-D67ED8A3957E}"/>
                </a:ext>
              </a:extLst>
            </p:cNvPr>
            <p:cNvSpPr>
              <a:spLocks/>
            </p:cNvSpPr>
            <p:nvPr/>
          </p:nvSpPr>
          <p:spPr bwMode="auto">
            <a:xfrm>
              <a:off x="7671995" y="5511002"/>
              <a:ext cx="1847127" cy="192934"/>
            </a:xfrm>
            <a:custGeom>
              <a:avLst/>
              <a:gdLst>
                <a:gd name="T0" fmla="*/ 323 w 5504"/>
                <a:gd name="T1" fmla="*/ 204 h 572"/>
                <a:gd name="T2" fmla="*/ 181 w 5504"/>
                <a:gd name="T3" fmla="*/ 310 h 572"/>
                <a:gd name="T4" fmla="*/ 30 w 5504"/>
                <a:gd name="T5" fmla="*/ 423 h 572"/>
                <a:gd name="T6" fmla="*/ 15 w 5504"/>
                <a:gd name="T7" fmla="*/ 440 h 572"/>
                <a:gd name="T8" fmla="*/ 2 w 5504"/>
                <a:gd name="T9" fmla="*/ 462 h 572"/>
                <a:gd name="T10" fmla="*/ 1 w 5504"/>
                <a:gd name="T11" fmla="*/ 481 h 572"/>
                <a:gd name="T12" fmla="*/ 7 w 5504"/>
                <a:gd name="T13" fmla="*/ 493 h 572"/>
                <a:gd name="T14" fmla="*/ 20 w 5504"/>
                <a:gd name="T15" fmla="*/ 503 h 572"/>
                <a:gd name="T16" fmla="*/ 40 w 5504"/>
                <a:gd name="T17" fmla="*/ 512 h 572"/>
                <a:gd name="T18" fmla="*/ 61 w 5504"/>
                <a:gd name="T19" fmla="*/ 517 h 572"/>
                <a:gd name="T20" fmla="*/ 117 w 5504"/>
                <a:gd name="T21" fmla="*/ 529 h 572"/>
                <a:gd name="T22" fmla="*/ 194 w 5504"/>
                <a:gd name="T23" fmla="*/ 538 h 572"/>
                <a:gd name="T24" fmla="*/ 394 w 5504"/>
                <a:gd name="T25" fmla="*/ 555 h 572"/>
                <a:gd name="T26" fmla="*/ 577 w 5504"/>
                <a:gd name="T27" fmla="*/ 561 h 572"/>
                <a:gd name="T28" fmla="*/ 648 w 5504"/>
                <a:gd name="T29" fmla="*/ 562 h 572"/>
                <a:gd name="T30" fmla="*/ 786 w 5504"/>
                <a:gd name="T31" fmla="*/ 563 h 572"/>
                <a:gd name="T32" fmla="*/ 972 w 5504"/>
                <a:gd name="T33" fmla="*/ 565 h 572"/>
                <a:gd name="T34" fmla="*/ 1189 w 5504"/>
                <a:gd name="T35" fmla="*/ 568 h 572"/>
                <a:gd name="T36" fmla="*/ 1416 w 5504"/>
                <a:gd name="T37" fmla="*/ 569 h 572"/>
                <a:gd name="T38" fmla="*/ 1497 w 5504"/>
                <a:gd name="T39" fmla="*/ 569 h 572"/>
                <a:gd name="T40" fmla="*/ 2427 w 5504"/>
                <a:gd name="T41" fmla="*/ 569 h 572"/>
                <a:gd name="T42" fmla="*/ 2562 w 5504"/>
                <a:gd name="T43" fmla="*/ 571 h 572"/>
                <a:gd name="T44" fmla="*/ 2684 w 5504"/>
                <a:gd name="T45" fmla="*/ 572 h 572"/>
                <a:gd name="T46" fmla="*/ 2785 w 5504"/>
                <a:gd name="T47" fmla="*/ 572 h 572"/>
                <a:gd name="T48" fmla="*/ 2900 w 5504"/>
                <a:gd name="T49" fmla="*/ 572 h 572"/>
                <a:gd name="T50" fmla="*/ 3032 w 5504"/>
                <a:gd name="T51" fmla="*/ 570 h 572"/>
                <a:gd name="T52" fmla="*/ 3968 w 5504"/>
                <a:gd name="T53" fmla="*/ 569 h 572"/>
                <a:gd name="T54" fmla="*/ 4086 w 5504"/>
                <a:gd name="T55" fmla="*/ 569 h 572"/>
                <a:gd name="T56" fmla="*/ 5029 w 5504"/>
                <a:gd name="T57" fmla="*/ 558 h 572"/>
                <a:gd name="T58" fmla="*/ 5258 w 5504"/>
                <a:gd name="T59" fmla="*/ 543 h 572"/>
                <a:gd name="T60" fmla="*/ 5379 w 5504"/>
                <a:gd name="T61" fmla="*/ 531 h 572"/>
                <a:gd name="T62" fmla="*/ 5435 w 5504"/>
                <a:gd name="T63" fmla="*/ 519 h 572"/>
                <a:gd name="T64" fmla="*/ 5456 w 5504"/>
                <a:gd name="T65" fmla="*/ 514 h 572"/>
                <a:gd name="T66" fmla="*/ 5479 w 5504"/>
                <a:gd name="T67" fmla="*/ 506 h 572"/>
                <a:gd name="T68" fmla="*/ 5494 w 5504"/>
                <a:gd name="T69" fmla="*/ 497 h 572"/>
                <a:gd name="T70" fmla="*/ 5502 w 5504"/>
                <a:gd name="T71" fmla="*/ 485 h 572"/>
                <a:gd name="T72" fmla="*/ 5504 w 5504"/>
                <a:gd name="T73" fmla="*/ 470 h 572"/>
                <a:gd name="T74" fmla="*/ 5495 w 5504"/>
                <a:gd name="T75" fmla="*/ 447 h 572"/>
                <a:gd name="T76" fmla="*/ 5477 w 5504"/>
                <a:gd name="T77" fmla="*/ 426 h 572"/>
                <a:gd name="T78" fmla="*/ 5373 w 5504"/>
                <a:gd name="T79" fmla="*/ 347 h 572"/>
                <a:gd name="T80" fmla="*/ 5227 w 5504"/>
                <a:gd name="T81" fmla="*/ 239 h 572"/>
                <a:gd name="T82" fmla="*/ 5097 w 5504"/>
                <a:gd name="T83" fmla="*/ 138 h 572"/>
                <a:gd name="T84" fmla="*/ 4974 w 5504"/>
                <a:gd name="T85" fmla="*/ 29 h 572"/>
                <a:gd name="T86" fmla="*/ 530 w 5504"/>
                <a:gd name="T87" fmla="*/ 29 h 572"/>
                <a:gd name="T88" fmla="*/ 408 w 5504"/>
                <a:gd name="T89" fmla="*/ 13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04" h="572">
                  <a:moveTo>
                    <a:pt x="408" y="138"/>
                  </a:moveTo>
                  <a:lnTo>
                    <a:pt x="366" y="170"/>
                  </a:lnTo>
                  <a:lnTo>
                    <a:pt x="323" y="204"/>
                  </a:lnTo>
                  <a:lnTo>
                    <a:pt x="277" y="239"/>
                  </a:lnTo>
                  <a:lnTo>
                    <a:pt x="230" y="275"/>
                  </a:lnTo>
                  <a:lnTo>
                    <a:pt x="181" y="310"/>
                  </a:lnTo>
                  <a:lnTo>
                    <a:pt x="130" y="347"/>
                  </a:lnTo>
                  <a:lnTo>
                    <a:pt x="81" y="385"/>
                  </a:lnTo>
                  <a:lnTo>
                    <a:pt x="30" y="423"/>
                  </a:lnTo>
                  <a:lnTo>
                    <a:pt x="27" y="426"/>
                  </a:lnTo>
                  <a:lnTo>
                    <a:pt x="19" y="435"/>
                  </a:lnTo>
                  <a:lnTo>
                    <a:pt x="15" y="440"/>
                  </a:lnTo>
                  <a:lnTo>
                    <a:pt x="9" y="447"/>
                  </a:lnTo>
                  <a:lnTo>
                    <a:pt x="5" y="454"/>
                  </a:lnTo>
                  <a:lnTo>
                    <a:pt x="2" y="462"/>
                  </a:lnTo>
                  <a:lnTo>
                    <a:pt x="1" y="470"/>
                  </a:lnTo>
                  <a:lnTo>
                    <a:pt x="0" y="478"/>
                  </a:lnTo>
                  <a:lnTo>
                    <a:pt x="1" y="481"/>
                  </a:lnTo>
                  <a:lnTo>
                    <a:pt x="2" y="485"/>
                  </a:lnTo>
                  <a:lnTo>
                    <a:pt x="4" y="490"/>
                  </a:lnTo>
                  <a:lnTo>
                    <a:pt x="7" y="493"/>
                  </a:lnTo>
                  <a:lnTo>
                    <a:pt x="10" y="497"/>
                  </a:lnTo>
                  <a:lnTo>
                    <a:pt x="15" y="500"/>
                  </a:lnTo>
                  <a:lnTo>
                    <a:pt x="20" y="503"/>
                  </a:lnTo>
                  <a:lnTo>
                    <a:pt x="25" y="506"/>
                  </a:lnTo>
                  <a:lnTo>
                    <a:pt x="33" y="510"/>
                  </a:lnTo>
                  <a:lnTo>
                    <a:pt x="40" y="512"/>
                  </a:lnTo>
                  <a:lnTo>
                    <a:pt x="49" y="514"/>
                  </a:lnTo>
                  <a:lnTo>
                    <a:pt x="59" y="517"/>
                  </a:lnTo>
                  <a:lnTo>
                    <a:pt x="61" y="517"/>
                  </a:lnTo>
                  <a:lnTo>
                    <a:pt x="69" y="519"/>
                  </a:lnTo>
                  <a:lnTo>
                    <a:pt x="87" y="523"/>
                  </a:lnTo>
                  <a:lnTo>
                    <a:pt x="117" y="529"/>
                  </a:lnTo>
                  <a:lnTo>
                    <a:pt x="125" y="531"/>
                  </a:lnTo>
                  <a:lnTo>
                    <a:pt x="152" y="534"/>
                  </a:lnTo>
                  <a:lnTo>
                    <a:pt x="194" y="538"/>
                  </a:lnTo>
                  <a:lnTo>
                    <a:pt x="250" y="543"/>
                  </a:lnTo>
                  <a:lnTo>
                    <a:pt x="317" y="550"/>
                  </a:lnTo>
                  <a:lnTo>
                    <a:pt x="394" y="555"/>
                  </a:lnTo>
                  <a:lnTo>
                    <a:pt x="479" y="558"/>
                  </a:lnTo>
                  <a:lnTo>
                    <a:pt x="572" y="561"/>
                  </a:lnTo>
                  <a:lnTo>
                    <a:pt x="577" y="561"/>
                  </a:lnTo>
                  <a:lnTo>
                    <a:pt x="592" y="561"/>
                  </a:lnTo>
                  <a:lnTo>
                    <a:pt x="615" y="561"/>
                  </a:lnTo>
                  <a:lnTo>
                    <a:pt x="648" y="562"/>
                  </a:lnTo>
                  <a:lnTo>
                    <a:pt x="687" y="562"/>
                  </a:lnTo>
                  <a:lnTo>
                    <a:pt x="733" y="563"/>
                  </a:lnTo>
                  <a:lnTo>
                    <a:pt x="786" y="563"/>
                  </a:lnTo>
                  <a:lnTo>
                    <a:pt x="844" y="564"/>
                  </a:lnTo>
                  <a:lnTo>
                    <a:pt x="906" y="564"/>
                  </a:lnTo>
                  <a:lnTo>
                    <a:pt x="972" y="565"/>
                  </a:lnTo>
                  <a:lnTo>
                    <a:pt x="1042" y="567"/>
                  </a:lnTo>
                  <a:lnTo>
                    <a:pt x="1114" y="567"/>
                  </a:lnTo>
                  <a:lnTo>
                    <a:pt x="1189" y="568"/>
                  </a:lnTo>
                  <a:lnTo>
                    <a:pt x="1264" y="568"/>
                  </a:lnTo>
                  <a:lnTo>
                    <a:pt x="1340" y="569"/>
                  </a:lnTo>
                  <a:lnTo>
                    <a:pt x="1416" y="569"/>
                  </a:lnTo>
                  <a:lnTo>
                    <a:pt x="1418" y="569"/>
                  </a:lnTo>
                  <a:lnTo>
                    <a:pt x="1458" y="569"/>
                  </a:lnTo>
                  <a:lnTo>
                    <a:pt x="1497" y="569"/>
                  </a:lnTo>
                  <a:lnTo>
                    <a:pt x="1536" y="569"/>
                  </a:lnTo>
                  <a:lnTo>
                    <a:pt x="1575" y="569"/>
                  </a:lnTo>
                  <a:lnTo>
                    <a:pt x="2427" y="569"/>
                  </a:lnTo>
                  <a:lnTo>
                    <a:pt x="2472" y="570"/>
                  </a:lnTo>
                  <a:lnTo>
                    <a:pt x="2518" y="571"/>
                  </a:lnTo>
                  <a:lnTo>
                    <a:pt x="2562" y="571"/>
                  </a:lnTo>
                  <a:lnTo>
                    <a:pt x="2604" y="572"/>
                  </a:lnTo>
                  <a:lnTo>
                    <a:pt x="2645" y="572"/>
                  </a:lnTo>
                  <a:lnTo>
                    <a:pt x="2684" y="572"/>
                  </a:lnTo>
                  <a:lnTo>
                    <a:pt x="2720" y="572"/>
                  </a:lnTo>
                  <a:lnTo>
                    <a:pt x="2752" y="571"/>
                  </a:lnTo>
                  <a:lnTo>
                    <a:pt x="2785" y="572"/>
                  </a:lnTo>
                  <a:lnTo>
                    <a:pt x="2821" y="572"/>
                  </a:lnTo>
                  <a:lnTo>
                    <a:pt x="2859" y="572"/>
                  </a:lnTo>
                  <a:lnTo>
                    <a:pt x="2900" y="572"/>
                  </a:lnTo>
                  <a:lnTo>
                    <a:pt x="2942" y="571"/>
                  </a:lnTo>
                  <a:lnTo>
                    <a:pt x="2986" y="571"/>
                  </a:lnTo>
                  <a:lnTo>
                    <a:pt x="3032" y="570"/>
                  </a:lnTo>
                  <a:lnTo>
                    <a:pt x="3077" y="569"/>
                  </a:lnTo>
                  <a:lnTo>
                    <a:pt x="3929" y="569"/>
                  </a:lnTo>
                  <a:lnTo>
                    <a:pt x="3968" y="569"/>
                  </a:lnTo>
                  <a:lnTo>
                    <a:pt x="4007" y="569"/>
                  </a:lnTo>
                  <a:lnTo>
                    <a:pt x="4046" y="569"/>
                  </a:lnTo>
                  <a:lnTo>
                    <a:pt x="4086" y="569"/>
                  </a:lnTo>
                  <a:lnTo>
                    <a:pt x="4431" y="569"/>
                  </a:lnTo>
                  <a:lnTo>
                    <a:pt x="4937" y="561"/>
                  </a:lnTo>
                  <a:lnTo>
                    <a:pt x="5029" y="558"/>
                  </a:lnTo>
                  <a:lnTo>
                    <a:pt x="5114" y="555"/>
                  </a:lnTo>
                  <a:lnTo>
                    <a:pt x="5191" y="550"/>
                  </a:lnTo>
                  <a:lnTo>
                    <a:pt x="5258" y="543"/>
                  </a:lnTo>
                  <a:lnTo>
                    <a:pt x="5311" y="538"/>
                  </a:lnTo>
                  <a:lnTo>
                    <a:pt x="5352" y="534"/>
                  </a:lnTo>
                  <a:lnTo>
                    <a:pt x="5379" y="531"/>
                  </a:lnTo>
                  <a:lnTo>
                    <a:pt x="5387" y="529"/>
                  </a:lnTo>
                  <a:lnTo>
                    <a:pt x="5417" y="523"/>
                  </a:lnTo>
                  <a:lnTo>
                    <a:pt x="5435" y="519"/>
                  </a:lnTo>
                  <a:lnTo>
                    <a:pt x="5443" y="517"/>
                  </a:lnTo>
                  <a:lnTo>
                    <a:pt x="5445" y="517"/>
                  </a:lnTo>
                  <a:lnTo>
                    <a:pt x="5456" y="514"/>
                  </a:lnTo>
                  <a:lnTo>
                    <a:pt x="5464" y="512"/>
                  </a:lnTo>
                  <a:lnTo>
                    <a:pt x="5471" y="510"/>
                  </a:lnTo>
                  <a:lnTo>
                    <a:pt x="5479" y="506"/>
                  </a:lnTo>
                  <a:lnTo>
                    <a:pt x="5485" y="503"/>
                  </a:lnTo>
                  <a:lnTo>
                    <a:pt x="5489" y="500"/>
                  </a:lnTo>
                  <a:lnTo>
                    <a:pt x="5494" y="497"/>
                  </a:lnTo>
                  <a:lnTo>
                    <a:pt x="5498" y="493"/>
                  </a:lnTo>
                  <a:lnTo>
                    <a:pt x="5500" y="490"/>
                  </a:lnTo>
                  <a:lnTo>
                    <a:pt x="5502" y="485"/>
                  </a:lnTo>
                  <a:lnTo>
                    <a:pt x="5503" y="481"/>
                  </a:lnTo>
                  <a:lnTo>
                    <a:pt x="5504" y="478"/>
                  </a:lnTo>
                  <a:lnTo>
                    <a:pt x="5504" y="470"/>
                  </a:lnTo>
                  <a:lnTo>
                    <a:pt x="5502" y="462"/>
                  </a:lnTo>
                  <a:lnTo>
                    <a:pt x="5499" y="454"/>
                  </a:lnTo>
                  <a:lnTo>
                    <a:pt x="5495" y="447"/>
                  </a:lnTo>
                  <a:lnTo>
                    <a:pt x="5489" y="440"/>
                  </a:lnTo>
                  <a:lnTo>
                    <a:pt x="5485" y="435"/>
                  </a:lnTo>
                  <a:lnTo>
                    <a:pt x="5477" y="426"/>
                  </a:lnTo>
                  <a:lnTo>
                    <a:pt x="5474" y="423"/>
                  </a:lnTo>
                  <a:lnTo>
                    <a:pt x="5423" y="385"/>
                  </a:lnTo>
                  <a:lnTo>
                    <a:pt x="5373" y="347"/>
                  </a:lnTo>
                  <a:lnTo>
                    <a:pt x="5323" y="310"/>
                  </a:lnTo>
                  <a:lnTo>
                    <a:pt x="5274" y="275"/>
                  </a:lnTo>
                  <a:lnTo>
                    <a:pt x="5227" y="239"/>
                  </a:lnTo>
                  <a:lnTo>
                    <a:pt x="5181" y="204"/>
                  </a:lnTo>
                  <a:lnTo>
                    <a:pt x="5137" y="170"/>
                  </a:lnTo>
                  <a:lnTo>
                    <a:pt x="5097" y="138"/>
                  </a:lnTo>
                  <a:lnTo>
                    <a:pt x="5051" y="99"/>
                  </a:lnTo>
                  <a:lnTo>
                    <a:pt x="5010" y="63"/>
                  </a:lnTo>
                  <a:lnTo>
                    <a:pt x="4974" y="29"/>
                  </a:lnTo>
                  <a:lnTo>
                    <a:pt x="4942" y="0"/>
                  </a:lnTo>
                  <a:lnTo>
                    <a:pt x="562" y="0"/>
                  </a:lnTo>
                  <a:lnTo>
                    <a:pt x="530" y="29"/>
                  </a:lnTo>
                  <a:lnTo>
                    <a:pt x="494" y="63"/>
                  </a:lnTo>
                  <a:lnTo>
                    <a:pt x="453" y="100"/>
                  </a:lnTo>
                  <a:lnTo>
                    <a:pt x="408" y="1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58">
              <a:extLst>
                <a:ext uri="{FF2B5EF4-FFF2-40B4-BE49-F238E27FC236}">
                  <a16:creationId xmlns:a16="http://schemas.microsoft.com/office/drawing/2014/main" id="{BA302552-DD4D-4111-8963-74B8D7F2D26E}"/>
                </a:ext>
              </a:extLst>
            </p:cNvPr>
            <p:cNvSpPr>
              <a:spLocks/>
            </p:cNvSpPr>
            <p:nvPr/>
          </p:nvSpPr>
          <p:spPr bwMode="auto">
            <a:xfrm>
              <a:off x="5774538" y="1133933"/>
              <a:ext cx="5655462" cy="3383882"/>
            </a:xfrm>
            <a:custGeom>
              <a:avLst/>
              <a:gdLst>
                <a:gd name="T0" fmla="*/ 16855 w 16855"/>
                <a:gd name="T1" fmla="*/ 403 h 10085"/>
                <a:gd name="T2" fmla="*/ 16853 w 16855"/>
                <a:gd name="T3" fmla="*/ 361 h 10085"/>
                <a:gd name="T4" fmla="*/ 16847 w 16855"/>
                <a:gd name="T5" fmla="*/ 321 h 10085"/>
                <a:gd name="T6" fmla="*/ 16837 w 16855"/>
                <a:gd name="T7" fmla="*/ 283 h 10085"/>
                <a:gd name="T8" fmla="*/ 16823 w 16855"/>
                <a:gd name="T9" fmla="*/ 247 h 10085"/>
                <a:gd name="T10" fmla="*/ 16807 w 16855"/>
                <a:gd name="T11" fmla="*/ 211 h 10085"/>
                <a:gd name="T12" fmla="*/ 16787 w 16855"/>
                <a:gd name="T13" fmla="*/ 178 h 10085"/>
                <a:gd name="T14" fmla="*/ 16763 w 16855"/>
                <a:gd name="T15" fmla="*/ 146 h 10085"/>
                <a:gd name="T16" fmla="*/ 16737 w 16855"/>
                <a:gd name="T17" fmla="*/ 118 h 10085"/>
                <a:gd name="T18" fmla="*/ 16709 w 16855"/>
                <a:gd name="T19" fmla="*/ 92 h 10085"/>
                <a:gd name="T20" fmla="*/ 16677 w 16855"/>
                <a:gd name="T21" fmla="*/ 69 h 10085"/>
                <a:gd name="T22" fmla="*/ 16644 w 16855"/>
                <a:gd name="T23" fmla="*/ 48 h 10085"/>
                <a:gd name="T24" fmla="*/ 16608 w 16855"/>
                <a:gd name="T25" fmla="*/ 32 h 10085"/>
                <a:gd name="T26" fmla="*/ 16572 w 16855"/>
                <a:gd name="T27" fmla="*/ 18 h 10085"/>
                <a:gd name="T28" fmla="*/ 16534 w 16855"/>
                <a:gd name="T29" fmla="*/ 8 h 10085"/>
                <a:gd name="T30" fmla="*/ 16494 w 16855"/>
                <a:gd name="T31" fmla="*/ 2 h 10085"/>
                <a:gd name="T32" fmla="*/ 16453 w 16855"/>
                <a:gd name="T33" fmla="*/ 0 h 10085"/>
                <a:gd name="T34" fmla="*/ 382 w 16855"/>
                <a:gd name="T35" fmla="*/ 0 h 10085"/>
                <a:gd name="T36" fmla="*/ 341 w 16855"/>
                <a:gd name="T37" fmla="*/ 4 h 10085"/>
                <a:gd name="T38" fmla="*/ 302 w 16855"/>
                <a:gd name="T39" fmla="*/ 13 h 10085"/>
                <a:gd name="T40" fmla="*/ 264 w 16855"/>
                <a:gd name="T41" fmla="*/ 24 h 10085"/>
                <a:gd name="T42" fmla="*/ 229 w 16855"/>
                <a:gd name="T43" fmla="*/ 40 h 10085"/>
                <a:gd name="T44" fmla="*/ 194 w 16855"/>
                <a:gd name="T45" fmla="*/ 58 h 10085"/>
                <a:gd name="T46" fmla="*/ 162 w 16855"/>
                <a:gd name="T47" fmla="*/ 80 h 10085"/>
                <a:gd name="T48" fmla="*/ 132 w 16855"/>
                <a:gd name="T49" fmla="*/ 104 h 10085"/>
                <a:gd name="T50" fmla="*/ 104 w 16855"/>
                <a:gd name="T51" fmla="*/ 132 h 10085"/>
                <a:gd name="T52" fmla="*/ 80 w 16855"/>
                <a:gd name="T53" fmla="*/ 162 h 10085"/>
                <a:gd name="T54" fmla="*/ 58 w 16855"/>
                <a:gd name="T55" fmla="*/ 194 h 10085"/>
                <a:gd name="T56" fmla="*/ 40 w 16855"/>
                <a:gd name="T57" fmla="*/ 229 h 10085"/>
                <a:gd name="T58" fmla="*/ 24 w 16855"/>
                <a:gd name="T59" fmla="*/ 265 h 10085"/>
                <a:gd name="T60" fmla="*/ 13 w 16855"/>
                <a:gd name="T61" fmla="*/ 302 h 10085"/>
                <a:gd name="T62" fmla="*/ 4 w 16855"/>
                <a:gd name="T63" fmla="*/ 341 h 10085"/>
                <a:gd name="T64" fmla="*/ 0 w 16855"/>
                <a:gd name="T65" fmla="*/ 383 h 10085"/>
                <a:gd name="T66" fmla="*/ 0 w 16855"/>
                <a:gd name="T67" fmla="*/ 10085 h 10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0085">
                  <a:moveTo>
                    <a:pt x="16855" y="10085"/>
                  </a:moveTo>
                  <a:lnTo>
                    <a:pt x="16855" y="403"/>
                  </a:lnTo>
                  <a:lnTo>
                    <a:pt x="16854" y="383"/>
                  </a:lnTo>
                  <a:lnTo>
                    <a:pt x="16853" y="361"/>
                  </a:lnTo>
                  <a:lnTo>
                    <a:pt x="16851" y="341"/>
                  </a:lnTo>
                  <a:lnTo>
                    <a:pt x="16847" y="321"/>
                  </a:lnTo>
                  <a:lnTo>
                    <a:pt x="16842" y="302"/>
                  </a:lnTo>
                  <a:lnTo>
                    <a:pt x="16837" y="283"/>
                  </a:lnTo>
                  <a:lnTo>
                    <a:pt x="16831" y="265"/>
                  </a:lnTo>
                  <a:lnTo>
                    <a:pt x="16823" y="247"/>
                  </a:lnTo>
                  <a:lnTo>
                    <a:pt x="16815" y="229"/>
                  </a:lnTo>
                  <a:lnTo>
                    <a:pt x="16807" y="211"/>
                  </a:lnTo>
                  <a:lnTo>
                    <a:pt x="16797" y="194"/>
                  </a:lnTo>
                  <a:lnTo>
                    <a:pt x="16787" y="178"/>
                  </a:lnTo>
                  <a:lnTo>
                    <a:pt x="16775" y="162"/>
                  </a:lnTo>
                  <a:lnTo>
                    <a:pt x="16763" y="146"/>
                  </a:lnTo>
                  <a:lnTo>
                    <a:pt x="16751" y="132"/>
                  </a:lnTo>
                  <a:lnTo>
                    <a:pt x="16737" y="118"/>
                  </a:lnTo>
                  <a:lnTo>
                    <a:pt x="16723" y="104"/>
                  </a:lnTo>
                  <a:lnTo>
                    <a:pt x="16709" y="92"/>
                  </a:lnTo>
                  <a:lnTo>
                    <a:pt x="16693" y="80"/>
                  </a:lnTo>
                  <a:lnTo>
                    <a:pt x="16677" y="69"/>
                  </a:lnTo>
                  <a:lnTo>
                    <a:pt x="16661" y="58"/>
                  </a:lnTo>
                  <a:lnTo>
                    <a:pt x="16644" y="48"/>
                  </a:lnTo>
                  <a:lnTo>
                    <a:pt x="16626" y="40"/>
                  </a:lnTo>
                  <a:lnTo>
                    <a:pt x="16608" y="32"/>
                  </a:lnTo>
                  <a:lnTo>
                    <a:pt x="16591" y="24"/>
                  </a:lnTo>
                  <a:lnTo>
                    <a:pt x="16572" y="18"/>
                  </a:lnTo>
                  <a:lnTo>
                    <a:pt x="16553" y="13"/>
                  </a:lnTo>
                  <a:lnTo>
                    <a:pt x="16534" y="8"/>
                  </a:lnTo>
                  <a:lnTo>
                    <a:pt x="16514" y="4"/>
                  </a:lnTo>
                  <a:lnTo>
                    <a:pt x="16494" y="2"/>
                  </a:lnTo>
                  <a:lnTo>
                    <a:pt x="16473" y="1"/>
                  </a:lnTo>
                  <a:lnTo>
                    <a:pt x="16453" y="0"/>
                  </a:lnTo>
                  <a:lnTo>
                    <a:pt x="402" y="0"/>
                  </a:lnTo>
                  <a:lnTo>
                    <a:pt x="382" y="0"/>
                  </a:lnTo>
                  <a:lnTo>
                    <a:pt x="361" y="2"/>
                  </a:lnTo>
                  <a:lnTo>
                    <a:pt x="341" y="4"/>
                  </a:lnTo>
                  <a:lnTo>
                    <a:pt x="321" y="8"/>
                  </a:lnTo>
                  <a:lnTo>
                    <a:pt x="302" y="13"/>
                  </a:lnTo>
                  <a:lnTo>
                    <a:pt x="283" y="18"/>
                  </a:lnTo>
                  <a:lnTo>
                    <a:pt x="264" y="24"/>
                  </a:lnTo>
                  <a:lnTo>
                    <a:pt x="247" y="32"/>
                  </a:lnTo>
                  <a:lnTo>
                    <a:pt x="229" y="40"/>
                  </a:lnTo>
                  <a:lnTo>
                    <a:pt x="211" y="48"/>
                  </a:lnTo>
                  <a:lnTo>
                    <a:pt x="194" y="58"/>
                  </a:lnTo>
                  <a:lnTo>
                    <a:pt x="178" y="69"/>
                  </a:lnTo>
                  <a:lnTo>
                    <a:pt x="162" y="80"/>
                  </a:lnTo>
                  <a:lnTo>
                    <a:pt x="146" y="92"/>
                  </a:lnTo>
                  <a:lnTo>
                    <a:pt x="132" y="104"/>
                  </a:lnTo>
                  <a:lnTo>
                    <a:pt x="118" y="118"/>
                  </a:lnTo>
                  <a:lnTo>
                    <a:pt x="104" y="132"/>
                  </a:lnTo>
                  <a:lnTo>
                    <a:pt x="92" y="146"/>
                  </a:lnTo>
                  <a:lnTo>
                    <a:pt x="80" y="162"/>
                  </a:lnTo>
                  <a:lnTo>
                    <a:pt x="68" y="178"/>
                  </a:lnTo>
                  <a:lnTo>
                    <a:pt x="58" y="194"/>
                  </a:lnTo>
                  <a:lnTo>
                    <a:pt x="48" y="211"/>
                  </a:lnTo>
                  <a:lnTo>
                    <a:pt x="40" y="229"/>
                  </a:lnTo>
                  <a:lnTo>
                    <a:pt x="32" y="247"/>
                  </a:lnTo>
                  <a:lnTo>
                    <a:pt x="24" y="265"/>
                  </a:lnTo>
                  <a:lnTo>
                    <a:pt x="18" y="283"/>
                  </a:lnTo>
                  <a:lnTo>
                    <a:pt x="13" y="302"/>
                  </a:lnTo>
                  <a:lnTo>
                    <a:pt x="8" y="321"/>
                  </a:lnTo>
                  <a:lnTo>
                    <a:pt x="4" y="341"/>
                  </a:lnTo>
                  <a:lnTo>
                    <a:pt x="2" y="361"/>
                  </a:lnTo>
                  <a:lnTo>
                    <a:pt x="0" y="383"/>
                  </a:lnTo>
                  <a:lnTo>
                    <a:pt x="0" y="403"/>
                  </a:lnTo>
                  <a:lnTo>
                    <a:pt x="0" y="10085"/>
                  </a:lnTo>
                  <a:lnTo>
                    <a:pt x="16855" y="100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9">
              <a:extLst>
                <a:ext uri="{FF2B5EF4-FFF2-40B4-BE49-F238E27FC236}">
                  <a16:creationId xmlns:a16="http://schemas.microsoft.com/office/drawing/2014/main" id="{D9A32EF7-7191-4D53-B51F-0830A0EE6DEC}"/>
                </a:ext>
              </a:extLst>
            </p:cNvPr>
            <p:cNvSpPr>
              <a:spLocks/>
            </p:cNvSpPr>
            <p:nvPr/>
          </p:nvSpPr>
          <p:spPr bwMode="auto">
            <a:xfrm>
              <a:off x="5774538" y="4517815"/>
              <a:ext cx="5655462" cy="521759"/>
            </a:xfrm>
            <a:custGeom>
              <a:avLst/>
              <a:gdLst>
                <a:gd name="T0" fmla="*/ 0 w 16855"/>
                <a:gd name="T1" fmla="*/ 1151 h 1555"/>
                <a:gd name="T2" fmla="*/ 2 w 16855"/>
                <a:gd name="T3" fmla="*/ 1193 h 1555"/>
                <a:gd name="T4" fmla="*/ 8 w 16855"/>
                <a:gd name="T5" fmla="*/ 1232 h 1555"/>
                <a:gd name="T6" fmla="*/ 18 w 16855"/>
                <a:gd name="T7" fmla="*/ 1271 h 1555"/>
                <a:gd name="T8" fmla="*/ 32 w 16855"/>
                <a:gd name="T9" fmla="*/ 1308 h 1555"/>
                <a:gd name="T10" fmla="*/ 48 w 16855"/>
                <a:gd name="T11" fmla="*/ 1344 h 1555"/>
                <a:gd name="T12" fmla="*/ 68 w 16855"/>
                <a:gd name="T13" fmla="*/ 1377 h 1555"/>
                <a:gd name="T14" fmla="*/ 92 w 16855"/>
                <a:gd name="T15" fmla="*/ 1408 h 1555"/>
                <a:gd name="T16" fmla="*/ 118 w 16855"/>
                <a:gd name="T17" fmla="*/ 1437 h 1555"/>
                <a:gd name="T18" fmla="*/ 146 w 16855"/>
                <a:gd name="T19" fmla="*/ 1462 h 1555"/>
                <a:gd name="T20" fmla="*/ 178 w 16855"/>
                <a:gd name="T21" fmla="*/ 1485 h 1555"/>
                <a:gd name="T22" fmla="*/ 211 w 16855"/>
                <a:gd name="T23" fmla="*/ 1506 h 1555"/>
                <a:gd name="T24" fmla="*/ 247 w 16855"/>
                <a:gd name="T25" fmla="*/ 1523 h 1555"/>
                <a:gd name="T26" fmla="*/ 283 w 16855"/>
                <a:gd name="T27" fmla="*/ 1537 h 1555"/>
                <a:gd name="T28" fmla="*/ 321 w 16855"/>
                <a:gd name="T29" fmla="*/ 1546 h 1555"/>
                <a:gd name="T30" fmla="*/ 361 w 16855"/>
                <a:gd name="T31" fmla="*/ 1553 h 1555"/>
                <a:gd name="T32" fmla="*/ 402 w 16855"/>
                <a:gd name="T33" fmla="*/ 1555 h 1555"/>
                <a:gd name="T34" fmla="*/ 16473 w 16855"/>
                <a:gd name="T35" fmla="*/ 1554 h 1555"/>
                <a:gd name="T36" fmla="*/ 16514 w 16855"/>
                <a:gd name="T37" fmla="*/ 1549 h 1555"/>
                <a:gd name="T38" fmla="*/ 16553 w 16855"/>
                <a:gd name="T39" fmla="*/ 1542 h 1555"/>
                <a:gd name="T40" fmla="*/ 16591 w 16855"/>
                <a:gd name="T41" fmla="*/ 1531 h 1555"/>
                <a:gd name="T42" fmla="*/ 16626 w 16855"/>
                <a:gd name="T43" fmla="*/ 1515 h 1555"/>
                <a:gd name="T44" fmla="*/ 16661 w 16855"/>
                <a:gd name="T45" fmla="*/ 1496 h 1555"/>
                <a:gd name="T46" fmla="*/ 16693 w 16855"/>
                <a:gd name="T47" fmla="*/ 1475 h 1555"/>
                <a:gd name="T48" fmla="*/ 16723 w 16855"/>
                <a:gd name="T49" fmla="*/ 1449 h 1555"/>
                <a:gd name="T50" fmla="*/ 16751 w 16855"/>
                <a:gd name="T51" fmla="*/ 1423 h 1555"/>
                <a:gd name="T52" fmla="*/ 16775 w 16855"/>
                <a:gd name="T53" fmla="*/ 1392 h 1555"/>
                <a:gd name="T54" fmla="*/ 16797 w 16855"/>
                <a:gd name="T55" fmla="*/ 1361 h 1555"/>
                <a:gd name="T56" fmla="*/ 16815 w 16855"/>
                <a:gd name="T57" fmla="*/ 1326 h 1555"/>
                <a:gd name="T58" fmla="*/ 16831 w 16855"/>
                <a:gd name="T59" fmla="*/ 1290 h 1555"/>
                <a:gd name="T60" fmla="*/ 16842 w 16855"/>
                <a:gd name="T61" fmla="*/ 1252 h 1555"/>
                <a:gd name="T62" fmla="*/ 16851 w 16855"/>
                <a:gd name="T63" fmla="*/ 1213 h 1555"/>
                <a:gd name="T64" fmla="*/ 16854 w 16855"/>
                <a:gd name="T65" fmla="*/ 1172 h 1555"/>
                <a:gd name="T66" fmla="*/ 16855 w 16855"/>
                <a:gd name="T6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555">
                  <a:moveTo>
                    <a:pt x="0" y="0"/>
                  </a:moveTo>
                  <a:lnTo>
                    <a:pt x="0" y="1151"/>
                  </a:lnTo>
                  <a:lnTo>
                    <a:pt x="0" y="1172"/>
                  </a:lnTo>
                  <a:lnTo>
                    <a:pt x="2" y="1193"/>
                  </a:lnTo>
                  <a:lnTo>
                    <a:pt x="4" y="1213"/>
                  </a:lnTo>
                  <a:lnTo>
                    <a:pt x="8" y="1232"/>
                  </a:lnTo>
                  <a:lnTo>
                    <a:pt x="13" y="1252"/>
                  </a:lnTo>
                  <a:lnTo>
                    <a:pt x="18" y="1271"/>
                  </a:lnTo>
                  <a:lnTo>
                    <a:pt x="24" y="1290"/>
                  </a:lnTo>
                  <a:lnTo>
                    <a:pt x="32" y="1308"/>
                  </a:lnTo>
                  <a:lnTo>
                    <a:pt x="40" y="1326"/>
                  </a:lnTo>
                  <a:lnTo>
                    <a:pt x="48" y="1344"/>
                  </a:lnTo>
                  <a:lnTo>
                    <a:pt x="58" y="1361"/>
                  </a:lnTo>
                  <a:lnTo>
                    <a:pt x="68" y="1377"/>
                  </a:lnTo>
                  <a:lnTo>
                    <a:pt x="80" y="1392"/>
                  </a:lnTo>
                  <a:lnTo>
                    <a:pt x="92" y="1408"/>
                  </a:lnTo>
                  <a:lnTo>
                    <a:pt x="104" y="1423"/>
                  </a:lnTo>
                  <a:lnTo>
                    <a:pt x="118" y="1437"/>
                  </a:lnTo>
                  <a:lnTo>
                    <a:pt x="132" y="1449"/>
                  </a:lnTo>
                  <a:lnTo>
                    <a:pt x="146" y="1462"/>
                  </a:lnTo>
                  <a:lnTo>
                    <a:pt x="162" y="1475"/>
                  </a:lnTo>
                  <a:lnTo>
                    <a:pt x="178" y="1485"/>
                  </a:lnTo>
                  <a:lnTo>
                    <a:pt x="194" y="1496"/>
                  </a:lnTo>
                  <a:lnTo>
                    <a:pt x="211" y="1506"/>
                  </a:lnTo>
                  <a:lnTo>
                    <a:pt x="229" y="1515"/>
                  </a:lnTo>
                  <a:lnTo>
                    <a:pt x="247" y="1523"/>
                  </a:lnTo>
                  <a:lnTo>
                    <a:pt x="264" y="1531"/>
                  </a:lnTo>
                  <a:lnTo>
                    <a:pt x="283" y="1537"/>
                  </a:lnTo>
                  <a:lnTo>
                    <a:pt x="302" y="1542"/>
                  </a:lnTo>
                  <a:lnTo>
                    <a:pt x="321" y="1546"/>
                  </a:lnTo>
                  <a:lnTo>
                    <a:pt x="341" y="1549"/>
                  </a:lnTo>
                  <a:lnTo>
                    <a:pt x="361" y="1553"/>
                  </a:lnTo>
                  <a:lnTo>
                    <a:pt x="382" y="1554"/>
                  </a:lnTo>
                  <a:lnTo>
                    <a:pt x="402" y="1555"/>
                  </a:lnTo>
                  <a:lnTo>
                    <a:pt x="16453" y="1555"/>
                  </a:lnTo>
                  <a:lnTo>
                    <a:pt x="16473" y="1554"/>
                  </a:lnTo>
                  <a:lnTo>
                    <a:pt x="16494" y="1553"/>
                  </a:lnTo>
                  <a:lnTo>
                    <a:pt x="16514" y="1549"/>
                  </a:lnTo>
                  <a:lnTo>
                    <a:pt x="16534" y="1546"/>
                  </a:lnTo>
                  <a:lnTo>
                    <a:pt x="16553" y="1542"/>
                  </a:lnTo>
                  <a:lnTo>
                    <a:pt x="16572" y="1537"/>
                  </a:lnTo>
                  <a:lnTo>
                    <a:pt x="16591" y="1531"/>
                  </a:lnTo>
                  <a:lnTo>
                    <a:pt x="16608" y="1523"/>
                  </a:lnTo>
                  <a:lnTo>
                    <a:pt x="16626" y="1515"/>
                  </a:lnTo>
                  <a:lnTo>
                    <a:pt x="16644" y="1506"/>
                  </a:lnTo>
                  <a:lnTo>
                    <a:pt x="16661" y="1496"/>
                  </a:lnTo>
                  <a:lnTo>
                    <a:pt x="16677" y="1485"/>
                  </a:lnTo>
                  <a:lnTo>
                    <a:pt x="16693" y="1475"/>
                  </a:lnTo>
                  <a:lnTo>
                    <a:pt x="16709" y="1462"/>
                  </a:lnTo>
                  <a:lnTo>
                    <a:pt x="16723" y="1449"/>
                  </a:lnTo>
                  <a:lnTo>
                    <a:pt x="16737" y="1437"/>
                  </a:lnTo>
                  <a:lnTo>
                    <a:pt x="16751" y="1423"/>
                  </a:lnTo>
                  <a:lnTo>
                    <a:pt x="16763" y="1408"/>
                  </a:lnTo>
                  <a:lnTo>
                    <a:pt x="16775" y="1392"/>
                  </a:lnTo>
                  <a:lnTo>
                    <a:pt x="16787" y="1377"/>
                  </a:lnTo>
                  <a:lnTo>
                    <a:pt x="16797" y="1361"/>
                  </a:lnTo>
                  <a:lnTo>
                    <a:pt x="16807" y="1344"/>
                  </a:lnTo>
                  <a:lnTo>
                    <a:pt x="16815" y="1326"/>
                  </a:lnTo>
                  <a:lnTo>
                    <a:pt x="16823" y="1308"/>
                  </a:lnTo>
                  <a:lnTo>
                    <a:pt x="16831" y="1290"/>
                  </a:lnTo>
                  <a:lnTo>
                    <a:pt x="16837" y="1271"/>
                  </a:lnTo>
                  <a:lnTo>
                    <a:pt x="16842" y="1252"/>
                  </a:lnTo>
                  <a:lnTo>
                    <a:pt x="16847" y="1233"/>
                  </a:lnTo>
                  <a:lnTo>
                    <a:pt x="16851" y="1213"/>
                  </a:lnTo>
                  <a:lnTo>
                    <a:pt x="16853" y="1193"/>
                  </a:lnTo>
                  <a:lnTo>
                    <a:pt x="16854" y="1172"/>
                  </a:lnTo>
                  <a:lnTo>
                    <a:pt x="16855" y="1151"/>
                  </a:lnTo>
                  <a:lnTo>
                    <a:pt x="16855" y="0"/>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60">
              <a:extLst>
                <a:ext uri="{FF2B5EF4-FFF2-40B4-BE49-F238E27FC236}">
                  <a16:creationId xmlns:a16="http://schemas.microsoft.com/office/drawing/2014/main" id="{3F533EA5-D028-443D-A406-83D1FEB8256E}"/>
                </a:ext>
              </a:extLst>
            </p:cNvPr>
            <p:cNvSpPr>
              <a:spLocks noChangeArrowheads="1"/>
            </p:cNvSpPr>
            <p:nvPr/>
          </p:nvSpPr>
          <p:spPr bwMode="auto">
            <a:xfrm>
              <a:off x="5984249" y="1345321"/>
              <a:ext cx="5225976" cy="2964462"/>
            </a:xfrm>
            <a:prstGeom prst="rect">
              <a:avLst/>
            </a:prstGeom>
            <a:solidFill>
              <a:srgbClr val="035A9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35A93"/>
                </a:solidFill>
              </a:endParaRPr>
            </a:p>
          </p:txBody>
        </p:sp>
        <p:sp>
          <p:nvSpPr>
            <p:cNvPr id="34" name="Freeform 61">
              <a:extLst>
                <a:ext uri="{FF2B5EF4-FFF2-40B4-BE49-F238E27FC236}">
                  <a16:creationId xmlns:a16="http://schemas.microsoft.com/office/drawing/2014/main" id="{8313F63B-AD3B-4AF4-9A70-F6853EC03F63}"/>
                </a:ext>
              </a:extLst>
            </p:cNvPr>
            <p:cNvSpPr>
              <a:spLocks/>
            </p:cNvSpPr>
            <p:nvPr/>
          </p:nvSpPr>
          <p:spPr bwMode="auto">
            <a:xfrm>
              <a:off x="8582975" y="1219495"/>
              <a:ext cx="43620" cy="43620"/>
            </a:xfrm>
            <a:custGeom>
              <a:avLst/>
              <a:gdLst>
                <a:gd name="T0" fmla="*/ 59 w 131"/>
                <a:gd name="T1" fmla="*/ 132 h 132"/>
                <a:gd name="T2" fmla="*/ 46 w 131"/>
                <a:gd name="T3" fmla="*/ 128 h 132"/>
                <a:gd name="T4" fmla="*/ 34 w 131"/>
                <a:gd name="T5" fmla="*/ 123 h 132"/>
                <a:gd name="T6" fmla="*/ 24 w 131"/>
                <a:gd name="T7" fmla="*/ 117 h 132"/>
                <a:gd name="T8" fmla="*/ 14 w 131"/>
                <a:gd name="T9" fmla="*/ 107 h 132"/>
                <a:gd name="T10" fmla="*/ 7 w 131"/>
                <a:gd name="T11" fmla="*/ 97 h 132"/>
                <a:gd name="T12" fmla="*/ 3 w 131"/>
                <a:gd name="T13" fmla="*/ 85 h 132"/>
                <a:gd name="T14" fmla="*/ 0 w 131"/>
                <a:gd name="T15" fmla="*/ 73 h 132"/>
                <a:gd name="T16" fmla="*/ 0 w 131"/>
                <a:gd name="T17" fmla="*/ 59 h 132"/>
                <a:gd name="T18" fmla="*/ 3 w 131"/>
                <a:gd name="T19" fmla="*/ 46 h 132"/>
                <a:gd name="T20" fmla="*/ 7 w 131"/>
                <a:gd name="T21" fmla="*/ 35 h 132"/>
                <a:gd name="T22" fmla="*/ 14 w 131"/>
                <a:gd name="T23" fmla="*/ 24 h 132"/>
                <a:gd name="T24" fmla="*/ 24 w 131"/>
                <a:gd name="T25" fmla="*/ 15 h 132"/>
                <a:gd name="T26" fmla="*/ 34 w 131"/>
                <a:gd name="T27" fmla="*/ 7 h 132"/>
                <a:gd name="T28" fmla="*/ 46 w 131"/>
                <a:gd name="T29" fmla="*/ 3 h 132"/>
                <a:gd name="T30" fmla="*/ 59 w 131"/>
                <a:gd name="T31" fmla="*/ 0 h 132"/>
                <a:gd name="T32" fmla="*/ 72 w 131"/>
                <a:gd name="T33" fmla="*/ 0 h 132"/>
                <a:gd name="T34" fmla="*/ 85 w 131"/>
                <a:gd name="T35" fmla="*/ 3 h 132"/>
                <a:gd name="T36" fmla="*/ 96 w 131"/>
                <a:gd name="T37" fmla="*/ 7 h 132"/>
                <a:gd name="T38" fmla="*/ 107 w 131"/>
                <a:gd name="T39" fmla="*/ 15 h 132"/>
                <a:gd name="T40" fmla="*/ 116 w 131"/>
                <a:gd name="T41" fmla="*/ 24 h 132"/>
                <a:gd name="T42" fmla="*/ 123 w 131"/>
                <a:gd name="T43" fmla="*/ 35 h 132"/>
                <a:gd name="T44" fmla="*/ 128 w 131"/>
                <a:gd name="T45" fmla="*/ 46 h 132"/>
                <a:gd name="T46" fmla="*/ 131 w 131"/>
                <a:gd name="T47" fmla="*/ 59 h 132"/>
                <a:gd name="T48" fmla="*/ 131 w 131"/>
                <a:gd name="T49" fmla="*/ 73 h 132"/>
                <a:gd name="T50" fmla="*/ 128 w 131"/>
                <a:gd name="T51" fmla="*/ 85 h 132"/>
                <a:gd name="T52" fmla="*/ 123 w 131"/>
                <a:gd name="T53" fmla="*/ 97 h 132"/>
                <a:gd name="T54" fmla="*/ 116 w 131"/>
                <a:gd name="T55" fmla="*/ 107 h 132"/>
                <a:gd name="T56" fmla="*/ 107 w 131"/>
                <a:gd name="T57" fmla="*/ 117 h 132"/>
                <a:gd name="T58" fmla="*/ 96 w 131"/>
                <a:gd name="T59" fmla="*/ 123 h 132"/>
                <a:gd name="T60" fmla="*/ 85 w 131"/>
                <a:gd name="T61" fmla="*/ 128 h 132"/>
                <a:gd name="T62" fmla="*/ 72 w 131"/>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32">
                  <a:moveTo>
                    <a:pt x="65" y="132"/>
                  </a:moveTo>
                  <a:lnTo>
                    <a:pt x="59" y="132"/>
                  </a:lnTo>
                  <a:lnTo>
                    <a:pt x="52" y="131"/>
                  </a:lnTo>
                  <a:lnTo>
                    <a:pt x="46" y="128"/>
                  </a:lnTo>
                  <a:lnTo>
                    <a:pt x="40" y="126"/>
                  </a:lnTo>
                  <a:lnTo>
                    <a:pt x="34" y="123"/>
                  </a:lnTo>
                  <a:lnTo>
                    <a:pt x="28" y="120"/>
                  </a:lnTo>
                  <a:lnTo>
                    <a:pt x="24" y="117"/>
                  </a:lnTo>
                  <a:lnTo>
                    <a:pt x="18" y="113"/>
                  </a:lnTo>
                  <a:lnTo>
                    <a:pt x="14" y="107"/>
                  </a:lnTo>
                  <a:lnTo>
                    <a:pt x="10" y="102"/>
                  </a:lnTo>
                  <a:lnTo>
                    <a:pt x="7" y="97"/>
                  </a:lnTo>
                  <a:lnTo>
                    <a:pt x="5" y="92"/>
                  </a:lnTo>
                  <a:lnTo>
                    <a:pt x="3" y="85"/>
                  </a:lnTo>
                  <a:lnTo>
                    <a:pt x="1" y="79"/>
                  </a:lnTo>
                  <a:lnTo>
                    <a:pt x="0" y="73"/>
                  </a:lnTo>
                  <a:lnTo>
                    <a:pt x="0" y="65"/>
                  </a:lnTo>
                  <a:lnTo>
                    <a:pt x="0" y="59"/>
                  </a:lnTo>
                  <a:lnTo>
                    <a:pt x="1" y="53"/>
                  </a:lnTo>
                  <a:lnTo>
                    <a:pt x="3" y="46"/>
                  </a:lnTo>
                  <a:lnTo>
                    <a:pt x="5" y="40"/>
                  </a:lnTo>
                  <a:lnTo>
                    <a:pt x="7" y="35"/>
                  </a:lnTo>
                  <a:lnTo>
                    <a:pt x="10" y="28"/>
                  </a:lnTo>
                  <a:lnTo>
                    <a:pt x="14" y="24"/>
                  </a:lnTo>
                  <a:lnTo>
                    <a:pt x="18" y="19"/>
                  </a:lnTo>
                  <a:lnTo>
                    <a:pt x="24" y="15"/>
                  </a:lnTo>
                  <a:lnTo>
                    <a:pt x="28" y="10"/>
                  </a:lnTo>
                  <a:lnTo>
                    <a:pt x="34" y="7"/>
                  </a:lnTo>
                  <a:lnTo>
                    <a:pt x="40" y="5"/>
                  </a:lnTo>
                  <a:lnTo>
                    <a:pt x="46" y="3"/>
                  </a:lnTo>
                  <a:lnTo>
                    <a:pt x="52" y="1"/>
                  </a:lnTo>
                  <a:lnTo>
                    <a:pt x="59" y="0"/>
                  </a:lnTo>
                  <a:lnTo>
                    <a:pt x="65" y="0"/>
                  </a:lnTo>
                  <a:lnTo>
                    <a:pt x="72" y="0"/>
                  </a:lnTo>
                  <a:lnTo>
                    <a:pt x="79" y="1"/>
                  </a:lnTo>
                  <a:lnTo>
                    <a:pt x="85" y="3"/>
                  </a:lnTo>
                  <a:lnTo>
                    <a:pt x="91" y="5"/>
                  </a:lnTo>
                  <a:lnTo>
                    <a:pt x="96" y="7"/>
                  </a:lnTo>
                  <a:lnTo>
                    <a:pt x="102" y="10"/>
                  </a:lnTo>
                  <a:lnTo>
                    <a:pt x="107" y="15"/>
                  </a:lnTo>
                  <a:lnTo>
                    <a:pt x="112" y="19"/>
                  </a:lnTo>
                  <a:lnTo>
                    <a:pt x="116" y="24"/>
                  </a:lnTo>
                  <a:lnTo>
                    <a:pt x="120" y="28"/>
                  </a:lnTo>
                  <a:lnTo>
                    <a:pt x="123" y="35"/>
                  </a:lnTo>
                  <a:lnTo>
                    <a:pt x="126" y="40"/>
                  </a:lnTo>
                  <a:lnTo>
                    <a:pt x="128" y="46"/>
                  </a:lnTo>
                  <a:lnTo>
                    <a:pt x="130" y="53"/>
                  </a:lnTo>
                  <a:lnTo>
                    <a:pt x="131" y="59"/>
                  </a:lnTo>
                  <a:lnTo>
                    <a:pt x="131" y="65"/>
                  </a:lnTo>
                  <a:lnTo>
                    <a:pt x="131" y="73"/>
                  </a:lnTo>
                  <a:lnTo>
                    <a:pt x="130" y="79"/>
                  </a:lnTo>
                  <a:lnTo>
                    <a:pt x="128" y="85"/>
                  </a:lnTo>
                  <a:lnTo>
                    <a:pt x="126" y="92"/>
                  </a:lnTo>
                  <a:lnTo>
                    <a:pt x="123" y="97"/>
                  </a:lnTo>
                  <a:lnTo>
                    <a:pt x="120" y="102"/>
                  </a:lnTo>
                  <a:lnTo>
                    <a:pt x="116" y="107"/>
                  </a:lnTo>
                  <a:lnTo>
                    <a:pt x="112" y="113"/>
                  </a:lnTo>
                  <a:lnTo>
                    <a:pt x="107" y="117"/>
                  </a:lnTo>
                  <a:lnTo>
                    <a:pt x="102" y="120"/>
                  </a:lnTo>
                  <a:lnTo>
                    <a:pt x="96" y="123"/>
                  </a:lnTo>
                  <a:lnTo>
                    <a:pt x="91" y="126"/>
                  </a:lnTo>
                  <a:lnTo>
                    <a:pt x="85" y="128"/>
                  </a:lnTo>
                  <a:lnTo>
                    <a:pt x="79" y="131"/>
                  </a:lnTo>
                  <a:lnTo>
                    <a:pt x="72" y="132"/>
                  </a:lnTo>
                  <a:lnTo>
                    <a:pt x="65"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Picture Placeholder 2">
            <a:extLst>
              <a:ext uri="{FF2B5EF4-FFF2-40B4-BE49-F238E27FC236}">
                <a16:creationId xmlns:a16="http://schemas.microsoft.com/office/drawing/2014/main" id="{5DF27304-7CE7-4786-B2E0-C7E982CFE267}"/>
              </a:ext>
            </a:extLst>
          </p:cNvPr>
          <p:cNvSpPr>
            <a:spLocks noGrp="1"/>
          </p:cNvSpPr>
          <p:nvPr>
            <p:ph type="pic" sz="quarter" idx="10"/>
          </p:nvPr>
        </p:nvSpPr>
        <p:spPr>
          <a:xfrm>
            <a:off x="6019070" y="1694405"/>
            <a:ext cx="5019934" cy="2847584"/>
          </a:xfrm>
          <a:custGeom>
            <a:avLst/>
            <a:gdLst>
              <a:gd name="connsiteX0" fmla="*/ 0 w 5225976"/>
              <a:gd name="connsiteY0" fmla="*/ 0 h 2964462"/>
              <a:gd name="connsiteX1" fmla="*/ 5225976 w 5225976"/>
              <a:gd name="connsiteY1" fmla="*/ 0 h 2964462"/>
              <a:gd name="connsiteX2" fmla="*/ 5225976 w 5225976"/>
              <a:gd name="connsiteY2" fmla="*/ 2964462 h 2964462"/>
              <a:gd name="connsiteX3" fmla="*/ 0 w 5225976"/>
              <a:gd name="connsiteY3" fmla="*/ 2964462 h 2964462"/>
            </a:gdLst>
            <a:ahLst/>
            <a:cxnLst>
              <a:cxn ang="0">
                <a:pos x="connsiteX0" y="connsiteY0"/>
              </a:cxn>
              <a:cxn ang="0">
                <a:pos x="connsiteX1" y="connsiteY1"/>
              </a:cxn>
              <a:cxn ang="0">
                <a:pos x="connsiteX2" y="connsiteY2"/>
              </a:cxn>
              <a:cxn ang="0">
                <a:pos x="connsiteX3" y="connsiteY3"/>
              </a:cxn>
            </a:cxnLst>
            <a:rect l="l" t="t" r="r" b="b"/>
            <a:pathLst>
              <a:path w="5225976" h="2964462">
                <a:moveTo>
                  <a:pt x="0" y="0"/>
                </a:moveTo>
                <a:lnTo>
                  <a:pt x="5225976" y="0"/>
                </a:lnTo>
                <a:lnTo>
                  <a:pt x="5225976" y="2964462"/>
                </a:lnTo>
                <a:lnTo>
                  <a:pt x="0" y="2964462"/>
                </a:lnTo>
                <a:close/>
              </a:path>
            </a:pathLst>
          </a:custGeom>
        </p:spPr>
      </p:sp>
      <p:pic>
        <p:nvPicPr>
          <p:cNvPr id="36" name="Gráfico 35">
            <a:extLst>
              <a:ext uri="{FF2B5EF4-FFF2-40B4-BE49-F238E27FC236}">
                <a16:creationId xmlns:a16="http://schemas.microsoft.com/office/drawing/2014/main" id="{4EAE63EA-3568-4CAD-BD40-5C0F28B33E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37" name="Título 1">
            <a:extLst>
              <a:ext uri="{FF2B5EF4-FFF2-40B4-BE49-F238E27FC236}">
                <a16:creationId xmlns:a16="http://schemas.microsoft.com/office/drawing/2014/main" id="{01ADA778-40EF-4D44-BC65-0F48B8CAD4D0}"/>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40" name="Marcador de texto 2">
            <a:extLst>
              <a:ext uri="{FF2B5EF4-FFF2-40B4-BE49-F238E27FC236}">
                <a16:creationId xmlns:a16="http://schemas.microsoft.com/office/drawing/2014/main" id="{198E2D7E-6C37-4719-AB75-6E91A53617F6}"/>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4" name="Gráfico 23">
            <a:extLst>
              <a:ext uri="{FF2B5EF4-FFF2-40B4-BE49-F238E27FC236}">
                <a16:creationId xmlns:a16="http://schemas.microsoft.com/office/drawing/2014/main" id="{5B18146C-96BE-4B07-A00C-25CB17DFD5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29" name="Rectángulo: esquinas redondeadas 28">
            <a:extLst>
              <a:ext uri="{FF2B5EF4-FFF2-40B4-BE49-F238E27FC236}">
                <a16:creationId xmlns:a16="http://schemas.microsoft.com/office/drawing/2014/main" id="{1A1605CE-6D5C-4771-8EBB-AD68E73FD82B}"/>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838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1" name="Gráfico 10">
            <a:extLst>
              <a:ext uri="{FF2B5EF4-FFF2-40B4-BE49-F238E27FC236}">
                <a16:creationId xmlns:a16="http://schemas.microsoft.com/office/drawing/2014/main" id="{072A3F95-F332-457A-BF73-97FE90CA0A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490" y="5555549"/>
            <a:ext cx="2492820" cy="730951"/>
          </a:xfrm>
          <a:prstGeom prst="rect">
            <a:avLst/>
          </a:prstGeom>
        </p:spPr>
      </p:pic>
    </p:spTree>
    <p:extLst>
      <p:ext uri="{BB962C8B-B14F-4D97-AF65-F5344CB8AC3E}">
        <p14:creationId xmlns:p14="http://schemas.microsoft.com/office/powerpoint/2010/main" val="18807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44059B7A-C273-46D3-9D00-804C84E333AA}"/>
              </a:ext>
            </a:extLst>
          </p:cNvPr>
          <p:cNvSpPr>
            <a:spLocks noGrp="1"/>
          </p:cNvSpPr>
          <p:nvPr>
            <p:ph type="pic" sz="quarter" idx="10"/>
          </p:nvPr>
        </p:nvSpPr>
        <p:spPr>
          <a:xfrm>
            <a:off x="825426" y="0"/>
            <a:ext cx="4615281" cy="5743575"/>
          </a:xfrm>
          <a:custGeom>
            <a:avLst/>
            <a:gdLst>
              <a:gd name="connsiteX0" fmla="*/ 0 w 4493142"/>
              <a:gd name="connsiteY0" fmla="*/ 0 h 6273800"/>
              <a:gd name="connsiteX1" fmla="*/ 4493142 w 4493142"/>
              <a:gd name="connsiteY1" fmla="*/ 0 h 6273800"/>
              <a:gd name="connsiteX2" fmla="*/ 4493142 w 4493142"/>
              <a:gd name="connsiteY2" fmla="*/ 4027229 h 6273800"/>
              <a:gd name="connsiteX3" fmla="*/ 2246571 w 4493142"/>
              <a:gd name="connsiteY3" fmla="*/ 6273800 h 6273800"/>
              <a:gd name="connsiteX4" fmla="*/ 0 w 4493142"/>
              <a:gd name="connsiteY4" fmla="*/ 4027229 h 627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3142" h="6273800">
                <a:moveTo>
                  <a:pt x="0" y="0"/>
                </a:moveTo>
                <a:lnTo>
                  <a:pt x="4493142" y="0"/>
                </a:lnTo>
                <a:lnTo>
                  <a:pt x="4493142" y="4027229"/>
                </a:lnTo>
                <a:cubicBezTo>
                  <a:pt x="4493142" y="5267976"/>
                  <a:pt x="3487318" y="6273800"/>
                  <a:pt x="2246571" y="6273800"/>
                </a:cubicBezTo>
                <a:cubicBezTo>
                  <a:pt x="1005824" y="6273800"/>
                  <a:pt x="0" y="5267976"/>
                  <a:pt x="0" y="4027229"/>
                </a:cubicBezTo>
                <a:close/>
              </a:path>
            </a:pathLst>
          </a:custGeom>
          <a:solidFill>
            <a:schemeClr val="bg1">
              <a:lumMod val="95000"/>
            </a:schemeClr>
          </a:solidFill>
        </p:spPr>
        <p:txBody>
          <a:bodyPr wrap="square">
            <a:noAutofit/>
          </a:bodyPr>
          <a:lstStyle/>
          <a:p>
            <a:endParaRPr lang="en-EG"/>
          </a:p>
        </p:txBody>
      </p:sp>
      <p:pic>
        <p:nvPicPr>
          <p:cNvPr id="9" name="Gráfico 8">
            <a:extLst>
              <a:ext uri="{FF2B5EF4-FFF2-40B4-BE49-F238E27FC236}">
                <a16:creationId xmlns:a16="http://schemas.microsoft.com/office/drawing/2014/main" id="{13726717-F77D-4035-B2F3-59CF9F8CF1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1294" y="1620551"/>
            <a:ext cx="3750000" cy="3697332"/>
          </a:xfrm>
          <a:prstGeom prst="rect">
            <a:avLst/>
          </a:prstGeom>
        </p:spPr>
      </p:pic>
      <p:sp>
        <p:nvSpPr>
          <p:cNvPr id="10" name="Título 1">
            <a:extLst>
              <a:ext uri="{FF2B5EF4-FFF2-40B4-BE49-F238E27FC236}">
                <a16:creationId xmlns:a16="http://schemas.microsoft.com/office/drawing/2014/main" id="{307BEF95-D444-4C0B-945F-798032D31D59}"/>
              </a:ext>
            </a:extLst>
          </p:cNvPr>
          <p:cNvSpPr>
            <a:spLocks noGrp="1"/>
          </p:cNvSpPr>
          <p:nvPr>
            <p:ph type="title" hasCustomPrompt="1"/>
          </p:nvPr>
        </p:nvSpPr>
        <p:spPr>
          <a:xfrm>
            <a:off x="6504486" y="130423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3" name="Marcador de texto 2">
            <a:extLst>
              <a:ext uri="{FF2B5EF4-FFF2-40B4-BE49-F238E27FC236}">
                <a16:creationId xmlns:a16="http://schemas.microsoft.com/office/drawing/2014/main" id="{5C73DDA7-35AF-4AA2-A834-156C5AAE2454}"/>
              </a:ext>
            </a:extLst>
          </p:cNvPr>
          <p:cNvSpPr>
            <a:spLocks noGrp="1"/>
          </p:cNvSpPr>
          <p:nvPr>
            <p:ph type="body" idx="1"/>
          </p:nvPr>
        </p:nvSpPr>
        <p:spPr>
          <a:xfrm>
            <a:off x="6519000" y="289685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6" name="Gráfico 15">
            <a:extLst>
              <a:ext uri="{FF2B5EF4-FFF2-40B4-BE49-F238E27FC236}">
                <a16:creationId xmlns:a16="http://schemas.microsoft.com/office/drawing/2014/main" id="{1455E52C-81EE-49C4-8C84-32D0D9545B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7" name="Rectángulo: esquinas redondeadas 16">
            <a:extLst>
              <a:ext uri="{FF2B5EF4-FFF2-40B4-BE49-F238E27FC236}">
                <a16:creationId xmlns:a16="http://schemas.microsoft.com/office/drawing/2014/main" id="{16DFF271-4C0B-4637-9465-CD439314729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45146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641267A1-D289-4378-8AA7-EB7FE6DBC9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7965" y="533388"/>
            <a:ext cx="2662820" cy="780799"/>
          </a:xfrm>
          <a:prstGeom prst="rect">
            <a:avLst/>
          </a:prstGeom>
        </p:spPr>
      </p:pic>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spc="600">
                <a:solidFill>
                  <a:srgbClr val="0E4070"/>
                </a:solidFill>
              </a:rPr>
              <a:t>www.fogafin.gov.co/</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5995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spc="600">
                <a:solidFill>
                  <a:schemeClr val="bg1"/>
                </a:solidFill>
              </a:rPr>
              <a:t>www.fogafin.gov.co/</a:t>
            </a:r>
          </a:p>
        </p:txBody>
      </p:sp>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FAB4B18A-4AE6-3FF4-5122-A9E828E1578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03557" y="331109"/>
            <a:ext cx="3984882" cy="1313698"/>
          </a:xfrm>
          <a:prstGeom prst="rect">
            <a:avLst/>
          </a:prstGeom>
        </p:spPr>
      </p:pic>
    </p:spTree>
    <p:extLst>
      <p:ext uri="{BB962C8B-B14F-4D97-AF65-F5344CB8AC3E}">
        <p14:creationId xmlns:p14="http://schemas.microsoft.com/office/powerpoint/2010/main" val="3431035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a:extLst>
              <a:ext uri="{FF2B5EF4-FFF2-40B4-BE49-F238E27FC236}">
                <a16:creationId xmlns:a16="http://schemas.microsoft.com/office/drawing/2014/main" id="{ECF08347-C5E1-40D4-B18A-882DB15951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23835"/>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spTree>
    <p:extLst>
      <p:ext uri="{BB962C8B-B14F-4D97-AF65-F5344CB8AC3E}">
        <p14:creationId xmlns:p14="http://schemas.microsoft.com/office/powerpoint/2010/main" val="960060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07057"/>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44" name="Gráfico 43">
            <a:extLst>
              <a:ext uri="{FF2B5EF4-FFF2-40B4-BE49-F238E27FC236}">
                <a16:creationId xmlns:a16="http://schemas.microsoft.com/office/drawing/2014/main" id="{CDCD0B29-1C06-401B-83C1-FEFE6909F8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1075624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8FBAE-4DB6-40B2-B79D-1664822F58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0A98977-180B-4076-AED5-A87B05B274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079770F-7B60-4AD8-A540-353E03BA58E4}"/>
              </a:ext>
            </a:extLst>
          </p:cNvPr>
          <p:cNvSpPr>
            <a:spLocks noGrp="1"/>
          </p:cNvSpPr>
          <p:nvPr>
            <p:ph type="dt" sz="half" idx="10"/>
          </p:nvPr>
        </p:nvSpPr>
        <p:spPr/>
        <p:txBody>
          <a:bodyPr/>
          <a:lstStyle/>
          <a:p>
            <a:fld id="{AF0E9201-2431-4268-AA86-7EE4AE44D5B2}" type="datetimeFigureOut">
              <a:rPr lang="es-CO" smtClean="0"/>
              <a:t>4/11/2025</a:t>
            </a:fld>
            <a:endParaRPr lang="es-CO"/>
          </a:p>
        </p:txBody>
      </p:sp>
      <p:sp>
        <p:nvSpPr>
          <p:cNvPr id="5" name="Marcador de pie de página 4">
            <a:extLst>
              <a:ext uri="{FF2B5EF4-FFF2-40B4-BE49-F238E27FC236}">
                <a16:creationId xmlns:a16="http://schemas.microsoft.com/office/drawing/2014/main" id="{91840F5C-62BB-4A1F-91C2-5ADF6B8532D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95857C2-AB56-4855-90C6-95A37D2EF21A}"/>
              </a:ext>
            </a:extLst>
          </p:cNvPr>
          <p:cNvSpPr>
            <a:spLocks noGrp="1"/>
          </p:cNvSpPr>
          <p:nvPr>
            <p:ph type="sldNum" sz="quarter" idx="12"/>
          </p:nvPr>
        </p:nvSpPr>
        <p:spPr/>
        <p:txBody>
          <a:bodyPr/>
          <a:lstStyle/>
          <a:p>
            <a:fld id="{0D44E004-91A7-4D5E-88C5-66CE945B078B}" type="slidenum">
              <a:rPr lang="es-CO" smtClean="0"/>
              <a:t>‹Nº›</a:t>
            </a:fld>
            <a:endParaRPr lang="es-CO"/>
          </a:p>
        </p:txBody>
      </p:sp>
    </p:spTree>
    <p:extLst>
      <p:ext uri="{BB962C8B-B14F-4D97-AF65-F5344CB8AC3E}">
        <p14:creationId xmlns:p14="http://schemas.microsoft.com/office/powerpoint/2010/main" val="2716827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ondo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703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C77D9-6DA4-4412-767B-579885B4E4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524EE71-3936-AC9B-F7EB-A6E4ECB32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3AEAA2A-EE86-8E28-C65E-CB51736777C3}"/>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5" name="Marcador de pie de página 4">
            <a:extLst>
              <a:ext uri="{FF2B5EF4-FFF2-40B4-BE49-F238E27FC236}">
                <a16:creationId xmlns:a16="http://schemas.microsoft.com/office/drawing/2014/main" id="{2F3EEDB4-2D0E-B9A6-F08B-994AB3BC2E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006C0A1-C8CE-FC13-3C48-EA385FEC5FAB}"/>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249672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A48AC-2030-8C44-E778-8D758EB333B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A5C8061-3E3F-7C68-9ABE-6B88F04E27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AF67331-C99A-EC2A-CB31-AB4B36C57A41}"/>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5" name="Marcador de pie de página 4">
            <a:extLst>
              <a:ext uri="{FF2B5EF4-FFF2-40B4-BE49-F238E27FC236}">
                <a16:creationId xmlns:a16="http://schemas.microsoft.com/office/drawing/2014/main" id="{F27EAFC8-A409-BDDA-DF77-1350AD399D9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2A42F0-B983-14A5-5799-D730E6AA7BD8}"/>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1863215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4A737A-7C39-C041-946C-965F63A083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690A8E0-791D-BB38-4E01-ADDEADA72D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B7BAA91-B706-D4C2-08CB-B5D4CE2D62F6}"/>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5" name="Marcador de pie de página 4">
            <a:extLst>
              <a:ext uri="{FF2B5EF4-FFF2-40B4-BE49-F238E27FC236}">
                <a16:creationId xmlns:a16="http://schemas.microsoft.com/office/drawing/2014/main" id="{729C7CD4-C93B-B93C-5721-1D41724F576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576BD6-CBC0-5F2F-207F-C5E52A39A36E}"/>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405439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912975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B544-5C91-BCA1-A692-FC4F39C82CF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1AA6CF7-CEA9-E3A7-B685-5CD07931463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48D6D4D-C991-7B32-7D8A-7D2507EBC57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E535997-B25B-C382-FF91-F40FFF7BD5F9}"/>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6" name="Marcador de pie de página 5">
            <a:extLst>
              <a:ext uri="{FF2B5EF4-FFF2-40B4-BE49-F238E27FC236}">
                <a16:creationId xmlns:a16="http://schemas.microsoft.com/office/drawing/2014/main" id="{67490F68-0595-2680-4EB3-0B40EF33DCE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9848624-E379-3D08-9BD0-69DCC85A4FC4}"/>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06178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A8D74-2966-4A0E-F255-92B3FD5B7F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D22A610-B78C-523A-D1E4-26B8C05B50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CAEB8A-28BE-2585-1006-ACE81A04F3A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539E840-8E50-DA85-9FD2-D46694AA1D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475EC7-7D01-8447-13E2-56F9CF68FF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A161DB3-87FA-2254-00DC-9B6EEAC67A0A}"/>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8" name="Marcador de pie de página 7">
            <a:extLst>
              <a:ext uri="{FF2B5EF4-FFF2-40B4-BE49-F238E27FC236}">
                <a16:creationId xmlns:a16="http://schemas.microsoft.com/office/drawing/2014/main" id="{87412CAD-CBAE-6B93-7C12-6FBDD7469BB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0EEBD15-18A9-886F-31EF-9C79D2D04270}"/>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41760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406C7-A6A9-4C22-6B5E-F5A5F692C8F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4FF6722-D937-6196-C0B3-2D532FA45FF5}"/>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4" name="Marcador de pie de página 3">
            <a:extLst>
              <a:ext uri="{FF2B5EF4-FFF2-40B4-BE49-F238E27FC236}">
                <a16:creationId xmlns:a16="http://schemas.microsoft.com/office/drawing/2014/main" id="{61D9C625-EFA3-360F-2CC3-415DBA61BC5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B7D3FC9-C099-D0C1-BB33-7F861ADBDE08}"/>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728597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E4AEBF9-36B8-7BEC-0140-8B371DE9781F}"/>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3" name="Marcador de pie de página 2">
            <a:extLst>
              <a:ext uri="{FF2B5EF4-FFF2-40B4-BE49-F238E27FC236}">
                <a16:creationId xmlns:a16="http://schemas.microsoft.com/office/drawing/2014/main" id="{DD966A4D-F565-9BE6-7E03-684CD9CB100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120FFEB-9906-C5A0-A27B-143AB9F1A869}"/>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142095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21232-A3C1-39C2-C63C-7D4F455D00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955CD31-D48D-29E7-C64F-B31CBF07C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B36FF1B-B313-696B-6333-D945D98D6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28D803-9286-89F5-87E4-B11CC287D0AE}"/>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6" name="Marcador de pie de página 5">
            <a:extLst>
              <a:ext uri="{FF2B5EF4-FFF2-40B4-BE49-F238E27FC236}">
                <a16:creationId xmlns:a16="http://schemas.microsoft.com/office/drawing/2014/main" id="{FCA38CB0-78F2-7EEA-BAF1-BFE1F5E98D4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0417630-1800-CDC0-DA90-72ABC9E0221B}"/>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713756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5DF4B-4D59-1D33-B621-5D47A8D52D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42F3463-7F41-78BE-43A5-48559B1F77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D6B5BB7-14AC-BA66-7CC0-91CCDB3BE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9D124B-0095-BD9D-5E1E-B7780669C8BD}"/>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6" name="Marcador de pie de página 5">
            <a:extLst>
              <a:ext uri="{FF2B5EF4-FFF2-40B4-BE49-F238E27FC236}">
                <a16:creationId xmlns:a16="http://schemas.microsoft.com/office/drawing/2014/main" id="{73653CE9-5ADE-A925-22C4-191B0967BE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8EA3F6A-A58E-B7A4-9099-10853CDC5442}"/>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3427818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53A04-7F77-931F-5A36-4724859B50F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22B653E-66F7-2E12-B36B-00CC0C05DA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6A47935-8D6F-1A5E-258D-86E4699B6CD1}"/>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5" name="Marcador de pie de página 4">
            <a:extLst>
              <a:ext uri="{FF2B5EF4-FFF2-40B4-BE49-F238E27FC236}">
                <a16:creationId xmlns:a16="http://schemas.microsoft.com/office/drawing/2014/main" id="{F47873B0-E4BC-7E76-7248-759747774F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ECC2FFD-4E77-B6F1-0A79-E1B535150889}"/>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575187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AD31AD-9D02-CC68-6759-A346B80448A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85C71FB-9B6E-45DF-204A-4DE98DEE60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C833177-6CE5-53A8-F776-717254AC9AA8}"/>
              </a:ext>
            </a:extLst>
          </p:cNvPr>
          <p:cNvSpPr>
            <a:spLocks noGrp="1"/>
          </p:cNvSpPr>
          <p:nvPr>
            <p:ph type="dt" sz="half" idx="10"/>
          </p:nvPr>
        </p:nvSpPr>
        <p:spPr/>
        <p:txBody>
          <a:bodyPr/>
          <a:lstStyle/>
          <a:p>
            <a:fld id="{F129EE01-24C5-4A27-879B-3C68B2F931E9}" type="datetimeFigureOut">
              <a:rPr lang="es-CO" smtClean="0"/>
              <a:t>4/11/2025</a:t>
            </a:fld>
            <a:endParaRPr lang="es-CO"/>
          </a:p>
        </p:txBody>
      </p:sp>
      <p:sp>
        <p:nvSpPr>
          <p:cNvPr id="5" name="Marcador de pie de página 4">
            <a:extLst>
              <a:ext uri="{FF2B5EF4-FFF2-40B4-BE49-F238E27FC236}">
                <a16:creationId xmlns:a16="http://schemas.microsoft.com/office/drawing/2014/main" id="{4ADC4083-B718-DBD1-C292-263421054AE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FD609A-E3D8-F26C-6624-2C5C04212DF1}"/>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139369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4263EEA1-D3E9-5260-4BAC-58BC22F0DA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83512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Gráfico 16">
            <a:extLst>
              <a:ext uri="{FF2B5EF4-FFF2-40B4-BE49-F238E27FC236}">
                <a16:creationId xmlns:a16="http://schemas.microsoft.com/office/drawing/2014/main" id="{E3F663AF-5ACE-4432-822F-C0EE247137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42817" y="5682814"/>
            <a:ext cx="2292351" cy="672169"/>
          </a:xfrm>
          <a:prstGeom prst="rect">
            <a:avLst/>
          </a:prstGeom>
        </p:spPr>
      </p:pic>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8659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479C5BB4-FA40-43EC-87E2-3BECF73A14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43492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D8B555F4-FA36-0ED0-F7D8-EAF84A8623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226156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5B52EA3C-59E9-4F87-9D87-B61C83B6CB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825" y="5874612"/>
            <a:ext cx="2292350" cy="664300"/>
          </a:xfrm>
          <a:prstGeom prst="rect">
            <a:avLst/>
          </a:prstGeom>
        </p:spPr>
      </p:pic>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6CE461F7-8563-77A1-1683-5A0172369131}"/>
              </a:ext>
            </a:extLst>
          </p:cNvPr>
          <p:cNvSpPr/>
          <p:nvPr userDrawn="1"/>
        </p:nvSpPr>
        <p:spPr>
          <a:xfrm>
            <a:off x="152400" y="5779362"/>
            <a:ext cx="3314700" cy="864118"/>
          </a:xfrm>
          <a:prstGeom prst="rect">
            <a:avLst/>
          </a:prstGeom>
          <a:solidFill>
            <a:srgbClr val="0556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D403C0AA-D0CA-FC77-C4FE-928D3B3F40E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331019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CACDC4E-5ECE-451A-BA7B-5439F3CEDD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3" name="Marcador de posición de imagen 12">
            <a:extLst>
              <a:ext uri="{FF2B5EF4-FFF2-40B4-BE49-F238E27FC236}">
                <a16:creationId xmlns:a16="http://schemas.microsoft.com/office/drawing/2014/main" id="{2F01F1B6-BBD1-45A5-A756-DC17D69FF71F}"/>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sp>
        <p:nvSpPr>
          <p:cNvPr id="26" name="Título 1">
            <a:extLst>
              <a:ext uri="{FF2B5EF4-FFF2-40B4-BE49-F238E27FC236}">
                <a16:creationId xmlns:a16="http://schemas.microsoft.com/office/drawing/2014/main" id="{8B1438D4-F191-4519-8EBF-FE0428282CDC}"/>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rgbClr val="035A93"/>
                </a:solidFill>
              </a:defRPr>
            </a:lvl1pPr>
          </a:lstStyle>
          <a:p>
            <a:r>
              <a:rPr lang="es-ES"/>
              <a:t>Haga clic para título del patrón</a:t>
            </a:r>
            <a:endParaRPr lang="es-CO"/>
          </a:p>
        </p:txBody>
      </p:sp>
      <p:sp>
        <p:nvSpPr>
          <p:cNvPr id="27" name="Marcador de texto 2">
            <a:extLst>
              <a:ext uri="{FF2B5EF4-FFF2-40B4-BE49-F238E27FC236}">
                <a16:creationId xmlns:a16="http://schemas.microsoft.com/office/drawing/2014/main" id="{7EF03E3E-2AF0-4FFD-B3CD-286EE86AC2AC}"/>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6" name="Gráfico 15">
            <a:extLst>
              <a:ext uri="{FF2B5EF4-FFF2-40B4-BE49-F238E27FC236}">
                <a16:creationId xmlns:a16="http://schemas.microsoft.com/office/drawing/2014/main" id="{E199E9C4-0902-4470-92FB-9ECA6CF099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7" name="Rectángulo: esquinas redondeadas 16">
            <a:extLst>
              <a:ext uri="{FF2B5EF4-FFF2-40B4-BE49-F238E27FC236}">
                <a16:creationId xmlns:a16="http://schemas.microsoft.com/office/drawing/2014/main" id="{5209E6C5-170E-404A-8D00-226557131E7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831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16" name="Gráfico 15">
            <a:extLst>
              <a:ext uri="{FF2B5EF4-FFF2-40B4-BE49-F238E27FC236}">
                <a16:creationId xmlns:a16="http://schemas.microsoft.com/office/drawing/2014/main" id="{6E99D47B-5A7F-4791-B948-CAEB99C3EF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824" y="5866743"/>
            <a:ext cx="2292351" cy="672169"/>
          </a:xfrm>
          <a:prstGeom prst="rect">
            <a:avLst/>
          </a:prstGeom>
        </p:spPr>
      </p:pic>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6887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85617"/>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9" r:id="rId3"/>
    <p:sldLayoutId id="2147483651" r:id="rId4"/>
    <p:sldLayoutId id="2147483670" r:id="rId5"/>
    <p:sldLayoutId id="2147483662" r:id="rId6"/>
    <p:sldLayoutId id="2147483665" r:id="rId7"/>
    <p:sldLayoutId id="2147483653" r:id="rId8"/>
    <p:sldLayoutId id="2147483654" r:id="rId9"/>
    <p:sldLayoutId id="2147483655" r:id="rId10"/>
    <p:sldLayoutId id="2147483660" r:id="rId11"/>
    <p:sldLayoutId id="2147483707" r:id="rId12"/>
    <p:sldLayoutId id="2147483679" r:id="rId13"/>
    <p:sldLayoutId id="2147483650" r:id="rId14"/>
    <p:sldLayoutId id="2147483657" r:id="rId15"/>
    <p:sldLayoutId id="2147483672" r:id="rId16"/>
    <p:sldLayoutId id="2147483673" r:id="rId17"/>
    <p:sldLayoutId id="2147483658" r:id="rId18"/>
    <p:sldLayoutId id="2147483664" r:id="rId19"/>
    <p:sldLayoutId id="2147483666" r:id="rId20"/>
    <p:sldLayoutId id="2147483659" r:id="rId21"/>
    <p:sldLayoutId id="2147483663" r:id="rId22"/>
    <p:sldLayoutId id="2147483671" r:id="rId23"/>
    <p:sldLayoutId id="2147483675" r:id="rId24"/>
    <p:sldLayoutId id="2147483676" r:id="rId25"/>
    <p:sldLayoutId id="214748367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222BB54-0784-895B-7B22-B13E3A8B6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E3B288D-A3C3-A758-FE6D-6745CA38A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6C8A560-E91F-3FE3-9BEE-F33ED3A5A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29EE01-24C5-4A27-879B-3C68B2F931E9}" type="datetimeFigureOut">
              <a:rPr lang="es-CO" smtClean="0"/>
              <a:t>4/11/2025</a:t>
            </a:fld>
            <a:endParaRPr lang="es-CO"/>
          </a:p>
        </p:txBody>
      </p:sp>
      <p:sp>
        <p:nvSpPr>
          <p:cNvPr id="5" name="Marcador de pie de página 4">
            <a:extLst>
              <a:ext uri="{FF2B5EF4-FFF2-40B4-BE49-F238E27FC236}">
                <a16:creationId xmlns:a16="http://schemas.microsoft.com/office/drawing/2014/main" id="{2F494AB5-CD8B-C7E4-4DF6-FCF8F6BC8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93F89488-B62E-BD66-8AFD-013176631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1D36A-F820-4F45-A54B-40141F9C3D97}" type="slidenum">
              <a:rPr lang="es-CO" smtClean="0"/>
              <a:t>‹Nº›</a:t>
            </a:fld>
            <a:endParaRPr lang="es-CO"/>
          </a:p>
        </p:txBody>
      </p:sp>
    </p:spTree>
    <p:extLst>
      <p:ext uri="{BB962C8B-B14F-4D97-AF65-F5344CB8AC3E}">
        <p14:creationId xmlns:p14="http://schemas.microsoft.com/office/powerpoint/2010/main" val="39163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2.wdp"/><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6.sv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png"/><Relationship Id="rId11" Type="http://schemas.microsoft.com/office/2007/relationships/hdphoto" Target="../media/hdphoto2.wdp"/><Relationship Id="rId5" Type="http://schemas.openxmlformats.org/officeDocument/2006/relationships/image" Target="../media/image36.svg"/><Relationship Id="rId10" Type="http://schemas.openxmlformats.org/officeDocument/2006/relationships/image" Target="../media/image45.png"/><Relationship Id="rId4" Type="http://schemas.openxmlformats.org/officeDocument/2006/relationships/image" Target="../media/image35.png"/><Relationship Id="rId9" Type="http://schemas.openxmlformats.org/officeDocument/2006/relationships/image" Target="../media/image42.svg"/><Relationship Id="rId1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2.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1.wdp"/><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DA131F-3F38-4788-A7F2-4D9FD9CE81DF}"/>
              </a:ext>
            </a:extLst>
          </p:cNvPr>
          <p:cNvSpPr>
            <a:spLocks noGrp="1"/>
          </p:cNvSpPr>
          <p:nvPr>
            <p:ph type="title"/>
          </p:nvPr>
        </p:nvSpPr>
        <p:spPr>
          <a:xfrm>
            <a:off x="835353" y="1833206"/>
            <a:ext cx="4870121" cy="2700693"/>
          </a:xfrm>
        </p:spPr>
        <p:txBody>
          <a:bodyPr anchor="ctr">
            <a:normAutofit/>
          </a:bodyPr>
          <a:lstStyle/>
          <a:p>
            <a: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t>Seguimiento al</a:t>
            </a:r>
            <a:b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br>
            <a: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t>Plan Estratégico</a:t>
            </a:r>
            <a:b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br>
            <a: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t>2021 - 2025 </a:t>
            </a:r>
            <a:endParaRPr lang="es-CO" sz="4000"/>
          </a:p>
        </p:txBody>
      </p:sp>
      <p:sp>
        <p:nvSpPr>
          <p:cNvPr id="4" name="Marcador de texto 3">
            <a:extLst>
              <a:ext uri="{FF2B5EF4-FFF2-40B4-BE49-F238E27FC236}">
                <a16:creationId xmlns:a16="http://schemas.microsoft.com/office/drawing/2014/main" id="{6109BA00-24D6-433A-A86B-778E13D17622}"/>
              </a:ext>
            </a:extLst>
          </p:cNvPr>
          <p:cNvSpPr>
            <a:spLocks noGrp="1"/>
          </p:cNvSpPr>
          <p:nvPr>
            <p:ph type="body" idx="1"/>
          </p:nvPr>
        </p:nvSpPr>
        <p:spPr>
          <a:xfrm>
            <a:off x="849869" y="4619625"/>
            <a:ext cx="4214588" cy="1470918"/>
          </a:xfrm>
        </p:spPr>
        <p:txBody>
          <a:bodyPr>
            <a:normAutofit/>
          </a:bodyPr>
          <a:lstStyle/>
          <a:p>
            <a:r>
              <a:rPr lang="es-CO" sz="2400"/>
              <a:t>31 de octubre de 2025</a:t>
            </a:r>
          </a:p>
        </p:txBody>
      </p:sp>
      <p:pic>
        <p:nvPicPr>
          <p:cNvPr id="8" name="Marcador de posición de imagen 7" descr="Una calle con coches y edificios&#10;&#10;El contenido generado por IA puede ser incorrecto.">
            <a:extLst>
              <a:ext uri="{FF2B5EF4-FFF2-40B4-BE49-F238E27FC236}">
                <a16:creationId xmlns:a16="http://schemas.microsoft.com/office/drawing/2014/main" id="{2BC20C24-CE73-2166-C016-1AC83AF5547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515" t="4151" r="-490" b="-40985"/>
          <a:stretch>
            <a:fillRect/>
          </a:stretch>
        </p:blipFill>
        <p:spPr>
          <a:xfrm>
            <a:off x="6095999" y="1838571"/>
            <a:ext cx="7127543" cy="7128456"/>
          </a:xfrm>
        </p:spPr>
      </p:pic>
    </p:spTree>
    <p:extLst>
      <p:ext uri="{BB962C8B-B14F-4D97-AF65-F5344CB8AC3E}">
        <p14:creationId xmlns:p14="http://schemas.microsoft.com/office/powerpoint/2010/main" val="313558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elogramo 12">
            <a:extLst>
              <a:ext uri="{FF2B5EF4-FFF2-40B4-BE49-F238E27FC236}">
                <a16:creationId xmlns:a16="http://schemas.microsoft.com/office/drawing/2014/main" id="{4BD6EBD0-BE5E-50CC-466F-95ECDEF9FB5B}"/>
              </a:ext>
            </a:extLst>
          </p:cNvPr>
          <p:cNvSpPr/>
          <p:nvPr/>
        </p:nvSpPr>
        <p:spPr>
          <a:xfrm>
            <a:off x="957155" y="3005250"/>
            <a:ext cx="10177447" cy="3376500"/>
          </a:xfrm>
          <a:prstGeom prst="parallelogram">
            <a:avLst>
              <a:gd name="adj" fmla="val 0"/>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s-CO" sz="1200" kern="0">
              <a:solidFill>
                <a:schemeClr val="tx1"/>
              </a:solidFill>
              <a:latin typeface="Montserrat Medium"/>
            </a:endParaRPr>
          </a:p>
        </p:txBody>
      </p:sp>
      <p:sp>
        <p:nvSpPr>
          <p:cNvPr id="98" name="CuadroTexto 97">
            <a:extLst>
              <a:ext uri="{FF2B5EF4-FFF2-40B4-BE49-F238E27FC236}">
                <a16:creationId xmlns:a16="http://schemas.microsoft.com/office/drawing/2014/main" id="{D26BD09D-16E8-4738-9113-52C4A538B03B}"/>
              </a:ext>
            </a:extLst>
          </p:cNvPr>
          <p:cNvSpPr txBox="1"/>
          <p:nvPr/>
        </p:nvSpPr>
        <p:spPr>
          <a:xfrm>
            <a:off x="1591989" y="3027797"/>
            <a:ext cx="4291694" cy="468584"/>
          </a:xfrm>
          <a:prstGeom prst="rect">
            <a:avLst/>
          </a:prstGeom>
          <a:noFill/>
          <a:ln w="12700" cap="flat" cmpd="sng" algn="ctr">
            <a:noFill/>
            <a:prstDash val="solid"/>
            <a:miter lim="800000"/>
          </a:ln>
          <a:effectLst/>
        </p:spPr>
        <p:txBody>
          <a:bodyPr lIns="0" rIns="36000" rtlCol="0" anchor="ct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algn="l">
              <a:tabLst>
                <a:tab pos="447675" algn="l"/>
              </a:tabLst>
            </a:pPr>
            <a:r>
              <a:rPr lang="es-ES_tradnl" sz="1200">
                <a:solidFill>
                  <a:schemeClr val="tx1"/>
                </a:solidFill>
              </a:rPr>
              <a:t>Desarrollo funcionalidad para agilizar el envío del FDI por parte del liquidador</a:t>
            </a:r>
          </a:p>
        </p:txBody>
      </p:sp>
      <p:sp>
        <p:nvSpPr>
          <p:cNvPr id="70" name="Round Diagonal Corner Rectangle 4">
            <a:extLst>
              <a:ext uri="{FF2B5EF4-FFF2-40B4-BE49-F238E27FC236}">
                <a16:creationId xmlns:a16="http://schemas.microsoft.com/office/drawing/2014/main" id="{674F65AB-949E-A426-4CEC-20422FED8339}"/>
              </a:ext>
            </a:extLst>
          </p:cNvPr>
          <p:cNvSpPr/>
          <p:nvPr/>
        </p:nvSpPr>
        <p:spPr>
          <a:xfrm>
            <a:off x="981075" y="1711731"/>
            <a:ext cx="7129210" cy="694011"/>
          </a:xfrm>
          <a:prstGeom prst="parallelogram">
            <a:avLst>
              <a:gd name="adj" fmla="val 14598"/>
            </a:avLst>
          </a:prstGeom>
          <a:solidFill>
            <a:srgbClr val="2DAA6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n-US" sz="1600">
              <a:solidFill>
                <a:srgbClr val="FFFFFF"/>
              </a:solidFill>
              <a:latin typeface="Montserrat Medium"/>
            </a:endParaRPr>
          </a:p>
        </p:txBody>
      </p:sp>
      <p:sp>
        <p:nvSpPr>
          <p:cNvPr id="73" name="Paralelogramo 72">
            <a:extLst>
              <a:ext uri="{FF2B5EF4-FFF2-40B4-BE49-F238E27FC236}">
                <a16:creationId xmlns:a16="http://schemas.microsoft.com/office/drawing/2014/main" id="{19482FA3-2354-B291-C9EF-DC4CF19F23FA}"/>
              </a:ext>
            </a:extLst>
          </p:cNvPr>
          <p:cNvSpPr/>
          <p:nvPr/>
        </p:nvSpPr>
        <p:spPr>
          <a:xfrm>
            <a:off x="981075" y="2573729"/>
            <a:ext cx="4999573"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Hitos</a:t>
            </a:r>
          </a:p>
        </p:txBody>
      </p:sp>
      <p:cxnSp>
        <p:nvCxnSpPr>
          <p:cNvPr id="74" name="Straight Connector 42">
            <a:extLst>
              <a:ext uri="{FF2B5EF4-FFF2-40B4-BE49-F238E27FC236}">
                <a16:creationId xmlns:a16="http://schemas.microsoft.com/office/drawing/2014/main" id="{7F8BF12E-085F-B7E3-167D-B2D211CF85E4}"/>
              </a:ext>
            </a:extLst>
          </p:cNvPr>
          <p:cNvCxnSpPr>
            <a:cxnSpLocks/>
          </p:cNvCxnSpPr>
          <p:nvPr/>
        </p:nvCxnSpPr>
        <p:spPr>
          <a:xfrm flipV="1">
            <a:off x="1002141" y="3496264"/>
            <a:ext cx="10087473" cy="44028"/>
          </a:xfrm>
          <a:prstGeom prst="line">
            <a:avLst/>
          </a:prstGeom>
          <a:noFill/>
          <a:ln w="19050" cap="flat" cmpd="sng" algn="ctr">
            <a:solidFill>
              <a:sysClr val="window" lastClr="FFFFFF">
                <a:lumMod val="85000"/>
              </a:sysClr>
            </a:solidFill>
            <a:prstDash val="solid"/>
            <a:miter lim="800000"/>
          </a:ln>
          <a:effectLst/>
        </p:spPr>
      </p:cxnSp>
      <p:sp>
        <p:nvSpPr>
          <p:cNvPr id="75" name="Paralelogramo 74">
            <a:extLst>
              <a:ext uri="{FF2B5EF4-FFF2-40B4-BE49-F238E27FC236}">
                <a16:creationId xmlns:a16="http://schemas.microsoft.com/office/drawing/2014/main" id="{BBD89362-BC6A-64E9-46EE-E2272AED6008}"/>
              </a:ext>
            </a:extLst>
          </p:cNvPr>
          <p:cNvSpPr/>
          <p:nvPr/>
        </p:nvSpPr>
        <p:spPr>
          <a:xfrm>
            <a:off x="1140743" y="3143137"/>
            <a:ext cx="302214" cy="273197"/>
          </a:xfrm>
          <a:prstGeom prst="parallelogram">
            <a:avLst>
              <a:gd name="adj" fmla="val 33716"/>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77" name="Paralelogramo 76">
            <a:extLst>
              <a:ext uri="{FF2B5EF4-FFF2-40B4-BE49-F238E27FC236}">
                <a16:creationId xmlns:a16="http://schemas.microsoft.com/office/drawing/2014/main" id="{77F6A9CF-05F7-5C47-BE5D-9E9C83ABFE15}"/>
              </a:ext>
            </a:extLst>
          </p:cNvPr>
          <p:cNvSpPr/>
          <p:nvPr/>
        </p:nvSpPr>
        <p:spPr>
          <a:xfrm>
            <a:off x="1112154" y="3708738"/>
            <a:ext cx="295548" cy="261610"/>
          </a:xfrm>
          <a:prstGeom prst="parallelogram">
            <a:avLst>
              <a:gd name="adj" fmla="val 33193"/>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sp>
        <p:nvSpPr>
          <p:cNvPr id="78" name="Paralelogramo 77">
            <a:extLst>
              <a:ext uri="{FF2B5EF4-FFF2-40B4-BE49-F238E27FC236}">
                <a16:creationId xmlns:a16="http://schemas.microsoft.com/office/drawing/2014/main" id="{B986A96B-8DD3-E81F-2003-3C5659A24316}"/>
              </a:ext>
            </a:extLst>
          </p:cNvPr>
          <p:cNvSpPr/>
          <p:nvPr/>
        </p:nvSpPr>
        <p:spPr>
          <a:xfrm>
            <a:off x="1099927" y="4215127"/>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80" name="Paralelogramo 79">
            <a:extLst>
              <a:ext uri="{FF2B5EF4-FFF2-40B4-BE49-F238E27FC236}">
                <a16:creationId xmlns:a16="http://schemas.microsoft.com/office/drawing/2014/main" id="{AD7BEC3B-70D8-3310-9C4B-C6E5E5C60178}"/>
              </a:ext>
            </a:extLst>
          </p:cNvPr>
          <p:cNvSpPr/>
          <p:nvPr/>
        </p:nvSpPr>
        <p:spPr>
          <a:xfrm>
            <a:off x="6023527" y="2572097"/>
            <a:ext cx="1842650"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Estado</a:t>
            </a:r>
            <a:endParaRPr lang="es-CO" sz="1600">
              <a:solidFill>
                <a:srgbClr val="FFFFFF"/>
              </a:solidFill>
              <a:latin typeface="Montserrat Medium"/>
            </a:endParaRPr>
          </a:p>
        </p:txBody>
      </p:sp>
      <p:sp>
        <p:nvSpPr>
          <p:cNvPr id="81" name="Paralelogramo 80">
            <a:extLst>
              <a:ext uri="{FF2B5EF4-FFF2-40B4-BE49-F238E27FC236}">
                <a16:creationId xmlns:a16="http://schemas.microsoft.com/office/drawing/2014/main" id="{9B91FEC2-37E8-FF9B-A421-B8CF1F69316B}"/>
              </a:ext>
            </a:extLst>
          </p:cNvPr>
          <p:cNvSpPr/>
          <p:nvPr/>
        </p:nvSpPr>
        <p:spPr>
          <a:xfrm>
            <a:off x="7885263" y="2573399"/>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2021</a:t>
            </a:r>
            <a:endParaRPr lang="es-CO" sz="1200" b="1">
              <a:solidFill>
                <a:srgbClr val="FFFFFF"/>
              </a:solidFill>
              <a:latin typeface="Montserrat Medium"/>
            </a:endParaRPr>
          </a:p>
        </p:txBody>
      </p:sp>
      <p:sp>
        <p:nvSpPr>
          <p:cNvPr id="82" name="Paralelogramo 81">
            <a:extLst>
              <a:ext uri="{FF2B5EF4-FFF2-40B4-BE49-F238E27FC236}">
                <a16:creationId xmlns:a16="http://schemas.microsoft.com/office/drawing/2014/main" id="{D2796C4B-CDE7-36DA-9A26-AD49148E77E5}"/>
              </a:ext>
            </a:extLst>
          </p:cNvPr>
          <p:cNvSpPr/>
          <p:nvPr/>
        </p:nvSpPr>
        <p:spPr>
          <a:xfrm>
            <a:off x="8536112" y="2573399"/>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2022</a:t>
            </a:r>
            <a:endParaRPr lang="es-CO" sz="1200" b="1">
              <a:solidFill>
                <a:srgbClr val="FFFFFF"/>
              </a:solidFill>
              <a:latin typeface="Montserrat Medium"/>
            </a:endParaRPr>
          </a:p>
        </p:txBody>
      </p:sp>
      <p:sp>
        <p:nvSpPr>
          <p:cNvPr id="83" name="Paralelogramo 82">
            <a:extLst>
              <a:ext uri="{FF2B5EF4-FFF2-40B4-BE49-F238E27FC236}">
                <a16:creationId xmlns:a16="http://schemas.microsoft.com/office/drawing/2014/main" id="{D6911733-D240-6721-3FE6-39B8C2859686}"/>
              </a:ext>
            </a:extLst>
          </p:cNvPr>
          <p:cNvSpPr/>
          <p:nvPr/>
        </p:nvSpPr>
        <p:spPr>
          <a:xfrm>
            <a:off x="9188734" y="2573399"/>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2023</a:t>
            </a:r>
            <a:endParaRPr lang="es-CO" sz="1200" b="1">
              <a:solidFill>
                <a:srgbClr val="FFFFFF"/>
              </a:solidFill>
              <a:latin typeface="Montserrat Medium"/>
            </a:endParaRPr>
          </a:p>
        </p:txBody>
      </p:sp>
      <p:sp>
        <p:nvSpPr>
          <p:cNvPr id="84" name="Paralelogramo 83">
            <a:extLst>
              <a:ext uri="{FF2B5EF4-FFF2-40B4-BE49-F238E27FC236}">
                <a16:creationId xmlns:a16="http://schemas.microsoft.com/office/drawing/2014/main" id="{4CCF28C9-79EA-E607-7A77-6D97D80052C1}"/>
              </a:ext>
            </a:extLst>
          </p:cNvPr>
          <p:cNvSpPr/>
          <p:nvPr/>
        </p:nvSpPr>
        <p:spPr>
          <a:xfrm>
            <a:off x="9842608" y="2573399"/>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2024</a:t>
            </a:r>
            <a:endParaRPr lang="es-CO" sz="1200" b="1">
              <a:solidFill>
                <a:srgbClr val="FFFFFF"/>
              </a:solidFill>
              <a:latin typeface="Montserrat Medium"/>
            </a:endParaRPr>
          </a:p>
        </p:txBody>
      </p:sp>
      <p:sp>
        <p:nvSpPr>
          <p:cNvPr id="85" name="Paralelogramo 84">
            <a:extLst>
              <a:ext uri="{FF2B5EF4-FFF2-40B4-BE49-F238E27FC236}">
                <a16:creationId xmlns:a16="http://schemas.microsoft.com/office/drawing/2014/main" id="{19624065-6E7F-0F86-2B63-5EDD1C123266}"/>
              </a:ext>
            </a:extLst>
          </p:cNvPr>
          <p:cNvSpPr/>
          <p:nvPr/>
        </p:nvSpPr>
        <p:spPr>
          <a:xfrm>
            <a:off x="10498478" y="2573399"/>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2025</a:t>
            </a:r>
            <a:endParaRPr lang="es-CO" sz="1200" b="1">
              <a:solidFill>
                <a:srgbClr val="FFFFFF"/>
              </a:solidFill>
              <a:latin typeface="Montserrat Medium"/>
            </a:endParaRPr>
          </a:p>
        </p:txBody>
      </p:sp>
      <p:cxnSp>
        <p:nvCxnSpPr>
          <p:cNvPr id="86" name="Straight Connector 42">
            <a:extLst>
              <a:ext uri="{FF2B5EF4-FFF2-40B4-BE49-F238E27FC236}">
                <a16:creationId xmlns:a16="http://schemas.microsoft.com/office/drawing/2014/main" id="{A321F44D-3DAF-FE6D-B2C0-F4A4E72053E4}"/>
              </a:ext>
            </a:extLst>
          </p:cNvPr>
          <p:cNvCxnSpPr>
            <a:cxnSpLocks/>
          </p:cNvCxnSpPr>
          <p:nvPr/>
        </p:nvCxnSpPr>
        <p:spPr>
          <a:xfrm>
            <a:off x="8515722" y="3005250"/>
            <a:ext cx="8520" cy="3348000"/>
          </a:xfrm>
          <a:prstGeom prst="line">
            <a:avLst/>
          </a:prstGeom>
          <a:noFill/>
          <a:ln w="12700" cap="flat" cmpd="sng" algn="ctr">
            <a:solidFill>
              <a:sysClr val="window" lastClr="FFFFFF">
                <a:lumMod val="65000"/>
              </a:sysClr>
            </a:solidFill>
            <a:prstDash val="solid"/>
            <a:miter lim="800000"/>
          </a:ln>
          <a:effectLst/>
        </p:spPr>
      </p:cxnSp>
      <p:cxnSp>
        <p:nvCxnSpPr>
          <p:cNvPr id="87" name="Straight Connector 42">
            <a:extLst>
              <a:ext uri="{FF2B5EF4-FFF2-40B4-BE49-F238E27FC236}">
                <a16:creationId xmlns:a16="http://schemas.microsoft.com/office/drawing/2014/main" id="{B9222DC2-3FAB-CDE8-579F-9953887FD861}"/>
              </a:ext>
            </a:extLst>
          </p:cNvPr>
          <p:cNvCxnSpPr>
            <a:cxnSpLocks/>
          </p:cNvCxnSpPr>
          <p:nvPr/>
        </p:nvCxnSpPr>
        <p:spPr>
          <a:xfrm flipH="1">
            <a:off x="9151838" y="3005250"/>
            <a:ext cx="3791" cy="3348000"/>
          </a:xfrm>
          <a:prstGeom prst="line">
            <a:avLst/>
          </a:prstGeom>
          <a:noFill/>
          <a:ln w="12700" cap="flat" cmpd="sng" algn="ctr">
            <a:solidFill>
              <a:sysClr val="window" lastClr="FFFFFF">
                <a:lumMod val="65000"/>
              </a:sysClr>
            </a:solidFill>
            <a:prstDash val="solid"/>
            <a:miter lim="800000"/>
          </a:ln>
          <a:effectLst/>
        </p:spPr>
      </p:cxnSp>
      <p:cxnSp>
        <p:nvCxnSpPr>
          <p:cNvPr id="88" name="Straight Connector 42">
            <a:extLst>
              <a:ext uri="{FF2B5EF4-FFF2-40B4-BE49-F238E27FC236}">
                <a16:creationId xmlns:a16="http://schemas.microsoft.com/office/drawing/2014/main" id="{641479BA-5E42-ACF4-42DC-0EDD2D919B6A}"/>
              </a:ext>
            </a:extLst>
          </p:cNvPr>
          <p:cNvCxnSpPr>
            <a:cxnSpLocks/>
          </p:cNvCxnSpPr>
          <p:nvPr/>
        </p:nvCxnSpPr>
        <p:spPr>
          <a:xfrm flipH="1">
            <a:off x="10422405" y="3005250"/>
            <a:ext cx="23075" cy="3348000"/>
          </a:xfrm>
          <a:prstGeom prst="line">
            <a:avLst/>
          </a:prstGeom>
          <a:noFill/>
          <a:ln w="12700" cap="flat" cmpd="sng" algn="ctr">
            <a:solidFill>
              <a:sysClr val="window" lastClr="FFFFFF">
                <a:lumMod val="65000"/>
              </a:sysClr>
            </a:solidFill>
            <a:prstDash val="solid"/>
            <a:miter lim="800000"/>
          </a:ln>
          <a:effectLst/>
        </p:spPr>
      </p:cxnSp>
      <p:cxnSp>
        <p:nvCxnSpPr>
          <p:cNvPr id="90" name="Straight Connector 42">
            <a:extLst>
              <a:ext uri="{FF2B5EF4-FFF2-40B4-BE49-F238E27FC236}">
                <a16:creationId xmlns:a16="http://schemas.microsoft.com/office/drawing/2014/main" id="{E6446CEB-EBF0-F8FB-F94C-0306E237DE2F}"/>
              </a:ext>
            </a:extLst>
          </p:cNvPr>
          <p:cNvCxnSpPr>
            <a:cxnSpLocks/>
          </p:cNvCxnSpPr>
          <p:nvPr/>
        </p:nvCxnSpPr>
        <p:spPr>
          <a:xfrm flipH="1">
            <a:off x="9788164" y="3005250"/>
            <a:ext cx="7372" cy="3348000"/>
          </a:xfrm>
          <a:prstGeom prst="line">
            <a:avLst/>
          </a:prstGeom>
          <a:noFill/>
          <a:ln w="12700" cap="flat" cmpd="sng" algn="ctr">
            <a:solidFill>
              <a:sysClr val="window" lastClr="FFFFFF">
                <a:lumMod val="65000"/>
              </a:sysClr>
            </a:solidFill>
            <a:prstDash val="solid"/>
            <a:miter lim="800000"/>
          </a:ln>
          <a:effectLst/>
        </p:spPr>
      </p:cxnSp>
      <p:cxnSp>
        <p:nvCxnSpPr>
          <p:cNvPr id="91" name="Straight Connector 42">
            <a:extLst>
              <a:ext uri="{FF2B5EF4-FFF2-40B4-BE49-F238E27FC236}">
                <a16:creationId xmlns:a16="http://schemas.microsoft.com/office/drawing/2014/main" id="{B89F78A0-5BD4-C69B-03A1-79408485A0E0}"/>
              </a:ext>
            </a:extLst>
          </p:cNvPr>
          <p:cNvCxnSpPr>
            <a:cxnSpLocks/>
          </p:cNvCxnSpPr>
          <p:nvPr/>
        </p:nvCxnSpPr>
        <p:spPr>
          <a:xfrm>
            <a:off x="8832481" y="3035730"/>
            <a:ext cx="0" cy="3348000"/>
          </a:xfrm>
          <a:prstGeom prst="line">
            <a:avLst/>
          </a:prstGeom>
          <a:noFill/>
          <a:ln w="12700" cap="flat" cmpd="sng" algn="ctr">
            <a:solidFill>
              <a:sysClr val="window" lastClr="FFFFFF">
                <a:lumMod val="85000"/>
              </a:sysClr>
            </a:solidFill>
            <a:prstDash val="dash"/>
            <a:miter lim="800000"/>
          </a:ln>
          <a:effectLst/>
        </p:spPr>
      </p:cxnSp>
      <p:cxnSp>
        <p:nvCxnSpPr>
          <p:cNvPr id="92" name="Straight Connector 42">
            <a:extLst>
              <a:ext uri="{FF2B5EF4-FFF2-40B4-BE49-F238E27FC236}">
                <a16:creationId xmlns:a16="http://schemas.microsoft.com/office/drawing/2014/main" id="{F89C838F-A87D-C3AB-879C-7CAFF1A2C489}"/>
              </a:ext>
            </a:extLst>
          </p:cNvPr>
          <p:cNvCxnSpPr>
            <a:cxnSpLocks/>
          </p:cNvCxnSpPr>
          <p:nvPr/>
        </p:nvCxnSpPr>
        <p:spPr>
          <a:xfrm>
            <a:off x="9472388" y="3035730"/>
            <a:ext cx="0" cy="3348000"/>
          </a:xfrm>
          <a:prstGeom prst="line">
            <a:avLst/>
          </a:prstGeom>
          <a:noFill/>
          <a:ln w="12700" cap="flat" cmpd="sng" algn="ctr">
            <a:solidFill>
              <a:sysClr val="window" lastClr="FFFFFF">
                <a:lumMod val="85000"/>
              </a:sysClr>
            </a:solidFill>
            <a:prstDash val="dash"/>
            <a:miter lim="800000"/>
          </a:ln>
          <a:effectLst/>
        </p:spPr>
      </p:cxnSp>
      <p:cxnSp>
        <p:nvCxnSpPr>
          <p:cNvPr id="93" name="Straight Connector 42">
            <a:extLst>
              <a:ext uri="{FF2B5EF4-FFF2-40B4-BE49-F238E27FC236}">
                <a16:creationId xmlns:a16="http://schemas.microsoft.com/office/drawing/2014/main" id="{D675432F-9B8B-4A7F-19C9-32438BBF9D92}"/>
              </a:ext>
            </a:extLst>
          </p:cNvPr>
          <p:cNvCxnSpPr>
            <a:cxnSpLocks/>
          </p:cNvCxnSpPr>
          <p:nvPr/>
        </p:nvCxnSpPr>
        <p:spPr>
          <a:xfrm>
            <a:off x="10762239" y="3035730"/>
            <a:ext cx="0" cy="3348000"/>
          </a:xfrm>
          <a:prstGeom prst="line">
            <a:avLst/>
          </a:prstGeom>
          <a:noFill/>
          <a:ln w="12700" cap="flat" cmpd="sng" algn="ctr">
            <a:solidFill>
              <a:sysClr val="window" lastClr="FFFFFF">
                <a:lumMod val="85000"/>
              </a:sysClr>
            </a:solidFill>
            <a:prstDash val="dash"/>
            <a:miter lim="800000"/>
          </a:ln>
          <a:effectLst/>
        </p:spPr>
      </p:cxnSp>
      <p:cxnSp>
        <p:nvCxnSpPr>
          <p:cNvPr id="94" name="Straight Connector 42">
            <a:extLst>
              <a:ext uri="{FF2B5EF4-FFF2-40B4-BE49-F238E27FC236}">
                <a16:creationId xmlns:a16="http://schemas.microsoft.com/office/drawing/2014/main" id="{1D1A16F6-B53C-E356-CB72-D1C512ABC894}"/>
              </a:ext>
            </a:extLst>
          </p:cNvPr>
          <p:cNvCxnSpPr>
            <a:cxnSpLocks/>
          </p:cNvCxnSpPr>
          <p:nvPr/>
        </p:nvCxnSpPr>
        <p:spPr>
          <a:xfrm>
            <a:off x="8187596" y="3033535"/>
            <a:ext cx="0" cy="3348000"/>
          </a:xfrm>
          <a:prstGeom prst="line">
            <a:avLst/>
          </a:prstGeom>
          <a:noFill/>
          <a:ln w="12700" cap="flat" cmpd="sng" algn="ctr">
            <a:solidFill>
              <a:sysClr val="window" lastClr="FFFFFF">
                <a:lumMod val="85000"/>
              </a:sysClr>
            </a:solidFill>
            <a:prstDash val="dash"/>
            <a:miter lim="800000"/>
          </a:ln>
          <a:effectLst/>
        </p:spPr>
      </p:cxnSp>
      <p:cxnSp>
        <p:nvCxnSpPr>
          <p:cNvPr id="95" name="Straight Connector 42">
            <a:extLst>
              <a:ext uri="{FF2B5EF4-FFF2-40B4-BE49-F238E27FC236}">
                <a16:creationId xmlns:a16="http://schemas.microsoft.com/office/drawing/2014/main" id="{5B08776E-8503-BA97-0C0F-19C113452135}"/>
              </a:ext>
            </a:extLst>
          </p:cNvPr>
          <p:cNvCxnSpPr>
            <a:cxnSpLocks/>
          </p:cNvCxnSpPr>
          <p:nvPr/>
        </p:nvCxnSpPr>
        <p:spPr>
          <a:xfrm>
            <a:off x="10112295" y="3035730"/>
            <a:ext cx="0" cy="3348000"/>
          </a:xfrm>
          <a:prstGeom prst="line">
            <a:avLst/>
          </a:prstGeom>
          <a:noFill/>
          <a:ln w="12700" cap="flat" cmpd="sng" algn="ctr">
            <a:solidFill>
              <a:sysClr val="window" lastClr="FFFFFF">
                <a:lumMod val="85000"/>
              </a:sysClr>
            </a:solidFill>
            <a:prstDash val="dash"/>
            <a:miter lim="800000"/>
          </a:ln>
          <a:effectLst/>
        </p:spPr>
      </p:cxnSp>
      <p:sp>
        <p:nvSpPr>
          <p:cNvPr id="96" name="Rectángulo 95">
            <a:extLst>
              <a:ext uri="{FF2B5EF4-FFF2-40B4-BE49-F238E27FC236}">
                <a16:creationId xmlns:a16="http://schemas.microsoft.com/office/drawing/2014/main" id="{3DF449F9-8EC9-140C-D846-CC88D164DF73}"/>
              </a:ext>
            </a:extLst>
          </p:cNvPr>
          <p:cNvSpPr/>
          <p:nvPr/>
        </p:nvSpPr>
        <p:spPr>
          <a:xfrm>
            <a:off x="2280304" y="2062717"/>
            <a:ext cx="4469739"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white"/>
                </a:solidFill>
                <a:effectLst/>
                <a:uLnTx/>
                <a:uFillTx/>
                <a:latin typeface="Montserrat Medium"/>
                <a:ea typeface="+mn-ea"/>
                <a:cs typeface="+mn-cs"/>
              </a:rPr>
              <a:t>Líder: Jefe de Sistema de Seguro de Depósitos</a:t>
            </a:r>
          </a:p>
        </p:txBody>
      </p:sp>
      <p:sp>
        <p:nvSpPr>
          <p:cNvPr id="97" name="CuadroTexto 6">
            <a:extLst>
              <a:ext uri="{FF2B5EF4-FFF2-40B4-BE49-F238E27FC236}">
                <a16:creationId xmlns:a16="http://schemas.microsoft.com/office/drawing/2014/main" id="{F56C1E21-9E70-A826-6334-609A432B5803}"/>
              </a:ext>
            </a:extLst>
          </p:cNvPr>
          <p:cNvSpPr txBox="1"/>
          <p:nvPr/>
        </p:nvSpPr>
        <p:spPr>
          <a:xfrm rot="4">
            <a:off x="1550642" y="1798685"/>
            <a:ext cx="6695021"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Máxima efectividad en el pago del Seguro de Depósitos </a:t>
            </a:r>
          </a:p>
        </p:txBody>
      </p:sp>
      <p:sp>
        <p:nvSpPr>
          <p:cNvPr id="99" name="CuadroTexto 98">
            <a:extLst>
              <a:ext uri="{FF2B5EF4-FFF2-40B4-BE49-F238E27FC236}">
                <a16:creationId xmlns:a16="http://schemas.microsoft.com/office/drawing/2014/main" id="{72C2D259-5FEE-8A84-DF02-A39711E8FF7E}"/>
              </a:ext>
            </a:extLst>
          </p:cNvPr>
          <p:cNvSpPr txBox="1"/>
          <p:nvPr/>
        </p:nvSpPr>
        <p:spPr>
          <a:xfrm>
            <a:off x="1430768" y="3608875"/>
            <a:ext cx="4453756"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MX" sz="1200" kern="0">
                <a:solidFill>
                  <a:schemeClr val="tx1"/>
                </a:solidFill>
                <a:latin typeface="Montserrat Medium"/>
              </a:rPr>
              <a:t>Inclusión del pago a cuentas denominadas de bajo monto y ordinarias. </a:t>
            </a:r>
            <a:endParaRPr lang="es-MX">
              <a:solidFill>
                <a:schemeClr val="tx1"/>
              </a:solidFill>
            </a:endParaRPr>
          </a:p>
        </p:txBody>
      </p:sp>
      <p:sp>
        <p:nvSpPr>
          <p:cNvPr id="100" name="CuadroTexto 99">
            <a:extLst>
              <a:ext uri="{FF2B5EF4-FFF2-40B4-BE49-F238E27FC236}">
                <a16:creationId xmlns:a16="http://schemas.microsoft.com/office/drawing/2014/main" id="{267BC454-52DD-BFEA-3403-0C2BC73CD8A4}"/>
              </a:ext>
            </a:extLst>
          </p:cNvPr>
          <p:cNvSpPr txBox="1"/>
          <p:nvPr/>
        </p:nvSpPr>
        <p:spPr>
          <a:xfrm>
            <a:off x="7310095" y="3588034"/>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94%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94%</a:t>
            </a:r>
          </a:p>
        </p:txBody>
      </p:sp>
      <p:sp>
        <p:nvSpPr>
          <p:cNvPr id="109" name="CuadroTexto 108">
            <a:extLst>
              <a:ext uri="{FF2B5EF4-FFF2-40B4-BE49-F238E27FC236}">
                <a16:creationId xmlns:a16="http://schemas.microsoft.com/office/drawing/2014/main" id="{8CB3E011-E667-8D5C-E314-F30B35A07543}"/>
              </a:ext>
            </a:extLst>
          </p:cNvPr>
          <p:cNvSpPr txBox="1"/>
          <p:nvPr/>
        </p:nvSpPr>
        <p:spPr>
          <a:xfrm>
            <a:off x="1429927" y="4115896"/>
            <a:ext cx="443862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MX" sz="1200" kern="0">
                <a:solidFill>
                  <a:schemeClr val="tx1"/>
                </a:solidFill>
                <a:latin typeface="Montserrat Medium"/>
              </a:rPr>
              <a:t>Incorporación de reglas al contenido de la información </a:t>
            </a:r>
            <a:r>
              <a:rPr lang="es-MX">
                <a:solidFill>
                  <a:schemeClr val="tx1"/>
                </a:solidFill>
              </a:rPr>
              <a:t>reportada en el FDI</a:t>
            </a:r>
          </a:p>
        </p:txBody>
      </p:sp>
      <p:sp>
        <p:nvSpPr>
          <p:cNvPr id="123" name="Paralelogramo 122">
            <a:extLst>
              <a:ext uri="{FF2B5EF4-FFF2-40B4-BE49-F238E27FC236}">
                <a16:creationId xmlns:a16="http://schemas.microsoft.com/office/drawing/2014/main" id="{8C1FF66C-6A2D-BF87-2C06-166AF7FC9477}"/>
              </a:ext>
            </a:extLst>
          </p:cNvPr>
          <p:cNvSpPr/>
          <p:nvPr/>
        </p:nvSpPr>
        <p:spPr>
          <a:xfrm>
            <a:off x="6081395" y="3656899"/>
            <a:ext cx="1152000" cy="216000"/>
          </a:xfrm>
          <a:prstGeom prst="parallelogram">
            <a:avLst/>
          </a:prstGeom>
          <a:gradFill>
            <a:gsLst>
              <a:gs pos="87000">
                <a:srgbClr val="61A60E"/>
              </a:gs>
              <a:gs pos="88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124" name="Paralelogramo 123">
            <a:extLst>
              <a:ext uri="{FF2B5EF4-FFF2-40B4-BE49-F238E27FC236}">
                <a16:creationId xmlns:a16="http://schemas.microsoft.com/office/drawing/2014/main" id="{8886146A-1857-C4D8-3C59-AEC6FED808F8}"/>
              </a:ext>
            </a:extLst>
          </p:cNvPr>
          <p:cNvSpPr/>
          <p:nvPr/>
        </p:nvSpPr>
        <p:spPr>
          <a:xfrm>
            <a:off x="6116059" y="3147623"/>
            <a:ext cx="1152000" cy="216000"/>
          </a:xfrm>
          <a:prstGeom prst="parallelogram">
            <a:avLst/>
          </a:prstGeom>
          <a:gradFill>
            <a:gsLst>
              <a:gs pos="100000">
                <a:srgbClr val="61A60E"/>
              </a:gs>
              <a:gs pos="100000">
                <a:srgbClr val="61A60E"/>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125" name="Forma libre: forma 124">
            <a:extLst>
              <a:ext uri="{FF2B5EF4-FFF2-40B4-BE49-F238E27FC236}">
                <a16:creationId xmlns:a16="http://schemas.microsoft.com/office/drawing/2014/main" id="{55372B6F-F72B-9098-5EA5-40E4E44CAF90}"/>
              </a:ext>
            </a:extLst>
          </p:cNvPr>
          <p:cNvSpPr/>
          <p:nvPr/>
        </p:nvSpPr>
        <p:spPr>
          <a:xfrm>
            <a:off x="8690460" y="3179114"/>
            <a:ext cx="1227504"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6" name="Forma libre: forma 125">
            <a:extLst>
              <a:ext uri="{FF2B5EF4-FFF2-40B4-BE49-F238E27FC236}">
                <a16:creationId xmlns:a16="http://schemas.microsoft.com/office/drawing/2014/main" id="{47D30861-B6B9-755B-E109-AA6C7C4753D3}"/>
              </a:ext>
            </a:extLst>
          </p:cNvPr>
          <p:cNvSpPr/>
          <p:nvPr/>
        </p:nvSpPr>
        <p:spPr>
          <a:xfrm>
            <a:off x="9280327" y="3716346"/>
            <a:ext cx="1711522" cy="156519"/>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7" name="Forma libre: forma 126">
            <a:extLst>
              <a:ext uri="{FF2B5EF4-FFF2-40B4-BE49-F238E27FC236}">
                <a16:creationId xmlns:a16="http://schemas.microsoft.com/office/drawing/2014/main" id="{2A8FD9C3-6549-7707-B9AA-59F0A26EF1C4}"/>
              </a:ext>
            </a:extLst>
          </p:cNvPr>
          <p:cNvSpPr/>
          <p:nvPr/>
        </p:nvSpPr>
        <p:spPr>
          <a:xfrm>
            <a:off x="8696678" y="4205956"/>
            <a:ext cx="1234148"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8" name="CuadroTexto 127">
            <a:extLst>
              <a:ext uri="{FF2B5EF4-FFF2-40B4-BE49-F238E27FC236}">
                <a16:creationId xmlns:a16="http://schemas.microsoft.com/office/drawing/2014/main" id="{EADFF4EA-0B9E-7258-C3B1-55181BAA809B}"/>
              </a:ext>
            </a:extLst>
          </p:cNvPr>
          <p:cNvSpPr txBox="1"/>
          <p:nvPr/>
        </p:nvSpPr>
        <p:spPr>
          <a:xfrm>
            <a:off x="7310095" y="3052244"/>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u="sng">
                <a:solidFill>
                  <a:prstClr val="black"/>
                </a:solidFill>
                <a:latin typeface="Montserrat Medium"/>
                <a:cs typeface="Arial"/>
              </a:rPr>
              <a:t>100</a:t>
            </a:r>
            <a:r>
              <a:rPr kumimoji="0" lang="es-CO" sz="1000" b="0" i="0" u="sng" strike="noStrike" kern="1200" cap="none" spc="0" normalizeH="0" baseline="0" noProof="0">
                <a:ln>
                  <a:noFill/>
                </a:ln>
                <a:solidFill>
                  <a:prstClr val="black"/>
                </a:solidFill>
                <a:effectLst/>
                <a:uLnTx/>
                <a:uFillTx/>
                <a:latin typeface="Montserrat Medium"/>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a:solidFill>
                  <a:prstClr val="black"/>
                </a:solidFill>
                <a:latin typeface="Montserrat Medium"/>
                <a:cs typeface="Arial"/>
              </a:rPr>
              <a:t>100</a:t>
            </a:r>
            <a:r>
              <a:rPr kumimoji="0" lang="es-CO" sz="1000" b="0" i="0" u="none" strike="noStrike" kern="1200" cap="none" spc="0" normalizeH="0" baseline="0" noProof="0">
                <a:ln>
                  <a:noFill/>
                </a:ln>
                <a:solidFill>
                  <a:prstClr val="black"/>
                </a:solidFill>
                <a:effectLst/>
                <a:uLnTx/>
                <a:uFillTx/>
                <a:latin typeface="Montserrat Medium"/>
                <a:ea typeface="+mn-ea"/>
                <a:cs typeface="Arial"/>
              </a:rPr>
              <a:t>%</a:t>
            </a:r>
          </a:p>
        </p:txBody>
      </p:sp>
      <p:sp>
        <p:nvSpPr>
          <p:cNvPr id="129" name="CuadroTexto 128">
            <a:extLst>
              <a:ext uri="{FF2B5EF4-FFF2-40B4-BE49-F238E27FC236}">
                <a16:creationId xmlns:a16="http://schemas.microsoft.com/office/drawing/2014/main" id="{370A1F3D-248D-D254-46FB-75C0D1F1C1CA}"/>
              </a:ext>
            </a:extLst>
          </p:cNvPr>
          <p:cNvSpPr txBox="1"/>
          <p:nvPr/>
        </p:nvSpPr>
        <p:spPr>
          <a:xfrm>
            <a:off x="7310095" y="4110376"/>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u="sng">
                <a:solidFill>
                  <a:prstClr val="black"/>
                </a:solidFill>
                <a:latin typeface="Montserrat Medium"/>
                <a:cs typeface="Arial"/>
              </a:rPr>
              <a:t>100</a:t>
            </a:r>
            <a:r>
              <a:rPr kumimoji="0" lang="es-CO" sz="1000" b="0" i="0" u="sng" strike="noStrike" kern="1200" cap="none" spc="0" normalizeH="0" baseline="0" noProof="0">
                <a:ln>
                  <a:noFill/>
                </a:ln>
                <a:solidFill>
                  <a:prstClr val="black"/>
                </a:solidFill>
                <a:effectLst/>
                <a:uLnTx/>
                <a:uFillTx/>
                <a:latin typeface="Montserrat Medium"/>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a:solidFill>
                  <a:prstClr val="black"/>
                </a:solidFill>
                <a:latin typeface="Montserrat Medium"/>
                <a:cs typeface="Arial"/>
              </a:rPr>
              <a:t>100</a:t>
            </a:r>
            <a:r>
              <a:rPr kumimoji="0" lang="es-CO" sz="1000" b="0" i="0" u="none" strike="noStrike" kern="1200" cap="none" spc="0" normalizeH="0" baseline="0" noProof="0">
                <a:ln>
                  <a:noFill/>
                </a:ln>
                <a:solidFill>
                  <a:prstClr val="black"/>
                </a:solidFill>
                <a:effectLst/>
                <a:uLnTx/>
                <a:uFillTx/>
                <a:latin typeface="Montserrat Medium"/>
                <a:ea typeface="+mn-ea"/>
                <a:cs typeface="Arial"/>
              </a:rPr>
              <a:t>%</a:t>
            </a:r>
          </a:p>
        </p:txBody>
      </p:sp>
      <p:sp>
        <p:nvSpPr>
          <p:cNvPr id="130" name="Paralelogramo 129">
            <a:extLst>
              <a:ext uri="{FF2B5EF4-FFF2-40B4-BE49-F238E27FC236}">
                <a16:creationId xmlns:a16="http://schemas.microsoft.com/office/drawing/2014/main" id="{EA0197A4-A22B-F64A-E2D4-311F0F85B5A9}"/>
              </a:ext>
            </a:extLst>
          </p:cNvPr>
          <p:cNvSpPr/>
          <p:nvPr/>
        </p:nvSpPr>
        <p:spPr>
          <a:xfrm>
            <a:off x="6092933" y="4234067"/>
            <a:ext cx="1152000" cy="216000"/>
          </a:xfrm>
          <a:prstGeom prst="parallelogram">
            <a:avLst/>
          </a:prstGeom>
          <a:gradFill>
            <a:gsLst>
              <a:gs pos="100000">
                <a:srgbClr val="61A60E"/>
              </a:gs>
              <a:gs pos="100000">
                <a:srgbClr val="73BD45"/>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147" name="Título 1">
            <a:extLst>
              <a:ext uri="{FF2B5EF4-FFF2-40B4-BE49-F238E27FC236}">
                <a16:creationId xmlns:a16="http://schemas.microsoft.com/office/drawing/2014/main" id="{86306BCE-FA56-1540-7747-A5904E0B4E8B}"/>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7" name="CuadroTexto 6">
            <a:extLst>
              <a:ext uri="{FF2B5EF4-FFF2-40B4-BE49-F238E27FC236}">
                <a16:creationId xmlns:a16="http://schemas.microsoft.com/office/drawing/2014/main" id="{6FD0965C-3454-972A-DCAB-7C0971EDD5A4}"/>
              </a:ext>
            </a:extLst>
          </p:cNvPr>
          <p:cNvSpPr txBox="1"/>
          <p:nvPr/>
        </p:nvSpPr>
        <p:spPr>
          <a:xfrm>
            <a:off x="648475" y="695815"/>
            <a:ext cx="9993194" cy="400110"/>
          </a:xfrm>
          <a:prstGeom prst="rect">
            <a:avLst/>
          </a:prstGeom>
          <a:noFill/>
        </p:spPr>
        <p:txBody>
          <a:bodyPr wrap="square">
            <a:spAutoFit/>
          </a:bodyPr>
          <a:lstStyle/>
          <a:p>
            <a:r>
              <a:rPr lang="es-CO" sz="2000">
                <a:solidFill>
                  <a:srgbClr val="B28A3F"/>
                </a:solidFill>
                <a:latin typeface="+mj-lt"/>
                <a:ea typeface="+mj-ea"/>
                <a:cs typeface="+mj-cs"/>
              </a:rPr>
              <a:t>Resolución y Recuperación</a:t>
            </a:r>
          </a:p>
        </p:txBody>
      </p:sp>
      <p:sp>
        <p:nvSpPr>
          <p:cNvPr id="44" name="Paralelogramo 43">
            <a:extLst>
              <a:ext uri="{FF2B5EF4-FFF2-40B4-BE49-F238E27FC236}">
                <a16:creationId xmlns:a16="http://schemas.microsoft.com/office/drawing/2014/main" id="{09A4DBD8-A15E-2CD2-807E-088BF715847B}"/>
              </a:ext>
            </a:extLst>
          </p:cNvPr>
          <p:cNvSpPr/>
          <p:nvPr/>
        </p:nvSpPr>
        <p:spPr>
          <a:xfrm>
            <a:off x="1122332" y="4799181"/>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48" name="CuadroTexto 47">
            <a:extLst>
              <a:ext uri="{FF2B5EF4-FFF2-40B4-BE49-F238E27FC236}">
                <a16:creationId xmlns:a16="http://schemas.microsoft.com/office/drawing/2014/main" id="{3442BB72-C3D7-68A7-71B6-F0E58126DA40}"/>
              </a:ext>
            </a:extLst>
          </p:cNvPr>
          <p:cNvSpPr txBox="1"/>
          <p:nvPr/>
        </p:nvSpPr>
        <p:spPr>
          <a:xfrm>
            <a:off x="1440105" y="4713970"/>
            <a:ext cx="443862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CO">
                <a:solidFill>
                  <a:schemeClr val="tx1"/>
                </a:solidFill>
              </a:rPr>
              <a:t>Incorporación de cambios en el sitio web de pago [Consulta de trámites y casos especiales]</a:t>
            </a:r>
            <a:endParaRPr lang="es-MX">
              <a:solidFill>
                <a:schemeClr val="tx1"/>
              </a:solidFill>
            </a:endParaRPr>
          </a:p>
        </p:txBody>
      </p:sp>
      <p:sp>
        <p:nvSpPr>
          <p:cNvPr id="50" name="CuadroTexto 49">
            <a:extLst>
              <a:ext uri="{FF2B5EF4-FFF2-40B4-BE49-F238E27FC236}">
                <a16:creationId xmlns:a16="http://schemas.microsoft.com/office/drawing/2014/main" id="{73F85A07-01F9-1114-E552-0D80D41F64B9}"/>
              </a:ext>
            </a:extLst>
          </p:cNvPr>
          <p:cNvSpPr txBox="1"/>
          <p:nvPr/>
        </p:nvSpPr>
        <p:spPr>
          <a:xfrm>
            <a:off x="7320273" y="4743375"/>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a:solidFill>
                  <a:prstClr val="black"/>
                </a:solidFill>
                <a:latin typeface="Montserrat Medium"/>
                <a:cs typeface="Arial"/>
              </a:rPr>
              <a:t>55</a:t>
            </a:r>
            <a:r>
              <a:rPr kumimoji="0" lang="es-CO" sz="1000" b="0" i="0" u="none" strike="noStrike" kern="1200" cap="none" spc="0" normalizeH="0" baseline="0" noProof="0">
                <a:ln>
                  <a:noFill/>
                </a:ln>
                <a:solidFill>
                  <a:prstClr val="black"/>
                </a:solidFill>
                <a:effectLst/>
                <a:uLnTx/>
                <a:uFillTx/>
                <a:latin typeface="Montserrat Medium"/>
                <a:ea typeface="+mn-ea"/>
                <a:cs typeface="Arial"/>
              </a:rPr>
              <a:t>%</a:t>
            </a:r>
          </a:p>
        </p:txBody>
      </p:sp>
      <p:sp>
        <p:nvSpPr>
          <p:cNvPr id="51" name="Paralelogramo 50">
            <a:extLst>
              <a:ext uri="{FF2B5EF4-FFF2-40B4-BE49-F238E27FC236}">
                <a16:creationId xmlns:a16="http://schemas.microsoft.com/office/drawing/2014/main" id="{D72F7118-7FAE-D251-1DF7-FB21C6484F2B}"/>
              </a:ext>
            </a:extLst>
          </p:cNvPr>
          <p:cNvSpPr/>
          <p:nvPr/>
        </p:nvSpPr>
        <p:spPr>
          <a:xfrm>
            <a:off x="6103111" y="4841666"/>
            <a:ext cx="1152000" cy="216000"/>
          </a:xfrm>
          <a:prstGeom prst="parallelogram">
            <a:avLst/>
          </a:prstGeom>
          <a:gradFill>
            <a:gsLst>
              <a:gs pos="53000">
                <a:srgbClr val="61A60E"/>
              </a:gs>
              <a:gs pos="53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53" name="Forma libre: forma 52">
            <a:extLst>
              <a:ext uri="{FF2B5EF4-FFF2-40B4-BE49-F238E27FC236}">
                <a16:creationId xmlns:a16="http://schemas.microsoft.com/office/drawing/2014/main" id="{40D2E7E2-0153-324C-C6A7-A878CA456BCE}"/>
              </a:ext>
            </a:extLst>
          </p:cNvPr>
          <p:cNvSpPr/>
          <p:nvPr/>
        </p:nvSpPr>
        <p:spPr>
          <a:xfrm>
            <a:off x="10326259" y="4872574"/>
            <a:ext cx="781794"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pic>
        <p:nvPicPr>
          <p:cNvPr id="6" name="Imagen 5">
            <a:extLst>
              <a:ext uri="{FF2B5EF4-FFF2-40B4-BE49-F238E27FC236}">
                <a16:creationId xmlns:a16="http://schemas.microsoft.com/office/drawing/2014/main" id="{7F8955BA-743E-8B1B-986C-36E16ECB71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404292" y="1922250"/>
            <a:ext cx="288056" cy="282082"/>
          </a:xfrm>
          <a:prstGeom prst="rect">
            <a:avLst/>
          </a:prstGeom>
          <a:solidFill>
            <a:srgbClr val="2DAA66"/>
          </a:solidFill>
          <a:ln w="12700" cap="flat" cmpd="sng" algn="ctr">
            <a:noFill/>
            <a:prstDash val="solid"/>
            <a:miter lim="800000"/>
          </a:ln>
          <a:effectLst/>
        </p:spPr>
      </p:pic>
      <p:cxnSp>
        <p:nvCxnSpPr>
          <p:cNvPr id="15" name="Straight Connector 42">
            <a:extLst>
              <a:ext uri="{FF2B5EF4-FFF2-40B4-BE49-F238E27FC236}">
                <a16:creationId xmlns:a16="http://schemas.microsoft.com/office/drawing/2014/main" id="{D4204E1A-D5E9-42BD-BDDE-2DA5F33D68B3}"/>
              </a:ext>
            </a:extLst>
          </p:cNvPr>
          <p:cNvCxnSpPr>
            <a:cxnSpLocks/>
          </p:cNvCxnSpPr>
          <p:nvPr/>
        </p:nvCxnSpPr>
        <p:spPr>
          <a:xfrm flipV="1">
            <a:off x="1002141" y="4029750"/>
            <a:ext cx="10087473" cy="44028"/>
          </a:xfrm>
          <a:prstGeom prst="line">
            <a:avLst/>
          </a:prstGeom>
          <a:noFill/>
          <a:ln w="19050" cap="flat" cmpd="sng" algn="ctr">
            <a:solidFill>
              <a:sysClr val="window" lastClr="FFFFFF">
                <a:lumMod val="85000"/>
              </a:sysClr>
            </a:solidFill>
            <a:prstDash val="solid"/>
            <a:miter lim="800000"/>
          </a:ln>
          <a:effectLst/>
        </p:spPr>
      </p:cxnSp>
      <p:cxnSp>
        <p:nvCxnSpPr>
          <p:cNvPr id="16" name="Straight Connector 42">
            <a:extLst>
              <a:ext uri="{FF2B5EF4-FFF2-40B4-BE49-F238E27FC236}">
                <a16:creationId xmlns:a16="http://schemas.microsoft.com/office/drawing/2014/main" id="{8D2338E4-C508-7C7D-D4B8-F2F6EE2C3F4C}"/>
              </a:ext>
            </a:extLst>
          </p:cNvPr>
          <p:cNvCxnSpPr>
            <a:cxnSpLocks/>
          </p:cNvCxnSpPr>
          <p:nvPr/>
        </p:nvCxnSpPr>
        <p:spPr>
          <a:xfrm flipV="1">
            <a:off x="1002141" y="4574302"/>
            <a:ext cx="10087473" cy="44028"/>
          </a:xfrm>
          <a:prstGeom prst="line">
            <a:avLst/>
          </a:prstGeom>
          <a:noFill/>
          <a:ln w="19050" cap="flat" cmpd="sng" algn="ctr">
            <a:solidFill>
              <a:sysClr val="window" lastClr="FFFFFF">
                <a:lumMod val="85000"/>
              </a:sysClr>
            </a:solidFill>
            <a:prstDash val="solid"/>
            <a:miter lim="800000"/>
          </a:ln>
          <a:effectLst/>
        </p:spPr>
      </p:cxnSp>
      <p:sp>
        <p:nvSpPr>
          <p:cNvPr id="17" name="Paralelogramo 16">
            <a:extLst>
              <a:ext uri="{FF2B5EF4-FFF2-40B4-BE49-F238E27FC236}">
                <a16:creationId xmlns:a16="http://schemas.microsoft.com/office/drawing/2014/main" id="{7BAD92DF-D8F1-B9E4-02D4-9C683B10BC62}"/>
              </a:ext>
            </a:extLst>
          </p:cNvPr>
          <p:cNvSpPr/>
          <p:nvPr/>
        </p:nvSpPr>
        <p:spPr>
          <a:xfrm>
            <a:off x="8132823" y="1711731"/>
            <a:ext cx="2960746"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600">
              <a:solidFill>
                <a:srgbClr val="FFFFFF"/>
              </a:solidFill>
              <a:latin typeface="Montserrat Medium"/>
            </a:endParaRPr>
          </a:p>
        </p:txBody>
      </p:sp>
      <p:sp>
        <p:nvSpPr>
          <p:cNvPr id="18" name="TextBox 2">
            <a:extLst>
              <a:ext uri="{FF2B5EF4-FFF2-40B4-BE49-F238E27FC236}">
                <a16:creationId xmlns:a16="http://schemas.microsoft.com/office/drawing/2014/main" id="{A25D7431-17D1-59A5-5967-0C7D1529C979}"/>
              </a:ext>
            </a:extLst>
          </p:cNvPr>
          <p:cNvSpPr txBox="1"/>
          <p:nvPr/>
        </p:nvSpPr>
        <p:spPr>
          <a:xfrm>
            <a:off x="8292553" y="1774913"/>
            <a:ext cx="1179835"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19" name="TextBox 2">
            <a:extLst>
              <a:ext uri="{FF2B5EF4-FFF2-40B4-BE49-F238E27FC236}">
                <a16:creationId xmlns:a16="http://schemas.microsoft.com/office/drawing/2014/main" id="{C9B7A928-C776-3C9D-67DE-D02FD0627824}"/>
              </a:ext>
            </a:extLst>
          </p:cNvPr>
          <p:cNvSpPr txBox="1"/>
          <p:nvPr/>
        </p:nvSpPr>
        <p:spPr>
          <a:xfrm>
            <a:off x="9624437" y="1790527"/>
            <a:ext cx="1317083"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20" name="Conector recto 19">
            <a:extLst>
              <a:ext uri="{FF2B5EF4-FFF2-40B4-BE49-F238E27FC236}">
                <a16:creationId xmlns:a16="http://schemas.microsoft.com/office/drawing/2014/main" id="{8EADE6B9-CF84-62BF-BBEB-17A404A25BBA}"/>
              </a:ext>
            </a:extLst>
          </p:cNvPr>
          <p:cNvCxnSpPr>
            <a:cxnSpLocks/>
          </p:cNvCxnSpPr>
          <p:nvPr/>
        </p:nvCxnSpPr>
        <p:spPr>
          <a:xfrm>
            <a:off x="9534005" y="1773804"/>
            <a:ext cx="0" cy="222011"/>
          </a:xfrm>
          <a:prstGeom prst="line">
            <a:avLst/>
          </a:prstGeom>
          <a:noFill/>
          <a:ln w="6350" cap="flat" cmpd="sng" algn="ctr">
            <a:solidFill>
              <a:sysClr val="window" lastClr="FFFFFF"/>
            </a:solidFill>
            <a:prstDash val="solid"/>
            <a:miter lim="800000"/>
          </a:ln>
          <a:effectLst/>
        </p:spPr>
      </p:cxnSp>
      <p:sp>
        <p:nvSpPr>
          <p:cNvPr id="21" name="Rectangle 17">
            <a:extLst>
              <a:ext uri="{FF2B5EF4-FFF2-40B4-BE49-F238E27FC236}">
                <a16:creationId xmlns:a16="http://schemas.microsoft.com/office/drawing/2014/main" id="{8FB64B4C-86B9-C663-DF81-D57F12CFDBF8}"/>
              </a:ext>
            </a:extLst>
          </p:cNvPr>
          <p:cNvSpPr/>
          <p:nvPr/>
        </p:nvSpPr>
        <p:spPr>
          <a:xfrm>
            <a:off x="8132822" y="2119250"/>
            <a:ext cx="2859027" cy="287293"/>
          </a:xfrm>
          <a:prstGeom prst="rect">
            <a:avLst/>
          </a:prstGeom>
          <a:ln>
            <a:solidFill>
              <a:srgbClr val="268A5A"/>
            </a:solidFill>
          </a:ln>
          <a:effectLst>
            <a:outerShdw blurRad="50800" dist="38100" algn="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2" name="Conector recto 21">
            <a:extLst>
              <a:ext uri="{FF2B5EF4-FFF2-40B4-BE49-F238E27FC236}">
                <a16:creationId xmlns:a16="http://schemas.microsoft.com/office/drawing/2014/main" id="{D66E4B53-AC95-40AD-B7C7-15CE9BD69977}"/>
              </a:ext>
            </a:extLst>
          </p:cNvPr>
          <p:cNvCxnSpPr>
            <a:cxnSpLocks/>
          </p:cNvCxnSpPr>
          <p:nvPr/>
        </p:nvCxnSpPr>
        <p:spPr>
          <a:xfrm>
            <a:off x="9543010" y="2162813"/>
            <a:ext cx="0" cy="173923"/>
          </a:xfrm>
          <a:prstGeom prst="line">
            <a:avLst/>
          </a:prstGeom>
          <a:noFill/>
          <a:ln w="6350" cap="flat" cmpd="sng" algn="ctr">
            <a:solidFill>
              <a:srgbClr val="268A5A"/>
            </a:solidFill>
            <a:prstDash val="solid"/>
            <a:miter lim="800000"/>
          </a:ln>
          <a:effectLst/>
        </p:spPr>
      </p:cxnSp>
      <p:sp>
        <p:nvSpPr>
          <p:cNvPr id="23" name="Subtitle 2">
            <a:extLst>
              <a:ext uri="{FF2B5EF4-FFF2-40B4-BE49-F238E27FC236}">
                <a16:creationId xmlns:a16="http://schemas.microsoft.com/office/drawing/2014/main" id="{5BA4D394-BB34-F746-2278-26D09E40773E}"/>
              </a:ext>
            </a:extLst>
          </p:cNvPr>
          <p:cNvSpPr txBox="1"/>
          <p:nvPr/>
        </p:nvSpPr>
        <p:spPr>
          <a:xfrm>
            <a:off x="8588168" y="2109663"/>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93%</a:t>
            </a:r>
          </a:p>
        </p:txBody>
      </p:sp>
      <p:sp>
        <p:nvSpPr>
          <p:cNvPr id="24" name="Subtitle 2">
            <a:extLst>
              <a:ext uri="{FF2B5EF4-FFF2-40B4-BE49-F238E27FC236}">
                <a16:creationId xmlns:a16="http://schemas.microsoft.com/office/drawing/2014/main" id="{6D1AA847-4218-20CC-7778-E741329F103E}"/>
              </a:ext>
            </a:extLst>
          </p:cNvPr>
          <p:cNvSpPr txBox="1"/>
          <p:nvPr/>
        </p:nvSpPr>
        <p:spPr>
          <a:xfrm>
            <a:off x="9952723" y="2126961"/>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95%</a:t>
            </a:r>
          </a:p>
        </p:txBody>
      </p:sp>
      <p:cxnSp>
        <p:nvCxnSpPr>
          <p:cNvPr id="25" name="Straight Connector 42">
            <a:extLst>
              <a:ext uri="{FF2B5EF4-FFF2-40B4-BE49-F238E27FC236}">
                <a16:creationId xmlns:a16="http://schemas.microsoft.com/office/drawing/2014/main" id="{E483D405-C156-49A2-924D-4254FA85C2EB}"/>
              </a:ext>
            </a:extLst>
          </p:cNvPr>
          <p:cNvCxnSpPr>
            <a:cxnSpLocks/>
          </p:cNvCxnSpPr>
          <p:nvPr/>
        </p:nvCxnSpPr>
        <p:spPr>
          <a:xfrm>
            <a:off x="7878595" y="3005250"/>
            <a:ext cx="8520" cy="3348000"/>
          </a:xfrm>
          <a:prstGeom prst="line">
            <a:avLst/>
          </a:prstGeom>
          <a:noFill/>
          <a:ln w="12700" cap="flat" cmpd="sng" algn="ctr">
            <a:solidFill>
              <a:sysClr val="window" lastClr="FFFFFF">
                <a:lumMod val="65000"/>
              </a:sysClr>
            </a:solidFill>
            <a:prstDash val="solid"/>
            <a:miter lim="800000"/>
          </a:ln>
          <a:effectLst/>
        </p:spPr>
      </p:cxnSp>
      <p:sp>
        <p:nvSpPr>
          <p:cNvPr id="2" name="Paralelogramo 1">
            <a:extLst>
              <a:ext uri="{FF2B5EF4-FFF2-40B4-BE49-F238E27FC236}">
                <a16:creationId xmlns:a16="http://schemas.microsoft.com/office/drawing/2014/main" id="{C31A5961-2D02-409A-F5F5-1BECC4AF883F}"/>
              </a:ext>
            </a:extLst>
          </p:cNvPr>
          <p:cNvSpPr/>
          <p:nvPr/>
        </p:nvSpPr>
        <p:spPr>
          <a:xfrm>
            <a:off x="981075" y="124826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Montserrat Medium"/>
              <a:ea typeface="+mn-ea"/>
              <a:cs typeface="+mn-cs"/>
            </a:endParaRPr>
          </a:p>
        </p:txBody>
      </p:sp>
      <p:sp>
        <p:nvSpPr>
          <p:cNvPr id="3" name="Título 1">
            <a:extLst>
              <a:ext uri="{FF2B5EF4-FFF2-40B4-BE49-F238E27FC236}">
                <a16:creationId xmlns:a16="http://schemas.microsoft.com/office/drawing/2014/main" id="{6A7AD189-5532-F53E-718B-3602EA03C22E}"/>
              </a:ext>
            </a:extLst>
          </p:cNvPr>
          <p:cNvSpPr txBox="1">
            <a:spLocks/>
          </p:cNvSpPr>
          <p:nvPr/>
        </p:nvSpPr>
        <p:spPr>
          <a:xfrm>
            <a:off x="4011431" y="126938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4" name="Título 1">
            <a:extLst>
              <a:ext uri="{FF2B5EF4-FFF2-40B4-BE49-F238E27FC236}">
                <a16:creationId xmlns:a16="http://schemas.microsoft.com/office/drawing/2014/main" id="{6E4334A7-60B7-AA5E-881E-4378FE6395D6}"/>
              </a:ext>
            </a:extLst>
          </p:cNvPr>
          <p:cNvSpPr txBox="1">
            <a:spLocks/>
          </p:cNvSpPr>
          <p:nvPr/>
        </p:nvSpPr>
        <p:spPr>
          <a:xfrm>
            <a:off x="5598834" y="126726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5" name="Título 1">
            <a:extLst>
              <a:ext uri="{FF2B5EF4-FFF2-40B4-BE49-F238E27FC236}">
                <a16:creationId xmlns:a16="http://schemas.microsoft.com/office/drawing/2014/main" id="{4B8842CF-A559-A8B5-40D8-F7EE295826A0}"/>
              </a:ext>
            </a:extLst>
          </p:cNvPr>
          <p:cNvSpPr txBox="1">
            <a:spLocks/>
          </p:cNvSpPr>
          <p:nvPr/>
        </p:nvSpPr>
        <p:spPr>
          <a:xfrm>
            <a:off x="7104967" y="127560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8" name="Título 1">
            <a:extLst>
              <a:ext uri="{FF2B5EF4-FFF2-40B4-BE49-F238E27FC236}">
                <a16:creationId xmlns:a16="http://schemas.microsoft.com/office/drawing/2014/main" id="{CF91537A-22F7-E2B6-AC3D-FF12B1591B4C}"/>
              </a:ext>
            </a:extLst>
          </p:cNvPr>
          <p:cNvSpPr txBox="1">
            <a:spLocks/>
          </p:cNvSpPr>
          <p:nvPr/>
        </p:nvSpPr>
        <p:spPr>
          <a:xfrm>
            <a:off x="1591989" y="128992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9" name="Título 1">
            <a:extLst>
              <a:ext uri="{FF2B5EF4-FFF2-40B4-BE49-F238E27FC236}">
                <a16:creationId xmlns:a16="http://schemas.microsoft.com/office/drawing/2014/main" id="{BC6D6771-DD2B-A8BA-10A8-769F53F15F3A}"/>
              </a:ext>
            </a:extLst>
          </p:cNvPr>
          <p:cNvSpPr txBox="1">
            <a:spLocks/>
          </p:cNvSpPr>
          <p:nvPr/>
        </p:nvSpPr>
        <p:spPr>
          <a:xfrm>
            <a:off x="2280304" y="125466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10" name="Título 1">
            <a:extLst>
              <a:ext uri="{FF2B5EF4-FFF2-40B4-BE49-F238E27FC236}">
                <a16:creationId xmlns:a16="http://schemas.microsoft.com/office/drawing/2014/main" id="{84D35D95-CACA-0E3D-62F7-57E527CEA8BC}"/>
              </a:ext>
            </a:extLst>
          </p:cNvPr>
          <p:cNvSpPr txBox="1">
            <a:spLocks/>
          </p:cNvSpPr>
          <p:nvPr/>
        </p:nvSpPr>
        <p:spPr>
          <a:xfrm>
            <a:off x="2290170" y="142123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11" name="Conector recto 10">
            <a:extLst>
              <a:ext uri="{FF2B5EF4-FFF2-40B4-BE49-F238E27FC236}">
                <a16:creationId xmlns:a16="http://schemas.microsoft.com/office/drawing/2014/main" id="{960FC253-06E5-F0CF-D2AB-8142AC2BCB36}"/>
              </a:ext>
            </a:extLst>
          </p:cNvPr>
          <p:cNvCxnSpPr/>
          <p:nvPr/>
        </p:nvCxnSpPr>
        <p:spPr>
          <a:xfrm>
            <a:off x="2280304" y="1439093"/>
            <a:ext cx="991742" cy="0"/>
          </a:xfrm>
          <a:prstGeom prst="line">
            <a:avLst/>
          </a:prstGeom>
          <a:noFill/>
          <a:ln w="19050" cap="flat" cmpd="sng" algn="ctr">
            <a:solidFill>
              <a:sysClr val="windowText" lastClr="000000"/>
            </a:solidFill>
            <a:prstDash val="solid"/>
            <a:miter lim="800000"/>
          </a:ln>
          <a:effectLst/>
        </p:spPr>
      </p:cxnSp>
      <p:sp>
        <p:nvSpPr>
          <p:cNvPr id="12" name="Rectángulo 11">
            <a:extLst>
              <a:ext uri="{FF2B5EF4-FFF2-40B4-BE49-F238E27FC236}">
                <a16:creationId xmlns:a16="http://schemas.microsoft.com/office/drawing/2014/main" id="{01F233E8-4F05-2844-0248-1F24109B7959}"/>
              </a:ext>
            </a:extLst>
          </p:cNvPr>
          <p:cNvSpPr/>
          <p:nvPr/>
        </p:nvSpPr>
        <p:spPr>
          <a:xfrm>
            <a:off x="8638101" y="132271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a:t>
            </a:r>
            <a:r>
              <a:rPr kumimoji="0" lang="es-MX" sz="900" b="0" i="0" u="none" strike="noStrike" kern="0" cap="none" spc="0" normalizeH="0" baseline="0" noProof="0">
                <a:ln>
                  <a:noFill/>
                </a:ln>
                <a:solidFill>
                  <a:prstClr val="black"/>
                </a:solidFill>
                <a:uLnTx/>
                <a:uFillTx/>
                <a:latin typeface="Montserrat Medium"/>
                <a:ea typeface="Roboto Light" panose="02000000000000000000" pitchFamily="2" charset="0"/>
                <a:cs typeface="Myanmar Text" panose="020B0604020202020204" pitchFamily="34" charset="0"/>
              </a:rPr>
              <a:t>iniciado</a:t>
            </a: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14" name="Google Shape;753;p16">
            <a:extLst>
              <a:ext uri="{FF2B5EF4-FFF2-40B4-BE49-F238E27FC236}">
                <a16:creationId xmlns:a16="http://schemas.microsoft.com/office/drawing/2014/main" id="{1519ECE3-80BE-2D7F-432C-3D4EFFCCA2D8}"/>
              </a:ext>
            </a:extLst>
          </p:cNvPr>
          <p:cNvSpPr/>
          <p:nvPr/>
        </p:nvSpPr>
        <p:spPr>
          <a:xfrm>
            <a:off x="3926985" y="130546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26" name="Google Shape;753;p16">
            <a:extLst>
              <a:ext uri="{FF2B5EF4-FFF2-40B4-BE49-F238E27FC236}">
                <a16:creationId xmlns:a16="http://schemas.microsoft.com/office/drawing/2014/main" id="{1FA38D9D-6D3F-1AE6-0842-8FB923EE19FA}"/>
              </a:ext>
            </a:extLst>
          </p:cNvPr>
          <p:cNvSpPr/>
          <p:nvPr/>
        </p:nvSpPr>
        <p:spPr>
          <a:xfrm>
            <a:off x="5527395" y="130546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27" name="Google Shape;753;p16">
            <a:extLst>
              <a:ext uri="{FF2B5EF4-FFF2-40B4-BE49-F238E27FC236}">
                <a16:creationId xmlns:a16="http://schemas.microsoft.com/office/drawing/2014/main" id="{32D7B6C1-BD31-E15D-2695-CE4D314DF8E5}"/>
              </a:ext>
            </a:extLst>
          </p:cNvPr>
          <p:cNvSpPr/>
          <p:nvPr/>
        </p:nvSpPr>
        <p:spPr>
          <a:xfrm>
            <a:off x="7057903" y="131763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28" name="Google Shape;753;p16">
            <a:extLst>
              <a:ext uri="{FF2B5EF4-FFF2-40B4-BE49-F238E27FC236}">
                <a16:creationId xmlns:a16="http://schemas.microsoft.com/office/drawing/2014/main" id="{090ED6E1-FAEA-0C6A-C380-9DF4A726EAE7}"/>
              </a:ext>
            </a:extLst>
          </p:cNvPr>
          <p:cNvSpPr/>
          <p:nvPr/>
        </p:nvSpPr>
        <p:spPr>
          <a:xfrm>
            <a:off x="8524242" y="131763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29" name="Paralelogramo 28">
            <a:extLst>
              <a:ext uri="{FF2B5EF4-FFF2-40B4-BE49-F238E27FC236}">
                <a16:creationId xmlns:a16="http://schemas.microsoft.com/office/drawing/2014/main" id="{AF28664B-8FE5-95E5-E2BC-846E65C252B4}"/>
              </a:ext>
            </a:extLst>
          </p:cNvPr>
          <p:cNvSpPr/>
          <p:nvPr/>
        </p:nvSpPr>
        <p:spPr>
          <a:xfrm>
            <a:off x="1122332" y="5392128"/>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5</a:t>
            </a:r>
            <a:endParaRPr lang="es-CO" sz="1600">
              <a:solidFill>
                <a:srgbClr val="FFFFFF"/>
              </a:solidFill>
              <a:latin typeface="Montserrat Medium"/>
            </a:endParaRPr>
          </a:p>
        </p:txBody>
      </p:sp>
      <p:sp>
        <p:nvSpPr>
          <p:cNvPr id="30" name="CuadroTexto 29">
            <a:extLst>
              <a:ext uri="{FF2B5EF4-FFF2-40B4-BE49-F238E27FC236}">
                <a16:creationId xmlns:a16="http://schemas.microsoft.com/office/drawing/2014/main" id="{1E4F8724-D7F1-A98F-7E0D-C51FF305C29C}"/>
              </a:ext>
            </a:extLst>
          </p:cNvPr>
          <p:cNvSpPr txBox="1"/>
          <p:nvPr/>
        </p:nvSpPr>
        <p:spPr>
          <a:xfrm>
            <a:off x="1440105" y="5306917"/>
            <a:ext cx="4527716"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MX">
                <a:solidFill>
                  <a:schemeClr val="tx1"/>
                </a:solidFill>
              </a:rPr>
              <a:t>Gestión de archivos de instrucciones de pago del SD y Pago del seguro de depósitos a cuentas de bajo monto</a:t>
            </a:r>
          </a:p>
        </p:txBody>
      </p:sp>
      <p:sp>
        <p:nvSpPr>
          <p:cNvPr id="31" name="CuadroTexto 30">
            <a:extLst>
              <a:ext uri="{FF2B5EF4-FFF2-40B4-BE49-F238E27FC236}">
                <a16:creationId xmlns:a16="http://schemas.microsoft.com/office/drawing/2014/main" id="{708B2471-36D0-884D-9349-EE852A8ED56B}"/>
              </a:ext>
            </a:extLst>
          </p:cNvPr>
          <p:cNvSpPr txBox="1"/>
          <p:nvPr/>
        </p:nvSpPr>
        <p:spPr>
          <a:xfrm>
            <a:off x="7320273" y="5278266"/>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u="sng">
                <a:solidFill>
                  <a:prstClr val="black"/>
                </a:solidFill>
                <a:latin typeface="Montserrat Medium"/>
                <a:cs typeface="Arial"/>
              </a:rPr>
              <a:t>100</a:t>
            </a:r>
            <a:r>
              <a:rPr kumimoji="0" lang="es-CO" sz="1000" b="0" i="0" u="sng" strike="noStrike" kern="1200" cap="none" spc="0" normalizeH="0" baseline="0" noProof="0">
                <a:ln>
                  <a:noFill/>
                </a:ln>
                <a:solidFill>
                  <a:prstClr val="black"/>
                </a:solidFill>
                <a:effectLst/>
                <a:uLnTx/>
                <a:uFillTx/>
                <a:latin typeface="Montserrat Medium"/>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87%</a:t>
            </a:r>
          </a:p>
        </p:txBody>
      </p:sp>
      <p:sp>
        <p:nvSpPr>
          <p:cNvPr id="32" name="Paralelogramo 31">
            <a:extLst>
              <a:ext uri="{FF2B5EF4-FFF2-40B4-BE49-F238E27FC236}">
                <a16:creationId xmlns:a16="http://schemas.microsoft.com/office/drawing/2014/main" id="{7A08E736-E3A5-322B-9B40-1284F589D6FF}"/>
              </a:ext>
            </a:extLst>
          </p:cNvPr>
          <p:cNvSpPr/>
          <p:nvPr/>
        </p:nvSpPr>
        <p:spPr>
          <a:xfrm>
            <a:off x="6103111" y="5376557"/>
            <a:ext cx="1152000" cy="216000"/>
          </a:xfrm>
          <a:prstGeom prst="parallelogram">
            <a:avLst/>
          </a:prstGeom>
          <a:gradFill>
            <a:gsLst>
              <a:gs pos="100000">
                <a:srgbClr val="61A60E"/>
              </a:gs>
              <a:gs pos="100000">
                <a:srgbClr val="61A60E"/>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33" name="Forma libre: forma 32">
            <a:extLst>
              <a:ext uri="{FF2B5EF4-FFF2-40B4-BE49-F238E27FC236}">
                <a16:creationId xmlns:a16="http://schemas.microsoft.com/office/drawing/2014/main" id="{8F1586C3-8811-FEDF-F64D-08C9E31C7179}"/>
              </a:ext>
            </a:extLst>
          </p:cNvPr>
          <p:cNvSpPr/>
          <p:nvPr/>
        </p:nvSpPr>
        <p:spPr>
          <a:xfrm>
            <a:off x="10435443" y="5407465"/>
            <a:ext cx="556406"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cxnSp>
        <p:nvCxnSpPr>
          <p:cNvPr id="34" name="Straight Connector 42">
            <a:extLst>
              <a:ext uri="{FF2B5EF4-FFF2-40B4-BE49-F238E27FC236}">
                <a16:creationId xmlns:a16="http://schemas.microsoft.com/office/drawing/2014/main" id="{61C1ECD0-F618-A6E7-FA9A-BFA41FC20096}"/>
              </a:ext>
            </a:extLst>
          </p:cNvPr>
          <p:cNvCxnSpPr>
            <a:cxnSpLocks/>
          </p:cNvCxnSpPr>
          <p:nvPr/>
        </p:nvCxnSpPr>
        <p:spPr>
          <a:xfrm flipV="1">
            <a:off x="1002141" y="5223493"/>
            <a:ext cx="10087473" cy="44028"/>
          </a:xfrm>
          <a:prstGeom prst="line">
            <a:avLst/>
          </a:prstGeom>
          <a:noFill/>
          <a:ln w="19050" cap="flat" cmpd="sng" algn="ctr">
            <a:solidFill>
              <a:sysClr val="window" lastClr="FFFFFF">
                <a:lumMod val="85000"/>
              </a:sysClr>
            </a:solidFill>
            <a:prstDash val="solid"/>
            <a:miter lim="800000"/>
          </a:ln>
          <a:effectLst/>
        </p:spPr>
      </p:cxnSp>
      <p:sp>
        <p:nvSpPr>
          <p:cNvPr id="35" name="Paralelogramo 34">
            <a:extLst>
              <a:ext uri="{FF2B5EF4-FFF2-40B4-BE49-F238E27FC236}">
                <a16:creationId xmlns:a16="http://schemas.microsoft.com/office/drawing/2014/main" id="{FC05DDAB-F12E-627A-58CD-B21D31E2544A}"/>
              </a:ext>
            </a:extLst>
          </p:cNvPr>
          <p:cNvSpPr/>
          <p:nvPr/>
        </p:nvSpPr>
        <p:spPr>
          <a:xfrm>
            <a:off x="1122332" y="5947922"/>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6</a:t>
            </a:r>
            <a:endParaRPr lang="es-CO" sz="1600">
              <a:solidFill>
                <a:srgbClr val="FFFFFF"/>
              </a:solidFill>
              <a:latin typeface="Montserrat Medium"/>
            </a:endParaRPr>
          </a:p>
        </p:txBody>
      </p:sp>
      <p:sp>
        <p:nvSpPr>
          <p:cNvPr id="36" name="CuadroTexto 35">
            <a:extLst>
              <a:ext uri="{FF2B5EF4-FFF2-40B4-BE49-F238E27FC236}">
                <a16:creationId xmlns:a16="http://schemas.microsoft.com/office/drawing/2014/main" id="{118AEFB1-D10D-57EB-8111-CF966B2940D7}"/>
              </a:ext>
            </a:extLst>
          </p:cNvPr>
          <p:cNvSpPr txBox="1"/>
          <p:nvPr/>
        </p:nvSpPr>
        <p:spPr>
          <a:xfrm>
            <a:off x="1440105" y="5862711"/>
            <a:ext cx="443862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MX">
                <a:solidFill>
                  <a:schemeClr val="tx1"/>
                </a:solidFill>
              </a:rPr>
              <a:t>Cálculo de prima del SD para las  SEDPES en operación pero sin captación del público</a:t>
            </a:r>
          </a:p>
        </p:txBody>
      </p:sp>
      <p:sp>
        <p:nvSpPr>
          <p:cNvPr id="37" name="CuadroTexto 36">
            <a:extLst>
              <a:ext uri="{FF2B5EF4-FFF2-40B4-BE49-F238E27FC236}">
                <a16:creationId xmlns:a16="http://schemas.microsoft.com/office/drawing/2014/main" id="{D0886E61-DAC2-3C5F-44E1-290B339C1B4D}"/>
              </a:ext>
            </a:extLst>
          </p:cNvPr>
          <p:cNvSpPr txBox="1"/>
          <p:nvPr/>
        </p:nvSpPr>
        <p:spPr>
          <a:xfrm>
            <a:off x="7320273" y="5834060"/>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u="sng">
                <a:solidFill>
                  <a:prstClr val="black"/>
                </a:solidFill>
                <a:latin typeface="Montserrat Medium"/>
                <a:cs typeface="Arial"/>
              </a:rPr>
              <a:t>84</a:t>
            </a:r>
            <a:r>
              <a:rPr kumimoji="0" lang="es-CO" sz="1000" b="0" i="0" u="sng" strike="noStrike" kern="1200" cap="none" spc="0" normalizeH="0" baseline="0" noProof="0">
                <a:ln>
                  <a:noFill/>
                </a:ln>
                <a:solidFill>
                  <a:prstClr val="black"/>
                </a:solidFill>
                <a:effectLst/>
                <a:uLnTx/>
                <a:uFillTx/>
                <a:latin typeface="Montserrat Medium"/>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a:solidFill>
                  <a:prstClr val="black"/>
                </a:solidFill>
                <a:latin typeface="Montserrat Medium"/>
                <a:cs typeface="Arial"/>
              </a:rPr>
              <a:t>52</a:t>
            </a:r>
            <a:r>
              <a:rPr kumimoji="0" lang="es-CO" sz="1000" b="0" i="0" u="none" strike="noStrike" kern="1200" cap="none" spc="0" normalizeH="0" baseline="0" noProof="0">
                <a:ln>
                  <a:noFill/>
                </a:ln>
                <a:solidFill>
                  <a:prstClr val="black"/>
                </a:solidFill>
                <a:effectLst/>
                <a:uLnTx/>
                <a:uFillTx/>
                <a:latin typeface="Montserrat Medium"/>
                <a:ea typeface="+mn-ea"/>
                <a:cs typeface="Arial"/>
              </a:rPr>
              <a:t>%</a:t>
            </a:r>
          </a:p>
        </p:txBody>
      </p:sp>
      <p:sp>
        <p:nvSpPr>
          <p:cNvPr id="38" name="Paralelogramo 37">
            <a:extLst>
              <a:ext uri="{FF2B5EF4-FFF2-40B4-BE49-F238E27FC236}">
                <a16:creationId xmlns:a16="http://schemas.microsoft.com/office/drawing/2014/main" id="{504E25EB-FAFC-72F2-A44F-757FE542ECF2}"/>
              </a:ext>
            </a:extLst>
          </p:cNvPr>
          <p:cNvSpPr/>
          <p:nvPr/>
        </p:nvSpPr>
        <p:spPr>
          <a:xfrm>
            <a:off x="6103111" y="5932351"/>
            <a:ext cx="1152000" cy="216000"/>
          </a:xfrm>
          <a:prstGeom prst="parallelogram">
            <a:avLst/>
          </a:prstGeom>
          <a:gradFill>
            <a:gsLst>
              <a:gs pos="87000">
                <a:srgbClr val="61A60E"/>
              </a:gs>
              <a:gs pos="88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39" name="Forma libre: forma 38">
            <a:extLst>
              <a:ext uri="{FF2B5EF4-FFF2-40B4-BE49-F238E27FC236}">
                <a16:creationId xmlns:a16="http://schemas.microsoft.com/office/drawing/2014/main" id="{F72A5445-963E-5CCB-285D-190181F42BAC}"/>
              </a:ext>
            </a:extLst>
          </p:cNvPr>
          <p:cNvSpPr/>
          <p:nvPr/>
        </p:nvSpPr>
        <p:spPr>
          <a:xfrm>
            <a:off x="10761306" y="5963259"/>
            <a:ext cx="230543"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cxnSp>
        <p:nvCxnSpPr>
          <p:cNvPr id="40" name="Straight Connector 42">
            <a:extLst>
              <a:ext uri="{FF2B5EF4-FFF2-40B4-BE49-F238E27FC236}">
                <a16:creationId xmlns:a16="http://schemas.microsoft.com/office/drawing/2014/main" id="{9745137E-9CC0-6CBF-7AB8-A091695FE243}"/>
              </a:ext>
            </a:extLst>
          </p:cNvPr>
          <p:cNvCxnSpPr>
            <a:cxnSpLocks/>
          </p:cNvCxnSpPr>
          <p:nvPr/>
        </p:nvCxnSpPr>
        <p:spPr>
          <a:xfrm flipV="1">
            <a:off x="1021191" y="5760237"/>
            <a:ext cx="10087473" cy="44028"/>
          </a:xfrm>
          <a:prstGeom prst="line">
            <a:avLst/>
          </a:prstGeom>
          <a:noFill/>
          <a:ln w="19050" cap="flat" cmpd="sng" algn="ctr">
            <a:solidFill>
              <a:sysClr val="window" lastClr="FFFFFF">
                <a:lumMod val="85000"/>
              </a:sysClr>
            </a:solidFill>
            <a:prstDash val="solid"/>
            <a:miter lim="800000"/>
          </a:ln>
          <a:effectLst/>
        </p:spPr>
      </p:cxnSp>
    </p:spTree>
    <p:extLst>
      <p:ext uri="{BB962C8B-B14F-4D97-AF65-F5344CB8AC3E}">
        <p14:creationId xmlns:p14="http://schemas.microsoft.com/office/powerpoint/2010/main" val="240643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ítulo 1">
            <a:extLst>
              <a:ext uri="{FF2B5EF4-FFF2-40B4-BE49-F238E27FC236}">
                <a16:creationId xmlns:a16="http://schemas.microsoft.com/office/drawing/2014/main" id="{C484B4E7-07AA-7FC9-DF03-A1D84327B38D}"/>
              </a:ext>
            </a:extLst>
          </p:cNvPr>
          <p:cNvSpPr txBox="1">
            <a:spLocks/>
          </p:cNvSpPr>
          <p:nvPr/>
        </p:nvSpPr>
        <p:spPr>
          <a:xfrm>
            <a:off x="6297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
        <p:nvSpPr>
          <p:cNvPr id="32" name="CuadroTexto 31">
            <a:extLst>
              <a:ext uri="{FF2B5EF4-FFF2-40B4-BE49-F238E27FC236}">
                <a16:creationId xmlns:a16="http://schemas.microsoft.com/office/drawing/2014/main" id="{BE3BD5CB-B1EF-EE68-1DFD-4B7011DC65E5}"/>
              </a:ext>
            </a:extLst>
          </p:cNvPr>
          <p:cNvSpPr txBox="1"/>
          <p:nvPr/>
        </p:nvSpPr>
        <p:spPr>
          <a:xfrm>
            <a:off x="6642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Máxima efectividad en el pago del Seguro de Depósitos</a:t>
            </a:r>
            <a:endParaRPr kumimoji="0" lang="es-CO" sz="1800" b="0" i="0" u="none" strike="noStrike" kern="1200" cap="none" spc="0" normalizeH="0" baseline="0" noProof="0">
              <a:ln>
                <a:noFill/>
              </a:ln>
              <a:solidFill>
                <a:prstClr val="black"/>
              </a:solidFill>
              <a:effectLst/>
              <a:uLnTx/>
              <a:uFillTx/>
              <a:latin typeface="Montserrat"/>
              <a:ea typeface="+mn-ea"/>
              <a:cs typeface="+mn-cs"/>
            </a:endParaRPr>
          </a:p>
        </p:txBody>
      </p:sp>
      <p:sp>
        <p:nvSpPr>
          <p:cNvPr id="76" name="Freeform 422">
            <a:extLst>
              <a:ext uri="{FF2B5EF4-FFF2-40B4-BE49-F238E27FC236}">
                <a16:creationId xmlns:a16="http://schemas.microsoft.com/office/drawing/2014/main" id="{706C7865-7808-0C5D-9D23-546C6396FCBE}"/>
              </a:ext>
            </a:extLst>
          </p:cNvPr>
          <p:cNvSpPr>
            <a:spLocks/>
          </p:cNvSpPr>
          <p:nvPr/>
        </p:nvSpPr>
        <p:spPr bwMode="auto">
          <a:xfrm>
            <a:off x="7457418" y="1422512"/>
            <a:ext cx="4518444" cy="2236409"/>
          </a:xfrm>
          <a:prstGeom prst="parallelogram">
            <a:avLst>
              <a:gd name="adj" fmla="val 13927"/>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lIns="0" rIns="0" rtlCol="0" anchor="ctr"/>
          <a:lstStyle/>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1" i="0" u="none" strike="noStrike" kern="0" cap="none" spc="0" normalizeH="0" baseline="0" noProof="0">
                <a:ln>
                  <a:noFill/>
                </a:ln>
                <a:solidFill>
                  <a:prstClr val="black"/>
                </a:solidFill>
                <a:effectLst/>
                <a:uLnTx/>
                <a:uFillTx/>
                <a:latin typeface="Montserrat Medium"/>
                <a:ea typeface="+mn-ea"/>
                <a:cs typeface="+mn-cs"/>
              </a:rPr>
              <a:t>Publicación </a:t>
            </a:r>
            <a:r>
              <a:rPr kumimoji="0" lang="es-MX" sz="1200" b="0" i="0" u="none" strike="noStrike" kern="0" cap="none" spc="0" normalizeH="0" baseline="0" noProof="0">
                <a:ln>
                  <a:noFill/>
                </a:ln>
                <a:solidFill>
                  <a:prstClr val="black"/>
                </a:solidFill>
                <a:effectLst/>
                <a:uLnTx/>
                <a:uFillTx/>
                <a:latin typeface="Montserrat Medium"/>
                <a:ea typeface="+mn-ea"/>
                <a:cs typeface="+mn-cs"/>
              </a:rPr>
              <a:t>de la CE que instruye a las entidades a realizar los ajustes necesarios para procesar pagos a cuentas de bajo monto.</a:t>
            </a:r>
          </a:p>
          <a:p>
            <a:pPr marL="3492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1" i="0" u="none" strike="noStrike" kern="0" cap="none" spc="0" normalizeH="0" baseline="0" noProof="0">
                <a:ln>
                  <a:noFill/>
                </a:ln>
                <a:solidFill>
                  <a:prstClr val="black"/>
                </a:solidFill>
                <a:effectLst/>
                <a:uLnTx/>
                <a:uFillTx/>
                <a:latin typeface="Montserrat Medium"/>
                <a:ea typeface="+mn-ea"/>
                <a:cs typeface="+mn-cs"/>
              </a:rPr>
              <a:t>Se documentaron los requerimientos tecnológicos para:</a:t>
            </a:r>
          </a:p>
          <a:p>
            <a:pPr marL="623888" marR="0" lvl="1" indent="-131763"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Incorporar las mejoras a la gestión de consultas en el sitio web de pago.</a:t>
            </a:r>
          </a:p>
          <a:p>
            <a:pPr marL="623888" marR="0" lvl="1" indent="-131763"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Generar archivos de pago del SD.</a:t>
            </a:r>
          </a:p>
          <a:p>
            <a:pPr marL="623888" marR="0" lvl="1" indent="-131763"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Calcular la prima del SD para las SEDPES en operación sin captación del público.</a:t>
            </a:r>
          </a:p>
        </p:txBody>
      </p:sp>
      <p:sp>
        <p:nvSpPr>
          <p:cNvPr id="77" name="Freeform 422">
            <a:extLst>
              <a:ext uri="{FF2B5EF4-FFF2-40B4-BE49-F238E27FC236}">
                <a16:creationId xmlns:a16="http://schemas.microsoft.com/office/drawing/2014/main" id="{C8D03F2D-334F-0221-D869-21331D0C1022}"/>
              </a:ext>
            </a:extLst>
          </p:cNvPr>
          <p:cNvSpPr>
            <a:spLocks/>
          </p:cNvSpPr>
          <p:nvPr/>
        </p:nvSpPr>
        <p:spPr bwMode="auto">
          <a:xfrm>
            <a:off x="1148315" y="1366540"/>
            <a:ext cx="4863803" cy="2292381"/>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177800" marR="0" lvl="0" indent="0" algn="ctr" defTabSz="914400" rtl="0" eaLnBrk="1" fontAlgn="auto" latinLnBrk="0" hangingPunct="1">
              <a:lnSpc>
                <a:spcPct val="100000"/>
              </a:lnSpc>
              <a:spcBef>
                <a:spcPts val="0"/>
              </a:spcBef>
              <a:spcAft>
                <a:spcPts val="0"/>
              </a:spcAft>
              <a:buClrTx/>
              <a:buSzTx/>
              <a:buFontTx/>
              <a:buNone/>
              <a:tabLst/>
              <a:defRPr/>
            </a:pPr>
            <a:r>
              <a:rPr kumimoji="0" lang="es-CO" sz="1300" b="0" i="0" u="none" strike="noStrike" kern="0" cap="none" spc="0" normalizeH="0" baseline="0" noProof="0">
                <a:ln>
                  <a:noFill/>
                </a:ln>
                <a:solidFill>
                  <a:prstClr val="black"/>
                </a:solidFill>
                <a:effectLst/>
                <a:uLnTx/>
                <a:uFillTx/>
                <a:latin typeface="Montserrat Medium"/>
                <a:ea typeface="+mn-ea"/>
                <a:cs typeface="+mn-cs"/>
              </a:rPr>
              <a:t>Se fortaleció la operación del pago del seguro a cuentas de bajo monto mediante la expedición de la normatividad correspondiente. Así mismo, se continuó con el avance en la actualización de los sistemas tecnológicos, orientados a optimizar el procesamiento de pagos del SD y el cálculo de la prima.</a:t>
            </a: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p:txBody>
      </p:sp>
      <p:sp>
        <p:nvSpPr>
          <p:cNvPr id="86" name="Paralelogramo 85">
            <a:extLst>
              <a:ext uri="{FF2B5EF4-FFF2-40B4-BE49-F238E27FC236}">
                <a16:creationId xmlns:a16="http://schemas.microsoft.com/office/drawing/2014/main" id="{4D591EE2-746F-BD32-EBC2-89AB4AAD3F18}"/>
              </a:ext>
            </a:extLst>
          </p:cNvPr>
          <p:cNvSpPr/>
          <p:nvPr/>
        </p:nvSpPr>
        <p:spPr>
          <a:xfrm>
            <a:off x="216138" y="1292127"/>
            <a:ext cx="1598953" cy="2435261"/>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90" name="Paralelogramo 89">
            <a:extLst>
              <a:ext uri="{FF2B5EF4-FFF2-40B4-BE49-F238E27FC236}">
                <a16:creationId xmlns:a16="http://schemas.microsoft.com/office/drawing/2014/main" id="{2BB5D702-EF82-B601-7A66-17E5E3AAB2AE}"/>
              </a:ext>
            </a:extLst>
          </p:cNvPr>
          <p:cNvSpPr/>
          <p:nvPr/>
        </p:nvSpPr>
        <p:spPr>
          <a:xfrm>
            <a:off x="6294336" y="1348098"/>
            <a:ext cx="1706664" cy="2379290"/>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106" name="Freeform 422">
            <a:extLst>
              <a:ext uri="{FF2B5EF4-FFF2-40B4-BE49-F238E27FC236}">
                <a16:creationId xmlns:a16="http://schemas.microsoft.com/office/drawing/2014/main" id="{5591868A-32F7-C41B-EB7F-922463DC6D5E}"/>
              </a:ext>
            </a:extLst>
          </p:cNvPr>
          <p:cNvSpPr>
            <a:spLocks/>
          </p:cNvSpPr>
          <p:nvPr/>
        </p:nvSpPr>
        <p:spPr bwMode="auto">
          <a:xfrm>
            <a:off x="1355723" y="4169182"/>
            <a:ext cx="4669200" cy="2292381"/>
          </a:xfrm>
          <a:prstGeom prst="parallelogram">
            <a:avLst>
              <a:gd name="adj" fmla="val 15582"/>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Se requiere avanzar en el desarrollo e implementación de los requerimientos tecnológicos definidos y finalizar la propuesta operativa para realizar el pago del seguro a los depositantes sin cuenta alterna</a:t>
            </a:r>
          </a:p>
        </p:txBody>
      </p:sp>
      <p:sp>
        <p:nvSpPr>
          <p:cNvPr id="107" name="Paralelogramo 106">
            <a:extLst>
              <a:ext uri="{FF2B5EF4-FFF2-40B4-BE49-F238E27FC236}">
                <a16:creationId xmlns:a16="http://schemas.microsoft.com/office/drawing/2014/main" id="{77ED8B2D-A863-72E6-72CF-B2ECE39665B8}"/>
              </a:ext>
            </a:extLst>
          </p:cNvPr>
          <p:cNvSpPr/>
          <p:nvPr/>
        </p:nvSpPr>
        <p:spPr>
          <a:xfrm>
            <a:off x="135720" y="4080004"/>
            <a:ext cx="1679371" cy="2426919"/>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78" name="Freeform 422">
            <a:extLst>
              <a:ext uri="{FF2B5EF4-FFF2-40B4-BE49-F238E27FC236}">
                <a16:creationId xmlns:a16="http://schemas.microsoft.com/office/drawing/2014/main" id="{2B8006CB-A8F2-1AC4-E7EA-CB115CEC7B8E}"/>
              </a:ext>
            </a:extLst>
          </p:cNvPr>
          <p:cNvSpPr>
            <a:spLocks/>
          </p:cNvSpPr>
          <p:nvPr/>
        </p:nvSpPr>
        <p:spPr bwMode="auto">
          <a:xfrm>
            <a:off x="6796975" y="4134075"/>
            <a:ext cx="4907323" cy="2281801"/>
          </a:xfrm>
          <a:prstGeom prst="parallelogram">
            <a:avLst>
              <a:gd name="adj" fmla="val 19991"/>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622300" marR="0" lvl="0" indent="0" algn="ctr"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Durante el periodo no se identificaron nuevas lecciones aprendidas</a:t>
            </a:r>
          </a:p>
        </p:txBody>
      </p:sp>
      <p:sp>
        <p:nvSpPr>
          <p:cNvPr id="79" name="Paralelogramo 78">
            <a:extLst>
              <a:ext uri="{FF2B5EF4-FFF2-40B4-BE49-F238E27FC236}">
                <a16:creationId xmlns:a16="http://schemas.microsoft.com/office/drawing/2014/main" id="{4AB0C71F-9333-2BD6-7293-2FCA468AA250}"/>
              </a:ext>
            </a:extLst>
          </p:cNvPr>
          <p:cNvSpPr/>
          <p:nvPr/>
        </p:nvSpPr>
        <p:spPr>
          <a:xfrm>
            <a:off x="6294336" y="4061515"/>
            <a:ext cx="1769280" cy="2426919"/>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3" name="Freeform 51">
            <a:extLst>
              <a:ext uri="{FF2B5EF4-FFF2-40B4-BE49-F238E27FC236}">
                <a16:creationId xmlns:a16="http://schemas.microsoft.com/office/drawing/2014/main" id="{2CE8AFF9-3F90-F583-06D2-12ACA408F6FF}"/>
              </a:ext>
            </a:extLst>
          </p:cNvPr>
          <p:cNvSpPr>
            <a:spLocks/>
          </p:cNvSpPr>
          <p:nvPr/>
        </p:nvSpPr>
        <p:spPr bwMode="auto">
          <a:xfrm>
            <a:off x="742950"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 name="Freeform 70">
            <a:extLst>
              <a:ext uri="{FF2B5EF4-FFF2-40B4-BE49-F238E27FC236}">
                <a16:creationId xmlns:a16="http://schemas.microsoft.com/office/drawing/2014/main" id="{B1C57882-D9AC-6A52-448D-8D5A6A7963A4}"/>
              </a:ext>
            </a:extLst>
          </p:cNvPr>
          <p:cNvSpPr>
            <a:spLocks noEditPoints="1"/>
          </p:cNvSpPr>
          <p:nvPr/>
        </p:nvSpPr>
        <p:spPr bwMode="auto">
          <a:xfrm>
            <a:off x="742950" y="1729555"/>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6" name="Freeform 21">
            <a:extLst>
              <a:ext uri="{FF2B5EF4-FFF2-40B4-BE49-F238E27FC236}">
                <a16:creationId xmlns:a16="http://schemas.microsoft.com/office/drawing/2014/main" id="{840FE4A2-DD76-4A6B-4C67-1BC2AA83D2FB}"/>
              </a:ext>
            </a:extLst>
          </p:cNvPr>
          <p:cNvSpPr>
            <a:spLocks noEditPoints="1"/>
          </p:cNvSpPr>
          <p:nvPr/>
        </p:nvSpPr>
        <p:spPr bwMode="auto">
          <a:xfrm>
            <a:off x="6942387" y="1759694"/>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7" name="Freeform 107">
            <a:extLst>
              <a:ext uri="{FF2B5EF4-FFF2-40B4-BE49-F238E27FC236}">
                <a16:creationId xmlns:a16="http://schemas.microsoft.com/office/drawing/2014/main" id="{DDB60412-A431-7A9A-96BB-061AB043C783}"/>
              </a:ext>
            </a:extLst>
          </p:cNvPr>
          <p:cNvSpPr>
            <a:spLocks noEditPoints="1"/>
          </p:cNvSpPr>
          <p:nvPr/>
        </p:nvSpPr>
        <p:spPr bwMode="auto">
          <a:xfrm>
            <a:off x="6996917" y="4515878"/>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 name="CuadroTexto 1">
            <a:extLst>
              <a:ext uri="{FF2B5EF4-FFF2-40B4-BE49-F238E27FC236}">
                <a16:creationId xmlns:a16="http://schemas.microsoft.com/office/drawing/2014/main" id="{DD8EBEE0-C9AC-FB7D-D4A7-2D600608E150}"/>
              </a:ext>
            </a:extLst>
          </p:cNvPr>
          <p:cNvSpPr txBox="1"/>
          <p:nvPr/>
        </p:nvSpPr>
        <p:spPr>
          <a:xfrm>
            <a:off x="375796" y="6649441"/>
            <a:ext cx="4475604" cy="253916"/>
          </a:xfrm>
          <a:prstGeom prst="rect">
            <a:avLst/>
          </a:prstGeom>
          <a:noFill/>
        </p:spPr>
        <p:txBody>
          <a:bodyPr wrap="square" rtlCol="0">
            <a:spAutoFit/>
          </a:bodyPr>
          <a:lstStyle/>
          <a:p>
            <a:r>
              <a:rPr lang="es-MX" sz="1050" b="1">
                <a:solidFill>
                  <a:schemeClr val="bg1"/>
                </a:solidFill>
              </a:rPr>
              <a:t>SD: Seguro de Depósitos  CE: Circular Externa</a:t>
            </a:r>
            <a:endParaRPr lang="es-CO" sz="1050" b="1">
              <a:solidFill>
                <a:schemeClr val="bg1"/>
              </a:solidFill>
            </a:endParaRPr>
          </a:p>
        </p:txBody>
      </p:sp>
    </p:spTree>
    <p:extLst>
      <p:ext uri="{BB962C8B-B14F-4D97-AF65-F5344CB8AC3E}">
        <p14:creationId xmlns:p14="http://schemas.microsoft.com/office/powerpoint/2010/main" val="166672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3310-0797-42E1-3A45-DA00419E649F}"/>
            </a:ext>
          </a:extLst>
        </p:cNvPr>
        <p:cNvGrpSpPr/>
        <p:nvPr/>
      </p:nvGrpSpPr>
      <p:grpSpPr>
        <a:xfrm>
          <a:off x="0" y="0"/>
          <a:ext cx="0" cy="0"/>
          <a:chOff x="0" y="0"/>
          <a:chExt cx="0" cy="0"/>
        </a:xfrm>
      </p:grpSpPr>
      <p:sp>
        <p:nvSpPr>
          <p:cNvPr id="35" name="Rectángulo 34">
            <a:extLst>
              <a:ext uri="{FF2B5EF4-FFF2-40B4-BE49-F238E27FC236}">
                <a16:creationId xmlns:a16="http://schemas.microsoft.com/office/drawing/2014/main" id="{B8876C1B-4077-820F-CC21-0142284B2510}"/>
              </a:ext>
            </a:extLst>
          </p:cNvPr>
          <p:cNvSpPr/>
          <p:nvPr/>
        </p:nvSpPr>
        <p:spPr>
          <a:xfrm>
            <a:off x="14949" y="5677723"/>
            <a:ext cx="3632902" cy="8479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 name="Round Diagonal Corner Rectangle 4">
            <a:extLst>
              <a:ext uri="{FF2B5EF4-FFF2-40B4-BE49-F238E27FC236}">
                <a16:creationId xmlns:a16="http://schemas.microsoft.com/office/drawing/2014/main" id="{34E6703E-0643-A346-2649-B5371ACA1ADE}"/>
              </a:ext>
            </a:extLst>
          </p:cNvPr>
          <p:cNvSpPr/>
          <p:nvPr/>
        </p:nvSpPr>
        <p:spPr>
          <a:xfrm>
            <a:off x="1073115" y="1971827"/>
            <a:ext cx="4775438" cy="417911"/>
          </a:xfrm>
          <a:prstGeom prst="parallelogram">
            <a:avLst>
              <a:gd name="adj" fmla="val 16363"/>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 name="Round Diagonal Corner Rectangle 4">
            <a:extLst>
              <a:ext uri="{FF2B5EF4-FFF2-40B4-BE49-F238E27FC236}">
                <a16:creationId xmlns:a16="http://schemas.microsoft.com/office/drawing/2014/main" id="{ADDC3BA6-0324-1EEE-9833-65E80EC817AF}"/>
              </a:ext>
            </a:extLst>
          </p:cNvPr>
          <p:cNvSpPr/>
          <p:nvPr/>
        </p:nvSpPr>
        <p:spPr>
          <a:xfrm>
            <a:off x="6239404" y="1971827"/>
            <a:ext cx="4775438" cy="417911"/>
          </a:xfrm>
          <a:prstGeom prst="parallelogram">
            <a:avLst>
              <a:gd name="adj" fmla="val 16363"/>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 name="Round Diagonal Corner Rectangle 4">
            <a:extLst>
              <a:ext uri="{FF2B5EF4-FFF2-40B4-BE49-F238E27FC236}">
                <a16:creationId xmlns:a16="http://schemas.microsoft.com/office/drawing/2014/main" id="{3BF138D4-B170-FA7B-467F-1B3040BABC1E}"/>
              </a:ext>
            </a:extLst>
          </p:cNvPr>
          <p:cNvSpPr/>
          <p:nvPr/>
        </p:nvSpPr>
        <p:spPr>
          <a:xfrm>
            <a:off x="1177157" y="5527299"/>
            <a:ext cx="2225113" cy="271728"/>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 name="Round Diagonal Corner Rectangle 4">
            <a:extLst>
              <a:ext uri="{FF2B5EF4-FFF2-40B4-BE49-F238E27FC236}">
                <a16:creationId xmlns:a16="http://schemas.microsoft.com/office/drawing/2014/main" id="{AFD579C5-C879-2737-BDE7-E215B4C4FFBB}"/>
              </a:ext>
            </a:extLst>
          </p:cNvPr>
          <p:cNvSpPr/>
          <p:nvPr/>
        </p:nvSpPr>
        <p:spPr>
          <a:xfrm>
            <a:off x="6239404" y="5508611"/>
            <a:ext cx="4775438" cy="30254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 name="Round Diagonal Corner Rectangle 4">
            <a:extLst>
              <a:ext uri="{FF2B5EF4-FFF2-40B4-BE49-F238E27FC236}">
                <a16:creationId xmlns:a16="http://schemas.microsoft.com/office/drawing/2014/main" id="{4D17541C-9C12-6CCD-D750-E0C9A38D2EB4}"/>
              </a:ext>
            </a:extLst>
          </p:cNvPr>
          <p:cNvSpPr/>
          <p:nvPr/>
        </p:nvSpPr>
        <p:spPr>
          <a:xfrm>
            <a:off x="3647851" y="5527298"/>
            <a:ext cx="2329156" cy="28385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7" name="Round Diagonal Corner Rectangle 4">
            <a:extLst>
              <a:ext uri="{FF2B5EF4-FFF2-40B4-BE49-F238E27FC236}">
                <a16:creationId xmlns:a16="http://schemas.microsoft.com/office/drawing/2014/main" id="{870102CC-1818-13F4-5809-14F890E0561B}"/>
              </a:ext>
            </a:extLst>
          </p:cNvPr>
          <p:cNvSpPr/>
          <p:nvPr/>
        </p:nvSpPr>
        <p:spPr>
          <a:xfrm>
            <a:off x="1120354" y="1145947"/>
            <a:ext cx="9925942" cy="694011"/>
          </a:xfrm>
          <a:prstGeom prst="parallelogram">
            <a:avLst>
              <a:gd name="adj" fmla="val 13443"/>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0" name="Freeform 422">
            <a:extLst>
              <a:ext uri="{FF2B5EF4-FFF2-40B4-BE49-F238E27FC236}">
                <a16:creationId xmlns:a16="http://schemas.microsoft.com/office/drawing/2014/main" id="{39E6ADC8-4F36-DF24-F49F-78AEC8269CA9}"/>
              </a:ext>
            </a:extLst>
          </p:cNvPr>
          <p:cNvSpPr>
            <a:spLocks/>
          </p:cNvSpPr>
          <p:nvPr/>
        </p:nvSpPr>
        <p:spPr bwMode="auto">
          <a:xfrm>
            <a:off x="6313920" y="5882462"/>
            <a:ext cx="4648509" cy="586800"/>
          </a:xfrm>
          <a:prstGeom prst="parallelogram">
            <a:avLst>
              <a:gd name="adj" fmla="val 0"/>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pPr>
            <a:endParaRPr lang="en-US" sz="1400" kern="0">
              <a:solidFill>
                <a:srgbClr val="000000"/>
              </a:solidFill>
              <a:latin typeface="Montserrat Medium"/>
              <a:cs typeface="Arial" panose="020B0604020202020204" pitchFamily="34" charset="0"/>
              <a:sym typeface="Arial" panose="020B0604020202020204" pitchFamily="34" charset="0"/>
            </a:endParaRPr>
          </a:p>
        </p:txBody>
      </p:sp>
      <p:sp>
        <p:nvSpPr>
          <p:cNvPr id="11" name="Freeform 422">
            <a:extLst>
              <a:ext uri="{FF2B5EF4-FFF2-40B4-BE49-F238E27FC236}">
                <a16:creationId xmlns:a16="http://schemas.microsoft.com/office/drawing/2014/main" id="{9DB6A32B-964E-F2FA-E485-BFC4B36C2F88}"/>
              </a:ext>
            </a:extLst>
          </p:cNvPr>
          <p:cNvSpPr>
            <a:spLocks/>
          </p:cNvSpPr>
          <p:nvPr/>
        </p:nvSpPr>
        <p:spPr bwMode="auto">
          <a:xfrm>
            <a:off x="6270858" y="2458743"/>
            <a:ext cx="4660805" cy="2954363"/>
          </a:xfrm>
          <a:prstGeom prst="parallelogram">
            <a:avLst>
              <a:gd name="adj" fmla="val 0"/>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pPr>
            <a:endParaRPr lang="en-US" sz="1400" kern="0">
              <a:solidFill>
                <a:srgbClr val="000000"/>
              </a:solidFill>
              <a:latin typeface="Montserrat Medium"/>
              <a:cs typeface="Arial" panose="020B0604020202020204" pitchFamily="34" charset="0"/>
              <a:sym typeface="Arial" panose="020B0604020202020204" pitchFamily="34" charset="0"/>
            </a:endParaRPr>
          </a:p>
        </p:txBody>
      </p:sp>
      <p:sp>
        <p:nvSpPr>
          <p:cNvPr id="12" name="Google Shape;7789;p148">
            <a:extLst>
              <a:ext uri="{FF2B5EF4-FFF2-40B4-BE49-F238E27FC236}">
                <a16:creationId xmlns:a16="http://schemas.microsoft.com/office/drawing/2014/main" id="{65FED056-022B-066F-BD01-2801D643C56C}"/>
              </a:ext>
            </a:extLst>
          </p:cNvPr>
          <p:cNvSpPr txBox="1">
            <a:spLocks noChangeArrowheads="1"/>
          </p:cNvSpPr>
          <p:nvPr/>
        </p:nvSpPr>
        <p:spPr bwMode="auto">
          <a:xfrm>
            <a:off x="6924676" y="2040378"/>
            <a:ext cx="3786558"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defPPr>
              <a:defRPr lang="es-CO"/>
            </a:defPPr>
            <a:lvl1pPr marR="0" lvl="0" indent="0" algn="ctr" fontAlgn="auto">
              <a:lnSpc>
                <a:spcPct val="100000"/>
              </a:lnSpc>
              <a:spcBef>
                <a:spcPts val="0"/>
              </a:spcBef>
              <a:spcAft>
                <a:spcPts val="0"/>
              </a:spcAft>
              <a:buClr>
                <a:srgbClr val="000000"/>
              </a:buClr>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Montserrat Medium"/>
                <a:cs typeface="Arial"/>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Descripción del cambio</a:t>
            </a:r>
          </a:p>
        </p:txBody>
      </p:sp>
      <p:sp>
        <p:nvSpPr>
          <p:cNvPr id="13" name="Freeform 422">
            <a:extLst>
              <a:ext uri="{FF2B5EF4-FFF2-40B4-BE49-F238E27FC236}">
                <a16:creationId xmlns:a16="http://schemas.microsoft.com/office/drawing/2014/main" id="{FAB1CF21-3397-9F61-1F3A-D9B0366F8D53}"/>
              </a:ext>
            </a:extLst>
          </p:cNvPr>
          <p:cNvSpPr>
            <a:spLocks/>
          </p:cNvSpPr>
          <p:nvPr/>
        </p:nvSpPr>
        <p:spPr bwMode="auto">
          <a:xfrm>
            <a:off x="1120354" y="2476844"/>
            <a:ext cx="4660805" cy="2934230"/>
          </a:xfrm>
          <a:prstGeom prst="parallelogram">
            <a:avLst>
              <a:gd name="adj" fmla="val 0"/>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pPr>
            <a:endParaRPr lang="en-US" sz="1400" kern="0">
              <a:solidFill>
                <a:srgbClr val="000000"/>
              </a:solidFill>
              <a:latin typeface="Montserrat Medium"/>
              <a:cs typeface="Arial" panose="020B0604020202020204" pitchFamily="34" charset="0"/>
              <a:sym typeface="Arial" panose="020B0604020202020204" pitchFamily="34" charset="0"/>
            </a:endParaRPr>
          </a:p>
        </p:txBody>
      </p:sp>
      <p:sp>
        <p:nvSpPr>
          <p:cNvPr id="14" name="Google Shape;7789;p148">
            <a:extLst>
              <a:ext uri="{FF2B5EF4-FFF2-40B4-BE49-F238E27FC236}">
                <a16:creationId xmlns:a16="http://schemas.microsoft.com/office/drawing/2014/main" id="{3A62F1FF-2A9C-124E-9F44-AC2DB6087B5B}"/>
              </a:ext>
            </a:extLst>
          </p:cNvPr>
          <p:cNvSpPr txBox="1">
            <a:spLocks noChangeArrowheads="1"/>
          </p:cNvSpPr>
          <p:nvPr/>
        </p:nvSpPr>
        <p:spPr bwMode="auto">
          <a:xfrm>
            <a:off x="1712365" y="2040378"/>
            <a:ext cx="357370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Causa del cambio</a:t>
            </a:r>
          </a:p>
        </p:txBody>
      </p:sp>
      <p:sp>
        <p:nvSpPr>
          <p:cNvPr id="15" name="Google Shape;7789;p148">
            <a:extLst>
              <a:ext uri="{FF2B5EF4-FFF2-40B4-BE49-F238E27FC236}">
                <a16:creationId xmlns:a16="http://schemas.microsoft.com/office/drawing/2014/main" id="{B1B3E03A-CA78-C3EB-6662-803D67867E7B}"/>
              </a:ext>
            </a:extLst>
          </p:cNvPr>
          <p:cNvSpPr txBox="1">
            <a:spLocks noChangeArrowheads="1"/>
          </p:cNvSpPr>
          <p:nvPr/>
        </p:nvSpPr>
        <p:spPr bwMode="auto">
          <a:xfrm>
            <a:off x="6601124" y="5534011"/>
            <a:ext cx="4333307"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Consecuencias del cambio</a:t>
            </a:r>
          </a:p>
        </p:txBody>
      </p:sp>
      <p:sp>
        <p:nvSpPr>
          <p:cNvPr id="16" name="Google Shape;7789;p148">
            <a:extLst>
              <a:ext uri="{FF2B5EF4-FFF2-40B4-BE49-F238E27FC236}">
                <a16:creationId xmlns:a16="http://schemas.microsoft.com/office/drawing/2014/main" id="{D4292303-FD4F-F33B-2039-B8483D8F927E}"/>
              </a:ext>
            </a:extLst>
          </p:cNvPr>
          <p:cNvSpPr txBox="1">
            <a:spLocks noChangeArrowheads="1"/>
          </p:cNvSpPr>
          <p:nvPr/>
        </p:nvSpPr>
        <p:spPr bwMode="auto">
          <a:xfrm>
            <a:off x="1548698" y="5533109"/>
            <a:ext cx="163772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Fecha del cambio</a:t>
            </a:r>
          </a:p>
        </p:txBody>
      </p:sp>
      <p:pic>
        <p:nvPicPr>
          <p:cNvPr id="17" name="Gráfico 16" descr="Transferencia contorno">
            <a:extLst>
              <a:ext uri="{FF2B5EF4-FFF2-40B4-BE49-F238E27FC236}">
                <a16:creationId xmlns:a16="http://schemas.microsoft.com/office/drawing/2014/main" id="{8F8CD4DD-DB7D-4DD7-9DB2-085C0BD098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1124" y="5534817"/>
            <a:ext cx="264210" cy="264210"/>
          </a:xfrm>
          <a:prstGeom prst="rect">
            <a:avLst/>
          </a:prstGeom>
        </p:spPr>
      </p:pic>
      <p:pic>
        <p:nvPicPr>
          <p:cNvPr id="18" name="Gráfico 17" descr="Calendario mensual contorno">
            <a:extLst>
              <a:ext uri="{FF2B5EF4-FFF2-40B4-BE49-F238E27FC236}">
                <a16:creationId xmlns:a16="http://schemas.microsoft.com/office/drawing/2014/main" id="{E9BAB1D8-6DC9-6295-1D62-50D184FF8A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3447" y="5515418"/>
            <a:ext cx="264921" cy="264921"/>
          </a:xfrm>
          <a:prstGeom prst="rect">
            <a:avLst/>
          </a:prstGeom>
        </p:spPr>
      </p:pic>
      <p:pic>
        <p:nvPicPr>
          <p:cNvPr id="19" name="Gráfico 18" descr="Documento contorno">
            <a:extLst>
              <a:ext uri="{FF2B5EF4-FFF2-40B4-BE49-F238E27FC236}">
                <a16:creationId xmlns:a16="http://schemas.microsoft.com/office/drawing/2014/main" id="{267ED101-BB23-502B-573A-AC5A581645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7585" y="2020061"/>
            <a:ext cx="274173" cy="274173"/>
          </a:xfrm>
          <a:prstGeom prst="rect">
            <a:avLst/>
          </a:prstGeom>
        </p:spPr>
      </p:pic>
      <p:sp>
        <p:nvSpPr>
          <p:cNvPr id="20" name="Rectángulo: esquinas redondeadas 19">
            <a:extLst>
              <a:ext uri="{FF2B5EF4-FFF2-40B4-BE49-F238E27FC236}">
                <a16:creationId xmlns:a16="http://schemas.microsoft.com/office/drawing/2014/main" id="{D7EEFC65-4F8E-81D1-3170-0F008B35A9B8}"/>
              </a:ext>
            </a:extLst>
          </p:cNvPr>
          <p:cNvSpPr/>
          <p:nvPr/>
        </p:nvSpPr>
        <p:spPr>
          <a:xfrm>
            <a:off x="3828089" y="5461951"/>
            <a:ext cx="2124000" cy="349200"/>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1" name="Google Shape;7789;p148">
            <a:extLst>
              <a:ext uri="{FF2B5EF4-FFF2-40B4-BE49-F238E27FC236}">
                <a16:creationId xmlns:a16="http://schemas.microsoft.com/office/drawing/2014/main" id="{5DE1D3A9-083F-81C1-21B2-A30FC98DB9C9}"/>
              </a:ext>
            </a:extLst>
          </p:cNvPr>
          <p:cNvSpPr txBox="1">
            <a:spLocks noChangeArrowheads="1"/>
          </p:cNvSpPr>
          <p:nvPr/>
        </p:nvSpPr>
        <p:spPr bwMode="auto">
          <a:xfrm>
            <a:off x="3998157" y="5531958"/>
            <a:ext cx="1879924"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Impacto del cambio</a:t>
            </a:r>
          </a:p>
        </p:txBody>
      </p:sp>
      <p:sp>
        <p:nvSpPr>
          <p:cNvPr id="22" name="Freeform 422">
            <a:extLst>
              <a:ext uri="{FF2B5EF4-FFF2-40B4-BE49-F238E27FC236}">
                <a16:creationId xmlns:a16="http://schemas.microsoft.com/office/drawing/2014/main" id="{70BFFF34-7975-BDC5-297A-8F5B1708D679}"/>
              </a:ext>
            </a:extLst>
          </p:cNvPr>
          <p:cNvSpPr>
            <a:spLocks/>
          </p:cNvSpPr>
          <p:nvPr/>
        </p:nvSpPr>
        <p:spPr bwMode="auto">
          <a:xfrm>
            <a:off x="1229571" y="5882462"/>
            <a:ext cx="2130994" cy="586800"/>
          </a:xfrm>
          <a:prstGeom prst="parallelogram">
            <a:avLst>
              <a:gd name="adj" fmla="val 0"/>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pPr>
            <a:endParaRPr lang="en-US" sz="1400" kern="0">
              <a:solidFill>
                <a:srgbClr val="000000"/>
              </a:solidFill>
              <a:latin typeface="Montserrat Medium"/>
              <a:cs typeface="Arial" panose="020B0604020202020204" pitchFamily="34" charset="0"/>
              <a:sym typeface="Arial" panose="020B0604020202020204" pitchFamily="34" charset="0"/>
            </a:endParaRPr>
          </a:p>
        </p:txBody>
      </p:sp>
      <p:sp>
        <p:nvSpPr>
          <p:cNvPr id="23" name="Freeform 422">
            <a:extLst>
              <a:ext uri="{FF2B5EF4-FFF2-40B4-BE49-F238E27FC236}">
                <a16:creationId xmlns:a16="http://schemas.microsoft.com/office/drawing/2014/main" id="{EF43F863-C3DE-F359-0767-A385B8E6ADC5}"/>
              </a:ext>
            </a:extLst>
          </p:cNvPr>
          <p:cNvSpPr>
            <a:spLocks/>
          </p:cNvSpPr>
          <p:nvPr/>
        </p:nvSpPr>
        <p:spPr bwMode="auto">
          <a:xfrm>
            <a:off x="3672769" y="5875159"/>
            <a:ext cx="2205312" cy="586800"/>
          </a:xfrm>
          <a:prstGeom prst="parallelogram">
            <a:avLst>
              <a:gd name="adj" fmla="val 0"/>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pPr>
            <a:endParaRPr lang="en-US" sz="1400" kern="0">
              <a:solidFill>
                <a:srgbClr val="000000"/>
              </a:solidFill>
              <a:latin typeface="Montserrat Medium"/>
              <a:cs typeface="Arial" panose="020B0604020202020204" pitchFamily="34" charset="0"/>
              <a:sym typeface="Arial" panose="020B0604020202020204" pitchFamily="34" charset="0"/>
            </a:endParaRPr>
          </a:p>
        </p:txBody>
      </p:sp>
      <p:pic>
        <p:nvPicPr>
          <p:cNvPr id="24" name="Gráfico 23" descr="Portapapeles comprobado contorno">
            <a:extLst>
              <a:ext uri="{FF2B5EF4-FFF2-40B4-BE49-F238E27FC236}">
                <a16:creationId xmlns:a16="http://schemas.microsoft.com/office/drawing/2014/main" id="{7A636FE0-8C92-F5F8-99BE-0F702C9840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9813" y="5536078"/>
            <a:ext cx="263986" cy="263986"/>
          </a:xfrm>
          <a:prstGeom prst="rect">
            <a:avLst/>
          </a:prstGeom>
        </p:spPr>
      </p:pic>
      <p:sp>
        <p:nvSpPr>
          <p:cNvPr id="25" name="Google Shape;7788;p148">
            <a:extLst>
              <a:ext uri="{FF2B5EF4-FFF2-40B4-BE49-F238E27FC236}">
                <a16:creationId xmlns:a16="http://schemas.microsoft.com/office/drawing/2014/main" id="{506B5FB8-5A65-3ED1-C654-4C042088EE15}"/>
              </a:ext>
            </a:extLst>
          </p:cNvPr>
          <p:cNvSpPr txBox="1">
            <a:spLocks noChangeArrowheads="1"/>
          </p:cNvSpPr>
          <p:nvPr/>
        </p:nvSpPr>
        <p:spPr bwMode="auto">
          <a:xfrm>
            <a:off x="1304860" y="5894537"/>
            <a:ext cx="1903721" cy="587217"/>
          </a:xfrm>
          <a:prstGeom prst="roundRect">
            <a:avLst>
              <a:gd name="adj" fmla="val 299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lang="es-CO" altLang="en-US" sz="1200">
                <a:solidFill>
                  <a:prstClr val="black"/>
                </a:solidFill>
                <a:latin typeface="Montserrat Medium"/>
                <a:cs typeface="Open Sans" panose="020B0606030504020204" pitchFamily="34" charset="0"/>
                <a:sym typeface="Open Sans" panose="020B0606030504020204" pitchFamily="34" charset="0"/>
              </a:rPr>
              <a:t>29</a:t>
            </a: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 de octubre de 2025</a:t>
            </a:r>
          </a:p>
        </p:txBody>
      </p:sp>
      <p:sp>
        <p:nvSpPr>
          <p:cNvPr id="26" name="Google Shape;7788;p148">
            <a:extLst>
              <a:ext uri="{FF2B5EF4-FFF2-40B4-BE49-F238E27FC236}">
                <a16:creationId xmlns:a16="http://schemas.microsoft.com/office/drawing/2014/main" id="{B0A8D70A-D821-CCE3-C2F8-9721C88FE8F2}"/>
              </a:ext>
            </a:extLst>
          </p:cNvPr>
          <p:cNvSpPr txBox="1">
            <a:spLocks noChangeArrowheads="1"/>
          </p:cNvSpPr>
          <p:nvPr/>
        </p:nvSpPr>
        <p:spPr bwMode="auto">
          <a:xfrm>
            <a:off x="3696096" y="5894537"/>
            <a:ext cx="2085063" cy="58721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fontAlgn="base">
              <a:spcBef>
                <a:spcPct val="0"/>
              </a:spcBef>
              <a:spcAft>
                <a:spcPct val="0"/>
              </a:spcAft>
              <a:buClr>
                <a:srgbClr val="FFB402"/>
              </a:buClr>
              <a:buSzPct val="90000"/>
              <a:defRPr/>
            </a:pPr>
            <a:r>
              <a:rPr lang="es-CO" altLang="en-US" sz="1200">
                <a:solidFill>
                  <a:prstClr val="black"/>
                </a:solidFill>
                <a:latin typeface="Montserrat Medium"/>
                <a:cs typeface="Open Sans" panose="020B0606030504020204" pitchFamily="34" charset="0"/>
                <a:sym typeface="Open Sans" panose="020B0606030504020204" pitchFamily="34" charset="0"/>
              </a:rPr>
              <a:t>Cronograma del proyecto</a:t>
            </a:r>
          </a:p>
        </p:txBody>
      </p:sp>
      <p:sp>
        <p:nvSpPr>
          <p:cNvPr id="27" name="Google Shape;7788;p148">
            <a:extLst>
              <a:ext uri="{FF2B5EF4-FFF2-40B4-BE49-F238E27FC236}">
                <a16:creationId xmlns:a16="http://schemas.microsoft.com/office/drawing/2014/main" id="{982A2159-26C0-DD87-7039-FC983EE9FD4E}"/>
              </a:ext>
            </a:extLst>
          </p:cNvPr>
          <p:cNvSpPr txBox="1">
            <a:spLocks noChangeArrowheads="1"/>
          </p:cNvSpPr>
          <p:nvPr/>
        </p:nvSpPr>
        <p:spPr bwMode="auto">
          <a:xfrm>
            <a:off x="6432502" y="5906468"/>
            <a:ext cx="4278731" cy="5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fontAlgn="base">
              <a:spcBef>
                <a:spcPct val="0"/>
              </a:spcBef>
              <a:spcAft>
                <a:spcPct val="0"/>
              </a:spcAft>
              <a:buClr>
                <a:srgbClr val="FFB402"/>
              </a:buClr>
              <a:buSzPct val="90000"/>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Cambio en las actividades que </a:t>
            </a:r>
            <a:r>
              <a:rPr kumimoji="0" lang="es-CO" altLang="en-US" sz="120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no impacta </a:t>
            </a: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la fecha de finalización del proyecto</a:t>
            </a:r>
            <a:r>
              <a:rPr lang="es-CO" altLang="en-US" sz="1200">
                <a:solidFill>
                  <a:prstClr val="black"/>
                </a:solidFill>
                <a:latin typeface="Montserrat Medium"/>
                <a:cs typeface="Open Sans" panose="020B0606030504020204" pitchFamily="34" charset="0"/>
              </a:rPr>
              <a:t> y </a:t>
            </a:r>
            <a:r>
              <a:rPr lang="es-CO" altLang="en-US" sz="1200" b="1">
                <a:solidFill>
                  <a:prstClr val="black"/>
                </a:solidFill>
                <a:latin typeface="Montserrat Medium"/>
                <a:cs typeface="Open Sans" panose="020B0606030504020204" pitchFamily="34" charset="0"/>
              </a:rPr>
              <a:t>modifica el alcance.</a:t>
            </a:r>
            <a:endPar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endParaRPr>
          </a:p>
        </p:txBody>
      </p:sp>
      <p:sp>
        <p:nvSpPr>
          <p:cNvPr id="28" name="Google Shape;7788;p148">
            <a:extLst>
              <a:ext uri="{FF2B5EF4-FFF2-40B4-BE49-F238E27FC236}">
                <a16:creationId xmlns:a16="http://schemas.microsoft.com/office/drawing/2014/main" id="{1F5E3BDF-4D5C-9226-A9C1-5ED8B34F39AA}"/>
              </a:ext>
            </a:extLst>
          </p:cNvPr>
          <p:cNvSpPr txBox="1">
            <a:spLocks noChangeArrowheads="1"/>
          </p:cNvSpPr>
          <p:nvPr/>
        </p:nvSpPr>
        <p:spPr bwMode="auto">
          <a:xfrm>
            <a:off x="6384291" y="2521607"/>
            <a:ext cx="4507765" cy="29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R="0" lvl="0" algn="just" defTabSz="914400" rtl="0" eaLnBrk="1" fontAlgn="base" latinLnBrk="0" hangingPunct="1">
              <a:lnSpc>
                <a:spcPct val="100000"/>
              </a:lnSpc>
              <a:spcBef>
                <a:spcPct val="0"/>
              </a:spcBef>
              <a:spcAft>
                <a:spcPct val="0"/>
              </a:spcAft>
              <a:buClr>
                <a:srgbClr val="268A5A"/>
              </a:buClr>
              <a:buSzPct val="90000"/>
              <a:tabLst/>
              <a:defRPr/>
            </a:pPr>
            <a:r>
              <a:rPr kumimoji="0" lang="es-419" altLang="en-US" sz="1400" b="0" i="0" u="none" strike="noStrike" kern="1200" cap="none" spc="0" normalizeH="0" baseline="0" noProof="0">
                <a:ln>
                  <a:noFill/>
                </a:ln>
                <a:solidFill>
                  <a:prstClr val="black"/>
                </a:solidFill>
                <a:effectLst/>
                <a:uLnTx/>
                <a:uFillTx/>
                <a:latin typeface="Montserrat Medium" panose="00000600000000000000" pitchFamily="2" charset="0"/>
                <a:cs typeface="Open Sans" panose="020B0606030504020204" pitchFamily="34" charset="0"/>
                <a:sym typeface="Arial" panose="020B0604020202020204" pitchFamily="34" charset="0"/>
              </a:rPr>
              <a:t>Modificación del hito para contemplar la </a:t>
            </a:r>
            <a:r>
              <a:rPr kumimoji="0" lang="es-419" altLang="en-US" sz="1400" b="1" i="1" u="none" strike="noStrike" kern="1200" cap="none" spc="0" normalizeH="0" baseline="0" noProof="0">
                <a:ln>
                  <a:noFill/>
                </a:ln>
                <a:solidFill>
                  <a:prstClr val="black"/>
                </a:solidFill>
                <a:effectLst/>
                <a:uLnTx/>
                <a:uFillTx/>
                <a:latin typeface="Montserrat Medium" panose="00000600000000000000" pitchFamily="2" charset="0"/>
                <a:cs typeface="Open Sans" panose="020B0606030504020204" pitchFamily="34" charset="0"/>
                <a:sym typeface="Arial" panose="020B0604020202020204" pitchFamily="34" charset="0"/>
              </a:rPr>
              <a:t>emisión de la normatividad y lineamientos técnicos que viabilicen el pago del Seguro de Depósitos a cuentas de bajo monto</a:t>
            </a:r>
            <a:r>
              <a:rPr kumimoji="0" lang="es-419" altLang="en-US" sz="1400" b="0" i="0" u="none" strike="noStrike" kern="1200" cap="none" spc="0" normalizeH="0" baseline="0" noProof="0">
                <a:ln>
                  <a:noFill/>
                </a:ln>
                <a:solidFill>
                  <a:prstClr val="black"/>
                </a:solidFill>
                <a:effectLst/>
                <a:uLnTx/>
                <a:uFillTx/>
                <a:latin typeface="Montserrat Medium" panose="00000600000000000000" pitchFamily="2" charset="0"/>
                <a:cs typeface="Open Sans" panose="020B0606030504020204" pitchFamily="34" charset="0"/>
                <a:sym typeface="Arial" panose="020B0604020202020204" pitchFamily="34" charset="0"/>
              </a:rPr>
              <a:t>, en lugar de la implementación de la operación de pago por parte de las entidades.</a:t>
            </a:r>
            <a:endParaRPr kumimoji="0" lang="es-CO" sz="1400" b="1" i="1" u="none" strike="noStrike" kern="1200" cap="none" spc="0" normalizeH="0" baseline="0" noProof="0">
              <a:ln>
                <a:noFill/>
              </a:ln>
              <a:solidFill>
                <a:prstClr val="black"/>
              </a:solidFill>
              <a:effectLst/>
              <a:uLnTx/>
              <a:uFillTx/>
              <a:latin typeface="Montserrat Medium" panose="00000600000000000000" pitchFamily="2" charset="0"/>
              <a:cs typeface="Open Sans" panose="020B0606030504020204" pitchFamily="34" charset="0"/>
              <a:sym typeface="Arial" panose="020B0604020202020204" pitchFamily="34" charset="0"/>
            </a:endParaRPr>
          </a:p>
        </p:txBody>
      </p:sp>
      <p:pic>
        <p:nvPicPr>
          <p:cNvPr id="30" name="Gráfico 29" descr="Engranajes contorno">
            <a:extLst>
              <a:ext uri="{FF2B5EF4-FFF2-40B4-BE49-F238E27FC236}">
                <a16:creationId xmlns:a16="http://schemas.microsoft.com/office/drawing/2014/main" id="{1EC6FBF9-11A5-4F07-B19E-1DFF520E9B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99447" y="2008655"/>
            <a:ext cx="345370" cy="345370"/>
          </a:xfrm>
          <a:prstGeom prst="rect">
            <a:avLst/>
          </a:prstGeom>
        </p:spPr>
      </p:pic>
      <p:pic>
        <p:nvPicPr>
          <p:cNvPr id="32" name="Imagen 31">
            <a:extLst>
              <a:ext uri="{FF2B5EF4-FFF2-40B4-BE49-F238E27FC236}">
                <a16:creationId xmlns:a16="http://schemas.microsoft.com/office/drawing/2014/main" id="{499D8192-B5B7-3A3F-0E1C-71FBB29E356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696543" y="1296824"/>
            <a:ext cx="338554" cy="338554"/>
          </a:xfrm>
          <a:prstGeom prst="rect">
            <a:avLst/>
          </a:prstGeom>
          <a:solidFill>
            <a:srgbClr val="2DAA66"/>
          </a:solidFill>
          <a:ln w="12700" cap="flat" cmpd="sng" algn="ctr">
            <a:noFill/>
            <a:prstDash val="solid"/>
            <a:miter lim="800000"/>
          </a:ln>
          <a:effectLst/>
        </p:spPr>
      </p:pic>
      <p:sp>
        <p:nvSpPr>
          <p:cNvPr id="9" name="Rectángulo 8">
            <a:extLst>
              <a:ext uri="{FF2B5EF4-FFF2-40B4-BE49-F238E27FC236}">
                <a16:creationId xmlns:a16="http://schemas.microsoft.com/office/drawing/2014/main" id="{DD9F9239-7752-6416-28D4-7121914798BC}"/>
              </a:ext>
            </a:extLst>
          </p:cNvPr>
          <p:cNvSpPr/>
          <p:nvPr/>
        </p:nvSpPr>
        <p:spPr>
          <a:xfrm>
            <a:off x="3905522" y="1490057"/>
            <a:ext cx="4469739"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white"/>
                </a:solidFill>
                <a:effectLst/>
                <a:uLnTx/>
                <a:uFillTx/>
                <a:latin typeface="Montserrat Medium"/>
                <a:ea typeface="+mn-ea"/>
                <a:cs typeface="+mn-cs"/>
              </a:rPr>
              <a:t>Líder: Jefe de Sistema de Seguro de Depósitos</a:t>
            </a:r>
          </a:p>
        </p:txBody>
      </p:sp>
      <p:sp>
        <p:nvSpPr>
          <p:cNvPr id="31" name="CuadroTexto 6">
            <a:extLst>
              <a:ext uri="{FF2B5EF4-FFF2-40B4-BE49-F238E27FC236}">
                <a16:creationId xmlns:a16="http://schemas.microsoft.com/office/drawing/2014/main" id="{B93AFF95-294B-A82B-D442-79B2D08FE6BB}"/>
              </a:ext>
            </a:extLst>
          </p:cNvPr>
          <p:cNvSpPr txBox="1"/>
          <p:nvPr/>
        </p:nvSpPr>
        <p:spPr>
          <a:xfrm rot="4">
            <a:off x="3175860" y="1226025"/>
            <a:ext cx="6695021"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Máxima efectividad en el pago del Seguro de Depósitos </a:t>
            </a:r>
          </a:p>
        </p:txBody>
      </p:sp>
      <p:sp>
        <p:nvSpPr>
          <p:cNvPr id="33" name="Título 1">
            <a:extLst>
              <a:ext uri="{FF2B5EF4-FFF2-40B4-BE49-F238E27FC236}">
                <a16:creationId xmlns:a16="http://schemas.microsoft.com/office/drawing/2014/main" id="{0E6C4AEC-1F39-FF70-8D4B-5DC199ABEC82}"/>
              </a:ext>
            </a:extLst>
          </p:cNvPr>
          <p:cNvSpPr txBox="1">
            <a:spLocks/>
          </p:cNvSpPr>
          <p:nvPr/>
        </p:nvSpPr>
        <p:spPr>
          <a:xfrm>
            <a:off x="598402" y="18064"/>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Solicitud de cambios en el proyecto</a:t>
            </a:r>
          </a:p>
        </p:txBody>
      </p:sp>
      <p:sp>
        <p:nvSpPr>
          <p:cNvPr id="38" name="CuadroTexto 37">
            <a:extLst>
              <a:ext uri="{FF2B5EF4-FFF2-40B4-BE49-F238E27FC236}">
                <a16:creationId xmlns:a16="http://schemas.microsoft.com/office/drawing/2014/main" id="{17DB7C69-D0CA-2527-CDE4-613311F59590}"/>
              </a:ext>
            </a:extLst>
          </p:cNvPr>
          <p:cNvSpPr txBox="1"/>
          <p:nvPr/>
        </p:nvSpPr>
        <p:spPr>
          <a:xfrm>
            <a:off x="6642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Máxima efectividad en el pago del Seguro de Depósitos</a:t>
            </a:r>
            <a:endParaRPr kumimoji="0" lang="es-CO"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4" name="CuadroTexto 33">
            <a:extLst>
              <a:ext uri="{FF2B5EF4-FFF2-40B4-BE49-F238E27FC236}">
                <a16:creationId xmlns:a16="http://schemas.microsoft.com/office/drawing/2014/main" id="{470C88D0-7AEC-775A-352D-A3327AEF75D6}"/>
              </a:ext>
            </a:extLst>
          </p:cNvPr>
          <p:cNvSpPr txBox="1"/>
          <p:nvPr/>
        </p:nvSpPr>
        <p:spPr>
          <a:xfrm>
            <a:off x="1171473" y="2906876"/>
            <a:ext cx="4610837" cy="2031325"/>
          </a:xfrm>
          <a:prstGeom prst="rect">
            <a:avLst/>
          </a:prstGeom>
          <a:noFill/>
        </p:spPr>
        <p:txBody>
          <a:bodyPr wrap="square" anchor="ctr">
            <a:spAutoFit/>
          </a:bodyPr>
          <a:lstStyle/>
          <a:p>
            <a:pPr marL="0" marR="0" lvl="0" indent="0" algn="just" defTabSz="914400" rtl="0" eaLnBrk="1" fontAlgn="auto" latinLnBrk="0" hangingPunct="1">
              <a:lnSpc>
                <a:spcPct val="100000"/>
              </a:lnSpc>
              <a:spcBef>
                <a:spcPts val="0"/>
              </a:spcBef>
              <a:spcAft>
                <a:spcPts val="0"/>
              </a:spcAft>
              <a:buClr>
                <a:srgbClr val="268A5A"/>
              </a:buClr>
              <a:buSzPts val="1000"/>
              <a:buFontTx/>
              <a:buNone/>
              <a:tabLst>
                <a:tab pos="457200" algn="l"/>
              </a:tabLst>
              <a:defRPr/>
            </a:pPr>
            <a:r>
              <a:rPr kumimoji="0" lang="es-CO" sz="1400" b="1" i="0" u="none" strike="noStrike" kern="1200" cap="none" spc="0" normalizeH="0" baseline="0" noProof="0">
                <a:ln>
                  <a:noFill/>
                </a:ln>
                <a:solidFill>
                  <a:prstClr val="black"/>
                </a:solidFill>
                <a:effectLst/>
                <a:uLnTx/>
                <a:uFillTx/>
                <a:latin typeface="Montserrat Medium" panose="00000600000000000000" pitchFamily="2" charset="0"/>
                <a:ea typeface="Times New Roman" panose="02020603050405020304" pitchFamily="18" charset="0"/>
                <a:cs typeface="Times New Roman" panose="02020603050405020304" pitchFamily="18" charset="0"/>
              </a:rPr>
              <a:t>Inclusión del pago a cuentas denominadas de bajo monto :  </a:t>
            </a:r>
            <a:r>
              <a:rPr kumimoji="0" lang="es-CO" sz="1400" b="0" i="0" u="none" strike="noStrike" kern="1200" cap="none" spc="0" normalizeH="0" baseline="0" noProof="0">
                <a:ln>
                  <a:noFill/>
                </a:ln>
                <a:solidFill>
                  <a:prstClr val="black"/>
                </a:solidFill>
                <a:effectLst/>
                <a:uLnTx/>
                <a:uFillTx/>
                <a:latin typeface="Montserrat Medium" panose="00000600000000000000" pitchFamily="2" charset="0"/>
                <a:ea typeface="Aptos" panose="020B0004020202020204" pitchFamily="34" charset="0"/>
                <a:cs typeface="Times New Roman" panose="02020603050405020304" pitchFamily="18" charset="0"/>
              </a:rPr>
              <a:t>Se requiere ajustar el alcance del hito, inicialmente orientado a contar con la operación implementada para el pago a cuentas de bajo monto, dado que en la normatividad se estableció un plazo de diez (10) meses para que las entidades realicen los ajustes tecnológicos y operativos necesarios, que permitan procesar los pagos a las mencionadas cuentas.</a:t>
            </a:r>
          </a:p>
        </p:txBody>
      </p:sp>
    </p:spTree>
    <p:extLst>
      <p:ext uri="{BB962C8B-B14F-4D97-AF65-F5344CB8AC3E}">
        <p14:creationId xmlns:p14="http://schemas.microsoft.com/office/powerpoint/2010/main" val="335455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AB0586-C10C-58CF-66E9-5AFCB480544F}"/>
              </a:ext>
            </a:extLst>
          </p:cNvPr>
          <p:cNvSpPr/>
          <p:nvPr/>
        </p:nvSpPr>
        <p:spPr>
          <a:xfrm>
            <a:off x="14949" y="5728523"/>
            <a:ext cx="2967185" cy="8479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69" name="Rectangle 17">
            <a:extLst>
              <a:ext uri="{FF2B5EF4-FFF2-40B4-BE49-F238E27FC236}">
                <a16:creationId xmlns:a16="http://schemas.microsoft.com/office/drawing/2014/main" id="{F72AB838-D778-0BE1-DD33-69E24529685F}"/>
              </a:ext>
            </a:extLst>
          </p:cNvPr>
          <p:cNvSpPr/>
          <p:nvPr/>
        </p:nvSpPr>
        <p:spPr>
          <a:xfrm>
            <a:off x="876757" y="2377767"/>
            <a:ext cx="10318059" cy="4214774"/>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Montserrat Medium"/>
              <a:ea typeface="+mn-ea"/>
              <a:cs typeface="+mn-cs"/>
            </a:endParaRPr>
          </a:p>
        </p:txBody>
      </p:sp>
      <p:cxnSp>
        <p:nvCxnSpPr>
          <p:cNvPr id="270" name="Straight Connector 42">
            <a:extLst>
              <a:ext uri="{FF2B5EF4-FFF2-40B4-BE49-F238E27FC236}">
                <a16:creationId xmlns:a16="http://schemas.microsoft.com/office/drawing/2014/main" id="{37E07E70-AA8E-9A44-D5BA-4C8F31612B75}"/>
              </a:ext>
            </a:extLst>
          </p:cNvPr>
          <p:cNvCxnSpPr>
            <a:cxnSpLocks/>
          </p:cNvCxnSpPr>
          <p:nvPr/>
        </p:nvCxnSpPr>
        <p:spPr>
          <a:xfrm flipH="1">
            <a:off x="7864158" y="2381406"/>
            <a:ext cx="3510" cy="4212000"/>
          </a:xfrm>
          <a:prstGeom prst="line">
            <a:avLst/>
          </a:prstGeom>
          <a:noFill/>
          <a:ln w="12700" cap="flat" cmpd="sng" algn="ctr">
            <a:solidFill>
              <a:sysClr val="window" lastClr="FFFFFF">
                <a:lumMod val="50000"/>
              </a:sysClr>
            </a:solidFill>
            <a:prstDash val="solid"/>
            <a:miter lim="800000"/>
          </a:ln>
          <a:effectLst/>
        </p:spPr>
      </p:cxnSp>
      <p:sp>
        <p:nvSpPr>
          <p:cNvPr id="272" name="Paralelogramo 271">
            <a:extLst>
              <a:ext uri="{FF2B5EF4-FFF2-40B4-BE49-F238E27FC236}">
                <a16:creationId xmlns:a16="http://schemas.microsoft.com/office/drawing/2014/main" id="{017F0583-15B2-C3F1-4244-6A9ED03EF079}"/>
              </a:ext>
            </a:extLst>
          </p:cNvPr>
          <p:cNvSpPr/>
          <p:nvPr/>
        </p:nvSpPr>
        <p:spPr>
          <a:xfrm>
            <a:off x="944276" y="2420030"/>
            <a:ext cx="252000" cy="252000"/>
          </a:xfrm>
          <a:prstGeom prst="parallelogram">
            <a:avLst>
              <a:gd name="adj" fmla="val 19331"/>
            </a:avLst>
          </a:prstGeom>
          <a:solidFill>
            <a:srgbClr val="268A5A"/>
          </a:solidFill>
          <a:ln>
            <a:noFill/>
            <a:prstDash val="solid"/>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Montserrat Medium"/>
                <a:ea typeface="+mn-ea"/>
                <a:cs typeface="+mn-cs"/>
              </a:rPr>
              <a:t>1</a:t>
            </a:r>
          </a:p>
        </p:txBody>
      </p:sp>
      <p:sp>
        <p:nvSpPr>
          <p:cNvPr id="273" name="Paralelogramo 272">
            <a:extLst>
              <a:ext uri="{FF2B5EF4-FFF2-40B4-BE49-F238E27FC236}">
                <a16:creationId xmlns:a16="http://schemas.microsoft.com/office/drawing/2014/main" id="{097D7422-D635-39C5-7961-D32BFA11F07D}"/>
              </a:ext>
            </a:extLst>
          </p:cNvPr>
          <p:cNvSpPr/>
          <p:nvPr/>
        </p:nvSpPr>
        <p:spPr>
          <a:xfrm>
            <a:off x="1357237" y="2834107"/>
            <a:ext cx="252000" cy="252000"/>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00" b="1" i="0" u="none" strike="noStrike" kern="0" cap="none" spc="0" normalizeH="0" baseline="0" noProof="0">
                <a:ln>
                  <a:noFill/>
                </a:ln>
                <a:solidFill>
                  <a:prstClr val="white"/>
                </a:solidFill>
                <a:effectLst/>
                <a:uLnTx/>
                <a:uFillTx/>
                <a:latin typeface="Montserrat Medium"/>
                <a:ea typeface="+mn-ea"/>
                <a:cs typeface="+mn-cs"/>
              </a:rPr>
              <a:t>1.1.7</a:t>
            </a:r>
            <a:endParaRPr kumimoji="0" lang="es-CO" sz="600" b="1" i="0" u="none" strike="noStrike" kern="0" cap="none" spc="0" normalizeH="0" baseline="0" noProof="0">
              <a:ln>
                <a:noFill/>
              </a:ln>
              <a:solidFill>
                <a:prstClr val="white"/>
              </a:solidFill>
              <a:effectLst/>
              <a:uLnTx/>
              <a:uFillTx/>
              <a:latin typeface="Montserrat Medium"/>
              <a:ea typeface="+mn-ea"/>
              <a:cs typeface="+mn-cs"/>
            </a:endParaRPr>
          </a:p>
        </p:txBody>
      </p:sp>
      <p:sp>
        <p:nvSpPr>
          <p:cNvPr id="274" name="Paralelogramo 273">
            <a:extLst>
              <a:ext uri="{FF2B5EF4-FFF2-40B4-BE49-F238E27FC236}">
                <a16:creationId xmlns:a16="http://schemas.microsoft.com/office/drawing/2014/main" id="{EADC17BC-8080-3F4F-EAB6-B960EC455661}"/>
              </a:ext>
            </a:extLst>
          </p:cNvPr>
          <p:cNvSpPr/>
          <p:nvPr/>
        </p:nvSpPr>
        <p:spPr>
          <a:xfrm>
            <a:off x="1361463" y="3162863"/>
            <a:ext cx="252000" cy="252000"/>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00" b="1" i="0" u="none" strike="noStrike" kern="0" cap="none" spc="0" normalizeH="0" baseline="0" noProof="0">
                <a:ln>
                  <a:noFill/>
                </a:ln>
                <a:solidFill>
                  <a:prstClr val="white"/>
                </a:solidFill>
                <a:effectLst/>
                <a:uLnTx/>
                <a:uFillTx/>
                <a:latin typeface="Montserrat Medium"/>
                <a:ea typeface="+mn-ea"/>
                <a:cs typeface="+mn-cs"/>
              </a:rPr>
              <a:t>1.1.8</a:t>
            </a:r>
            <a:endParaRPr kumimoji="0" lang="es-CO" sz="600" b="1"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75" name="Straight Connector 42">
            <a:extLst>
              <a:ext uri="{FF2B5EF4-FFF2-40B4-BE49-F238E27FC236}">
                <a16:creationId xmlns:a16="http://schemas.microsoft.com/office/drawing/2014/main" id="{13B00FA8-A9A7-CF1F-DA1A-3EE39C3EB3D8}"/>
              </a:ext>
            </a:extLst>
          </p:cNvPr>
          <p:cNvCxnSpPr>
            <a:cxnSpLocks/>
          </p:cNvCxnSpPr>
          <p:nvPr/>
        </p:nvCxnSpPr>
        <p:spPr>
          <a:xfrm>
            <a:off x="8168782" y="2388961"/>
            <a:ext cx="882" cy="4212000"/>
          </a:xfrm>
          <a:prstGeom prst="line">
            <a:avLst/>
          </a:prstGeom>
          <a:noFill/>
          <a:ln w="12700" cap="flat" cmpd="sng" algn="ctr">
            <a:solidFill>
              <a:sysClr val="window" lastClr="FFFFFF">
                <a:lumMod val="85000"/>
              </a:sysClr>
            </a:solidFill>
            <a:prstDash val="dash"/>
            <a:miter lim="800000"/>
          </a:ln>
          <a:effectLst/>
        </p:spPr>
      </p:cxnSp>
      <p:sp>
        <p:nvSpPr>
          <p:cNvPr id="276" name="CuadroTexto 275">
            <a:extLst>
              <a:ext uri="{FF2B5EF4-FFF2-40B4-BE49-F238E27FC236}">
                <a16:creationId xmlns:a16="http://schemas.microsoft.com/office/drawing/2014/main" id="{C39CB6E2-9F08-DCFC-E77B-8E5EF9C5BB15}"/>
              </a:ext>
            </a:extLst>
          </p:cNvPr>
          <p:cNvSpPr txBox="1"/>
          <p:nvPr/>
        </p:nvSpPr>
        <p:spPr>
          <a:xfrm>
            <a:off x="1311697" y="2413119"/>
            <a:ext cx="4573897" cy="300610"/>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12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kumimoji="0" lang="es-CO" sz="900" b="0" i="0" u="none" strike="noStrike" kern="0" cap="none" spc="0" normalizeH="0" baseline="0" noProof="0">
                <a:ln>
                  <a:noFill/>
                </a:ln>
                <a:solidFill>
                  <a:prstClr val="black"/>
                </a:solidFill>
                <a:effectLst/>
                <a:uLnTx/>
                <a:uFillTx/>
                <a:latin typeface="Montserrat Medium"/>
                <a:ea typeface="+mn-ea"/>
                <a:cs typeface="+mn-cs"/>
              </a:rPr>
              <a:t>Actividades para el alistamiento de la Compra de activos y asunción de pasivos (CAAP) y Banco Puente</a:t>
            </a:r>
          </a:p>
        </p:txBody>
      </p:sp>
      <p:sp>
        <p:nvSpPr>
          <p:cNvPr id="277" name="CuadroTexto 276">
            <a:extLst>
              <a:ext uri="{FF2B5EF4-FFF2-40B4-BE49-F238E27FC236}">
                <a16:creationId xmlns:a16="http://schemas.microsoft.com/office/drawing/2014/main" id="{AABFC5AF-33D4-B70C-EEB9-67ACE2339FBC}"/>
              </a:ext>
            </a:extLst>
          </p:cNvPr>
          <p:cNvSpPr txBox="1"/>
          <p:nvPr/>
        </p:nvSpPr>
        <p:spPr>
          <a:xfrm>
            <a:off x="1738534" y="2854426"/>
            <a:ext cx="4147060" cy="2433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12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ts val="8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Definición de la estrategia para salida ordenada del mercado del Banco Puente</a:t>
            </a:r>
            <a:endParaRPr kumimoji="0" lang="es-ES_tradnl"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278" name="CuadroTexto 277">
            <a:extLst>
              <a:ext uri="{FF2B5EF4-FFF2-40B4-BE49-F238E27FC236}">
                <a16:creationId xmlns:a16="http://schemas.microsoft.com/office/drawing/2014/main" id="{4DA3242C-71A7-55C6-81B2-EAAD65EA784C}"/>
              </a:ext>
            </a:extLst>
          </p:cNvPr>
          <p:cNvSpPr txBox="1"/>
          <p:nvPr/>
        </p:nvSpPr>
        <p:spPr>
          <a:xfrm>
            <a:off x="7339322" y="2810453"/>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279" name="CuadroTexto 278">
            <a:extLst>
              <a:ext uri="{FF2B5EF4-FFF2-40B4-BE49-F238E27FC236}">
                <a16:creationId xmlns:a16="http://schemas.microsoft.com/office/drawing/2014/main" id="{BFEA4EC6-34FD-E4F9-7770-2AF1B1C4EF50}"/>
              </a:ext>
            </a:extLst>
          </p:cNvPr>
          <p:cNvSpPr txBox="1"/>
          <p:nvPr/>
        </p:nvSpPr>
        <p:spPr>
          <a:xfrm>
            <a:off x="7324158" y="2407605"/>
            <a:ext cx="5400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800" b="0" i="0" u="sng" strike="noStrike" kern="1200" cap="none" spc="0" normalizeH="0" baseline="0" noProof="0">
                <a:ln>
                  <a:noFill/>
                </a:ln>
                <a:solidFill>
                  <a:prstClr val="black"/>
                </a:solidFill>
                <a:effectLst/>
                <a:uLnTx/>
                <a:uFillTx/>
                <a:latin typeface="Montserrat Medium"/>
                <a:ea typeface="+mn-ea"/>
                <a:cs typeface="Arial"/>
              </a:rPr>
              <a:t>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a:ln>
                  <a:noFill/>
                </a:ln>
                <a:solidFill>
                  <a:prstClr val="black"/>
                </a:solidFill>
                <a:effectLst/>
                <a:uLnTx/>
                <a:uFillTx/>
                <a:latin typeface="Montserrat Medium"/>
                <a:ea typeface="+mn-ea"/>
                <a:cs typeface="Arial"/>
              </a:rPr>
              <a:t>99%</a:t>
            </a:r>
          </a:p>
        </p:txBody>
      </p:sp>
      <p:sp>
        <p:nvSpPr>
          <p:cNvPr id="280" name="Round Diagonal Corner Rectangle 4">
            <a:extLst>
              <a:ext uri="{FF2B5EF4-FFF2-40B4-BE49-F238E27FC236}">
                <a16:creationId xmlns:a16="http://schemas.microsoft.com/office/drawing/2014/main" id="{38820690-F09A-E496-BB9F-B4CE22F940C4}"/>
              </a:ext>
            </a:extLst>
          </p:cNvPr>
          <p:cNvSpPr/>
          <p:nvPr/>
        </p:nvSpPr>
        <p:spPr>
          <a:xfrm>
            <a:off x="912881" y="1518274"/>
            <a:ext cx="7134349" cy="525074"/>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82" name="Paralelogramo 281">
            <a:extLst>
              <a:ext uri="{FF2B5EF4-FFF2-40B4-BE49-F238E27FC236}">
                <a16:creationId xmlns:a16="http://schemas.microsoft.com/office/drawing/2014/main" id="{CB242927-BCDF-6DF1-4AF7-9AA3F314F2C5}"/>
              </a:ext>
            </a:extLst>
          </p:cNvPr>
          <p:cNvSpPr/>
          <p:nvPr/>
        </p:nvSpPr>
        <p:spPr>
          <a:xfrm>
            <a:off x="876757" y="2093027"/>
            <a:ext cx="4896724" cy="20747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Hitos</a:t>
            </a:r>
          </a:p>
        </p:txBody>
      </p:sp>
      <p:pic>
        <p:nvPicPr>
          <p:cNvPr id="283" name="Imagen 282">
            <a:extLst>
              <a:ext uri="{FF2B5EF4-FFF2-40B4-BE49-F238E27FC236}">
                <a16:creationId xmlns:a16="http://schemas.microsoft.com/office/drawing/2014/main" id="{4ADBC8E3-AD6C-5CBE-FC6F-C05B99EA66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263665" y="1649115"/>
            <a:ext cx="288056" cy="282082"/>
          </a:xfrm>
          <a:prstGeom prst="rect">
            <a:avLst/>
          </a:prstGeom>
          <a:solidFill>
            <a:srgbClr val="2DAA66"/>
          </a:solidFill>
          <a:ln w="12700" cap="flat" cmpd="sng" algn="ctr">
            <a:noFill/>
            <a:prstDash val="solid"/>
            <a:miter lim="800000"/>
          </a:ln>
          <a:effectLst/>
        </p:spPr>
      </p:pic>
      <p:sp>
        <p:nvSpPr>
          <p:cNvPr id="284" name="Paralelogramo 283">
            <a:extLst>
              <a:ext uri="{FF2B5EF4-FFF2-40B4-BE49-F238E27FC236}">
                <a16:creationId xmlns:a16="http://schemas.microsoft.com/office/drawing/2014/main" id="{E1A68EF6-33A9-7478-04E4-DA3F252C2BBC}"/>
              </a:ext>
            </a:extLst>
          </p:cNvPr>
          <p:cNvSpPr/>
          <p:nvPr/>
        </p:nvSpPr>
        <p:spPr>
          <a:xfrm>
            <a:off x="5866287" y="2091395"/>
            <a:ext cx="1863543" cy="20747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a:ln>
                  <a:noFill/>
                </a:ln>
                <a:solidFill>
                  <a:prstClr val="white"/>
                </a:solidFill>
                <a:effectLst/>
                <a:uLnTx/>
                <a:uFillTx/>
                <a:latin typeface="Montserrat Medium"/>
                <a:ea typeface="+mn-ea"/>
                <a:cs typeface="+mn-cs"/>
              </a:rPr>
              <a:t>Estado</a:t>
            </a:r>
            <a:endParaRPr kumimoji="0" lang="es-CO" sz="1600" b="1" i="0" u="none" strike="noStrike" kern="0" cap="none" spc="0" normalizeH="0" baseline="0" noProof="0">
              <a:ln>
                <a:noFill/>
              </a:ln>
              <a:solidFill>
                <a:prstClr val="white"/>
              </a:solidFill>
              <a:effectLst/>
              <a:uLnTx/>
              <a:uFillTx/>
              <a:latin typeface="Montserrat Medium"/>
              <a:ea typeface="+mn-ea"/>
              <a:cs typeface="+mn-cs"/>
            </a:endParaRPr>
          </a:p>
        </p:txBody>
      </p:sp>
      <p:sp>
        <p:nvSpPr>
          <p:cNvPr id="285" name="Paralelogramo 284">
            <a:extLst>
              <a:ext uri="{FF2B5EF4-FFF2-40B4-BE49-F238E27FC236}">
                <a16:creationId xmlns:a16="http://schemas.microsoft.com/office/drawing/2014/main" id="{6D198F3F-AD63-4AE9-355D-AA8DCCFA8B5C}"/>
              </a:ext>
            </a:extLst>
          </p:cNvPr>
          <p:cNvSpPr/>
          <p:nvPr/>
        </p:nvSpPr>
        <p:spPr>
          <a:xfrm>
            <a:off x="7861819" y="2092733"/>
            <a:ext cx="654315" cy="20747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prstClr val="white"/>
                </a:solidFill>
                <a:effectLst/>
                <a:uLnTx/>
                <a:uFillTx/>
                <a:latin typeface="Montserrat Medium"/>
                <a:ea typeface="+mn-ea"/>
                <a:cs typeface="+mn-cs"/>
              </a:rPr>
              <a:t>2021</a:t>
            </a:r>
            <a:endParaRPr kumimoji="0" lang="es-CO" sz="1200" b="1" i="0" u="none" strike="noStrike" kern="0" cap="none" spc="0" normalizeH="0" baseline="0" noProof="0">
              <a:ln>
                <a:noFill/>
              </a:ln>
              <a:solidFill>
                <a:prstClr val="white"/>
              </a:solidFill>
              <a:effectLst/>
              <a:uLnTx/>
              <a:uFillTx/>
              <a:latin typeface="Montserrat Medium"/>
              <a:ea typeface="+mn-ea"/>
              <a:cs typeface="+mn-cs"/>
            </a:endParaRPr>
          </a:p>
        </p:txBody>
      </p:sp>
      <p:sp>
        <p:nvSpPr>
          <p:cNvPr id="286" name="Paralelogramo 285">
            <a:extLst>
              <a:ext uri="{FF2B5EF4-FFF2-40B4-BE49-F238E27FC236}">
                <a16:creationId xmlns:a16="http://schemas.microsoft.com/office/drawing/2014/main" id="{13733E73-A158-6F5F-8CC8-8582F09B07B5}"/>
              </a:ext>
            </a:extLst>
          </p:cNvPr>
          <p:cNvSpPr/>
          <p:nvPr/>
        </p:nvSpPr>
        <p:spPr>
          <a:xfrm>
            <a:off x="8540386" y="2092733"/>
            <a:ext cx="654315" cy="20747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prstClr val="white"/>
                </a:solidFill>
                <a:effectLst/>
                <a:uLnTx/>
                <a:uFillTx/>
                <a:latin typeface="Montserrat Medium"/>
                <a:ea typeface="+mn-ea"/>
                <a:cs typeface="+mn-cs"/>
              </a:rPr>
              <a:t>2022</a:t>
            </a:r>
            <a:endParaRPr kumimoji="0" lang="es-CO" sz="1200" b="1" i="0" u="none" strike="noStrike" kern="0" cap="none" spc="0" normalizeH="0" baseline="0" noProof="0">
              <a:ln>
                <a:noFill/>
              </a:ln>
              <a:solidFill>
                <a:prstClr val="white"/>
              </a:solidFill>
              <a:effectLst/>
              <a:uLnTx/>
              <a:uFillTx/>
              <a:latin typeface="Montserrat Medium"/>
              <a:ea typeface="+mn-ea"/>
              <a:cs typeface="+mn-cs"/>
            </a:endParaRPr>
          </a:p>
        </p:txBody>
      </p:sp>
      <p:sp>
        <p:nvSpPr>
          <p:cNvPr id="287" name="Paralelogramo 286">
            <a:extLst>
              <a:ext uri="{FF2B5EF4-FFF2-40B4-BE49-F238E27FC236}">
                <a16:creationId xmlns:a16="http://schemas.microsoft.com/office/drawing/2014/main" id="{49BBC274-1183-E986-C1E9-E8AC0B2858E4}"/>
              </a:ext>
            </a:extLst>
          </p:cNvPr>
          <p:cNvSpPr/>
          <p:nvPr/>
        </p:nvSpPr>
        <p:spPr>
          <a:xfrm>
            <a:off x="9206828" y="2092733"/>
            <a:ext cx="654315" cy="20747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prstClr val="white"/>
                </a:solidFill>
                <a:effectLst/>
                <a:uLnTx/>
                <a:uFillTx/>
                <a:latin typeface="Montserrat Medium"/>
                <a:ea typeface="+mn-ea"/>
                <a:cs typeface="+mn-cs"/>
              </a:rPr>
              <a:t>2023</a:t>
            </a:r>
            <a:endParaRPr kumimoji="0" lang="es-CO" sz="1200" b="1" i="0" u="none" strike="noStrike" kern="0" cap="none" spc="0" normalizeH="0" baseline="0" noProof="0">
              <a:ln>
                <a:noFill/>
              </a:ln>
              <a:solidFill>
                <a:prstClr val="white"/>
              </a:solidFill>
              <a:effectLst/>
              <a:uLnTx/>
              <a:uFillTx/>
              <a:latin typeface="Montserrat Medium"/>
              <a:ea typeface="+mn-ea"/>
              <a:cs typeface="+mn-cs"/>
            </a:endParaRPr>
          </a:p>
        </p:txBody>
      </p:sp>
      <p:sp>
        <p:nvSpPr>
          <p:cNvPr id="288" name="Paralelogramo 287">
            <a:extLst>
              <a:ext uri="{FF2B5EF4-FFF2-40B4-BE49-F238E27FC236}">
                <a16:creationId xmlns:a16="http://schemas.microsoft.com/office/drawing/2014/main" id="{9281DC36-E997-EDA9-8065-1DD1646611E8}"/>
              </a:ext>
            </a:extLst>
          </p:cNvPr>
          <p:cNvSpPr/>
          <p:nvPr/>
        </p:nvSpPr>
        <p:spPr>
          <a:xfrm>
            <a:off x="9884376" y="2092733"/>
            <a:ext cx="654315" cy="20747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prstClr val="white"/>
                </a:solidFill>
                <a:effectLst/>
                <a:uLnTx/>
                <a:uFillTx/>
                <a:latin typeface="Montserrat Medium"/>
                <a:ea typeface="+mn-ea"/>
                <a:cs typeface="+mn-cs"/>
              </a:rPr>
              <a:t>2024</a:t>
            </a:r>
            <a:endParaRPr kumimoji="0" lang="es-CO" sz="1200" b="1" i="0" u="none" strike="noStrike" kern="0" cap="none" spc="0" normalizeH="0" baseline="0" noProof="0">
              <a:ln>
                <a:noFill/>
              </a:ln>
              <a:solidFill>
                <a:prstClr val="white"/>
              </a:solidFill>
              <a:effectLst/>
              <a:uLnTx/>
              <a:uFillTx/>
              <a:latin typeface="Montserrat Medium"/>
              <a:ea typeface="+mn-ea"/>
              <a:cs typeface="+mn-cs"/>
            </a:endParaRPr>
          </a:p>
        </p:txBody>
      </p:sp>
      <p:sp>
        <p:nvSpPr>
          <p:cNvPr id="289" name="Paralelogramo 288">
            <a:extLst>
              <a:ext uri="{FF2B5EF4-FFF2-40B4-BE49-F238E27FC236}">
                <a16:creationId xmlns:a16="http://schemas.microsoft.com/office/drawing/2014/main" id="{6F0EDE57-3ACD-FB43-7D4A-88ABB3E67A85}"/>
              </a:ext>
            </a:extLst>
          </p:cNvPr>
          <p:cNvSpPr/>
          <p:nvPr/>
        </p:nvSpPr>
        <p:spPr>
          <a:xfrm>
            <a:off x="10563963" y="2092733"/>
            <a:ext cx="654315" cy="20747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prstClr val="white"/>
                </a:solidFill>
                <a:effectLst/>
                <a:uLnTx/>
                <a:uFillTx/>
                <a:latin typeface="Montserrat Medium"/>
                <a:ea typeface="+mn-ea"/>
                <a:cs typeface="+mn-cs"/>
              </a:rPr>
              <a:t>2025</a:t>
            </a:r>
            <a:endParaRPr kumimoji="0" lang="es-CO" sz="1200" b="1" i="0" u="none" strike="noStrike" kern="0" cap="none" spc="0" normalizeH="0" baseline="0" noProof="0">
              <a:ln>
                <a:noFill/>
              </a:ln>
              <a:solidFill>
                <a:prstClr val="white"/>
              </a:solidFill>
              <a:effectLst/>
              <a:uLnTx/>
              <a:uFillTx/>
              <a:latin typeface="Montserrat Medium"/>
              <a:ea typeface="+mn-ea"/>
              <a:cs typeface="+mn-cs"/>
            </a:endParaRPr>
          </a:p>
        </p:txBody>
      </p:sp>
      <p:sp>
        <p:nvSpPr>
          <p:cNvPr id="290" name="Rectángulo 289">
            <a:extLst>
              <a:ext uri="{FF2B5EF4-FFF2-40B4-BE49-F238E27FC236}">
                <a16:creationId xmlns:a16="http://schemas.microsoft.com/office/drawing/2014/main" id="{18A9E5D8-096B-18B2-6D02-E426451B067F}"/>
              </a:ext>
            </a:extLst>
          </p:cNvPr>
          <p:cNvSpPr/>
          <p:nvPr/>
        </p:nvSpPr>
        <p:spPr>
          <a:xfrm>
            <a:off x="2111470" y="1711561"/>
            <a:ext cx="4564386"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white"/>
                </a:solidFill>
                <a:effectLst/>
                <a:uLnTx/>
                <a:uFillTx/>
                <a:latin typeface="Montserrat Medium"/>
                <a:ea typeface="+mn-ea"/>
                <a:cs typeface="+mn-cs"/>
              </a:rPr>
              <a:t>Líder: Jefe de Resoluciones y Liquidaciones</a:t>
            </a:r>
          </a:p>
        </p:txBody>
      </p:sp>
      <p:sp>
        <p:nvSpPr>
          <p:cNvPr id="291" name="CuadroTexto 6">
            <a:extLst>
              <a:ext uri="{FF2B5EF4-FFF2-40B4-BE49-F238E27FC236}">
                <a16:creationId xmlns:a16="http://schemas.microsoft.com/office/drawing/2014/main" id="{5B19DADA-952C-13CA-3572-1CFEF5499DBE}"/>
              </a:ext>
            </a:extLst>
          </p:cNvPr>
          <p:cNvSpPr txBox="1"/>
          <p:nvPr/>
        </p:nvSpPr>
        <p:spPr>
          <a:xfrm rot="4">
            <a:off x="1406102" y="1576447"/>
            <a:ext cx="6616620"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Marco efectivo de resolución y recuperación</a:t>
            </a:r>
          </a:p>
        </p:txBody>
      </p:sp>
      <p:sp>
        <p:nvSpPr>
          <p:cNvPr id="292" name="Paralelogramo 291">
            <a:extLst>
              <a:ext uri="{FF2B5EF4-FFF2-40B4-BE49-F238E27FC236}">
                <a16:creationId xmlns:a16="http://schemas.microsoft.com/office/drawing/2014/main" id="{486E857D-4AB5-E325-5D41-1B3035B05D0A}"/>
              </a:ext>
            </a:extLst>
          </p:cNvPr>
          <p:cNvSpPr/>
          <p:nvPr/>
        </p:nvSpPr>
        <p:spPr>
          <a:xfrm>
            <a:off x="8061938" y="1506254"/>
            <a:ext cx="3089720" cy="205444"/>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293" name="TextBox 2">
            <a:extLst>
              <a:ext uri="{FF2B5EF4-FFF2-40B4-BE49-F238E27FC236}">
                <a16:creationId xmlns:a16="http://schemas.microsoft.com/office/drawing/2014/main" id="{CE123E18-BA07-A357-2A9D-AEB301A2DDC7}"/>
              </a:ext>
            </a:extLst>
          </p:cNvPr>
          <p:cNvSpPr txBox="1"/>
          <p:nvPr/>
        </p:nvSpPr>
        <p:spPr>
          <a:xfrm>
            <a:off x="8170535" y="1522903"/>
            <a:ext cx="1204818"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294" name="TextBox 2">
            <a:extLst>
              <a:ext uri="{FF2B5EF4-FFF2-40B4-BE49-F238E27FC236}">
                <a16:creationId xmlns:a16="http://schemas.microsoft.com/office/drawing/2014/main" id="{CB6E5781-3B78-E39B-D982-52294AD22CC9}"/>
              </a:ext>
            </a:extLst>
          </p:cNvPr>
          <p:cNvSpPr txBox="1"/>
          <p:nvPr/>
        </p:nvSpPr>
        <p:spPr>
          <a:xfrm>
            <a:off x="9642218" y="1519516"/>
            <a:ext cx="1344972"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295" name="Conector recto 294">
            <a:extLst>
              <a:ext uri="{FF2B5EF4-FFF2-40B4-BE49-F238E27FC236}">
                <a16:creationId xmlns:a16="http://schemas.microsoft.com/office/drawing/2014/main" id="{1821B755-CC72-7D5F-877F-F544F3B35A37}"/>
              </a:ext>
            </a:extLst>
          </p:cNvPr>
          <p:cNvCxnSpPr>
            <a:cxnSpLocks/>
          </p:cNvCxnSpPr>
          <p:nvPr/>
        </p:nvCxnSpPr>
        <p:spPr>
          <a:xfrm>
            <a:off x="9566418" y="1533781"/>
            <a:ext cx="0" cy="302419"/>
          </a:xfrm>
          <a:prstGeom prst="line">
            <a:avLst/>
          </a:prstGeom>
          <a:noFill/>
          <a:ln w="6350" cap="flat" cmpd="sng" algn="ctr">
            <a:solidFill>
              <a:sysClr val="window" lastClr="FFFFFF"/>
            </a:solidFill>
            <a:prstDash val="solid"/>
            <a:miter lim="800000"/>
          </a:ln>
          <a:effectLst/>
        </p:spPr>
      </p:cxnSp>
      <p:sp>
        <p:nvSpPr>
          <p:cNvPr id="296" name="Rectangle 17">
            <a:extLst>
              <a:ext uri="{FF2B5EF4-FFF2-40B4-BE49-F238E27FC236}">
                <a16:creationId xmlns:a16="http://schemas.microsoft.com/office/drawing/2014/main" id="{838EDB65-1D95-16E4-BB9E-7A98EF58EA84}"/>
              </a:ext>
            </a:extLst>
          </p:cNvPr>
          <p:cNvSpPr/>
          <p:nvPr/>
        </p:nvSpPr>
        <p:spPr>
          <a:xfrm>
            <a:off x="8070245" y="1773409"/>
            <a:ext cx="3014047" cy="265846"/>
          </a:xfrm>
          <a:prstGeom prst="roundRect">
            <a:avLst>
              <a:gd name="adj" fmla="val 0"/>
            </a:avLst>
          </a:prstGeom>
          <a:solidFill>
            <a:srgbClr val="F2F2F2"/>
          </a:solidFill>
          <a:ln w="12700" cap="flat" cmpd="sng" algn="ctr">
            <a:solidFill>
              <a:srgbClr val="268A5A"/>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97" name="Conector recto 296">
            <a:extLst>
              <a:ext uri="{FF2B5EF4-FFF2-40B4-BE49-F238E27FC236}">
                <a16:creationId xmlns:a16="http://schemas.microsoft.com/office/drawing/2014/main" id="{6F91630E-BF5B-CD52-13A8-FEAD492CD1C5}"/>
              </a:ext>
            </a:extLst>
          </p:cNvPr>
          <p:cNvCxnSpPr>
            <a:cxnSpLocks/>
          </p:cNvCxnSpPr>
          <p:nvPr/>
        </p:nvCxnSpPr>
        <p:spPr>
          <a:xfrm>
            <a:off x="9574726" y="1773408"/>
            <a:ext cx="0" cy="265847"/>
          </a:xfrm>
          <a:prstGeom prst="line">
            <a:avLst/>
          </a:prstGeom>
          <a:noFill/>
          <a:ln w="6350" cap="flat" cmpd="sng" algn="ctr">
            <a:solidFill>
              <a:srgbClr val="268A5A"/>
            </a:solidFill>
            <a:prstDash val="solid"/>
            <a:miter lim="800000"/>
          </a:ln>
          <a:effectLst/>
        </p:spPr>
      </p:cxnSp>
      <p:sp>
        <p:nvSpPr>
          <p:cNvPr id="298" name="Subtitle 2">
            <a:extLst>
              <a:ext uri="{FF2B5EF4-FFF2-40B4-BE49-F238E27FC236}">
                <a16:creationId xmlns:a16="http://schemas.microsoft.com/office/drawing/2014/main" id="{889F9D54-B7EF-DFB5-01D7-E62679EC8FD5}"/>
              </a:ext>
            </a:extLst>
          </p:cNvPr>
          <p:cNvSpPr txBox="1"/>
          <p:nvPr/>
        </p:nvSpPr>
        <p:spPr>
          <a:xfrm>
            <a:off x="8437966" y="1763821"/>
            <a:ext cx="747892"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98%</a:t>
            </a:r>
          </a:p>
        </p:txBody>
      </p:sp>
      <p:sp>
        <p:nvSpPr>
          <p:cNvPr id="299" name="Subtitle 2">
            <a:extLst>
              <a:ext uri="{FF2B5EF4-FFF2-40B4-BE49-F238E27FC236}">
                <a16:creationId xmlns:a16="http://schemas.microsoft.com/office/drawing/2014/main" id="{D3846A7E-D686-E43C-6140-2B2FD8DB1E13}"/>
              </a:ext>
            </a:extLst>
          </p:cNvPr>
          <p:cNvSpPr txBox="1"/>
          <p:nvPr/>
        </p:nvSpPr>
        <p:spPr>
          <a:xfrm>
            <a:off x="9987165" y="1768124"/>
            <a:ext cx="747891"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97%</a:t>
            </a:r>
          </a:p>
        </p:txBody>
      </p:sp>
      <p:sp>
        <p:nvSpPr>
          <p:cNvPr id="300" name="CuadroTexto 299">
            <a:extLst>
              <a:ext uri="{FF2B5EF4-FFF2-40B4-BE49-F238E27FC236}">
                <a16:creationId xmlns:a16="http://schemas.microsoft.com/office/drawing/2014/main" id="{F443CBD6-5A7D-6737-F40B-AF1D9F30971A}"/>
              </a:ext>
            </a:extLst>
          </p:cNvPr>
          <p:cNvSpPr txBox="1"/>
          <p:nvPr/>
        </p:nvSpPr>
        <p:spPr>
          <a:xfrm>
            <a:off x="1715617" y="3182174"/>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12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ts val="8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Alistamiento Jurídico de los aspectos relacionados con la constitución del Banco Puente (BP)</a:t>
            </a:r>
            <a:endParaRPr kumimoji="0" lang="es-ES_tradnl"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301" name="Paralelogramo 300">
            <a:extLst>
              <a:ext uri="{FF2B5EF4-FFF2-40B4-BE49-F238E27FC236}">
                <a16:creationId xmlns:a16="http://schemas.microsoft.com/office/drawing/2014/main" id="{6907EBB9-6D8A-209D-51D3-E4F17A7EC5C3}"/>
              </a:ext>
            </a:extLst>
          </p:cNvPr>
          <p:cNvSpPr/>
          <p:nvPr/>
        </p:nvSpPr>
        <p:spPr>
          <a:xfrm>
            <a:off x="6063266" y="2468461"/>
            <a:ext cx="1152000" cy="204107"/>
          </a:xfrm>
          <a:prstGeom prst="parallelogram">
            <a:avLst/>
          </a:prstGeom>
          <a:gradFill>
            <a:gsLst>
              <a:gs pos="94000">
                <a:srgbClr val="70AD47"/>
              </a:gs>
              <a:gs pos="97000">
                <a:srgbClr val="F2F2F2"/>
              </a:gs>
            </a:gsLst>
            <a:lin ang="90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02" name="Paralelogramo 301">
            <a:extLst>
              <a:ext uri="{FF2B5EF4-FFF2-40B4-BE49-F238E27FC236}">
                <a16:creationId xmlns:a16="http://schemas.microsoft.com/office/drawing/2014/main" id="{5469D0A0-2411-C749-F87F-10087E06034A}"/>
              </a:ext>
            </a:extLst>
          </p:cNvPr>
          <p:cNvSpPr/>
          <p:nvPr/>
        </p:nvSpPr>
        <p:spPr>
          <a:xfrm>
            <a:off x="1357749" y="3519792"/>
            <a:ext cx="252000" cy="252000"/>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1.1.9</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03" name="CuadroTexto 302">
            <a:extLst>
              <a:ext uri="{FF2B5EF4-FFF2-40B4-BE49-F238E27FC236}">
                <a16:creationId xmlns:a16="http://schemas.microsoft.com/office/drawing/2014/main" id="{EF9393A6-7B10-B8B6-8651-9433859AE7D4}"/>
              </a:ext>
            </a:extLst>
          </p:cNvPr>
          <p:cNvSpPr txBox="1"/>
          <p:nvPr/>
        </p:nvSpPr>
        <p:spPr>
          <a:xfrm>
            <a:off x="1730953" y="3525768"/>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12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Preparación infraestructura técnica y operativa del Banco Puente</a:t>
            </a:r>
          </a:p>
        </p:txBody>
      </p:sp>
      <p:sp>
        <p:nvSpPr>
          <p:cNvPr id="304" name="Paralelogramo 303">
            <a:extLst>
              <a:ext uri="{FF2B5EF4-FFF2-40B4-BE49-F238E27FC236}">
                <a16:creationId xmlns:a16="http://schemas.microsoft.com/office/drawing/2014/main" id="{E51EDEA3-3018-8C55-9680-294F282D3954}"/>
              </a:ext>
            </a:extLst>
          </p:cNvPr>
          <p:cNvSpPr/>
          <p:nvPr/>
        </p:nvSpPr>
        <p:spPr>
          <a:xfrm>
            <a:off x="1347362" y="3884811"/>
            <a:ext cx="262385" cy="252000"/>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1.1.12</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05" name="CuadroTexto 304">
            <a:extLst>
              <a:ext uri="{FF2B5EF4-FFF2-40B4-BE49-F238E27FC236}">
                <a16:creationId xmlns:a16="http://schemas.microsoft.com/office/drawing/2014/main" id="{09745582-40EE-79C4-ED15-1B9DE4DF3076}"/>
              </a:ext>
            </a:extLst>
          </p:cNvPr>
          <p:cNvSpPr txBox="1"/>
          <p:nvPr/>
        </p:nvSpPr>
        <p:spPr>
          <a:xfrm>
            <a:off x="1730953" y="4266354"/>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9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Diseño de la metodología de No criticidad para evaluación de la CAAP</a:t>
            </a:r>
            <a:endParaRPr kumimoji="0" lang="es-ES_tradnl"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306" name="Paralelogramo 305">
            <a:extLst>
              <a:ext uri="{FF2B5EF4-FFF2-40B4-BE49-F238E27FC236}">
                <a16:creationId xmlns:a16="http://schemas.microsoft.com/office/drawing/2014/main" id="{D0C3D18A-7A79-C887-0AF9-E0B138CA4851}"/>
              </a:ext>
            </a:extLst>
          </p:cNvPr>
          <p:cNvSpPr/>
          <p:nvPr/>
        </p:nvSpPr>
        <p:spPr>
          <a:xfrm>
            <a:off x="1346229" y="4255854"/>
            <a:ext cx="262385" cy="252000"/>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1.1.13</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07" name="CuadroTexto 306">
            <a:extLst>
              <a:ext uri="{FF2B5EF4-FFF2-40B4-BE49-F238E27FC236}">
                <a16:creationId xmlns:a16="http://schemas.microsoft.com/office/drawing/2014/main" id="{77A04FC3-6F47-13FB-2442-CC5A86345A71}"/>
              </a:ext>
            </a:extLst>
          </p:cNvPr>
          <p:cNvSpPr txBox="1"/>
          <p:nvPr/>
        </p:nvSpPr>
        <p:spPr>
          <a:xfrm>
            <a:off x="1719799" y="3867375"/>
            <a:ext cx="4339957" cy="401778"/>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12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ts val="8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Revisión y actualización del proceso de inscripción de establecimientos de crédito en el Sistema Seguro de Depósitos con la inclusión del BP</a:t>
            </a:r>
            <a:endParaRPr kumimoji="0" lang="es-CO"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308" name="Paralelogramo 307">
            <a:extLst>
              <a:ext uri="{FF2B5EF4-FFF2-40B4-BE49-F238E27FC236}">
                <a16:creationId xmlns:a16="http://schemas.microsoft.com/office/drawing/2014/main" id="{C8550431-AC07-A597-008F-0A91175E11A4}"/>
              </a:ext>
            </a:extLst>
          </p:cNvPr>
          <p:cNvSpPr/>
          <p:nvPr/>
        </p:nvSpPr>
        <p:spPr>
          <a:xfrm>
            <a:off x="1357236" y="4982441"/>
            <a:ext cx="242125" cy="252000"/>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1.1.15</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09" name="CuadroTexto 308">
            <a:extLst>
              <a:ext uri="{FF2B5EF4-FFF2-40B4-BE49-F238E27FC236}">
                <a16:creationId xmlns:a16="http://schemas.microsoft.com/office/drawing/2014/main" id="{AC5DC47D-58B6-EF5D-B737-77EDE1E1601A}"/>
              </a:ext>
            </a:extLst>
          </p:cNvPr>
          <p:cNvSpPr txBox="1"/>
          <p:nvPr/>
        </p:nvSpPr>
        <p:spPr>
          <a:xfrm>
            <a:off x="1801700" y="4982756"/>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9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ts val="8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Establecer carga informativa de la SFC y otros requerida para la ejecución de CAAP/BP y otros MR&amp;R</a:t>
            </a:r>
            <a:endParaRPr kumimoji="0" lang="es-CO" sz="900" b="0" i="0" u="none" strike="noStrike" kern="0" cap="none" spc="0" normalizeH="0" baseline="0" noProof="0">
              <a:ln>
                <a:noFill/>
              </a:ln>
              <a:solidFill>
                <a:prstClr val="black"/>
              </a:solidFill>
              <a:effectLst/>
              <a:uLnTx/>
              <a:uFillTx/>
              <a:latin typeface="Montserrat Medium"/>
              <a:ea typeface="+mn-ea"/>
              <a:cs typeface="+mn-cs"/>
            </a:endParaRPr>
          </a:p>
        </p:txBody>
      </p:sp>
      <p:cxnSp>
        <p:nvCxnSpPr>
          <p:cNvPr id="310" name="Straight Connector 42">
            <a:extLst>
              <a:ext uri="{FF2B5EF4-FFF2-40B4-BE49-F238E27FC236}">
                <a16:creationId xmlns:a16="http://schemas.microsoft.com/office/drawing/2014/main" id="{2464C945-9D94-3AC0-4EC6-3D9D0106B576}"/>
              </a:ext>
            </a:extLst>
          </p:cNvPr>
          <p:cNvCxnSpPr>
            <a:cxnSpLocks/>
          </p:cNvCxnSpPr>
          <p:nvPr/>
        </p:nvCxnSpPr>
        <p:spPr>
          <a:xfrm>
            <a:off x="8804351" y="2388961"/>
            <a:ext cx="11184" cy="4212000"/>
          </a:xfrm>
          <a:prstGeom prst="line">
            <a:avLst/>
          </a:prstGeom>
          <a:noFill/>
          <a:ln w="12700" cap="flat" cmpd="sng" algn="ctr">
            <a:solidFill>
              <a:sysClr val="window" lastClr="FFFFFF">
                <a:lumMod val="85000"/>
              </a:sysClr>
            </a:solidFill>
            <a:prstDash val="dash"/>
            <a:miter lim="800000"/>
          </a:ln>
          <a:effectLst/>
        </p:spPr>
      </p:cxnSp>
      <p:cxnSp>
        <p:nvCxnSpPr>
          <p:cNvPr id="311" name="Straight Connector 42">
            <a:extLst>
              <a:ext uri="{FF2B5EF4-FFF2-40B4-BE49-F238E27FC236}">
                <a16:creationId xmlns:a16="http://schemas.microsoft.com/office/drawing/2014/main" id="{CE51CD2A-1F52-38DE-AED2-9644F2E66343}"/>
              </a:ext>
            </a:extLst>
          </p:cNvPr>
          <p:cNvCxnSpPr>
            <a:cxnSpLocks/>
          </p:cNvCxnSpPr>
          <p:nvPr/>
        </p:nvCxnSpPr>
        <p:spPr>
          <a:xfrm flipH="1">
            <a:off x="9452162" y="2388961"/>
            <a:ext cx="33841" cy="4212000"/>
          </a:xfrm>
          <a:prstGeom prst="line">
            <a:avLst/>
          </a:prstGeom>
          <a:noFill/>
          <a:ln w="12700" cap="flat" cmpd="sng" algn="ctr">
            <a:solidFill>
              <a:sysClr val="window" lastClr="FFFFFF">
                <a:lumMod val="85000"/>
              </a:sysClr>
            </a:solidFill>
            <a:prstDash val="dash"/>
            <a:miter lim="800000"/>
          </a:ln>
          <a:effectLst/>
        </p:spPr>
      </p:cxnSp>
      <p:cxnSp>
        <p:nvCxnSpPr>
          <p:cNvPr id="312" name="Straight Connector 42">
            <a:extLst>
              <a:ext uri="{FF2B5EF4-FFF2-40B4-BE49-F238E27FC236}">
                <a16:creationId xmlns:a16="http://schemas.microsoft.com/office/drawing/2014/main" id="{C332EC15-756B-175B-939E-9C7314258396}"/>
              </a:ext>
            </a:extLst>
          </p:cNvPr>
          <p:cNvCxnSpPr>
            <a:cxnSpLocks/>
          </p:cNvCxnSpPr>
          <p:nvPr/>
        </p:nvCxnSpPr>
        <p:spPr>
          <a:xfrm>
            <a:off x="10189082" y="2377767"/>
            <a:ext cx="3510" cy="4212000"/>
          </a:xfrm>
          <a:prstGeom prst="line">
            <a:avLst/>
          </a:prstGeom>
          <a:noFill/>
          <a:ln w="12700" cap="flat" cmpd="sng" algn="ctr">
            <a:solidFill>
              <a:sysClr val="window" lastClr="FFFFFF">
                <a:lumMod val="85000"/>
              </a:sysClr>
            </a:solidFill>
            <a:prstDash val="dash"/>
            <a:miter lim="800000"/>
          </a:ln>
          <a:effectLst/>
        </p:spPr>
      </p:cxnSp>
      <p:cxnSp>
        <p:nvCxnSpPr>
          <p:cNvPr id="313" name="Straight Connector 42">
            <a:extLst>
              <a:ext uri="{FF2B5EF4-FFF2-40B4-BE49-F238E27FC236}">
                <a16:creationId xmlns:a16="http://schemas.microsoft.com/office/drawing/2014/main" id="{B8170BF7-9AF2-4150-8DB5-9043843C7DA6}"/>
              </a:ext>
            </a:extLst>
          </p:cNvPr>
          <p:cNvCxnSpPr>
            <a:cxnSpLocks/>
          </p:cNvCxnSpPr>
          <p:nvPr/>
        </p:nvCxnSpPr>
        <p:spPr>
          <a:xfrm>
            <a:off x="10808899" y="2388961"/>
            <a:ext cx="11170" cy="4212000"/>
          </a:xfrm>
          <a:prstGeom prst="line">
            <a:avLst/>
          </a:prstGeom>
          <a:noFill/>
          <a:ln w="12700" cap="flat" cmpd="sng" algn="ctr">
            <a:solidFill>
              <a:sysClr val="window" lastClr="FFFFFF">
                <a:lumMod val="85000"/>
              </a:sysClr>
            </a:solidFill>
            <a:prstDash val="dash"/>
            <a:miter lim="800000"/>
          </a:ln>
          <a:effectLst/>
        </p:spPr>
      </p:cxnSp>
      <p:sp>
        <p:nvSpPr>
          <p:cNvPr id="320" name="Paralelogramo 319">
            <a:extLst>
              <a:ext uri="{FF2B5EF4-FFF2-40B4-BE49-F238E27FC236}">
                <a16:creationId xmlns:a16="http://schemas.microsoft.com/office/drawing/2014/main" id="{E7B65957-66AE-F1D3-9392-38DB0EF8432B}"/>
              </a:ext>
            </a:extLst>
          </p:cNvPr>
          <p:cNvSpPr/>
          <p:nvPr/>
        </p:nvSpPr>
        <p:spPr>
          <a:xfrm>
            <a:off x="6149355" y="3189830"/>
            <a:ext cx="1010118" cy="185912"/>
          </a:xfrm>
          <a:prstGeom prst="parallelogram">
            <a:avLst/>
          </a:prstGeom>
          <a:gradFill>
            <a:gsLst>
              <a:gs pos="95000">
                <a:srgbClr val="70AD47"/>
              </a:gs>
              <a:gs pos="96000">
                <a:srgbClr val="F2F2F2">
                  <a:lumMod val="75000"/>
                </a:srgbClr>
              </a:gs>
            </a:gsLst>
            <a:lin ang="90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21" name="CuadroTexto 320">
            <a:extLst>
              <a:ext uri="{FF2B5EF4-FFF2-40B4-BE49-F238E27FC236}">
                <a16:creationId xmlns:a16="http://schemas.microsoft.com/office/drawing/2014/main" id="{5313EAB2-CA14-1918-816C-05DD91CC7AF3}"/>
              </a:ext>
            </a:extLst>
          </p:cNvPr>
          <p:cNvSpPr txBox="1"/>
          <p:nvPr/>
        </p:nvSpPr>
        <p:spPr>
          <a:xfrm>
            <a:off x="7355362" y="3475660"/>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98%</a:t>
            </a:r>
          </a:p>
        </p:txBody>
      </p:sp>
      <p:sp>
        <p:nvSpPr>
          <p:cNvPr id="322" name="Paralelogramo 321">
            <a:extLst>
              <a:ext uri="{FF2B5EF4-FFF2-40B4-BE49-F238E27FC236}">
                <a16:creationId xmlns:a16="http://schemas.microsoft.com/office/drawing/2014/main" id="{B8128265-5D41-431E-46C5-7B788E306816}"/>
              </a:ext>
            </a:extLst>
          </p:cNvPr>
          <p:cNvSpPr/>
          <p:nvPr/>
        </p:nvSpPr>
        <p:spPr>
          <a:xfrm>
            <a:off x="6151529" y="2867753"/>
            <a:ext cx="1007944" cy="177312"/>
          </a:xfrm>
          <a:prstGeom prst="parallelogram">
            <a:avLst/>
          </a:prstGeom>
          <a:gradFill>
            <a:gsLst>
              <a:gs pos="95000">
                <a:srgbClr val="70AD47"/>
              </a:gs>
              <a:gs pos="96000">
                <a:srgbClr val="F2F2F2">
                  <a:lumMod val="75000"/>
                </a:srgbClr>
              </a:gs>
            </a:gsLst>
            <a:lin ang="90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331" name="Straight Connector 42">
            <a:extLst>
              <a:ext uri="{FF2B5EF4-FFF2-40B4-BE49-F238E27FC236}">
                <a16:creationId xmlns:a16="http://schemas.microsoft.com/office/drawing/2014/main" id="{2771FF67-C9A2-7396-5C4B-48CAC47ED43A}"/>
              </a:ext>
            </a:extLst>
          </p:cNvPr>
          <p:cNvCxnSpPr>
            <a:cxnSpLocks/>
          </p:cNvCxnSpPr>
          <p:nvPr/>
        </p:nvCxnSpPr>
        <p:spPr>
          <a:xfrm flipH="1">
            <a:off x="8465575" y="2381406"/>
            <a:ext cx="3510" cy="4212000"/>
          </a:xfrm>
          <a:prstGeom prst="line">
            <a:avLst/>
          </a:prstGeom>
          <a:noFill/>
          <a:ln w="12700" cap="flat" cmpd="sng" algn="ctr">
            <a:solidFill>
              <a:sysClr val="window" lastClr="FFFFFF">
                <a:lumMod val="50000"/>
              </a:sysClr>
            </a:solidFill>
            <a:prstDash val="solid"/>
            <a:miter lim="800000"/>
          </a:ln>
          <a:effectLst/>
        </p:spPr>
      </p:cxnSp>
      <p:cxnSp>
        <p:nvCxnSpPr>
          <p:cNvPr id="332" name="Straight Connector 42">
            <a:extLst>
              <a:ext uri="{FF2B5EF4-FFF2-40B4-BE49-F238E27FC236}">
                <a16:creationId xmlns:a16="http://schemas.microsoft.com/office/drawing/2014/main" id="{0D6A11FB-DE96-194B-D946-38EE63B858F3}"/>
              </a:ext>
            </a:extLst>
          </p:cNvPr>
          <p:cNvCxnSpPr>
            <a:cxnSpLocks/>
          </p:cNvCxnSpPr>
          <p:nvPr/>
        </p:nvCxnSpPr>
        <p:spPr>
          <a:xfrm flipH="1">
            <a:off x="9135799" y="2381406"/>
            <a:ext cx="3510" cy="4212000"/>
          </a:xfrm>
          <a:prstGeom prst="line">
            <a:avLst/>
          </a:prstGeom>
          <a:noFill/>
          <a:ln w="12700" cap="flat" cmpd="sng" algn="ctr">
            <a:solidFill>
              <a:sysClr val="window" lastClr="FFFFFF">
                <a:lumMod val="50000"/>
              </a:sysClr>
            </a:solidFill>
            <a:prstDash val="solid"/>
            <a:miter lim="800000"/>
          </a:ln>
          <a:effectLst/>
        </p:spPr>
      </p:cxnSp>
      <p:cxnSp>
        <p:nvCxnSpPr>
          <p:cNvPr id="333" name="Straight Connector 42">
            <a:extLst>
              <a:ext uri="{FF2B5EF4-FFF2-40B4-BE49-F238E27FC236}">
                <a16:creationId xmlns:a16="http://schemas.microsoft.com/office/drawing/2014/main" id="{CAB74D7E-3D99-3192-B4F2-36760217C74E}"/>
              </a:ext>
            </a:extLst>
          </p:cNvPr>
          <p:cNvCxnSpPr>
            <a:cxnSpLocks/>
          </p:cNvCxnSpPr>
          <p:nvPr/>
        </p:nvCxnSpPr>
        <p:spPr>
          <a:xfrm flipH="1">
            <a:off x="9784168" y="2381406"/>
            <a:ext cx="3510" cy="4212000"/>
          </a:xfrm>
          <a:prstGeom prst="line">
            <a:avLst/>
          </a:prstGeom>
          <a:noFill/>
          <a:ln w="12700" cap="flat" cmpd="sng" algn="ctr">
            <a:solidFill>
              <a:sysClr val="window" lastClr="FFFFFF">
                <a:lumMod val="50000"/>
              </a:sysClr>
            </a:solidFill>
            <a:prstDash val="solid"/>
            <a:miter lim="800000"/>
          </a:ln>
          <a:effectLst/>
        </p:spPr>
      </p:cxnSp>
      <p:cxnSp>
        <p:nvCxnSpPr>
          <p:cNvPr id="334" name="Straight Connector 42">
            <a:extLst>
              <a:ext uri="{FF2B5EF4-FFF2-40B4-BE49-F238E27FC236}">
                <a16:creationId xmlns:a16="http://schemas.microsoft.com/office/drawing/2014/main" id="{472D45EF-BEBA-0C07-A897-AB941F5DD1AA}"/>
              </a:ext>
            </a:extLst>
          </p:cNvPr>
          <p:cNvCxnSpPr>
            <a:cxnSpLocks/>
          </p:cNvCxnSpPr>
          <p:nvPr/>
        </p:nvCxnSpPr>
        <p:spPr>
          <a:xfrm flipH="1">
            <a:off x="10492127" y="2381406"/>
            <a:ext cx="3510" cy="4212000"/>
          </a:xfrm>
          <a:prstGeom prst="line">
            <a:avLst/>
          </a:prstGeom>
          <a:noFill/>
          <a:ln w="12700" cap="flat" cmpd="sng" algn="ctr">
            <a:solidFill>
              <a:sysClr val="window" lastClr="FFFFFF">
                <a:lumMod val="50000"/>
              </a:sysClr>
            </a:solidFill>
            <a:prstDash val="solid"/>
            <a:miter lim="800000"/>
          </a:ln>
          <a:effectLst/>
        </p:spPr>
      </p:cxnSp>
      <p:sp>
        <p:nvSpPr>
          <p:cNvPr id="340" name="Forma libre: forma 339">
            <a:extLst>
              <a:ext uri="{FF2B5EF4-FFF2-40B4-BE49-F238E27FC236}">
                <a16:creationId xmlns:a16="http://schemas.microsoft.com/office/drawing/2014/main" id="{05E1CD32-4FA7-3712-AE5B-0569FB9245ED}"/>
              </a:ext>
            </a:extLst>
          </p:cNvPr>
          <p:cNvSpPr/>
          <p:nvPr/>
        </p:nvSpPr>
        <p:spPr>
          <a:xfrm>
            <a:off x="8550832" y="2461462"/>
            <a:ext cx="2564276"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1" name="Forma libre: forma 340">
            <a:extLst>
              <a:ext uri="{FF2B5EF4-FFF2-40B4-BE49-F238E27FC236}">
                <a16:creationId xmlns:a16="http://schemas.microsoft.com/office/drawing/2014/main" id="{52C7D2D7-867E-E1B2-4E5C-F406F5A922D6}"/>
              </a:ext>
            </a:extLst>
          </p:cNvPr>
          <p:cNvSpPr/>
          <p:nvPr/>
        </p:nvSpPr>
        <p:spPr>
          <a:xfrm>
            <a:off x="8934408" y="2871282"/>
            <a:ext cx="822765" cy="10550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2" name="Forma libre: forma 341">
            <a:extLst>
              <a:ext uri="{FF2B5EF4-FFF2-40B4-BE49-F238E27FC236}">
                <a16:creationId xmlns:a16="http://schemas.microsoft.com/office/drawing/2014/main" id="{5FB5688B-CFFC-C95B-54C0-B625B59AE386}"/>
              </a:ext>
            </a:extLst>
          </p:cNvPr>
          <p:cNvSpPr/>
          <p:nvPr/>
        </p:nvSpPr>
        <p:spPr>
          <a:xfrm>
            <a:off x="9876108" y="2875203"/>
            <a:ext cx="103957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3" name="Forma libre: forma 342">
            <a:extLst>
              <a:ext uri="{FF2B5EF4-FFF2-40B4-BE49-F238E27FC236}">
                <a16:creationId xmlns:a16="http://schemas.microsoft.com/office/drawing/2014/main" id="{EC14D6B4-66B1-E70E-E791-E317A6498751}"/>
              </a:ext>
            </a:extLst>
          </p:cNvPr>
          <p:cNvSpPr/>
          <p:nvPr/>
        </p:nvSpPr>
        <p:spPr>
          <a:xfrm>
            <a:off x="9194321" y="3231502"/>
            <a:ext cx="1282117" cy="119181"/>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4" name="Forma libre: forma 343">
            <a:extLst>
              <a:ext uri="{FF2B5EF4-FFF2-40B4-BE49-F238E27FC236}">
                <a16:creationId xmlns:a16="http://schemas.microsoft.com/office/drawing/2014/main" id="{A592E698-603D-5294-CCD2-CBDDC47EE6B8}"/>
              </a:ext>
            </a:extLst>
          </p:cNvPr>
          <p:cNvSpPr/>
          <p:nvPr/>
        </p:nvSpPr>
        <p:spPr>
          <a:xfrm>
            <a:off x="9187912" y="3610488"/>
            <a:ext cx="430377" cy="10550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5" name="Forma libre: forma 344">
            <a:extLst>
              <a:ext uri="{FF2B5EF4-FFF2-40B4-BE49-F238E27FC236}">
                <a16:creationId xmlns:a16="http://schemas.microsoft.com/office/drawing/2014/main" id="{C3517FE3-A758-DCD5-6585-040B5557518F}"/>
              </a:ext>
            </a:extLst>
          </p:cNvPr>
          <p:cNvSpPr/>
          <p:nvPr/>
        </p:nvSpPr>
        <p:spPr>
          <a:xfrm>
            <a:off x="9839932" y="3986742"/>
            <a:ext cx="43023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6" name="Forma libre: forma 345">
            <a:extLst>
              <a:ext uri="{FF2B5EF4-FFF2-40B4-BE49-F238E27FC236}">
                <a16:creationId xmlns:a16="http://schemas.microsoft.com/office/drawing/2014/main" id="{87260F32-DFC4-C035-BDA7-A90C0C8A2A49}"/>
              </a:ext>
            </a:extLst>
          </p:cNvPr>
          <p:cNvSpPr/>
          <p:nvPr/>
        </p:nvSpPr>
        <p:spPr>
          <a:xfrm>
            <a:off x="9797931" y="4328224"/>
            <a:ext cx="354299" cy="10742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7" name="Forma libre: forma 346">
            <a:extLst>
              <a:ext uri="{FF2B5EF4-FFF2-40B4-BE49-F238E27FC236}">
                <a16:creationId xmlns:a16="http://schemas.microsoft.com/office/drawing/2014/main" id="{1E294089-56C8-7DF7-7375-B33E8AC63362}"/>
              </a:ext>
            </a:extLst>
          </p:cNvPr>
          <p:cNvSpPr/>
          <p:nvPr/>
        </p:nvSpPr>
        <p:spPr>
          <a:xfrm>
            <a:off x="9160603" y="5072377"/>
            <a:ext cx="715505"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8" name="Forma libre: forma 347">
            <a:extLst>
              <a:ext uri="{FF2B5EF4-FFF2-40B4-BE49-F238E27FC236}">
                <a16:creationId xmlns:a16="http://schemas.microsoft.com/office/drawing/2014/main" id="{A1AAE283-F36A-16A3-CE33-D28E2948ECE1}"/>
              </a:ext>
            </a:extLst>
          </p:cNvPr>
          <p:cNvSpPr/>
          <p:nvPr/>
        </p:nvSpPr>
        <p:spPr>
          <a:xfrm>
            <a:off x="10512709" y="6360101"/>
            <a:ext cx="550523"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49" name="CuadroTexto 348">
            <a:extLst>
              <a:ext uri="{FF2B5EF4-FFF2-40B4-BE49-F238E27FC236}">
                <a16:creationId xmlns:a16="http://schemas.microsoft.com/office/drawing/2014/main" id="{1D2E6614-82AB-000E-0E07-9D135762DE58}"/>
              </a:ext>
            </a:extLst>
          </p:cNvPr>
          <p:cNvSpPr txBox="1"/>
          <p:nvPr/>
        </p:nvSpPr>
        <p:spPr>
          <a:xfrm>
            <a:off x="7330745" y="3133293"/>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350" name="CuadroTexto 349">
            <a:extLst>
              <a:ext uri="{FF2B5EF4-FFF2-40B4-BE49-F238E27FC236}">
                <a16:creationId xmlns:a16="http://schemas.microsoft.com/office/drawing/2014/main" id="{C53DCD0B-9AAE-8D34-481C-A18D676B5459}"/>
              </a:ext>
            </a:extLst>
          </p:cNvPr>
          <p:cNvSpPr txBox="1"/>
          <p:nvPr/>
        </p:nvSpPr>
        <p:spPr>
          <a:xfrm>
            <a:off x="7355362" y="3888545"/>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351" name="CuadroTexto 350">
            <a:extLst>
              <a:ext uri="{FF2B5EF4-FFF2-40B4-BE49-F238E27FC236}">
                <a16:creationId xmlns:a16="http://schemas.microsoft.com/office/drawing/2014/main" id="{2D110E77-1A0A-5734-52C2-B9126AD4D399}"/>
              </a:ext>
            </a:extLst>
          </p:cNvPr>
          <p:cNvSpPr txBox="1"/>
          <p:nvPr/>
        </p:nvSpPr>
        <p:spPr>
          <a:xfrm>
            <a:off x="7355362" y="4248908"/>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90%</a:t>
            </a:r>
          </a:p>
        </p:txBody>
      </p:sp>
      <p:sp>
        <p:nvSpPr>
          <p:cNvPr id="352" name="CuadroTexto 351">
            <a:extLst>
              <a:ext uri="{FF2B5EF4-FFF2-40B4-BE49-F238E27FC236}">
                <a16:creationId xmlns:a16="http://schemas.microsoft.com/office/drawing/2014/main" id="{EB4EA28E-14A6-D56A-5039-EDB55D82B0B0}"/>
              </a:ext>
            </a:extLst>
          </p:cNvPr>
          <p:cNvSpPr txBox="1"/>
          <p:nvPr/>
        </p:nvSpPr>
        <p:spPr>
          <a:xfrm>
            <a:off x="7355362" y="4969764"/>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353" name="Paralelogramo 352">
            <a:extLst>
              <a:ext uri="{FF2B5EF4-FFF2-40B4-BE49-F238E27FC236}">
                <a16:creationId xmlns:a16="http://schemas.microsoft.com/office/drawing/2014/main" id="{F6B333CC-80BB-5246-88CD-5631033FC452}"/>
              </a:ext>
            </a:extLst>
          </p:cNvPr>
          <p:cNvSpPr/>
          <p:nvPr/>
        </p:nvSpPr>
        <p:spPr>
          <a:xfrm>
            <a:off x="1347362" y="5326954"/>
            <a:ext cx="252000" cy="250734"/>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1.1.16</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54" name="CuadroTexto 353">
            <a:extLst>
              <a:ext uri="{FF2B5EF4-FFF2-40B4-BE49-F238E27FC236}">
                <a16:creationId xmlns:a16="http://schemas.microsoft.com/office/drawing/2014/main" id="{22F491F4-4BE7-2FF2-F27D-82C3F4D1D49F}"/>
              </a:ext>
            </a:extLst>
          </p:cNvPr>
          <p:cNvSpPr txBox="1"/>
          <p:nvPr/>
        </p:nvSpPr>
        <p:spPr>
          <a:xfrm>
            <a:off x="1720181" y="6304349"/>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9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Propuesta de ajustes al decreto de CAAP</a:t>
            </a:r>
            <a:endParaRPr kumimoji="0" lang="es-CO"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355" name="Paralelogramo 354">
            <a:extLst>
              <a:ext uri="{FF2B5EF4-FFF2-40B4-BE49-F238E27FC236}">
                <a16:creationId xmlns:a16="http://schemas.microsoft.com/office/drawing/2014/main" id="{684AE302-3818-241C-8546-CE2F305A47E1}"/>
              </a:ext>
            </a:extLst>
          </p:cNvPr>
          <p:cNvSpPr/>
          <p:nvPr/>
        </p:nvSpPr>
        <p:spPr>
          <a:xfrm>
            <a:off x="1347362" y="5656069"/>
            <a:ext cx="252000" cy="244226"/>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1.1.17</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56" name="CuadroTexto 355">
            <a:extLst>
              <a:ext uri="{FF2B5EF4-FFF2-40B4-BE49-F238E27FC236}">
                <a16:creationId xmlns:a16="http://schemas.microsoft.com/office/drawing/2014/main" id="{BE5EFE54-385F-EB8F-9D8B-C82348F0E82E}"/>
              </a:ext>
            </a:extLst>
          </p:cNvPr>
          <p:cNvSpPr txBox="1"/>
          <p:nvPr/>
        </p:nvSpPr>
        <p:spPr>
          <a:xfrm>
            <a:off x="1719800" y="5333462"/>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9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ts val="8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Valoración de activos para transferencia a terceros en ejecución de mecanismos de recuperación y resolución</a:t>
            </a:r>
            <a:endParaRPr kumimoji="0" lang="es-CO"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357" name="Paralelogramo 356">
            <a:extLst>
              <a:ext uri="{FF2B5EF4-FFF2-40B4-BE49-F238E27FC236}">
                <a16:creationId xmlns:a16="http://schemas.microsoft.com/office/drawing/2014/main" id="{B8628F45-F324-850A-DD64-271C1F1C77F3}"/>
              </a:ext>
            </a:extLst>
          </p:cNvPr>
          <p:cNvSpPr/>
          <p:nvPr/>
        </p:nvSpPr>
        <p:spPr>
          <a:xfrm>
            <a:off x="1347362" y="5988720"/>
            <a:ext cx="252000" cy="244974"/>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1.1.18</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58" name="CuadroTexto 357">
            <a:extLst>
              <a:ext uri="{FF2B5EF4-FFF2-40B4-BE49-F238E27FC236}">
                <a16:creationId xmlns:a16="http://schemas.microsoft.com/office/drawing/2014/main" id="{B3467667-A394-D814-494F-E70FE47D5037}"/>
              </a:ext>
            </a:extLst>
          </p:cNvPr>
          <p:cNvSpPr txBox="1"/>
          <p:nvPr/>
        </p:nvSpPr>
        <p:spPr>
          <a:xfrm>
            <a:off x="1719800" y="5656069"/>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9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ts val="8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Identificación de las características del mercado objetivo en la ejecución de mecanismos de resolución y recuperación</a:t>
            </a:r>
            <a:endParaRPr kumimoji="0" lang="es-CO"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359" name="Paralelogramo 358">
            <a:extLst>
              <a:ext uri="{FF2B5EF4-FFF2-40B4-BE49-F238E27FC236}">
                <a16:creationId xmlns:a16="http://schemas.microsoft.com/office/drawing/2014/main" id="{10F87C42-7AEA-F5FD-C09F-A390DC126ACE}"/>
              </a:ext>
            </a:extLst>
          </p:cNvPr>
          <p:cNvSpPr/>
          <p:nvPr/>
        </p:nvSpPr>
        <p:spPr>
          <a:xfrm>
            <a:off x="1347362" y="6325250"/>
            <a:ext cx="252000" cy="237080"/>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1.1.19</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60" name="CuadroTexto 359">
            <a:extLst>
              <a:ext uri="{FF2B5EF4-FFF2-40B4-BE49-F238E27FC236}">
                <a16:creationId xmlns:a16="http://schemas.microsoft.com/office/drawing/2014/main" id="{CCCC2404-85D0-38BE-26CB-6B9189B62AB8}"/>
              </a:ext>
            </a:extLst>
          </p:cNvPr>
          <p:cNvSpPr txBox="1"/>
          <p:nvPr/>
        </p:nvSpPr>
        <p:spPr>
          <a:xfrm>
            <a:off x="1719800" y="5979942"/>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9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Estimación del costo neto de los mecanismos de PSD, de CAAP y de BP</a:t>
            </a:r>
            <a:endParaRPr kumimoji="0" lang="es-CO"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361" name="Paralelogramo 360">
            <a:extLst>
              <a:ext uri="{FF2B5EF4-FFF2-40B4-BE49-F238E27FC236}">
                <a16:creationId xmlns:a16="http://schemas.microsoft.com/office/drawing/2014/main" id="{D5964B04-82A3-8F7B-6ED1-2DFC20B07F02}"/>
              </a:ext>
            </a:extLst>
          </p:cNvPr>
          <p:cNvSpPr/>
          <p:nvPr/>
        </p:nvSpPr>
        <p:spPr>
          <a:xfrm>
            <a:off x="6145641" y="3551391"/>
            <a:ext cx="1013832" cy="185912"/>
          </a:xfrm>
          <a:prstGeom prst="parallelogram">
            <a:avLst/>
          </a:prstGeom>
          <a:gradFill>
            <a:gsLst>
              <a:gs pos="80000">
                <a:srgbClr val="C55A11"/>
              </a:gs>
              <a:gs pos="81000">
                <a:srgbClr val="F2F2F2"/>
              </a:gs>
            </a:gsLst>
            <a:lin ang="900000" scaled="0"/>
          </a:gradFill>
          <a:ln w="12700" cap="flat" cmpd="sng" algn="ctr">
            <a:solidFill>
              <a:srgbClr val="C55A1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62" name="Paralelogramo 361">
            <a:extLst>
              <a:ext uri="{FF2B5EF4-FFF2-40B4-BE49-F238E27FC236}">
                <a16:creationId xmlns:a16="http://schemas.microsoft.com/office/drawing/2014/main" id="{E5507741-1F0E-4D69-F62A-154F6231152E}"/>
              </a:ext>
            </a:extLst>
          </p:cNvPr>
          <p:cNvSpPr/>
          <p:nvPr/>
        </p:nvSpPr>
        <p:spPr>
          <a:xfrm>
            <a:off x="6145641" y="3948652"/>
            <a:ext cx="1013832" cy="185912"/>
          </a:xfrm>
          <a:prstGeom prst="parallelogram">
            <a:avLst/>
          </a:prstGeom>
          <a:gradFill>
            <a:gsLst>
              <a:gs pos="100000">
                <a:srgbClr val="70AD47"/>
              </a:gs>
              <a:gs pos="100000">
                <a:srgbClr val="F2F2F2">
                  <a:lumMod val="75000"/>
                </a:srgbClr>
              </a:gs>
            </a:gsLst>
            <a:lin ang="6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63" name="Paralelogramo 362">
            <a:extLst>
              <a:ext uri="{FF2B5EF4-FFF2-40B4-BE49-F238E27FC236}">
                <a16:creationId xmlns:a16="http://schemas.microsoft.com/office/drawing/2014/main" id="{D4E0B65D-5839-BB70-3E3A-6F9C2812ED81}"/>
              </a:ext>
            </a:extLst>
          </p:cNvPr>
          <p:cNvSpPr/>
          <p:nvPr/>
        </p:nvSpPr>
        <p:spPr>
          <a:xfrm>
            <a:off x="6145641" y="4299840"/>
            <a:ext cx="1013832" cy="185912"/>
          </a:xfrm>
          <a:prstGeom prst="parallelogram">
            <a:avLst/>
          </a:prstGeom>
          <a:gradFill>
            <a:gsLst>
              <a:gs pos="85000">
                <a:srgbClr val="FFC000"/>
              </a:gs>
              <a:gs pos="85000">
                <a:srgbClr val="F2F2F2"/>
              </a:gs>
            </a:gsLst>
            <a:lin ang="900000" scaled="0"/>
          </a:gradFill>
          <a:ln w="12700" cap="flat" cmpd="sng" algn="ctr">
            <a:solidFill>
              <a:schemeClr val="accent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64" name="Paralelogramo 363">
            <a:extLst>
              <a:ext uri="{FF2B5EF4-FFF2-40B4-BE49-F238E27FC236}">
                <a16:creationId xmlns:a16="http://schemas.microsoft.com/office/drawing/2014/main" id="{A8C958CF-B98B-087C-FC8F-EE861722FAC6}"/>
              </a:ext>
            </a:extLst>
          </p:cNvPr>
          <p:cNvSpPr/>
          <p:nvPr/>
        </p:nvSpPr>
        <p:spPr>
          <a:xfrm>
            <a:off x="6145641" y="5020938"/>
            <a:ext cx="1007565" cy="185912"/>
          </a:xfrm>
          <a:prstGeom prst="parallelogram">
            <a:avLst/>
          </a:prstGeom>
          <a:gradFill>
            <a:gsLst>
              <a:gs pos="95000">
                <a:srgbClr val="70AD47"/>
              </a:gs>
              <a:gs pos="96000">
                <a:srgbClr val="F2F2F2">
                  <a:lumMod val="75000"/>
                </a:srgbClr>
              </a:gs>
            </a:gsLst>
            <a:lin ang="90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65" name="Forma libre: forma 364">
            <a:extLst>
              <a:ext uri="{FF2B5EF4-FFF2-40B4-BE49-F238E27FC236}">
                <a16:creationId xmlns:a16="http://schemas.microsoft.com/office/drawing/2014/main" id="{19074272-71B1-75CC-6E3D-40F4E239901B}"/>
              </a:ext>
            </a:extLst>
          </p:cNvPr>
          <p:cNvSpPr/>
          <p:nvPr/>
        </p:nvSpPr>
        <p:spPr>
          <a:xfrm>
            <a:off x="9845144" y="3573912"/>
            <a:ext cx="1165404" cy="116151"/>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66" name="CuadroTexto 365">
            <a:extLst>
              <a:ext uri="{FF2B5EF4-FFF2-40B4-BE49-F238E27FC236}">
                <a16:creationId xmlns:a16="http://schemas.microsoft.com/office/drawing/2014/main" id="{395F073F-06F2-43A5-C522-F956528B020E}"/>
              </a:ext>
            </a:extLst>
          </p:cNvPr>
          <p:cNvSpPr txBox="1"/>
          <p:nvPr/>
        </p:nvSpPr>
        <p:spPr>
          <a:xfrm>
            <a:off x="7355362" y="6282603"/>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67%</a:t>
            </a:r>
          </a:p>
        </p:txBody>
      </p:sp>
      <p:sp>
        <p:nvSpPr>
          <p:cNvPr id="367" name="Paralelogramo 366">
            <a:extLst>
              <a:ext uri="{FF2B5EF4-FFF2-40B4-BE49-F238E27FC236}">
                <a16:creationId xmlns:a16="http://schemas.microsoft.com/office/drawing/2014/main" id="{988CF098-8AA6-B81F-56BC-894B5DE65BF8}"/>
              </a:ext>
            </a:extLst>
          </p:cNvPr>
          <p:cNvSpPr/>
          <p:nvPr/>
        </p:nvSpPr>
        <p:spPr>
          <a:xfrm>
            <a:off x="6159988" y="6338395"/>
            <a:ext cx="1007565" cy="185912"/>
          </a:xfrm>
          <a:prstGeom prst="parallelogram">
            <a:avLst/>
          </a:prstGeom>
          <a:gradFill>
            <a:gsLst>
              <a:gs pos="66000">
                <a:srgbClr val="70AD47"/>
              </a:gs>
              <a:gs pos="68000">
                <a:srgbClr val="F2F2F2"/>
              </a:gs>
            </a:gsLst>
            <a:lin ang="90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68" name="CuadroTexto 367">
            <a:extLst>
              <a:ext uri="{FF2B5EF4-FFF2-40B4-BE49-F238E27FC236}">
                <a16:creationId xmlns:a16="http://schemas.microsoft.com/office/drawing/2014/main" id="{65FB96CC-7B0E-692D-3B68-4868017BC491}"/>
              </a:ext>
            </a:extLst>
          </p:cNvPr>
          <p:cNvSpPr txBox="1"/>
          <p:nvPr/>
        </p:nvSpPr>
        <p:spPr>
          <a:xfrm>
            <a:off x="7355362" y="5306858"/>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369" name="Paralelogramo 368">
            <a:extLst>
              <a:ext uri="{FF2B5EF4-FFF2-40B4-BE49-F238E27FC236}">
                <a16:creationId xmlns:a16="http://schemas.microsoft.com/office/drawing/2014/main" id="{1BDBFEDB-CDA8-7899-D147-1D644101D405}"/>
              </a:ext>
            </a:extLst>
          </p:cNvPr>
          <p:cNvSpPr/>
          <p:nvPr/>
        </p:nvSpPr>
        <p:spPr>
          <a:xfrm>
            <a:off x="6145641" y="5351682"/>
            <a:ext cx="1007565" cy="185912"/>
          </a:xfrm>
          <a:prstGeom prst="parallelogram">
            <a:avLst/>
          </a:prstGeom>
          <a:gradFill>
            <a:gsLst>
              <a:gs pos="95000">
                <a:srgbClr val="70AD47"/>
              </a:gs>
              <a:gs pos="96000">
                <a:srgbClr val="F2F2F2">
                  <a:lumMod val="75000"/>
                </a:srgbClr>
              </a:gs>
            </a:gsLst>
            <a:lin ang="90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70" name="CuadroTexto 369">
            <a:extLst>
              <a:ext uri="{FF2B5EF4-FFF2-40B4-BE49-F238E27FC236}">
                <a16:creationId xmlns:a16="http://schemas.microsoft.com/office/drawing/2014/main" id="{006BD19C-7221-60A1-29E6-B688D961B138}"/>
              </a:ext>
            </a:extLst>
          </p:cNvPr>
          <p:cNvSpPr txBox="1"/>
          <p:nvPr/>
        </p:nvSpPr>
        <p:spPr>
          <a:xfrm>
            <a:off x="7355362" y="5639213"/>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93%</a:t>
            </a:r>
          </a:p>
        </p:txBody>
      </p:sp>
      <p:sp>
        <p:nvSpPr>
          <p:cNvPr id="371" name="Paralelogramo 370">
            <a:extLst>
              <a:ext uri="{FF2B5EF4-FFF2-40B4-BE49-F238E27FC236}">
                <a16:creationId xmlns:a16="http://schemas.microsoft.com/office/drawing/2014/main" id="{B68A2F09-CE9E-31AB-A964-643D3A5DA9AF}"/>
              </a:ext>
            </a:extLst>
          </p:cNvPr>
          <p:cNvSpPr/>
          <p:nvPr/>
        </p:nvSpPr>
        <p:spPr>
          <a:xfrm>
            <a:off x="6145641" y="5680862"/>
            <a:ext cx="1014068" cy="185912"/>
          </a:xfrm>
          <a:prstGeom prst="parallelogram">
            <a:avLst/>
          </a:prstGeom>
          <a:gradFill>
            <a:gsLst>
              <a:gs pos="85000">
                <a:srgbClr val="FFC000"/>
              </a:gs>
              <a:gs pos="85000">
                <a:srgbClr val="F2F2F2"/>
              </a:gs>
            </a:gsLst>
            <a:lin ang="900000" scaled="0"/>
          </a:gradFill>
          <a:ln w="12700" cap="flat" cmpd="sng" algn="ctr">
            <a:solidFill>
              <a:schemeClr val="accent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72" name="CuadroTexto 371">
            <a:extLst>
              <a:ext uri="{FF2B5EF4-FFF2-40B4-BE49-F238E27FC236}">
                <a16:creationId xmlns:a16="http://schemas.microsoft.com/office/drawing/2014/main" id="{6A867F15-46D1-9E3D-647F-8608E92852C9}"/>
              </a:ext>
            </a:extLst>
          </p:cNvPr>
          <p:cNvSpPr txBox="1"/>
          <p:nvPr/>
        </p:nvSpPr>
        <p:spPr>
          <a:xfrm>
            <a:off x="7355362" y="5941565"/>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373" name="Paralelogramo 372">
            <a:extLst>
              <a:ext uri="{FF2B5EF4-FFF2-40B4-BE49-F238E27FC236}">
                <a16:creationId xmlns:a16="http://schemas.microsoft.com/office/drawing/2014/main" id="{253CB409-171A-DE1A-C595-AF3AFB632BFF}"/>
              </a:ext>
            </a:extLst>
          </p:cNvPr>
          <p:cNvSpPr/>
          <p:nvPr/>
        </p:nvSpPr>
        <p:spPr>
          <a:xfrm>
            <a:off x="6145641" y="5999089"/>
            <a:ext cx="1024612" cy="185912"/>
          </a:xfrm>
          <a:prstGeom prst="parallelogram">
            <a:avLst/>
          </a:prstGeom>
          <a:gradFill>
            <a:gsLst>
              <a:gs pos="100000">
                <a:srgbClr val="70AD47"/>
              </a:gs>
              <a:gs pos="100000">
                <a:srgbClr val="F2F2F2">
                  <a:lumMod val="75000"/>
                </a:srgbClr>
              </a:gs>
            </a:gsLst>
            <a:lin ang="6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74" name="Forma libre: forma 373">
            <a:extLst>
              <a:ext uri="{FF2B5EF4-FFF2-40B4-BE49-F238E27FC236}">
                <a16:creationId xmlns:a16="http://schemas.microsoft.com/office/drawing/2014/main" id="{310D5B27-A0A8-78BF-4A83-31720C6A74E9}"/>
              </a:ext>
            </a:extLst>
          </p:cNvPr>
          <p:cNvSpPr/>
          <p:nvPr/>
        </p:nvSpPr>
        <p:spPr>
          <a:xfrm>
            <a:off x="8862488" y="5397102"/>
            <a:ext cx="20676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75" name="Forma libre: forma 374">
            <a:extLst>
              <a:ext uri="{FF2B5EF4-FFF2-40B4-BE49-F238E27FC236}">
                <a16:creationId xmlns:a16="http://schemas.microsoft.com/office/drawing/2014/main" id="{99A15CED-2F91-3B34-12F5-3D5FA0681F14}"/>
              </a:ext>
            </a:extLst>
          </p:cNvPr>
          <p:cNvSpPr/>
          <p:nvPr/>
        </p:nvSpPr>
        <p:spPr>
          <a:xfrm>
            <a:off x="9090936" y="5397102"/>
            <a:ext cx="1753702"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76" name="Forma libre: forma 375">
            <a:extLst>
              <a:ext uri="{FF2B5EF4-FFF2-40B4-BE49-F238E27FC236}">
                <a16:creationId xmlns:a16="http://schemas.microsoft.com/office/drawing/2014/main" id="{4A5127B4-CA51-4330-1E92-0E1194C7732F}"/>
              </a:ext>
            </a:extLst>
          </p:cNvPr>
          <p:cNvSpPr/>
          <p:nvPr/>
        </p:nvSpPr>
        <p:spPr>
          <a:xfrm>
            <a:off x="8861915" y="5713567"/>
            <a:ext cx="172417"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77" name="Forma libre: forma 376">
            <a:extLst>
              <a:ext uri="{FF2B5EF4-FFF2-40B4-BE49-F238E27FC236}">
                <a16:creationId xmlns:a16="http://schemas.microsoft.com/office/drawing/2014/main" id="{53328927-C07D-7C1B-333E-0199C35AF2A5}"/>
              </a:ext>
            </a:extLst>
          </p:cNvPr>
          <p:cNvSpPr/>
          <p:nvPr/>
        </p:nvSpPr>
        <p:spPr>
          <a:xfrm>
            <a:off x="9864436" y="5713567"/>
            <a:ext cx="84533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78" name="Forma libre: forma 377">
            <a:extLst>
              <a:ext uri="{FF2B5EF4-FFF2-40B4-BE49-F238E27FC236}">
                <a16:creationId xmlns:a16="http://schemas.microsoft.com/office/drawing/2014/main" id="{095B48B6-925C-177F-2730-2B2C705DB582}"/>
              </a:ext>
            </a:extLst>
          </p:cNvPr>
          <p:cNvSpPr/>
          <p:nvPr/>
        </p:nvSpPr>
        <p:spPr>
          <a:xfrm>
            <a:off x="9185858" y="6067827"/>
            <a:ext cx="128314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82" name="Forma libre: forma 381">
            <a:extLst>
              <a:ext uri="{FF2B5EF4-FFF2-40B4-BE49-F238E27FC236}">
                <a16:creationId xmlns:a16="http://schemas.microsoft.com/office/drawing/2014/main" id="{74EDD58B-9139-EEC1-3BB7-2BD408FF02D1}"/>
              </a:ext>
            </a:extLst>
          </p:cNvPr>
          <p:cNvSpPr/>
          <p:nvPr/>
        </p:nvSpPr>
        <p:spPr>
          <a:xfrm>
            <a:off x="9191861" y="5713567"/>
            <a:ext cx="419572"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83" name="Forma libre: forma 382">
            <a:extLst>
              <a:ext uri="{FF2B5EF4-FFF2-40B4-BE49-F238E27FC236}">
                <a16:creationId xmlns:a16="http://schemas.microsoft.com/office/drawing/2014/main" id="{EADC370D-39D3-6F30-F621-1787188ED983}"/>
              </a:ext>
            </a:extLst>
          </p:cNvPr>
          <p:cNvSpPr/>
          <p:nvPr/>
        </p:nvSpPr>
        <p:spPr>
          <a:xfrm>
            <a:off x="9917735" y="5072377"/>
            <a:ext cx="14161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84" name="Forma libre: forma 383">
            <a:extLst>
              <a:ext uri="{FF2B5EF4-FFF2-40B4-BE49-F238E27FC236}">
                <a16:creationId xmlns:a16="http://schemas.microsoft.com/office/drawing/2014/main" id="{0250A442-F7E2-8E14-D785-99F42C574CF4}"/>
              </a:ext>
            </a:extLst>
          </p:cNvPr>
          <p:cNvSpPr/>
          <p:nvPr/>
        </p:nvSpPr>
        <p:spPr>
          <a:xfrm>
            <a:off x="10333804" y="5076067"/>
            <a:ext cx="82979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91" name="CuadroTexto 390">
            <a:extLst>
              <a:ext uri="{FF2B5EF4-FFF2-40B4-BE49-F238E27FC236}">
                <a16:creationId xmlns:a16="http://schemas.microsoft.com/office/drawing/2014/main" id="{F9CBB19D-562D-31EB-A0FF-1A917BD53880}"/>
              </a:ext>
            </a:extLst>
          </p:cNvPr>
          <p:cNvSpPr txBox="1"/>
          <p:nvPr/>
        </p:nvSpPr>
        <p:spPr>
          <a:xfrm>
            <a:off x="1730953" y="4646077"/>
            <a:ext cx="4132966" cy="257971"/>
          </a:xfrm>
          <a:prstGeom prst="roundRect">
            <a:avLst/>
          </a:prstGeom>
          <a:noFill/>
          <a:ln w="12700" cap="flat" cmpd="sng" algn="ctr">
            <a:noFill/>
            <a:prstDash val="solid"/>
            <a:miter lim="800000"/>
          </a:ln>
          <a:effectLst/>
        </p:spPr>
        <p:txBody>
          <a:bodyPr lIns="0" rIns="36000" rtlCol="0" anchor="ctr"/>
          <a:lstStyle>
            <a:defPPr>
              <a:defRPr lang="es-CO"/>
            </a:defPPr>
            <a:lvl1pPr marR="0" lvl="0" indent="0" fontAlgn="auto">
              <a:lnSpc>
                <a:spcPct val="100000"/>
              </a:lnSpc>
              <a:spcBef>
                <a:spcPts val="0"/>
              </a:spcBef>
              <a:spcAft>
                <a:spcPts val="0"/>
              </a:spcAft>
              <a:buClrTx/>
              <a:buSzTx/>
              <a:buFontTx/>
              <a:buNone/>
              <a:tabLst>
                <a:tab pos="447675" algn="l"/>
              </a:tabLst>
              <a:defRPr kumimoji="0" sz="900" b="0" i="0" u="none" strike="noStrike" kern="0" cap="none" spc="0" normalizeH="0" baseline="0">
                <a:ln>
                  <a:noFill/>
                </a:ln>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tab pos="447675" algn="l"/>
              </a:tabLst>
              <a:defRPr/>
            </a:pPr>
            <a:r>
              <a:rPr kumimoji="0" lang="es-MX" sz="900" b="0" i="0" u="none" strike="noStrike" kern="0" cap="none" spc="0" normalizeH="0" baseline="0" noProof="0">
                <a:ln>
                  <a:noFill/>
                </a:ln>
                <a:solidFill>
                  <a:prstClr val="black"/>
                </a:solidFill>
                <a:effectLst/>
                <a:uLnTx/>
                <a:uFillTx/>
                <a:latin typeface="Montserrat Medium"/>
                <a:ea typeface="+mn-ea"/>
                <a:cs typeface="+mn-cs"/>
              </a:rPr>
              <a:t>Análisis jurídico de aspectos relacionados con la implementación de la CAAP</a:t>
            </a:r>
            <a:endParaRPr kumimoji="0" lang="es-ES_tradnl" sz="900" b="0" i="0" u="none" strike="noStrike" kern="0" cap="none" spc="0" normalizeH="0" baseline="0" noProof="0">
              <a:ln>
                <a:noFill/>
              </a:ln>
              <a:solidFill>
                <a:prstClr val="black"/>
              </a:solidFill>
              <a:effectLst/>
              <a:uLnTx/>
              <a:uFillTx/>
              <a:latin typeface="Montserrat Medium"/>
              <a:ea typeface="+mn-ea"/>
              <a:cs typeface="+mn-cs"/>
            </a:endParaRPr>
          </a:p>
        </p:txBody>
      </p:sp>
      <p:sp>
        <p:nvSpPr>
          <p:cNvPr id="392" name="Paralelogramo 391">
            <a:extLst>
              <a:ext uri="{FF2B5EF4-FFF2-40B4-BE49-F238E27FC236}">
                <a16:creationId xmlns:a16="http://schemas.microsoft.com/office/drawing/2014/main" id="{46ED88C6-84CA-9AFB-62A6-12C012D4BA65}"/>
              </a:ext>
            </a:extLst>
          </p:cNvPr>
          <p:cNvSpPr/>
          <p:nvPr/>
        </p:nvSpPr>
        <p:spPr>
          <a:xfrm>
            <a:off x="1366489" y="4605097"/>
            <a:ext cx="242125" cy="252000"/>
          </a:xfrm>
          <a:prstGeom prst="parallelogram">
            <a:avLst/>
          </a:prstGeom>
          <a:solidFill>
            <a:srgbClr val="268A5A"/>
          </a:solidFill>
          <a:ln w="28575" cap="flat" cmpd="sng" algn="ctr">
            <a:solidFill>
              <a:srgbClr val="268A5A"/>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00" b="1" i="0" u="none" strike="noStrike" kern="0" cap="none" spc="0" normalizeH="0" baseline="0" noProof="0">
                <a:ln>
                  <a:noFill/>
                </a:ln>
                <a:solidFill>
                  <a:prstClr val="white"/>
                </a:solidFill>
                <a:effectLst/>
                <a:uLnTx/>
                <a:uFillTx/>
                <a:latin typeface="Montserrat Medium"/>
                <a:ea typeface="+mn-ea"/>
                <a:cs typeface="+mn-cs"/>
              </a:rPr>
              <a:t>1.1.14</a:t>
            </a:r>
            <a:endParaRPr kumimoji="0" lang="es-CO" sz="500" b="1" i="0" u="none" strike="noStrike" kern="0" cap="none" spc="0" normalizeH="0" baseline="0" noProof="0">
              <a:ln>
                <a:noFill/>
              </a:ln>
              <a:solidFill>
                <a:prstClr val="white"/>
              </a:solidFill>
              <a:effectLst/>
              <a:uLnTx/>
              <a:uFillTx/>
              <a:latin typeface="Montserrat Medium"/>
              <a:ea typeface="+mn-ea"/>
              <a:cs typeface="+mn-cs"/>
            </a:endParaRPr>
          </a:p>
        </p:txBody>
      </p:sp>
      <p:sp>
        <p:nvSpPr>
          <p:cNvPr id="394" name="Forma libre: forma 393">
            <a:extLst>
              <a:ext uri="{FF2B5EF4-FFF2-40B4-BE49-F238E27FC236}">
                <a16:creationId xmlns:a16="http://schemas.microsoft.com/office/drawing/2014/main" id="{A55E2846-8DE4-7A5A-13CF-C4FB30953FBA}"/>
              </a:ext>
            </a:extLst>
          </p:cNvPr>
          <p:cNvSpPr/>
          <p:nvPr/>
        </p:nvSpPr>
        <p:spPr>
          <a:xfrm>
            <a:off x="9789027" y="4699054"/>
            <a:ext cx="438035" cy="12497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95" name="CuadroTexto 394">
            <a:extLst>
              <a:ext uri="{FF2B5EF4-FFF2-40B4-BE49-F238E27FC236}">
                <a16:creationId xmlns:a16="http://schemas.microsoft.com/office/drawing/2014/main" id="{20E18C08-DB96-CC7D-49B5-D73AE6616416}"/>
              </a:ext>
            </a:extLst>
          </p:cNvPr>
          <p:cNvSpPr txBox="1"/>
          <p:nvPr/>
        </p:nvSpPr>
        <p:spPr>
          <a:xfrm>
            <a:off x="7355362" y="4604499"/>
            <a:ext cx="540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396" name="Paralelogramo 395">
            <a:extLst>
              <a:ext uri="{FF2B5EF4-FFF2-40B4-BE49-F238E27FC236}">
                <a16:creationId xmlns:a16="http://schemas.microsoft.com/office/drawing/2014/main" id="{D11B68CB-D023-732B-80B0-05CC3B735B9F}"/>
              </a:ext>
            </a:extLst>
          </p:cNvPr>
          <p:cNvSpPr/>
          <p:nvPr/>
        </p:nvSpPr>
        <p:spPr>
          <a:xfrm>
            <a:off x="6145641" y="4658609"/>
            <a:ext cx="1013832" cy="185912"/>
          </a:xfrm>
          <a:prstGeom prst="parallelogram">
            <a:avLst/>
          </a:prstGeom>
          <a:gradFill>
            <a:gsLst>
              <a:gs pos="100000">
                <a:srgbClr val="70AD47"/>
              </a:gs>
              <a:gs pos="100000">
                <a:srgbClr val="F2F2F2">
                  <a:lumMod val="75000"/>
                </a:srgbClr>
              </a:gs>
            </a:gsLst>
            <a:lin ang="6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 name="Título 1">
            <a:extLst>
              <a:ext uri="{FF2B5EF4-FFF2-40B4-BE49-F238E27FC236}">
                <a16:creationId xmlns:a16="http://schemas.microsoft.com/office/drawing/2014/main" id="{DF8C296D-C318-9731-667C-D080E57CDF47}"/>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de los proyectos </a:t>
            </a:r>
            <a:endParaRPr kumimoji="0" lang="es-ES" sz="3600" b="0" i="0" u="none" strike="noStrike" kern="1200" cap="none" spc="0" normalizeH="0" baseline="0" noProof="0">
              <a:ln>
                <a:noFill/>
              </a:ln>
              <a:solidFill>
                <a:srgbClr val="B28A3F"/>
              </a:solidFill>
              <a:effectLst/>
              <a:uLnTx/>
              <a:uFillTx/>
              <a:latin typeface="Montserrat ExtraBold"/>
              <a:ea typeface="+mj-ea"/>
              <a:cs typeface="+mj-cs"/>
            </a:endParaRPr>
          </a:p>
        </p:txBody>
      </p:sp>
      <p:sp>
        <p:nvSpPr>
          <p:cNvPr id="4" name="CuadroTexto 3">
            <a:extLst>
              <a:ext uri="{FF2B5EF4-FFF2-40B4-BE49-F238E27FC236}">
                <a16:creationId xmlns:a16="http://schemas.microsoft.com/office/drawing/2014/main" id="{A8891351-1154-959D-C74F-94D01EE70420}"/>
              </a:ext>
            </a:extLst>
          </p:cNvPr>
          <p:cNvSpPr txBox="1"/>
          <p:nvPr/>
        </p:nvSpPr>
        <p:spPr>
          <a:xfrm>
            <a:off x="662229" y="605266"/>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Resolución y Recuperación</a:t>
            </a:r>
          </a:p>
        </p:txBody>
      </p:sp>
      <p:sp>
        <p:nvSpPr>
          <p:cNvPr id="6" name="Forma libre: forma 5">
            <a:extLst>
              <a:ext uri="{FF2B5EF4-FFF2-40B4-BE49-F238E27FC236}">
                <a16:creationId xmlns:a16="http://schemas.microsoft.com/office/drawing/2014/main" id="{8E659184-F86F-57D9-94C9-5CE307A9A5B3}"/>
              </a:ext>
            </a:extLst>
          </p:cNvPr>
          <p:cNvSpPr/>
          <p:nvPr/>
        </p:nvSpPr>
        <p:spPr>
          <a:xfrm>
            <a:off x="10255387" y="4328224"/>
            <a:ext cx="859721" cy="10742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31" name="Straight Connector 42">
            <a:extLst>
              <a:ext uri="{FF2B5EF4-FFF2-40B4-BE49-F238E27FC236}">
                <a16:creationId xmlns:a16="http://schemas.microsoft.com/office/drawing/2014/main" id="{4A7250F1-AB3A-D909-337B-C4C246D7A0FB}"/>
              </a:ext>
            </a:extLst>
          </p:cNvPr>
          <p:cNvCxnSpPr>
            <a:cxnSpLocks/>
          </p:cNvCxnSpPr>
          <p:nvPr/>
        </p:nvCxnSpPr>
        <p:spPr>
          <a:xfrm>
            <a:off x="876757" y="2761463"/>
            <a:ext cx="10300093" cy="0"/>
          </a:xfrm>
          <a:prstGeom prst="line">
            <a:avLst/>
          </a:prstGeom>
          <a:noFill/>
          <a:ln w="19050" cap="flat" cmpd="sng" algn="ctr">
            <a:solidFill>
              <a:sysClr val="window" lastClr="FFFFFF">
                <a:lumMod val="85000"/>
              </a:sysClr>
            </a:solidFill>
            <a:prstDash val="solid"/>
            <a:miter lim="800000"/>
          </a:ln>
          <a:effectLst/>
        </p:spPr>
      </p:cxnSp>
      <p:cxnSp>
        <p:nvCxnSpPr>
          <p:cNvPr id="32" name="Straight Connector 42">
            <a:extLst>
              <a:ext uri="{FF2B5EF4-FFF2-40B4-BE49-F238E27FC236}">
                <a16:creationId xmlns:a16="http://schemas.microsoft.com/office/drawing/2014/main" id="{A54254BB-985C-31A7-F7BE-87BBE15BC11E}"/>
              </a:ext>
            </a:extLst>
          </p:cNvPr>
          <p:cNvCxnSpPr>
            <a:cxnSpLocks/>
          </p:cNvCxnSpPr>
          <p:nvPr/>
        </p:nvCxnSpPr>
        <p:spPr>
          <a:xfrm>
            <a:off x="876757" y="3118230"/>
            <a:ext cx="10300093" cy="4802"/>
          </a:xfrm>
          <a:prstGeom prst="line">
            <a:avLst/>
          </a:prstGeom>
          <a:noFill/>
          <a:ln w="19050" cap="flat" cmpd="sng" algn="ctr">
            <a:solidFill>
              <a:sysClr val="window" lastClr="FFFFFF">
                <a:lumMod val="85000"/>
              </a:sysClr>
            </a:solidFill>
            <a:prstDash val="solid"/>
            <a:miter lim="800000"/>
          </a:ln>
          <a:effectLst/>
        </p:spPr>
      </p:cxnSp>
      <p:cxnSp>
        <p:nvCxnSpPr>
          <p:cNvPr id="33" name="Straight Connector 42">
            <a:extLst>
              <a:ext uri="{FF2B5EF4-FFF2-40B4-BE49-F238E27FC236}">
                <a16:creationId xmlns:a16="http://schemas.microsoft.com/office/drawing/2014/main" id="{F7718F72-B176-3318-E089-A2E8C0E73139}"/>
              </a:ext>
            </a:extLst>
          </p:cNvPr>
          <p:cNvCxnSpPr>
            <a:cxnSpLocks/>
          </p:cNvCxnSpPr>
          <p:nvPr/>
        </p:nvCxnSpPr>
        <p:spPr>
          <a:xfrm>
            <a:off x="876757" y="3463960"/>
            <a:ext cx="10300093" cy="25452"/>
          </a:xfrm>
          <a:prstGeom prst="line">
            <a:avLst/>
          </a:prstGeom>
          <a:noFill/>
          <a:ln w="19050" cap="flat" cmpd="sng" algn="ctr">
            <a:solidFill>
              <a:sysClr val="window" lastClr="FFFFFF">
                <a:lumMod val="85000"/>
              </a:sysClr>
            </a:solidFill>
            <a:prstDash val="solid"/>
            <a:miter lim="800000"/>
          </a:ln>
          <a:effectLst/>
        </p:spPr>
      </p:cxnSp>
      <p:cxnSp>
        <p:nvCxnSpPr>
          <p:cNvPr id="34" name="Straight Connector 42">
            <a:extLst>
              <a:ext uri="{FF2B5EF4-FFF2-40B4-BE49-F238E27FC236}">
                <a16:creationId xmlns:a16="http://schemas.microsoft.com/office/drawing/2014/main" id="{3FCAFA69-7A19-E863-17A9-0E86F8382657}"/>
              </a:ext>
            </a:extLst>
          </p:cNvPr>
          <p:cNvCxnSpPr>
            <a:cxnSpLocks/>
          </p:cNvCxnSpPr>
          <p:nvPr/>
        </p:nvCxnSpPr>
        <p:spPr>
          <a:xfrm>
            <a:off x="912881" y="3828366"/>
            <a:ext cx="10263969" cy="0"/>
          </a:xfrm>
          <a:prstGeom prst="line">
            <a:avLst/>
          </a:prstGeom>
          <a:noFill/>
          <a:ln w="19050" cap="flat" cmpd="sng" algn="ctr">
            <a:solidFill>
              <a:sysClr val="window" lastClr="FFFFFF">
                <a:lumMod val="85000"/>
              </a:sysClr>
            </a:solidFill>
            <a:prstDash val="solid"/>
            <a:miter lim="800000"/>
          </a:ln>
          <a:effectLst/>
        </p:spPr>
      </p:cxnSp>
      <p:cxnSp>
        <p:nvCxnSpPr>
          <p:cNvPr id="35" name="Straight Connector 42">
            <a:extLst>
              <a:ext uri="{FF2B5EF4-FFF2-40B4-BE49-F238E27FC236}">
                <a16:creationId xmlns:a16="http://schemas.microsoft.com/office/drawing/2014/main" id="{05CCFA13-966A-4C44-946B-0DCDC75C8D2B}"/>
              </a:ext>
            </a:extLst>
          </p:cNvPr>
          <p:cNvCxnSpPr>
            <a:cxnSpLocks/>
          </p:cNvCxnSpPr>
          <p:nvPr/>
        </p:nvCxnSpPr>
        <p:spPr>
          <a:xfrm>
            <a:off x="912881" y="4201085"/>
            <a:ext cx="10263969" cy="0"/>
          </a:xfrm>
          <a:prstGeom prst="line">
            <a:avLst/>
          </a:prstGeom>
          <a:noFill/>
          <a:ln w="19050" cap="flat" cmpd="sng" algn="ctr">
            <a:solidFill>
              <a:sysClr val="window" lastClr="FFFFFF">
                <a:lumMod val="85000"/>
              </a:sysClr>
            </a:solidFill>
            <a:prstDash val="solid"/>
            <a:miter lim="800000"/>
          </a:ln>
          <a:effectLst/>
        </p:spPr>
      </p:cxnSp>
      <p:cxnSp>
        <p:nvCxnSpPr>
          <p:cNvPr id="36" name="Straight Connector 42">
            <a:extLst>
              <a:ext uri="{FF2B5EF4-FFF2-40B4-BE49-F238E27FC236}">
                <a16:creationId xmlns:a16="http://schemas.microsoft.com/office/drawing/2014/main" id="{A0A14E56-C020-A6D2-B193-5DFF4B464699}"/>
              </a:ext>
            </a:extLst>
          </p:cNvPr>
          <p:cNvCxnSpPr>
            <a:cxnSpLocks/>
          </p:cNvCxnSpPr>
          <p:nvPr/>
        </p:nvCxnSpPr>
        <p:spPr>
          <a:xfrm>
            <a:off x="912881" y="4563033"/>
            <a:ext cx="10263969" cy="0"/>
          </a:xfrm>
          <a:prstGeom prst="line">
            <a:avLst/>
          </a:prstGeom>
          <a:noFill/>
          <a:ln w="19050" cap="flat" cmpd="sng" algn="ctr">
            <a:solidFill>
              <a:sysClr val="window" lastClr="FFFFFF">
                <a:lumMod val="85000"/>
              </a:sysClr>
            </a:solidFill>
            <a:prstDash val="solid"/>
            <a:miter lim="800000"/>
          </a:ln>
          <a:effectLst/>
        </p:spPr>
      </p:cxnSp>
      <p:cxnSp>
        <p:nvCxnSpPr>
          <p:cNvPr id="37" name="Straight Connector 42">
            <a:extLst>
              <a:ext uri="{FF2B5EF4-FFF2-40B4-BE49-F238E27FC236}">
                <a16:creationId xmlns:a16="http://schemas.microsoft.com/office/drawing/2014/main" id="{BC99D51D-EDFB-45A4-F076-39C99DF562D6}"/>
              </a:ext>
            </a:extLst>
          </p:cNvPr>
          <p:cNvCxnSpPr>
            <a:cxnSpLocks/>
          </p:cNvCxnSpPr>
          <p:nvPr/>
        </p:nvCxnSpPr>
        <p:spPr>
          <a:xfrm>
            <a:off x="912881" y="4920220"/>
            <a:ext cx="10263969" cy="0"/>
          </a:xfrm>
          <a:prstGeom prst="line">
            <a:avLst/>
          </a:prstGeom>
          <a:noFill/>
          <a:ln w="19050" cap="flat" cmpd="sng" algn="ctr">
            <a:solidFill>
              <a:sysClr val="window" lastClr="FFFFFF">
                <a:lumMod val="85000"/>
              </a:sysClr>
            </a:solidFill>
            <a:prstDash val="solid"/>
            <a:miter lim="800000"/>
          </a:ln>
          <a:effectLst/>
        </p:spPr>
      </p:cxnSp>
      <p:cxnSp>
        <p:nvCxnSpPr>
          <p:cNvPr id="38" name="Straight Connector 42">
            <a:extLst>
              <a:ext uri="{FF2B5EF4-FFF2-40B4-BE49-F238E27FC236}">
                <a16:creationId xmlns:a16="http://schemas.microsoft.com/office/drawing/2014/main" id="{37D90306-730A-5D18-1059-684B5D380D88}"/>
              </a:ext>
            </a:extLst>
          </p:cNvPr>
          <p:cNvCxnSpPr>
            <a:cxnSpLocks/>
          </p:cNvCxnSpPr>
          <p:nvPr/>
        </p:nvCxnSpPr>
        <p:spPr>
          <a:xfrm>
            <a:off x="912881" y="5277541"/>
            <a:ext cx="10263969" cy="0"/>
          </a:xfrm>
          <a:prstGeom prst="line">
            <a:avLst/>
          </a:prstGeom>
          <a:noFill/>
          <a:ln w="19050" cap="flat" cmpd="sng" algn="ctr">
            <a:solidFill>
              <a:sysClr val="window" lastClr="FFFFFF">
                <a:lumMod val="85000"/>
              </a:sysClr>
            </a:solidFill>
            <a:prstDash val="solid"/>
            <a:miter lim="800000"/>
          </a:ln>
          <a:effectLst/>
        </p:spPr>
      </p:cxnSp>
      <p:cxnSp>
        <p:nvCxnSpPr>
          <p:cNvPr id="39" name="Straight Connector 42">
            <a:extLst>
              <a:ext uri="{FF2B5EF4-FFF2-40B4-BE49-F238E27FC236}">
                <a16:creationId xmlns:a16="http://schemas.microsoft.com/office/drawing/2014/main" id="{1B0AE9B4-1D8D-6E54-3297-7EE9E53C45D9}"/>
              </a:ext>
            </a:extLst>
          </p:cNvPr>
          <p:cNvCxnSpPr>
            <a:cxnSpLocks/>
          </p:cNvCxnSpPr>
          <p:nvPr/>
        </p:nvCxnSpPr>
        <p:spPr>
          <a:xfrm>
            <a:off x="912881" y="5615938"/>
            <a:ext cx="10263969" cy="0"/>
          </a:xfrm>
          <a:prstGeom prst="line">
            <a:avLst/>
          </a:prstGeom>
          <a:noFill/>
          <a:ln w="19050" cap="flat" cmpd="sng" algn="ctr">
            <a:solidFill>
              <a:sysClr val="window" lastClr="FFFFFF">
                <a:lumMod val="85000"/>
              </a:sysClr>
            </a:solidFill>
            <a:prstDash val="solid"/>
            <a:miter lim="800000"/>
          </a:ln>
          <a:effectLst/>
        </p:spPr>
      </p:cxnSp>
      <p:cxnSp>
        <p:nvCxnSpPr>
          <p:cNvPr id="40" name="Straight Connector 42">
            <a:extLst>
              <a:ext uri="{FF2B5EF4-FFF2-40B4-BE49-F238E27FC236}">
                <a16:creationId xmlns:a16="http://schemas.microsoft.com/office/drawing/2014/main" id="{177C441E-00ED-2340-8933-9A46804D396B}"/>
              </a:ext>
            </a:extLst>
          </p:cNvPr>
          <p:cNvCxnSpPr>
            <a:cxnSpLocks/>
          </p:cNvCxnSpPr>
          <p:nvPr/>
        </p:nvCxnSpPr>
        <p:spPr>
          <a:xfrm>
            <a:off x="912881" y="5944542"/>
            <a:ext cx="10263969" cy="0"/>
          </a:xfrm>
          <a:prstGeom prst="line">
            <a:avLst/>
          </a:prstGeom>
          <a:noFill/>
          <a:ln w="19050" cap="flat" cmpd="sng" algn="ctr">
            <a:solidFill>
              <a:sysClr val="window" lastClr="FFFFFF">
                <a:lumMod val="85000"/>
              </a:sysClr>
            </a:solidFill>
            <a:prstDash val="solid"/>
            <a:miter lim="800000"/>
          </a:ln>
          <a:effectLst/>
        </p:spPr>
      </p:cxnSp>
      <p:cxnSp>
        <p:nvCxnSpPr>
          <p:cNvPr id="41" name="Straight Connector 42">
            <a:extLst>
              <a:ext uri="{FF2B5EF4-FFF2-40B4-BE49-F238E27FC236}">
                <a16:creationId xmlns:a16="http://schemas.microsoft.com/office/drawing/2014/main" id="{1E7C00DB-F0D7-8831-070D-5D7993640622}"/>
              </a:ext>
            </a:extLst>
          </p:cNvPr>
          <p:cNvCxnSpPr>
            <a:cxnSpLocks/>
          </p:cNvCxnSpPr>
          <p:nvPr/>
        </p:nvCxnSpPr>
        <p:spPr>
          <a:xfrm>
            <a:off x="912881" y="6277930"/>
            <a:ext cx="10263969" cy="0"/>
          </a:xfrm>
          <a:prstGeom prst="line">
            <a:avLst/>
          </a:prstGeom>
          <a:noFill/>
          <a:ln w="19050" cap="flat" cmpd="sng" algn="ctr">
            <a:solidFill>
              <a:sysClr val="window" lastClr="FFFFFF">
                <a:lumMod val="85000"/>
              </a:sysClr>
            </a:solidFill>
            <a:prstDash val="solid"/>
            <a:miter lim="800000"/>
          </a:ln>
          <a:effectLst/>
        </p:spPr>
      </p:cxnSp>
      <p:sp>
        <p:nvSpPr>
          <p:cNvPr id="10" name="Paralelogramo 9">
            <a:extLst>
              <a:ext uri="{FF2B5EF4-FFF2-40B4-BE49-F238E27FC236}">
                <a16:creationId xmlns:a16="http://schemas.microsoft.com/office/drawing/2014/main" id="{1737C7DB-BA40-0AAD-0A14-C11232B312CA}"/>
              </a:ext>
            </a:extLst>
          </p:cNvPr>
          <p:cNvSpPr/>
          <p:nvPr/>
        </p:nvSpPr>
        <p:spPr>
          <a:xfrm>
            <a:off x="981075" y="104252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1" name="Título 1">
            <a:extLst>
              <a:ext uri="{FF2B5EF4-FFF2-40B4-BE49-F238E27FC236}">
                <a16:creationId xmlns:a16="http://schemas.microsoft.com/office/drawing/2014/main" id="{ECCFAF6A-8039-A977-16CC-9186244C0B44}"/>
              </a:ext>
            </a:extLst>
          </p:cNvPr>
          <p:cNvSpPr txBox="1">
            <a:spLocks/>
          </p:cNvSpPr>
          <p:nvPr/>
        </p:nvSpPr>
        <p:spPr>
          <a:xfrm>
            <a:off x="4011431" y="106364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12" name="Título 1">
            <a:extLst>
              <a:ext uri="{FF2B5EF4-FFF2-40B4-BE49-F238E27FC236}">
                <a16:creationId xmlns:a16="http://schemas.microsoft.com/office/drawing/2014/main" id="{503CE9A8-ACB4-9B83-4C2D-E1323BC929AA}"/>
              </a:ext>
            </a:extLst>
          </p:cNvPr>
          <p:cNvSpPr txBox="1">
            <a:spLocks/>
          </p:cNvSpPr>
          <p:nvPr/>
        </p:nvSpPr>
        <p:spPr>
          <a:xfrm>
            <a:off x="5598834" y="106152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22" name="Título 1">
            <a:extLst>
              <a:ext uri="{FF2B5EF4-FFF2-40B4-BE49-F238E27FC236}">
                <a16:creationId xmlns:a16="http://schemas.microsoft.com/office/drawing/2014/main" id="{CCDEBC91-5EC2-1715-175A-D154D1F1C80E}"/>
              </a:ext>
            </a:extLst>
          </p:cNvPr>
          <p:cNvSpPr txBox="1">
            <a:spLocks/>
          </p:cNvSpPr>
          <p:nvPr/>
        </p:nvSpPr>
        <p:spPr>
          <a:xfrm>
            <a:off x="7104967" y="106986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23" name="Título 1">
            <a:extLst>
              <a:ext uri="{FF2B5EF4-FFF2-40B4-BE49-F238E27FC236}">
                <a16:creationId xmlns:a16="http://schemas.microsoft.com/office/drawing/2014/main" id="{6ACFE513-CD2D-6FA0-6118-50FBB830062D}"/>
              </a:ext>
            </a:extLst>
          </p:cNvPr>
          <p:cNvSpPr txBox="1">
            <a:spLocks/>
          </p:cNvSpPr>
          <p:nvPr/>
        </p:nvSpPr>
        <p:spPr>
          <a:xfrm>
            <a:off x="1591989" y="108418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24" name="Título 1">
            <a:extLst>
              <a:ext uri="{FF2B5EF4-FFF2-40B4-BE49-F238E27FC236}">
                <a16:creationId xmlns:a16="http://schemas.microsoft.com/office/drawing/2014/main" id="{F37C981E-8CDA-1E08-8F51-A17BCA718C8A}"/>
              </a:ext>
            </a:extLst>
          </p:cNvPr>
          <p:cNvSpPr txBox="1">
            <a:spLocks/>
          </p:cNvSpPr>
          <p:nvPr/>
        </p:nvSpPr>
        <p:spPr>
          <a:xfrm>
            <a:off x="2280304" y="104892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25" name="Título 1">
            <a:extLst>
              <a:ext uri="{FF2B5EF4-FFF2-40B4-BE49-F238E27FC236}">
                <a16:creationId xmlns:a16="http://schemas.microsoft.com/office/drawing/2014/main" id="{5EEC0E1F-B53A-BDD6-8A19-3EA4E29764C0}"/>
              </a:ext>
            </a:extLst>
          </p:cNvPr>
          <p:cNvSpPr txBox="1">
            <a:spLocks/>
          </p:cNvSpPr>
          <p:nvPr/>
        </p:nvSpPr>
        <p:spPr>
          <a:xfrm>
            <a:off x="2290170" y="121549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26" name="Conector recto 25">
            <a:extLst>
              <a:ext uri="{FF2B5EF4-FFF2-40B4-BE49-F238E27FC236}">
                <a16:creationId xmlns:a16="http://schemas.microsoft.com/office/drawing/2014/main" id="{D84C1FC1-B625-DF8C-C3EF-56B0FF894015}"/>
              </a:ext>
            </a:extLst>
          </p:cNvPr>
          <p:cNvCxnSpPr/>
          <p:nvPr/>
        </p:nvCxnSpPr>
        <p:spPr>
          <a:xfrm>
            <a:off x="2280304" y="1233353"/>
            <a:ext cx="991742" cy="0"/>
          </a:xfrm>
          <a:prstGeom prst="line">
            <a:avLst/>
          </a:prstGeom>
          <a:noFill/>
          <a:ln w="19050" cap="flat" cmpd="sng" algn="ctr">
            <a:solidFill>
              <a:sysClr val="windowText" lastClr="000000"/>
            </a:solidFill>
            <a:prstDash val="solid"/>
            <a:miter lim="800000"/>
          </a:ln>
          <a:effectLst/>
        </p:spPr>
      </p:cxnSp>
      <p:sp>
        <p:nvSpPr>
          <p:cNvPr id="27" name="Rectángulo 26">
            <a:extLst>
              <a:ext uri="{FF2B5EF4-FFF2-40B4-BE49-F238E27FC236}">
                <a16:creationId xmlns:a16="http://schemas.microsoft.com/office/drawing/2014/main" id="{25E7B59D-3C37-29BB-E869-571ABF30495C}"/>
              </a:ext>
            </a:extLst>
          </p:cNvPr>
          <p:cNvSpPr/>
          <p:nvPr/>
        </p:nvSpPr>
        <p:spPr>
          <a:xfrm>
            <a:off x="8638101" y="111697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iniciado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28" name="Google Shape;753;p16">
            <a:extLst>
              <a:ext uri="{FF2B5EF4-FFF2-40B4-BE49-F238E27FC236}">
                <a16:creationId xmlns:a16="http://schemas.microsoft.com/office/drawing/2014/main" id="{00E70BFB-F1A4-BB49-D94A-50A28E9EB09E}"/>
              </a:ext>
            </a:extLst>
          </p:cNvPr>
          <p:cNvSpPr/>
          <p:nvPr/>
        </p:nvSpPr>
        <p:spPr>
          <a:xfrm>
            <a:off x="3926985" y="109972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29" name="Google Shape;753;p16">
            <a:extLst>
              <a:ext uri="{FF2B5EF4-FFF2-40B4-BE49-F238E27FC236}">
                <a16:creationId xmlns:a16="http://schemas.microsoft.com/office/drawing/2014/main" id="{F9BFA338-0B42-00E4-45AC-8ED2ABD5EF5E}"/>
              </a:ext>
            </a:extLst>
          </p:cNvPr>
          <p:cNvSpPr/>
          <p:nvPr/>
        </p:nvSpPr>
        <p:spPr>
          <a:xfrm>
            <a:off x="5527395" y="109972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30" name="Google Shape;753;p16">
            <a:extLst>
              <a:ext uri="{FF2B5EF4-FFF2-40B4-BE49-F238E27FC236}">
                <a16:creationId xmlns:a16="http://schemas.microsoft.com/office/drawing/2014/main" id="{A42B1FE9-A56E-1D17-0B0B-DDE9D621D718}"/>
              </a:ext>
            </a:extLst>
          </p:cNvPr>
          <p:cNvSpPr/>
          <p:nvPr/>
        </p:nvSpPr>
        <p:spPr>
          <a:xfrm>
            <a:off x="7057903" y="111189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42" name="Google Shape;753;p16">
            <a:extLst>
              <a:ext uri="{FF2B5EF4-FFF2-40B4-BE49-F238E27FC236}">
                <a16:creationId xmlns:a16="http://schemas.microsoft.com/office/drawing/2014/main" id="{E6525F4A-1A4B-7CF7-1446-D6D501B7ED4C}"/>
              </a:ext>
            </a:extLst>
          </p:cNvPr>
          <p:cNvSpPr/>
          <p:nvPr/>
        </p:nvSpPr>
        <p:spPr>
          <a:xfrm>
            <a:off x="8524242" y="111189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7" name="Forma libre: forma 6">
            <a:extLst>
              <a:ext uri="{FF2B5EF4-FFF2-40B4-BE49-F238E27FC236}">
                <a16:creationId xmlns:a16="http://schemas.microsoft.com/office/drawing/2014/main" id="{AD22DCA0-2C4F-602C-3377-40AD95A560F8}"/>
              </a:ext>
            </a:extLst>
          </p:cNvPr>
          <p:cNvSpPr/>
          <p:nvPr/>
        </p:nvSpPr>
        <p:spPr>
          <a:xfrm>
            <a:off x="10820069" y="5713567"/>
            <a:ext cx="290505"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Tree>
    <p:extLst>
      <p:ext uri="{BB962C8B-B14F-4D97-AF65-F5344CB8AC3E}">
        <p14:creationId xmlns:p14="http://schemas.microsoft.com/office/powerpoint/2010/main" val="154561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4E2A5C79-BB64-2E38-542F-DA8865254196}"/>
              </a:ext>
            </a:extLst>
          </p:cNvPr>
          <p:cNvSpPr/>
          <p:nvPr/>
        </p:nvSpPr>
        <p:spPr>
          <a:xfrm>
            <a:off x="876757" y="3007554"/>
            <a:ext cx="10296000" cy="2723993"/>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185" name="Paralelogramo 184">
            <a:extLst>
              <a:ext uri="{FF2B5EF4-FFF2-40B4-BE49-F238E27FC236}">
                <a16:creationId xmlns:a16="http://schemas.microsoft.com/office/drawing/2014/main" id="{27DA9D68-87E2-9975-C3E0-019E88FC6C6D}"/>
              </a:ext>
            </a:extLst>
          </p:cNvPr>
          <p:cNvSpPr/>
          <p:nvPr/>
        </p:nvSpPr>
        <p:spPr>
          <a:xfrm>
            <a:off x="1081638" y="3084979"/>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2</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186" name="Paralelogramo 185">
            <a:extLst>
              <a:ext uri="{FF2B5EF4-FFF2-40B4-BE49-F238E27FC236}">
                <a16:creationId xmlns:a16="http://schemas.microsoft.com/office/drawing/2014/main" id="{47CA060A-E0B9-AF82-5AA2-2BF71AA5E613}"/>
              </a:ext>
            </a:extLst>
          </p:cNvPr>
          <p:cNvSpPr/>
          <p:nvPr/>
        </p:nvSpPr>
        <p:spPr>
          <a:xfrm>
            <a:off x="1093484" y="3440405"/>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3</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cxnSp>
        <p:nvCxnSpPr>
          <p:cNvPr id="187" name="Straight Connector 42">
            <a:extLst>
              <a:ext uri="{FF2B5EF4-FFF2-40B4-BE49-F238E27FC236}">
                <a16:creationId xmlns:a16="http://schemas.microsoft.com/office/drawing/2014/main" id="{73323C60-A9FF-2024-1EAA-F4F04CE0A5E4}"/>
              </a:ext>
            </a:extLst>
          </p:cNvPr>
          <p:cNvCxnSpPr>
            <a:cxnSpLocks/>
          </p:cNvCxnSpPr>
          <p:nvPr/>
        </p:nvCxnSpPr>
        <p:spPr>
          <a:xfrm>
            <a:off x="7861450" y="3035701"/>
            <a:ext cx="0" cy="2700000"/>
          </a:xfrm>
          <a:prstGeom prst="line">
            <a:avLst/>
          </a:prstGeom>
          <a:noFill/>
          <a:ln w="12700" cap="flat" cmpd="sng" algn="ctr">
            <a:solidFill>
              <a:sysClr val="window" lastClr="FFFFFF">
                <a:lumMod val="50000"/>
              </a:sysClr>
            </a:solidFill>
            <a:prstDash val="solid"/>
            <a:miter lim="800000"/>
          </a:ln>
          <a:effectLst/>
        </p:spPr>
      </p:cxnSp>
      <p:cxnSp>
        <p:nvCxnSpPr>
          <p:cNvPr id="188" name="Straight Connector 42">
            <a:extLst>
              <a:ext uri="{FF2B5EF4-FFF2-40B4-BE49-F238E27FC236}">
                <a16:creationId xmlns:a16="http://schemas.microsoft.com/office/drawing/2014/main" id="{5956B9E9-DD7D-4823-CDD8-3EC94F811613}"/>
              </a:ext>
            </a:extLst>
          </p:cNvPr>
          <p:cNvCxnSpPr>
            <a:cxnSpLocks/>
          </p:cNvCxnSpPr>
          <p:nvPr/>
        </p:nvCxnSpPr>
        <p:spPr>
          <a:xfrm>
            <a:off x="8182869" y="3024669"/>
            <a:ext cx="4392" cy="2700000"/>
          </a:xfrm>
          <a:prstGeom prst="line">
            <a:avLst/>
          </a:prstGeom>
          <a:noFill/>
          <a:ln w="12700" cap="flat" cmpd="sng" algn="ctr">
            <a:solidFill>
              <a:sysClr val="window" lastClr="FFFFFF">
                <a:lumMod val="85000"/>
              </a:sysClr>
            </a:solidFill>
            <a:prstDash val="dash"/>
            <a:miter lim="800000"/>
          </a:ln>
          <a:effectLst/>
        </p:spPr>
      </p:cxnSp>
      <p:sp>
        <p:nvSpPr>
          <p:cNvPr id="189" name="CuadroTexto 188">
            <a:extLst>
              <a:ext uri="{FF2B5EF4-FFF2-40B4-BE49-F238E27FC236}">
                <a16:creationId xmlns:a16="http://schemas.microsoft.com/office/drawing/2014/main" id="{06809F23-65A7-D56F-D314-31A478661C7E}"/>
              </a:ext>
            </a:extLst>
          </p:cNvPr>
          <p:cNvSpPr txBox="1"/>
          <p:nvPr/>
        </p:nvSpPr>
        <p:spPr>
          <a:xfrm>
            <a:off x="1425620" y="3078363"/>
            <a:ext cx="4453756" cy="26161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Montserrat Medium"/>
                <a:ea typeface="+mn-ea"/>
                <a:cs typeface="+mn-cs"/>
              </a:rPr>
              <a:t>Revisión integral al proceso de Préstamos</a:t>
            </a:r>
          </a:p>
        </p:txBody>
      </p:sp>
      <p:sp>
        <p:nvSpPr>
          <p:cNvPr id="190" name="CuadroTexto 189">
            <a:extLst>
              <a:ext uri="{FF2B5EF4-FFF2-40B4-BE49-F238E27FC236}">
                <a16:creationId xmlns:a16="http://schemas.microsoft.com/office/drawing/2014/main" id="{D77FD04C-61E1-F31E-D412-43E2BB6F3C95}"/>
              </a:ext>
            </a:extLst>
          </p:cNvPr>
          <p:cNvSpPr txBox="1"/>
          <p:nvPr/>
        </p:nvSpPr>
        <p:spPr>
          <a:xfrm>
            <a:off x="7324527" y="2963069"/>
            <a:ext cx="540000" cy="2160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192" name="Round Diagonal Corner Rectangle 4">
            <a:extLst>
              <a:ext uri="{FF2B5EF4-FFF2-40B4-BE49-F238E27FC236}">
                <a16:creationId xmlns:a16="http://schemas.microsoft.com/office/drawing/2014/main" id="{B190A93D-A262-81C4-3B45-08B5EDFCB1B2}"/>
              </a:ext>
            </a:extLst>
          </p:cNvPr>
          <p:cNvSpPr/>
          <p:nvPr/>
        </p:nvSpPr>
        <p:spPr>
          <a:xfrm>
            <a:off x="906663" y="1701446"/>
            <a:ext cx="7134349" cy="6940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94" name="Paralelogramo 193">
            <a:extLst>
              <a:ext uri="{FF2B5EF4-FFF2-40B4-BE49-F238E27FC236}">
                <a16:creationId xmlns:a16="http://schemas.microsoft.com/office/drawing/2014/main" id="{69A366F0-55E9-03B6-F939-94F0F041E459}"/>
              </a:ext>
            </a:extLst>
          </p:cNvPr>
          <p:cNvSpPr/>
          <p:nvPr/>
        </p:nvSpPr>
        <p:spPr>
          <a:xfrm>
            <a:off x="870539" y="2526868"/>
            <a:ext cx="4896724"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a:ln>
                  <a:noFill/>
                </a:ln>
                <a:solidFill>
                  <a:prstClr val="white"/>
                </a:solidFill>
                <a:effectLst/>
                <a:uLnTx/>
                <a:uFillTx/>
                <a:latin typeface="Montserrat Medium"/>
                <a:ea typeface="+mn-ea"/>
                <a:cs typeface="+mn-cs"/>
              </a:rPr>
              <a:t>Hitos</a:t>
            </a:r>
          </a:p>
        </p:txBody>
      </p:sp>
      <p:pic>
        <p:nvPicPr>
          <p:cNvPr id="195" name="Imagen 194">
            <a:extLst>
              <a:ext uri="{FF2B5EF4-FFF2-40B4-BE49-F238E27FC236}">
                <a16:creationId xmlns:a16="http://schemas.microsoft.com/office/drawing/2014/main" id="{EE6183D2-4D46-9DD0-B33C-7B2ABFF3763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247463" y="1860848"/>
            <a:ext cx="345723" cy="338554"/>
          </a:xfrm>
          <a:prstGeom prst="rect">
            <a:avLst/>
          </a:prstGeom>
          <a:solidFill>
            <a:srgbClr val="2DAA66"/>
          </a:solidFill>
          <a:ln w="12700" cap="flat" cmpd="sng" algn="ctr">
            <a:noFill/>
            <a:prstDash val="solid"/>
            <a:miter lim="800000"/>
          </a:ln>
          <a:effectLst/>
        </p:spPr>
      </p:pic>
      <p:sp>
        <p:nvSpPr>
          <p:cNvPr id="196" name="Paralelogramo 195">
            <a:extLst>
              <a:ext uri="{FF2B5EF4-FFF2-40B4-BE49-F238E27FC236}">
                <a16:creationId xmlns:a16="http://schemas.microsoft.com/office/drawing/2014/main" id="{2CA144B7-62B5-07EE-E9B2-D887C79A2AEF}"/>
              </a:ext>
            </a:extLst>
          </p:cNvPr>
          <p:cNvSpPr/>
          <p:nvPr/>
        </p:nvSpPr>
        <p:spPr>
          <a:xfrm>
            <a:off x="5860069" y="2525236"/>
            <a:ext cx="1863543"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ea typeface="+mn-ea"/>
                <a:cs typeface="+mn-cs"/>
              </a:rPr>
              <a:t>Estado</a:t>
            </a: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197" name="Paralelogramo 196">
            <a:extLst>
              <a:ext uri="{FF2B5EF4-FFF2-40B4-BE49-F238E27FC236}">
                <a16:creationId xmlns:a16="http://schemas.microsoft.com/office/drawing/2014/main" id="{AD50CB9B-6B52-8BFD-087A-70292C92EF4E}"/>
              </a:ext>
            </a:extLst>
          </p:cNvPr>
          <p:cNvSpPr/>
          <p:nvPr/>
        </p:nvSpPr>
        <p:spPr>
          <a:xfrm>
            <a:off x="7858249" y="24949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2021</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98" name="Paralelogramo 197">
            <a:extLst>
              <a:ext uri="{FF2B5EF4-FFF2-40B4-BE49-F238E27FC236}">
                <a16:creationId xmlns:a16="http://schemas.microsoft.com/office/drawing/2014/main" id="{80D6D92F-7CD0-390E-2225-E312A9E4749C}"/>
              </a:ext>
            </a:extLst>
          </p:cNvPr>
          <p:cNvSpPr/>
          <p:nvPr/>
        </p:nvSpPr>
        <p:spPr>
          <a:xfrm>
            <a:off x="8536816" y="24949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2022</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99" name="Paralelogramo 198">
            <a:extLst>
              <a:ext uri="{FF2B5EF4-FFF2-40B4-BE49-F238E27FC236}">
                <a16:creationId xmlns:a16="http://schemas.microsoft.com/office/drawing/2014/main" id="{1E29DF7E-5261-A554-0C89-5C5802EE2863}"/>
              </a:ext>
            </a:extLst>
          </p:cNvPr>
          <p:cNvSpPr/>
          <p:nvPr/>
        </p:nvSpPr>
        <p:spPr>
          <a:xfrm>
            <a:off x="9203258" y="24949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2023</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200" name="Paralelogramo 199">
            <a:extLst>
              <a:ext uri="{FF2B5EF4-FFF2-40B4-BE49-F238E27FC236}">
                <a16:creationId xmlns:a16="http://schemas.microsoft.com/office/drawing/2014/main" id="{7E1514C3-E3EC-FCF4-A09F-B8DF056D11F8}"/>
              </a:ext>
            </a:extLst>
          </p:cNvPr>
          <p:cNvSpPr/>
          <p:nvPr/>
        </p:nvSpPr>
        <p:spPr>
          <a:xfrm>
            <a:off x="9880806" y="24949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2024</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201" name="Paralelogramo 200">
            <a:extLst>
              <a:ext uri="{FF2B5EF4-FFF2-40B4-BE49-F238E27FC236}">
                <a16:creationId xmlns:a16="http://schemas.microsoft.com/office/drawing/2014/main" id="{2126AECB-29F9-0528-11F5-1A3E545C2DFF}"/>
              </a:ext>
            </a:extLst>
          </p:cNvPr>
          <p:cNvSpPr/>
          <p:nvPr/>
        </p:nvSpPr>
        <p:spPr>
          <a:xfrm>
            <a:off x="10560393" y="24949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2025</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202" name="Rectángulo 201">
            <a:extLst>
              <a:ext uri="{FF2B5EF4-FFF2-40B4-BE49-F238E27FC236}">
                <a16:creationId xmlns:a16="http://schemas.microsoft.com/office/drawing/2014/main" id="{09E15433-F640-3409-190F-2C872D7416A5}"/>
              </a:ext>
            </a:extLst>
          </p:cNvPr>
          <p:cNvSpPr/>
          <p:nvPr/>
        </p:nvSpPr>
        <p:spPr>
          <a:xfrm>
            <a:off x="2105252" y="2050928"/>
            <a:ext cx="4564386"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prstClr val="white"/>
                </a:solidFill>
                <a:effectLst/>
                <a:uLnTx/>
                <a:uFillTx/>
                <a:latin typeface="Montserrat Medium"/>
                <a:ea typeface="+mn-ea"/>
                <a:cs typeface="+mn-cs"/>
              </a:rPr>
              <a:t>Líder: Jefe de Resoluciones y Liquidaciones</a:t>
            </a:r>
          </a:p>
        </p:txBody>
      </p:sp>
      <p:sp>
        <p:nvSpPr>
          <p:cNvPr id="203" name="CuadroTexto 6">
            <a:extLst>
              <a:ext uri="{FF2B5EF4-FFF2-40B4-BE49-F238E27FC236}">
                <a16:creationId xmlns:a16="http://schemas.microsoft.com/office/drawing/2014/main" id="{E0A4C9F0-F6A3-3499-565C-BD0F79EEFE3B}"/>
              </a:ext>
            </a:extLst>
          </p:cNvPr>
          <p:cNvSpPr txBox="1"/>
          <p:nvPr/>
        </p:nvSpPr>
        <p:spPr>
          <a:xfrm rot="4">
            <a:off x="1140469" y="1787876"/>
            <a:ext cx="6836788"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Marco efectivo de resolución y recuperación</a:t>
            </a:r>
          </a:p>
        </p:txBody>
      </p:sp>
      <p:sp>
        <p:nvSpPr>
          <p:cNvPr id="204" name="Paralelogramo 203">
            <a:extLst>
              <a:ext uri="{FF2B5EF4-FFF2-40B4-BE49-F238E27FC236}">
                <a16:creationId xmlns:a16="http://schemas.microsoft.com/office/drawing/2014/main" id="{DA9B8802-F086-A330-E261-84E6E366B5FC}"/>
              </a:ext>
            </a:extLst>
          </p:cNvPr>
          <p:cNvSpPr/>
          <p:nvPr/>
        </p:nvSpPr>
        <p:spPr>
          <a:xfrm>
            <a:off x="8124988" y="1701446"/>
            <a:ext cx="3089720"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205" name="TextBox 2">
            <a:extLst>
              <a:ext uri="{FF2B5EF4-FFF2-40B4-BE49-F238E27FC236}">
                <a16:creationId xmlns:a16="http://schemas.microsoft.com/office/drawing/2014/main" id="{C598ABFC-1AD5-86B1-799C-79F136A4F042}"/>
              </a:ext>
            </a:extLst>
          </p:cNvPr>
          <p:cNvSpPr txBox="1"/>
          <p:nvPr/>
        </p:nvSpPr>
        <p:spPr>
          <a:xfrm>
            <a:off x="8233585" y="1779056"/>
            <a:ext cx="1204818"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206" name="TextBox 2">
            <a:extLst>
              <a:ext uri="{FF2B5EF4-FFF2-40B4-BE49-F238E27FC236}">
                <a16:creationId xmlns:a16="http://schemas.microsoft.com/office/drawing/2014/main" id="{4E237A67-D218-B47A-9FD4-10D33E428C6A}"/>
              </a:ext>
            </a:extLst>
          </p:cNvPr>
          <p:cNvSpPr txBox="1"/>
          <p:nvPr/>
        </p:nvSpPr>
        <p:spPr>
          <a:xfrm>
            <a:off x="9705268" y="1775669"/>
            <a:ext cx="1344972"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207" name="Conector recto 206">
            <a:extLst>
              <a:ext uri="{FF2B5EF4-FFF2-40B4-BE49-F238E27FC236}">
                <a16:creationId xmlns:a16="http://schemas.microsoft.com/office/drawing/2014/main" id="{157FCBC7-B49F-A93A-3CBF-7585FF6ACBE1}"/>
              </a:ext>
            </a:extLst>
          </p:cNvPr>
          <p:cNvCxnSpPr>
            <a:cxnSpLocks/>
          </p:cNvCxnSpPr>
          <p:nvPr/>
        </p:nvCxnSpPr>
        <p:spPr>
          <a:xfrm>
            <a:off x="9629468" y="1728974"/>
            <a:ext cx="0" cy="302419"/>
          </a:xfrm>
          <a:prstGeom prst="line">
            <a:avLst/>
          </a:prstGeom>
          <a:noFill/>
          <a:ln w="6350" cap="flat" cmpd="sng" algn="ctr">
            <a:solidFill>
              <a:sysClr val="window" lastClr="FFFFFF"/>
            </a:solidFill>
            <a:prstDash val="solid"/>
            <a:miter lim="800000"/>
          </a:ln>
          <a:effectLst/>
        </p:spPr>
      </p:cxnSp>
      <p:sp>
        <p:nvSpPr>
          <p:cNvPr id="208" name="Rectangle 17">
            <a:extLst>
              <a:ext uri="{FF2B5EF4-FFF2-40B4-BE49-F238E27FC236}">
                <a16:creationId xmlns:a16="http://schemas.microsoft.com/office/drawing/2014/main" id="{4533D3DE-2EEF-F776-D60C-86ABD28020F4}"/>
              </a:ext>
            </a:extLst>
          </p:cNvPr>
          <p:cNvSpPr/>
          <p:nvPr/>
        </p:nvSpPr>
        <p:spPr>
          <a:xfrm>
            <a:off x="8124987" y="2108966"/>
            <a:ext cx="3013163" cy="265846"/>
          </a:xfrm>
          <a:prstGeom prst="roundRect">
            <a:avLst>
              <a:gd name="adj" fmla="val 0"/>
            </a:avLst>
          </a:prstGeom>
          <a:solidFill>
            <a:srgbClr val="F2F2F2"/>
          </a:solidFill>
          <a:ln w="12700" cap="flat" cmpd="sng" algn="ctr">
            <a:solidFill>
              <a:srgbClr val="268A5A"/>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09" name="Conector recto 208">
            <a:extLst>
              <a:ext uri="{FF2B5EF4-FFF2-40B4-BE49-F238E27FC236}">
                <a16:creationId xmlns:a16="http://schemas.microsoft.com/office/drawing/2014/main" id="{76B83E46-BD26-5C32-FCA6-13B40BD6B73E}"/>
              </a:ext>
            </a:extLst>
          </p:cNvPr>
          <p:cNvCxnSpPr>
            <a:cxnSpLocks/>
          </p:cNvCxnSpPr>
          <p:nvPr/>
        </p:nvCxnSpPr>
        <p:spPr>
          <a:xfrm>
            <a:off x="9629468" y="2108965"/>
            <a:ext cx="0" cy="265847"/>
          </a:xfrm>
          <a:prstGeom prst="line">
            <a:avLst/>
          </a:prstGeom>
          <a:noFill/>
          <a:ln w="6350" cap="flat" cmpd="sng" algn="ctr">
            <a:solidFill>
              <a:srgbClr val="268A5A"/>
            </a:solidFill>
            <a:prstDash val="solid"/>
            <a:miter lim="800000"/>
          </a:ln>
          <a:effectLst/>
        </p:spPr>
      </p:cxnSp>
      <p:sp>
        <p:nvSpPr>
          <p:cNvPr id="210" name="Subtitle 2">
            <a:extLst>
              <a:ext uri="{FF2B5EF4-FFF2-40B4-BE49-F238E27FC236}">
                <a16:creationId xmlns:a16="http://schemas.microsoft.com/office/drawing/2014/main" id="{7B8AD7C9-69C5-EEC6-0917-5592FE9A90BE}"/>
              </a:ext>
            </a:extLst>
          </p:cNvPr>
          <p:cNvSpPr txBox="1"/>
          <p:nvPr/>
        </p:nvSpPr>
        <p:spPr>
          <a:xfrm>
            <a:off x="8492708" y="2099378"/>
            <a:ext cx="747892"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98%</a:t>
            </a:r>
          </a:p>
        </p:txBody>
      </p:sp>
      <p:sp>
        <p:nvSpPr>
          <p:cNvPr id="211" name="Subtitle 2">
            <a:extLst>
              <a:ext uri="{FF2B5EF4-FFF2-40B4-BE49-F238E27FC236}">
                <a16:creationId xmlns:a16="http://schemas.microsoft.com/office/drawing/2014/main" id="{B1DF92CD-A80D-9ADA-5BCD-70ABA9EF58D0}"/>
              </a:ext>
            </a:extLst>
          </p:cNvPr>
          <p:cNvSpPr txBox="1"/>
          <p:nvPr/>
        </p:nvSpPr>
        <p:spPr>
          <a:xfrm>
            <a:off x="10041907" y="2101141"/>
            <a:ext cx="747891"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97%</a:t>
            </a:r>
          </a:p>
        </p:txBody>
      </p:sp>
      <p:sp>
        <p:nvSpPr>
          <p:cNvPr id="212" name="CuadroTexto 211">
            <a:extLst>
              <a:ext uri="{FF2B5EF4-FFF2-40B4-BE49-F238E27FC236}">
                <a16:creationId xmlns:a16="http://schemas.microsoft.com/office/drawing/2014/main" id="{7FA84B87-2C0D-25AC-C7FF-5B6093290093}"/>
              </a:ext>
            </a:extLst>
          </p:cNvPr>
          <p:cNvSpPr txBox="1"/>
          <p:nvPr/>
        </p:nvSpPr>
        <p:spPr>
          <a:xfrm>
            <a:off x="1422795" y="3466590"/>
            <a:ext cx="4438620" cy="25797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Montserrat Medium"/>
                <a:ea typeface="+mn-ea"/>
                <a:cs typeface="+mn-cs"/>
              </a:rPr>
              <a:t>Revisión integral al proceso de Capitalización</a:t>
            </a:r>
          </a:p>
        </p:txBody>
      </p:sp>
      <p:sp>
        <p:nvSpPr>
          <p:cNvPr id="213" name="Paralelogramo 212">
            <a:extLst>
              <a:ext uri="{FF2B5EF4-FFF2-40B4-BE49-F238E27FC236}">
                <a16:creationId xmlns:a16="http://schemas.microsoft.com/office/drawing/2014/main" id="{1F1F2FF0-7338-ABC4-F427-9002ECF63959}"/>
              </a:ext>
            </a:extLst>
          </p:cNvPr>
          <p:cNvSpPr/>
          <p:nvPr/>
        </p:nvSpPr>
        <p:spPr>
          <a:xfrm>
            <a:off x="1089770" y="3793524"/>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4</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214" name="CuadroTexto 213">
            <a:extLst>
              <a:ext uri="{FF2B5EF4-FFF2-40B4-BE49-F238E27FC236}">
                <a16:creationId xmlns:a16="http://schemas.microsoft.com/office/drawing/2014/main" id="{4F9CD460-6223-6068-3413-F49D785C4DA9}"/>
              </a:ext>
            </a:extLst>
          </p:cNvPr>
          <p:cNvSpPr txBox="1"/>
          <p:nvPr/>
        </p:nvSpPr>
        <p:spPr>
          <a:xfrm>
            <a:off x="1419081" y="3819709"/>
            <a:ext cx="4438620" cy="25797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Montserrat Medium"/>
                <a:ea typeface="+mn-ea"/>
                <a:cs typeface="+mn-cs"/>
              </a:rPr>
              <a:t>Revisión integral al proceso de </a:t>
            </a:r>
            <a:r>
              <a:rPr kumimoji="0" lang="es-MX" sz="1200" b="0" i="0" u="none" strike="noStrike" kern="1200" cap="none" spc="0" normalizeH="0" baseline="0" noProof="0">
                <a:ln>
                  <a:noFill/>
                </a:ln>
                <a:solidFill>
                  <a:prstClr val="black"/>
                </a:solidFill>
                <a:effectLst/>
                <a:uLnTx/>
                <a:uFillTx/>
                <a:latin typeface="Montserrat Medium"/>
                <a:ea typeface="+mn-ea"/>
                <a:cs typeface="+mn-cs"/>
              </a:rPr>
              <a:t>Liquidación</a:t>
            </a:r>
          </a:p>
        </p:txBody>
      </p:sp>
      <p:sp>
        <p:nvSpPr>
          <p:cNvPr id="215" name="Paralelogramo 214">
            <a:extLst>
              <a:ext uri="{FF2B5EF4-FFF2-40B4-BE49-F238E27FC236}">
                <a16:creationId xmlns:a16="http://schemas.microsoft.com/office/drawing/2014/main" id="{AAA585C4-6AF2-9D32-2BDB-4A7286CFF190}"/>
              </a:ext>
            </a:extLst>
          </p:cNvPr>
          <p:cNvSpPr/>
          <p:nvPr/>
        </p:nvSpPr>
        <p:spPr>
          <a:xfrm>
            <a:off x="1089768" y="4175688"/>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5</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216" name="CuadroTexto 215">
            <a:extLst>
              <a:ext uri="{FF2B5EF4-FFF2-40B4-BE49-F238E27FC236}">
                <a16:creationId xmlns:a16="http://schemas.microsoft.com/office/drawing/2014/main" id="{744034CE-0510-F47E-BF34-B77C2DEC59E5}"/>
              </a:ext>
            </a:extLst>
          </p:cNvPr>
          <p:cNvSpPr txBox="1"/>
          <p:nvPr/>
        </p:nvSpPr>
        <p:spPr>
          <a:xfrm>
            <a:off x="1419081" y="4579347"/>
            <a:ext cx="4438620" cy="25797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Montserrat Medium"/>
                <a:ea typeface="+mn-ea"/>
                <a:cs typeface="+mn-cs"/>
              </a:rPr>
              <a:t>Evaluación de Planes de resolución</a:t>
            </a:r>
          </a:p>
        </p:txBody>
      </p:sp>
      <p:sp>
        <p:nvSpPr>
          <p:cNvPr id="217" name="Paralelogramo 216">
            <a:extLst>
              <a:ext uri="{FF2B5EF4-FFF2-40B4-BE49-F238E27FC236}">
                <a16:creationId xmlns:a16="http://schemas.microsoft.com/office/drawing/2014/main" id="{3FCA9ECD-68EE-A7CA-4A62-2BE7C413506E}"/>
              </a:ext>
            </a:extLst>
          </p:cNvPr>
          <p:cNvSpPr/>
          <p:nvPr/>
        </p:nvSpPr>
        <p:spPr>
          <a:xfrm>
            <a:off x="1088635" y="4573403"/>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6</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218" name="CuadroTexto 217">
            <a:extLst>
              <a:ext uri="{FF2B5EF4-FFF2-40B4-BE49-F238E27FC236}">
                <a16:creationId xmlns:a16="http://schemas.microsoft.com/office/drawing/2014/main" id="{58289476-563A-147F-C9D6-7CD9561F7D28}"/>
              </a:ext>
            </a:extLst>
          </p:cNvPr>
          <p:cNvSpPr txBox="1"/>
          <p:nvPr/>
        </p:nvSpPr>
        <p:spPr>
          <a:xfrm>
            <a:off x="1407928" y="4143536"/>
            <a:ext cx="4438620" cy="401778"/>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ontserrat Medium"/>
                <a:ea typeface="+mn-ea"/>
                <a:cs typeface="+mn-cs"/>
              </a:rPr>
              <a:t>Definición de la estrategia Tributaria Mecanismos de Recuperación y Resolución (MR&amp;R)</a:t>
            </a:r>
            <a:endParaRPr kumimoji="0" lang="es-CO" sz="12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219" name="Paralelogramo 218">
            <a:extLst>
              <a:ext uri="{FF2B5EF4-FFF2-40B4-BE49-F238E27FC236}">
                <a16:creationId xmlns:a16="http://schemas.microsoft.com/office/drawing/2014/main" id="{838260C2-4D54-A478-06DE-A739870BDA82}"/>
              </a:ext>
            </a:extLst>
          </p:cNvPr>
          <p:cNvSpPr/>
          <p:nvPr/>
        </p:nvSpPr>
        <p:spPr>
          <a:xfrm>
            <a:off x="1079383" y="4975503"/>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7</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220" name="CuadroTexto 219">
            <a:extLst>
              <a:ext uri="{FF2B5EF4-FFF2-40B4-BE49-F238E27FC236}">
                <a16:creationId xmlns:a16="http://schemas.microsoft.com/office/drawing/2014/main" id="{4CA51472-FAA5-905E-AF1A-7EA7B498E901}"/>
              </a:ext>
            </a:extLst>
          </p:cNvPr>
          <p:cNvSpPr txBox="1"/>
          <p:nvPr/>
        </p:nvSpPr>
        <p:spPr>
          <a:xfrm>
            <a:off x="1407928" y="4928533"/>
            <a:ext cx="4438620" cy="388384"/>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ontserrat Medium"/>
                <a:ea typeface="+mn-ea"/>
                <a:cs typeface="+mn-cs"/>
              </a:rPr>
              <a:t>Puesta a punto de los MRR actualizados en la planeación estratégica vigente (Simulacros)</a:t>
            </a:r>
            <a:endParaRPr kumimoji="0" lang="es-CO" sz="1200" b="0" i="0" u="none" strike="noStrike" kern="1200" cap="none" spc="0" normalizeH="0" baseline="0" noProof="0">
              <a:ln>
                <a:noFill/>
              </a:ln>
              <a:solidFill>
                <a:prstClr val="black"/>
              </a:solidFill>
              <a:effectLst/>
              <a:uLnTx/>
              <a:uFillTx/>
              <a:latin typeface="Montserrat Medium"/>
              <a:ea typeface="+mn-ea"/>
              <a:cs typeface="+mn-cs"/>
            </a:endParaRPr>
          </a:p>
        </p:txBody>
      </p:sp>
      <p:cxnSp>
        <p:nvCxnSpPr>
          <p:cNvPr id="221" name="Straight Connector 42">
            <a:extLst>
              <a:ext uri="{FF2B5EF4-FFF2-40B4-BE49-F238E27FC236}">
                <a16:creationId xmlns:a16="http://schemas.microsoft.com/office/drawing/2014/main" id="{8BF22DFC-94D9-A725-67EF-F5FFC181C007}"/>
              </a:ext>
            </a:extLst>
          </p:cNvPr>
          <p:cNvCxnSpPr>
            <a:cxnSpLocks/>
          </p:cNvCxnSpPr>
          <p:nvPr/>
        </p:nvCxnSpPr>
        <p:spPr>
          <a:xfrm flipH="1">
            <a:off x="8471959" y="3035702"/>
            <a:ext cx="9456" cy="2700000"/>
          </a:xfrm>
          <a:prstGeom prst="line">
            <a:avLst/>
          </a:prstGeom>
          <a:noFill/>
          <a:ln w="12700" cap="flat" cmpd="sng" algn="ctr">
            <a:solidFill>
              <a:sysClr val="window" lastClr="FFFFFF">
                <a:lumMod val="50000"/>
              </a:sysClr>
            </a:solidFill>
            <a:prstDash val="solid"/>
            <a:miter lim="800000"/>
          </a:ln>
          <a:effectLst/>
        </p:spPr>
      </p:cxnSp>
      <p:cxnSp>
        <p:nvCxnSpPr>
          <p:cNvPr id="222" name="Straight Connector 42">
            <a:extLst>
              <a:ext uri="{FF2B5EF4-FFF2-40B4-BE49-F238E27FC236}">
                <a16:creationId xmlns:a16="http://schemas.microsoft.com/office/drawing/2014/main" id="{AFD7CFD7-0310-5472-02BC-7994411B46B0}"/>
              </a:ext>
            </a:extLst>
          </p:cNvPr>
          <p:cNvCxnSpPr>
            <a:cxnSpLocks/>
          </p:cNvCxnSpPr>
          <p:nvPr/>
        </p:nvCxnSpPr>
        <p:spPr>
          <a:xfrm>
            <a:off x="9131922" y="3035702"/>
            <a:ext cx="0" cy="2700000"/>
          </a:xfrm>
          <a:prstGeom prst="line">
            <a:avLst/>
          </a:prstGeom>
          <a:noFill/>
          <a:ln w="12700" cap="flat" cmpd="sng" algn="ctr">
            <a:solidFill>
              <a:sysClr val="window" lastClr="FFFFFF">
                <a:lumMod val="50000"/>
              </a:sysClr>
            </a:solidFill>
            <a:prstDash val="solid"/>
            <a:miter lim="800000"/>
          </a:ln>
          <a:effectLst/>
        </p:spPr>
      </p:cxnSp>
      <p:cxnSp>
        <p:nvCxnSpPr>
          <p:cNvPr id="223" name="Straight Connector 42">
            <a:extLst>
              <a:ext uri="{FF2B5EF4-FFF2-40B4-BE49-F238E27FC236}">
                <a16:creationId xmlns:a16="http://schemas.microsoft.com/office/drawing/2014/main" id="{2326103C-1ED4-E8A2-3C57-6146DBBF2091}"/>
              </a:ext>
            </a:extLst>
          </p:cNvPr>
          <p:cNvCxnSpPr>
            <a:cxnSpLocks/>
          </p:cNvCxnSpPr>
          <p:nvPr/>
        </p:nvCxnSpPr>
        <p:spPr>
          <a:xfrm>
            <a:off x="9819846" y="3035702"/>
            <a:ext cx="11307" cy="2700000"/>
          </a:xfrm>
          <a:prstGeom prst="line">
            <a:avLst/>
          </a:prstGeom>
          <a:noFill/>
          <a:ln w="12700" cap="flat" cmpd="sng" algn="ctr">
            <a:solidFill>
              <a:sysClr val="window" lastClr="FFFFFF">
                <a:lumMod val="50000"/>
              </a:sysClr>
            </a:solidFill>
            <a:prstDash val="solid"/>
            <a:miter lim="800000"/>
          </a:ln>
          <a:effectLst/>
        </p:spPr>
      </p:cxnSp>
      <p:cxnSp>
        <p:nvCxnSpPr>
          <p:cNvPr id="224" name="Straight Connector 42">
            <a:extLst>
              <a:ext uri="{FF2B5EF4-FFF2-40B4-BE49-F238E27FC236}">
                <a16:creationId xmlns:a16="http://schemas.microsoft.com/office/drawing/2014/main" id="{77DF468A-9FC0-DEB3-D9D5-CC7654103748}"/>
              </a:ext>
            </a:extLst>
          </p:cNvPr>
          <p:cNvCxnSpPr>
            <a:cxnSpLocks/>
          </p:cNvCxnSpPr>
          <p:nvPr/>
        </p:nvCxnSpPr>
        <p:spPr>
          <a:xfrm>
            <a:off x="10488253" y="3035702"/>
            <a:ext cx="0" cy="2700000"/>
          </a:xfrm>
          <a:prstGeom prst="line">
            <a:avLst/>
          </a:prstGeom>
          <a:noFill/>
          <a:ln w="12700" cap="flat" cmpd="sng" algn="ctr">
            <a:solidFill>
              <a:sysClr val="window" lastClr="FFFFFF">
                <a:lumMod val="50000"/>
              </a:sysClr>
            </a:solidFill>
            <a:prstDash val="solid"/>
            <a:miter lim="800000"/>
          </a:ln>
          <a:effectLst/>
        </p:spPr>
      </p:cxnSp>
      <p:cxnSp>
        <p:nvCxnSpPr>
          <p:cNvPr id="225" name="Straight Connector 42">
            <a:extLst>
              <a:ext uri="{FF2B5EF4-FFF2-40B4-BE49-F238E27FC236}">
                <a16:creationId xmlns:a16="http://schemas.microsoft.com/office/drawing/2014/main" id="{BAC4ABF6-90DD-8495-B89A-5E1CBA6FD552}"/>
              </a:ext>
            </a:extLst>
          </p:cNvPr>
          <p:cNvCxnSpPr>
            <a:cxnSpLocks/>
          </p:cNvCxnSpPr>
          <p:nvPr/>
        </p:nvCxnSpPr>
        <p:spPr>
          <a:xfrm>
            <a:off x="8818169" y="3036341"/>
            <a:ext cx="4392" cy="2700000"/>
          </a:xfrm>
          <a:prstGeom prst="line">
            <a:avLst/>
          </a:prstGeom>
          <a:noFill/>
          <a:ln w="12700" cap="flat" cmpd="sng" algn="ctr">
            <a:solidFill>
              <a:sysClr val="window" lastClr="FFFFFF">
                <a:lumMod val="85000"/>
              </a:sysClr>
            </a:solidFill>
            <a:prstDash val="dash"/>
            <a:miter lim="800000"/>
          </a:ln>
          <a:effectLst/>
        </p:spPr>
      </p:cxnSp>
      <p:cxnSp>
        <p:nvCxnSpPr>
          <p:cNvPr id="226" name="Straight Connector 42">
            <a:extLst>
              <a:ext uri="{FF2B5EF4-FFF2-40B4-BE49-F238E27FC236}">
                <a16:creationId xmlns:a16="http://schemas.microsoft.com/office/drawing/2014/main" id="{9F2BFA16-4120-8DDA-A105-64F0E4DF380E}"/>
              </a:ext>
            </a:extLst>
          </p:cNvPr>
          <p:cNvCxnSpPr>
            <a:cxnSpLocks/>
          </p:cNvCxnSpPr>
          <p:nvPr/>
        </p:nvCxnSpPr>
        <p:spPr>
          <a:xfrm>
            <a:off x="9517760" y="3032997"/>
            <a:ext cx="4392" cy="2700000"/>
          </a:xfrm>
          <a:prstGeom prst="line">
            <a:avLst/>
          </a:prstGeom>
          <a:noFill/>
          <a:ln w="12700" cap="flat" cmpd="sng" algn="ctr">
            <a:solidFill>
              <a:sysClr val="window" lastClr="FFFFFF">
                <a:lumMod val="85000"/>
              </a:sysClr>
            </a:solidFill>
            <a:prstDash val="dash"/>
            <a:miter lim="800000"/>
          </a:ln>
          <a:effectLst/>
        </p:spPr>
      </p:cxnSp>
      <p:cxnSp>
        <p:nvCxnSpPr>
          <p:cNvPr id="227" name="Straight Connector 42">
            <a:extLst>
              <a:ext uri="{FF2B5EF4-FFF2-40B4-BE49-F238E27FC236}">
                <a16:creationId xmlns:a16="http://schemas.microsoft.com/office/drawing/2014/main" id="{B8BF8D53-C195-3817-44A6-CC509BB59A28}"/>
              </a:ext>
            </a:extLst>
          </p:cNvPr>
          <p:cNvCxnSpPr>
            <a:cxnSpLocks/>
          </p:cNvCxnSpPr>
          <p:nvPr/>
        </p:nvCxnSpPr>
        <p:spPr>
          <a:xfrm>
            <a:off x="10168554" y="3031547"/>
            <a:ext cx="4392" cy="2700000"/>
          </a:xfrm>
          <a:prstGeom prst="line">
            <a:avLst/>
          </a:prstGeom>
          <a:noFill/>
          <a:ln w="12700" cap="flat" cmpd="sng" algn="ctr">
            <a:solidFill>
              <a:sysClr val="window" lastClr="FFFFFF">
                <a:lumMod val="85000"/>
              </a:sysClr>
            </a:solidFill>
            <a:prstDash val="dash"/>
            <a:miter lim="800000"/>
          </a:ln>
          <a:effectLst/>
        </p:spPr>
      </p:cxnSp>
      <p:cxnSp>
        <p:nvCxnSpPr>
          <p:cNvPr id="228" name="Straight Connector 42">
            <a:extLst>
              <a:ext uri="{FF2B5EF4-FFF2-40B4-BE49-F238E27FC236}">
                <a16:creationId xmlns:a16="http://schemas.microsoft.com/office/drawing/2014/main" id="{E39A95E2-04EE-7007-70EC-7AF006A6BEBA}"/>
              </a:ext>
            </a:extLst>
          </p:cNvPr>
          <p:cNvCxnSpPr>
            <a:cxnSpLocks/>
          </p:cNvCxnSpPr>
          <p:nvPr/>
        </p:nvCxnSpPr>
        <p:spPr>
          <a:xfrm>
            <a:off x="10800422" y="3031547"/>
            <a:ext cx="1" cy="2686650"/>
          </a:xfrm>
          <a:prstGeom prst="line">
            <a:avLst/>
          </a:prstGeom>
          <a:noFill/>
          <a:ln w="12700" cap="flat" cmpd="sng" algn="ctr">
            <a:solidFill>
              <a:sysClr val="window" lastClr="FFFFFF">
                <a:lumMod val="85000"/>
              </a:sysClr>
            </a:solidFill>
            <a:prstDash val="dash"/>
            <a:miter lim="800000"/>
          </a:ln>
          <a:effectLst/>
        </p:spPr>
      </p:cxnSp>
      <p:sp>
        <p:nvSpPr>
          <p:cNvPr id="230" name="Paralelogramo 229">
            <a:extLst>
              <a:ext uri="{FF2B5EF4-FFF2-40B4-BE49-F238E27FC236}">
                <a16:creationId xmlns:a16="http://schemas.microsoft.com/office/drawing/2014/main" id="{040CE940-AA64-2A03-A4AA-CE0446B4F14C}"/>
              </a:ext>
            </a:extLst>
          </p:cNvPr>
          <p:cNvSpPr/>
          <p:nvPr/>
        </p:nvSpPr>
        <p:spPr>
          <a:xfrm>
            <a:off x="6059783" y="3802697"/>
            <a:ext cx="1152000" cy="216000"/>
          </a:xfrm>
          <a:prstGeom prst="parallelogram">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36" name="Paralelogramo 235">
            <a:extLst>
              <a:ext uri="{FF2B5EF4-FFF2-40B4-BE49-F238E27FC236}">
                <a16:creationId xmlns:a16="http://schemas.microsoft.com/office/drawing/2014/main" id="{3EF5878A-65C1-9AA3-8603-2AE6344FEA78}"/>
              </a:ext>
            </a:extLst>
          </p:cNvPr>
          <p:cNvSpPr/>
          <p:nvPr/>
        </p:nvSpPr>
        <p:spPr>
          <a:xfrm>
            <a:off x="6075491" y="3471381"/>
            <a:ext cx="1152000" cy="216000"/>
          </a:xfrm>
          <a:prstGeom prst="parallelogram">
            <a:avLst/>
          </a:prstGeom>
          <a:gradFill>
            <a:gsLst>
              <a:gs pos="100000">
                <a:srgbClr val="70AD47"/>
              </a:gs>
              <a:gs pos="100000">
                <a:srgbClr val="7ED6A6"/>
              </a:gs>
              <a:gs pos="100000">
                <a:srgbClr val="F2F2F2"/>
              </a:gs>
            </a:gsLst>
            <a:lin ang="6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37" name="Paralelogramo 236">
            <a:extLst>
              <a:ext uri="{FF2B5EF4-FFF2-40B4-BE49-F238E27FC236}">
                <a16:creationId xmlns:a16="http://schemas.microsoft.com/office/drawing/2014/main" id="{793E3CCB-4B2F-7F9E-53A7-DFAF50D1580F}"/>
              </a:ext>
            </a:extLst>
          </p:cNvPr>
          <p:cNvSpPr/>
          <p:nvPr/>
        </p:nvSpPr>
        <p:spPr>
          <a:xfrm>
            <a:off x="6057048" y="4194017"/>
            <a:ext cx="1152000" cy="216000"/>
          </a:xfrm>
          <a:prstGeom prst="parallelogram">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38" name="Paralelogramo 237">
            <a:extLst>
              <a:ext uri="{FF2B5EF4-FFF2-40B4-BE49-F238E27FC236}">
                <a16:creationId xmlns:a16="http://schemas.microsoft.com/office/drawing/2014/main" id="{0B5E9628-1090-6C95-E8C9-D64948F67A72}"/>
              </a:ext>
            </a:extLst>
          </p:cNvPr>
          <p:cNvSpPr/>
          <p:nvPr/>
        </p:nvSpPr>
        <p:spPr>
          <a:xfrm>
            <a:off x="6060277" y="4587274"/>
            <a:ext cx="1152000" cy="216000"/>
          </a:xfrm>
          <a:prstGeom prst="parallelogram">
            <a:avLst/>
          </a:prstGeom>
          <a:gradFill>
            <a:gsLst>
              <a:gs pos="92000">
                <a:srgbClr val="70AD47"/>
              </a:gs>
              <a:gs pos="93000">
                <a:srgbClr val="F2F2F2"/>
              </a:gs>
            </a:gsLst>
            <a:lin ang="90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39" name="Paralelogramo 238">
            <a:extLst>
              <a:ext uri="{FF2B5EF4-FFF2-40B4-BE49-F238E27FC236}">
                <a16:creationId xmlns:a16="http://schemas.microsoft.com/office/drawing/2014/main" id="{8A51CBC2-E607-0D59-919B-58CA80BC5EDD}"/>
              </a:ext>
            </a:extLst>
          </p:cNvPr>
          <p:cNvSpPr/>
          <p:nvPr/>
        </p:nvSpPr>
        <p:spPr>
          <a:xfrm>
            <a:off x="6063928" y="4998642"/>
            <a:ext cx="1152000" cy="216000"/>
          </a:xfrm>
          <a:prstGeom prst="parallelogram">
            <a:avLst/>
          </a:prstGeom>
          <a:gradFill>
            <a:gsLst>
              <a:gs pos="100000">
                <a:srgbClr val="70AD47"/>
              </a:gs>
              <a:gs pos="100000">
                <a:srgbClr val="7ED6A6"/>
              </a:gs>
              <a:gs pos="100000">
                <a:srgbClr val="F2F2F2"/>
              </a:gs>
            </a:gsLst>
            <a:lin ang="6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40" name="CuadroTexto 239">
            <a:extLst>
              <a:ext uri="{FF2B5EF4-FFF2-40B4-BE49-F238E27FC236}">
                <a16:creationId xmlns:a16="http://schemas.microsoft.com/office/drawing/2014/main" id="{2B8FF967-3AD5-AC97-D8A1-32E521C431E7}"/>
              </a:ext>
            </a:extLst>
          </p:cNvPr>
          <p:cNvSpPr txBox="1"/>
          <p:nvPr/>
        </p:nvSpPr>
        <p:spPr>
          <a:xfrm>
            <a:off x="7349144" y="3731501"/>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242" name="Paralelogramo 241">
            <a:extLst>
              <a:ext uri="{FF2B5EF4-FFF2-40B4-BE49-F238E27FC236}">
                <a16:creationId xmlns:a16="http://schemas.microsoft.com/office/drawing/2014/main" id="{850A7702-2FA1-06F9-8BD1-5854271425E7}"/>
              </a:ext>
            </a:extLst>
          </p:cNvPr>
          <p:cNvSpPr/>
          <p:nvPr/>
        </p:nvSpPr>
        <p:spPr>
          <a:xfrm>
            <a:off x="6075491" y="3086430"/>
            <a:ext cx="1152000" cy="216000"/>
          </a:xfrm>
          <a:prstGeom prst="parallelogram">
            <a:avLst/>
          </a:prstGeom>
          <a:gradFill>
            <a:gsLst>
              <a:gs pos="100000">
                <a:srgbClr val="70AD47"/>
              </a:gs>
              <a:gs pos="100000">
                <a:srgbClr val="7ED6A6"/>
              </a:gs>
              <a:gs pos="100000">
                <a:srgbClr val="F2F2F2"/>
              </a:gs>
            </a:gsLst>
            <a:lin ang="6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56" name="Forma libre: forma 255">
            <a:extLst>
              <a:ext uri="{FF2B5EF4-FFF2-40B4-BE49-F238E27FC236}">
                <a16:creationId xmlns:a16="http://schemas.microsoft.com/office/drawing/2014/main" id="{4E05F026-8B4B-190B-4125-86E208F42F94}"/>
              </a:ext>
            </a:extLst>
          </p:cNvPr>
          <p:cNvSpPr/>
          <p:nvPr/>
        </p:nvSpPr>
        <p:spPr>
          <a:xfrm>
            <a:off x="8928191" y="3146173"/>
            <a:ext cx="193215" cy="10550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57" name="Forma libre: forma 256">
            <a:extLst>
              <a:ext uri="{FF2B5EF4-FFF2-40B4-BE49-F238E27FC236}">
                <a16:creationId xmlns:a16="http://schemas.microsoft.com/office/drawing/2014/main" id="{9DC34A63-A76D-3A36-B8BC-C2D63F9FA835}"/>
              </a:ext>
            </a:extLst>
          </p:cNvPr>
          <p:cNvSpPr/>
          <p:nvPr/>
        </p:nvSpPr>
        <p:spPr>
          <a:xfrm>
            <a:off x="9355838" y="3146051"/>
            <a:ext cx="582971"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58" name="Forma libre: forma 257">
            <a:extLst>
              <a:ext uri="{FF2B5EF4-FFF2-40B4-BE49-F238E27FC236}">
                <a16:creationId xmlns:a16="http://schemas.microsoft.com/office/drawing/2014/main" id="{26500B1A-FE0C-7013-05D4-216DBC009FA4}"/>
              </a:ext>
            </a:extLst>
          </p:cNvPr>
          <p:cNvSpPr/>
          <p:nvPr/>
        </p:nvSpPr>
        <p:spPr>
          <a:xfrm>
            <a:off x="9985589" y="3525443"/>
            <a:ext cx="360461" cy="119181"/>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59" name="Forma libre: forma 258">
            <a:extLst>
              <a:ext uri="{FF2B5EF4-FFF2-40B4-BE49-F238E27FC236}">
                <a16:creationId xmlns:a16="http://schemas.microsoft.com/office/drawing/2014/main" id="{4A952741-9343-FA55-A30A-D9B2F11DEA5B}"/>
              </a:ext>
            </a:extLst>
          </p:cNvPr>
          <p:cNvSpPr/>
          <p:nvPr/>
        </p:nvSpPr>
        <p:spPr>
          <a:xfrm>
            <a:off x="8868138" y="3842614"/>
            <a:ext cx="193215" cy="10550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0" name="Forma libre: forma 259">
            <a:extLst>
              <a:ext uri="{FF2B5EF4-FFF2-40B4-BE49-F238E27FC236}">
                <a16:creationId xmlns:a16="http://schemas.microsoft.com/office/drawing/2014/main" id="{7CF60301-0840-00C9-64AA-BEEE315F2273}"/>
              </a:ext>
            </a:extLst>
          </p:cNvPr>
          <p:cNvSpPr/>
          <p:nvPr/>
        </p:nvSpPr>
        <p:spPr>
          <a:xfrm>
            <a:off x="9857846" y="4224673"/>
            <a:ext cx="62901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1" name="Forma libre: forma 260">
            <a:extLst>
              <a:ext uri="{FF2B5EF4-FFF2-40B4-BE49-F238E27FC236}">
                <a16:creationId xmlns:a16="http://schemas.microsoft.com/office/drawing/2014/main" id="{7685BC14-9148-1C26-533C-0BEB6B67E613}"/>
              </a:ext>
            </a:extLst>
          </p:cNvPr>
          <p:cNvSpPr/>
          <p:nvPr/>
        </p:nvSpPr>
        <p:spPr>
          <a:xfrm>
            <a:off x="8528827" y="4609145"/>
            <a:ext cx="255893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2" name="Forma libre: forma 261">
            <a:extLst>
              <a:ext uri="{FF2B5EF4-FFF2-40B4-BE49-F238E27FC236}">
                <a16:creationId xmlns:a16="http://schemas.microsoft.com/office/drawing/2014/main" id="{9AB4353E-8AA2-ECF6-D38F-94480B4A38B1}"/>
              </a:ext>
            </a:extLst>
          </p:cNvPr>
          <p:cNvSpPr/>
          <p:nvPr/>
        </p:nvSpPr>
        <p:spPr>
          <a:xfrm>
            <a:off x="8819470" y="5004870"/>
            <a:ext cx="78837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3" name="Forma libre: forma 262">
            <a:extLst>
              <a:ext uri="{FF2B5EF4-FFF2-40B4-BE49-F238E27FC236}">
                <a16:creationId xmlns:a16="http://schemas.microsoft.com/office/drawing/2014/main" id="{B4ACE8D5-E47B-2281-59FE-082735B57C5E}"/>
              </a:ext>
            </a:extLst>
          </p:cNvPr>
          <p:cNvSpPr/>
          <p:nvPr/>
        </p:nvSpPr>
        <p:spPr>
          <a:xfrm>
            <a:off x="9894592" y="5004870"/>
            <a:ext cx="622945"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4" name="CuadroTexto 263">
            <a:extLst>
              <a:ext uri="{FF2B5EF4-FFF2-40B4-BE49-F238E27FC236}">
                <a16:creationId xmlns:a16="http://schemas.microsoft.com/office/drawing/2014/main" id="{3EDF28E5-25DD-94A9-955C-5C6CCFA2E2A2}"/>
              </a:ext>
            </a:extLst>
          </p:cNvPr>
          <p:cNvSpPr txBox="1"/>
          <p:nvPr/>
        </p:nvSpPr>
        <p:spPr>
          <a:xfrm>
            <a:off x="7324527" y="3360559"/>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265" name="CuadroTexto 264">
            <a:extLst>
              <a:ext uri="{FF2B5EF4-FFF2-40B4-BE49-F238E27FC236}">
                <a16:creationId xmlns:a16="http://schemas.microsoft.com/office/drawing/2014/main" id="{CB308027-C784-7B0C-238E-E0D215CE751D}"/>
              </a:ext>
            </a:extLst>
          </p:cNvPr>
          <p:cNvSpPr txBox="1"/>
          <p:nvPr/>
        </p:nvSpPr>
        <p:spPr>
          <a:xfrm>
            <a:off x="7349144" y="4131051"/>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266" name="CuadroTexto 265">
            <a:extLst>
              <a:ext uri="{FF2B5EF4-FFF2-40B4-BE49-F238E27FC236}">
                <a16:creationId xmlns:a16="http://schemas.microsoft.com/office/drawing/2014/main" id="{06840609-90CE-BFA9-C59B-45ADB57BF0DC}"/>
              </a:ext>
            </a:extLst>
          </p:cNvPr>
          <p:cNvSpPr txBox="1"/>
          <p:nvPr/>
        </p:nvSpPr>
        <p:spPr>
          <a:xfrm>
            <a:off x="7349144" y="4518719"/>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92%</a:t>
            </a:r>
          </a:p>
        </p:txBody>
      </p:sp>
      <p:sp>
        <p:nvSpPr>
          <p:cNvPr id="267" name="CuadroTexto 266">
            <a:extLst>
              <a:ext uri="{FF2B5EF4-FFF2-40B4-BE49-F238E27FC236}">
                <a16:creationId xmlns:a16="http://schemas.microsoft.com/office/drawing/2014/main" id="{93F131D9-2A27-CAB4-9E7D-A94DF50F6A88}"/>
              </a:ext>
            </a:extLst>
          </p:cNvPr>
          <p:cNvSpPr txBox="1"/>
          <p:nvPr/>
        </p:nvSpPr>
        <p:spPr>
          <a:xfrm>
            <a:off x="7349144" y="4896675"/>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3" name="Título 1">
            <a:extLst>
              <a:ext uri="{FF2B5EF4-FFF2-40B4-BE49-F238E27FC236}">
                <a16:creationId xmlns:a16="http://schemas.microsoft.com/office/drawing/2014/main" id="{DAE0B4C7-FBCB-E856-9178-5C95725FAE01}"/>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de los proyectos </a:t>
            </a:r>
            <a:endParaRPr kumimoji="0" lang="es-ES" sz="3600" b="0" i="0" u="none" strike="noStrike" kern="1200" cap="none" spc="0" normalizeH="0" baseline="0" noProof="0">
              <a:ln>
                <a:noFill/>
              </a:ln>
              <a:solidFill>
                <a:srgbClr val="B28A3F"/>
              </a:solidFill>
              <a:effectLst/>
              <a:uLnTx/>
              <a:uFillTx/>
              <a:latin typeface="Montserrat ExtraBold"/>
              <a:ea typeface="+mj-ea"/>
              <a:cs typeface="+mj-cs"/>
            </a:endParaRPr>
          </a:p>
        </p:txBody>
      </p:sp>
      <p:sp>
        <p:nvSpPr>
          <p:cNvPr id="4" name="CuadroTexto 3">
            <a:extLst>
              <a:ext uri="{FF2B5EF4-FFF2-40B4-BE49-F238E27FC236}">
                <a16:creationId xmlns:a16="http://schemas.microsoft.com/office/drawing/2014/main" id="{A53BCEDE-31EA-0125-774F-2AD9DB76A471}"/>
              </a:ext>
            </a:extLst>
          </p:cNvPr>
          <p:cNvSpPr txBox="1"/>
          <p:nvPr/>
        </p:nvSpPr>
        <p:spPr>
          <a:xfrm>
            <a:off x="662229" y="605266"/>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Resolución y Recuperación</a:t>
            </a:r>
          </a:p>
        </p:txBody>
      </p:sp>
      <p:sp>
        <p:nvSpPr>
          <p:cNvPr id="2" name="Paralelogramo 1">
            <a:extLst>
              <a:ext uri="{FF2B5EF4-FFF2-40B4-BE49-F238E27FC236}">
                <a16:creationId xmlns:a16="http://schemas.microsoft.com/office/drawing/2014/main" id="{B06937FF-5ACC-D6CD-DDC4-EAF3C84C01E9}"/>
              </a:ext>
            </a:extLst>
          </p:cNvPr>
          <p:cNvSpPr/>
          <p:nvPr/>
        </p:nvSpPr>
        <p:spPr>
          <a:xfrm>
            <a:off x="1079383" y="5389675"/>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8</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5" name="CuadroTexto 4">
            <a:extLst>
              <a:ext uri="{FF2B5EF4-FFF2-40B4-BE49-F238E27FC236}">
                <a16:creationId xmlns:a16="http://schemas.microsoft.com/office/drawing/2014/main" id="{A382DAE7-05F0-45C6-4C9C-55E30D44782C}"/>
              </a:ext>
            </a:extLst>
          </p:cNvPr>
          <p:cNvSpPr txBox="1"/>
          <p:nvPr/>
        </p:nvSpPr>
        <p:spPr>
          <a:xfrm>
            <a:off x="1407928" y="5349055"/>
            <a:ext cx="4438620" cy="388384"/>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ontserrat Medium"/>
                <a:ea typeface="+mn-ea"/>
                <a:cs typeface="+mn-cs"/>
              </a:rPr>
              <a:t>Actualización Manual de Recuperación &amp; Resolución</a:t>
            </a:r>
            <a:endParaRPr kumimoji="0" lang="es-CO" sz="12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9" name="Paralelogramo 8">
            <a:extLst>
              <a:ext uri="{FF2B5EF4-FFF2-40B4-BE49-F238E27FC236}">
                <a16:creationId xmlns:a16="http://schemas.microsoft.com/office/drawing/2014/main" id="{1BCB074E-CBDF-DE0C-22D0-AF361D9E35A3}"/>
              </a:ext>
            </a:extLst>
          </p:cNvPr>
          <p:cNvSpPr/>
          <p:nvPr/>
        </p:nvSpPr>
        <p:spPr>
          <a:xfrm>
            <a:off x="6063928" y="5395455"/>
            <a:ext cx="1152000" cy="216000"/>
          </a:xfrm>
          <a:prstGeom prst="parallelogram">
            <a:avLst/>
          </a:prstGeom>
          <a:gradFill>
            <a:gsLst>
              <a:gs pos="73000">
                <a:srgbClr val="FFC000"/>
              </a:gs>
              <a:gs pos="74000">
                <a:srgbClr val="F2F2F2"/>
              </a:gs>
            </a:gsLst>
            <a:lin ang="900000" scaled="0"/>
          </a:gradFill>
          <a:ln w="12700" cap="flat" cmpd="sng" algn="ctr">
            <a:solidFill>
              <a:schemeClr val="accent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0" name="CuadroTexto 9">
            <a:extLst>
              <a:ext uri="{FF2B5EF4-FFF2-40B4-BE49-F238E27FC236}">
                <a16:creationId xmlns:a16="http://schemas.microsoft.com/office/drawing/2014/main" id="{B06DB309-9379-ED72-7914-7ACEF4B3B74C}"/>
              </a:ext>
            </a:extLst>
          </p:cNvPr>
          <p:cNvSpPr txBox="1"/>
          <p:nvPr/>
        </p:nvSpPr>
        <p:spPr>
          <a:xfrm>
            <a:off x="7349144" y="5293488"/>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82%</a:t>
            </a:r>
          </a:p>
        </p:txBody>
      </p:sp>
      <p:sp>
        <p:nvSpPr>
          <p:cNvPr id="11" name="Forma libre: forma 10">
            <a:extLst>
              <a:ext uri="{FF2B5EF4-FFF2-40B4-BE49-F238E27FC236}">
                <a16:creationId xmlns:a16="http://schemas.microsoft.com/office/drawing/2014/main" id="{4FAF0012-3BF2-909C-FE87-A5DC6FC24742}"/>
              </a:ext>
            </a:extLst>
          </p:cNvPr>
          <p:cNvSpPr/>
          <p:nvPr/>
        </p:nvSpPr>
        <p:spPr>
          <a:xfrm>
            <a:off x="10530862" y="5493543"/>
            <a:ext cx="582347"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27" name="Straight Connector 42">
            <a:extLst>
              <a:ext uri="{FF2B5EF4-FFF2-40B4-BE49-F238E27FC236}">
                <a16:creationId xmlns:a16="http://schemas.microsoft.com/office/drawing/2014/main" id="{E1CF40DB-D001-D3A7-8704-20D7883C7590}"/>
              </a:ext>
            </a:extLst>
          </p:cNvPr>
          <p:cNvCxnSpPr>
            <a:cxnSpLocks/>
          </p:cNvCxnSpPr>
          <p:nvPr/>
        </p:nvCxnSpPr>
        <p:spPr>
          <a:xfrm>
            <a:off x="887344" y="3387399"/>
            <a:ext cx="10300093" cy="4802"/>
          </a:xfrm>
          <a:prstGeom prst="line">
            <a:avLst/>
          </a:prstGeom>
          <a:noFill/>
          <a:ln w="19050" cap="flat" cmpd="sng" algn="ctr">
            <a:solidFill>
              <a:sysClr val="window" lastClr="FFFFFF">
                <a:lumMod val="85000"/>
              </a:sysClr>
            </a:solidFill>
            <a:prstDash val="solid"/>
            <a:miter lim="800000"/>
          </a:ln>
          <a:effectLst/>
        </p:spPr>
      </p:cxnSp>
      <p:cxnSp>
        <p:nvCxnSpPr>
          <p:cNvPr id="28" name="Straight Connector 42">
            <a:extLst>
              <a:ext uri="{FF2B5EF4-FFF2-40B4-BE49-F238E27FC236}">
                <a16:creationId xmlns:a16="http://schemas.microsoft.com/office/drawing/2014/main" id="{49E88D3E-97D2-438E-12A5-F9C4437E82F4}"/>
              </a:ext>
            </a:extLst>
          </p:cNvPr>
          <p:cNvCxnSpPr>
            <a:cxnSpLocks/>
          </p:cNvCxnSpPr>
          <p:nvPr/>
        </p:nvCxnSpPr>
        <p:spPr>
          <a:xfrm>
            <a:off x="887344" y="3736237"/>
            <a:ext cx="10300093" cy="4802"/>
          </a:xfrm>
          <a:prstGeom prst="line">
            <a:avLst/>
          </a:prstGeom>
          <a:noFill/>
          <a:ln w="19050" cap="flat" cmpd="sng" algn="ctr">
            <a:solidFill>
              <a:sysClr val="window" lastClr="FFFFFF">
                <a:lumMod val="85000"/>
              </a:sysClr>
            </a:solidFill>
            <a:prstDash val="solid"/>
            <a:miter lim="800000"/>
          </a:ln>
          <a:effectLst/>
        </p:spPr>
      </p:cxnSp>
      <p:cxnSp>
        <p:nvCxnSpPr>
          <p:cNvPr id="29" name="Straight Connector 42">
            <a:extLst>
              <a:ext uri="{FF2B5EF4-FFF2-40B4-BE49-F238E27FC236}">
                <a16:creationId xmlns:a16="http://schemas.microsoft.com/office/drawing/2014/main" id="{8E5E2ADB-0EDD-1696-C24D-9B35B7661D6A}"/>
              </a:ext>
            </a:extLst>
          </p:cNvPr>
          <p:cNvCxnSpPr>
            <a:cxnSpLocks/>
          </p:cNvCxnSpPr>
          <p:nvPr/>
        </p:nvCxnSpPr>
        <p:spPr>
          <a:xfrm>
            <a:off x="887344" y="4110534"/>
            <a:ext cx="10300093" cy="4802"/>
          </a:xfrm>
          <a:prstGeom prst="line">
            <a:avLst/>
          </a:prstGeom>
          <a:noFill/>
          <a:ln w="19050" cap="flat" cmpd="sng" algn="ctr">
            <a:solidFill>
              <a:sysClr val="window" lastClr="FFFFFF">
                <a:lumMod val="85000"/>
              </a:sysClr>
            </a:solidFill>
            <a:prstDash val="solid"/>
            <a:miter lim="800000"/>
          </a:ln>
          <a:effectLst/>
        </p:spPr>
      </p:cxnSp>
      <p:cxnSp>
        <p:nvCxnSpPr>
          <p:cNvPr id="30" name="Straight Connector 42">
            <a:extLst>
              <a:ext uri="{FF2B5EF4-FFF2-40B4-BE49-F238E27FC236}">
                <a16:creationId xmlns:a16="http://schemas.microsoft.com/office/drawing/2014/main" id="{674E9B0F-2518-6610-8196-DD67A9E2EFED}"/>
              </a:ext>
            </a:extLst>
          </p:cNvPr>
          <p:cNvCxnSpPr>
            <a:cxnSpLocks/>
          </p:cNvCxnSpPr>
          <p:nvPr/>
        </p:nvCxnSpPr>
        <p:spPr>
          <a:xfrm>
            <a:off x="887344" y="4517000"/>
            <a:ext cx="10300093" cy="4802"/>
          </a:xfrm>
          <a:prstGeom prst="line">
            <a:avLst/>
          </a:prstGeom>
          <a:noFill/>
          <a:ln w="19050" cap="flat" cmpd="sng" algn="ctr">
            <a:solidFill>
              <a:sysClr val="window" lastClr="FFFFFF">
                <a:lumMod val="85000"/>
              </a:sysClr>
            </a:solidFill>
            <a:prstDash val="solid"/>
            <a:miter lim="800000"/>
          </a:ln>
          <a:effectLst/>
        </p:spPr>
      </p:cxnSp>
      <p:cxnSp>
        <p:nvCxnSpPr>
          <p:cNvPr id="31" name="Straight Connector 42">
            <a:extLst>
              <a:ext uri="{FF2B5EF4-FFF2-40B4-BE49-F238E27FC236}">
                <a16:creationId xmlns:a16="http://schemas.microsoft.com/office/drawing/2014/main" id="{E7C0E875-CF59-AA7C-37CF-A500C1F655A9}"/>
              </a:ext>
            </a:extLst>
          </p:cNvPr>
          <p:cNvCxnSpPr>
            <a:cxnSpLocks/>
          </p:cNvCxnSpPr>
          <p:nvPr/>
        </p:nvCxnSpPr>
        <p:spPr>
          <a:xfrm>
            <a:off x="887344" y="4878401"/>
            <a:ext cx="10300093" cy="4802"/>
          </a:xfrm>
          <a:prstGeom prst="line">
            <a:avLst/>
          </a:prstGeom>
          <a:noFill/>
          <a:ln w="19050" cap="flat" cmpd="sng" algn="ctr">
            <a:solidFill>
              <a:sysClr val="window" lastClr="FFFFFF">
                <a:lumMod val="85000"/>
              </a:sysClr>
            </a:solidFill>
            <a:prstDash val="solid"/>
            <a:miter lim="800000"/>
          </a:ln>
          <a:effectLst/>
        </p:spPr>
      </p:cxnSp>
      <p:cxnSp>
        <p:nvCxnSpPr>
          <p:cNvPr id="32" name="Straight Connector 42">
            <a:extLst>
              <a:ext uri="{FF2B5EF4-FFF2-40B4-BE49-F238E27FC236}">
                <a16:creationId xmlns:a16="http://schemas.microsoft.com/office/drawing/2014/main" id="{BB4B8D77-F2A9-8FE0-D5F8-335AE96C6647}"/>
              </a:ext>
            </a:extLst>
          </p:cNvPr>
          <p:cNvCxnSpPr>
            <a:cxnSpLocks/>
          </p:cNvCxnSpPr>
          <p:nvPr/>
        </p:nvCxnSpPr>
        <p:spPr>
          <a:xfrm>
            <a:off x="887344" y="5309781"/>
            <a:ext cx="10300093" cy="4802"/>
          </a:xfrm>
          <a:prstGeom prst="line">
            <a:avLst/>
          </a:prstGeom>
          <a:noFill/>
          <a:ln w="19050" cap="flat" cmpd="sng" algn="ctr">
            <a:solidFill>
              <a:sysClr val="window" lastClr="FFFFFF">
                <a:lumMod val="85000"/>
              </a:sysClr>
            </a:solidFill>
            <a:prstDash val="solid"/>
            <a:miter lim="800000"/>
          </a:ln>
          <a:effectLst/>
        </p:spPr>
      </p:cxnSp>
      <p:sp>
        <p:nvSpPr>
          <p:cNvPr id="6" name="Paralelogramo 5">
            <a:extLst>
              <a:ext uri="{FF2B5EF4-FFF2-40B4-BE49-F238E27FC236}">
                <a16:creationId xmlns:a16="http://schemas.microsoft.com/office/drawing/2014/main" id="{36EF19CD-485A-8EAD-CE59-5C8DDBF90D98}"/>
              </a:ext>
            </a:extLst>
          </p:cNvPr>
          <p:cNvSpPr/>
          <p:nvPr/>
        </p:nvSpPr>
        <p:spPr>
          <a:xfrm>
            <a:off x="981075" y="120254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3" name="Título 1">
            <a:extLst>
              <a:ext uri="{FF2B5EF4-FFF2-40B4-BE49-F238E27FC236}">
                <a16:creationId xmlns:a16="http://schemas.microsoft.com/office/drawing/2014/main" id="{BDAFDD05-3E25-C4BB-E269-0EF0C5501CAA}"/>
              </a:ext>
            </a:extLst>
          </p:cNvPr>
          <p:cNvSpPr txBox="1">
            <a:spLocks/>
          </p:cNvSpPr>
          <p:nvPr/>
        </p:nvSpPr>
        <p:spPr>
          <a:xfrm>
            <a:off x="4011431" y="122366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24" name="Título 1">
            <a:extLst>
              <a:ext uri="{FF2B5EF4-FFF2-40B4-BE49-F238E27FC236}">
                <a16:creationId xmlns:a16="http://schemas.microsoft.com/office/drawing/2014/main" id="{4CD444B1-C889-AB8A-94F5-3B0098F97B05}"/>
              </a:ext>
            </a:extLst>
          </p:cNvPr>
          <p:cNvSpPr txBox="1">
            <a:spLocks/>
          </p:cNvSpPr>
          <p:nvPr/>
        </p:nvSpPr>
        <p:spPr>
          <a:xfrm>
            <a:off x="5598834" y="122154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25" name="Título 1">
            <a:extLst>
              <a:ext uri="{FF2B5EF4-FFF2-40B4-BE49-F238E27FC236}">
                <a16:creationId xmlns:a16="http://schemas.microsoft.com/office/drawing/2014/main" id="{C5BC4FA9-5E9D-B9C6-B664-8EE55BAFC668}"/>
              </a:ext>
            </a:extLst>
          </p:cNvPr>
          <p:cNvSpPr txBox="1">
            <a:spLocks/>
          </p:cNvSpPr>
          <p:nvPr/>
        </p:nvSpPr>
        <p:spPr>
          <a:xfrm>
            <a:off x="7104967" y="122988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33" name="Título 1">
            <a:extLst>
              <a:ext uri="{FF2B5EF4-FFF2-40B4-BE49-F238E27FC236}">
                <a16:creationId xmlns:a16="http://schemas.microsoft.com/office/drawing/2014/main" id="{36037F09-0842-D124-5426-66C3F39466D5}"/>
              </a:ext>
            </a:extLst>
          </p:cNvPr>
          <p:cNvSpPr txBox="1">
            <a:spLocks/>
          </p:cNvSpPr>
          <p:nvPr/>
        </p:nvSpPr>
        <p:spPr>
          <a:xfrm>
            <a:off x="1591989" y="124420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34" name="Título 1">
            <a:extLst>
              <a:ext uri="{FF2B5EF4-FFF2-40B4-BE49-F238E27FC236}">
                <a16:creationId xmlns:a16="http://schemas.microsoft.com/office/drawing/2014/main" id="{7D96590B-5C2C-48A8-6A8F-322F23ADA40F}"/>
              </a:ext>
            </a:extLst>
          </p:cNvPr>
          <p:cNvSpPr txBox="1">
            <a:spLocks/>
          </p:cNvSpPr>
          <p:nvPr/>
        </p:nvSpPr>
        <p:spPr>
          <a:xfrm>
            <a:off x="2280304" y="120894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35" name="Título 1">
            <a:extLst>
              <a:ext uri="{FF2B5EF4-FFF2-40B4-BE49-F238E27FC236}">
                <a16:creationId xmlns:a16="http://schemas.microsoft.com/office/drawing/2014/main" id="{1DA57557-6AE6-A53C-7258-F89C47975711}"/>
              </a:ext>
            </a:extLst>
          </p:cNvPr>
          <p:cNvSpPr txBox="1">
            <a:spLocks/>
          </p:cNvSpPr>
          <p:nvPr/>
        </p:nvSpPr>
        <p:spPr>
          <a:xfrm>
            <a:off x="2290170" y="137551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36" name="Conector recto 35">
            <a:extLst>
              <a:ext uri="{FF2B5EF4-FFF2-40B4-BE49-F238E27FC236}">
                <a16:creationId xmlns:a16="http://schemas.microsoft.com/office/drawing/2014/main" id="{7E5C1366-9798-3474-9570-947B5A63B16C}"/>
              </a:ext>
            </a:extLst>
          </p:cNvPr>
          <p:cNvCxnSpPr/>
          <p:nvPr/>
        </p:nvCxnSpPr>
        <p:spPr>
          <a:xfrm>
            <a:off x="2280304" y="1393373"/>
            <a:ext cx="991742" cy="0"/>
          </a:xfrm>
          <a:prstGeom prst="line">
            <a:avLst/>
          </a:prstGeom>
          <a:noFill/>
          <a:ln w="19050" cap="flat" cmpd="sng" algn="ctr">
            <a:solidFill>
              <a:sysClr val="windowText" lastClr="000000"/>
            </a:solidFill>
            <a:prstDash val="solid"/>
            <a:miter lim="800000"/>
          </a:ln>
          <a:effectLst/>
        </p:spPr>
      </p:cxnSp>
      <p:sp>
        <p:nvSpPr>
          <p:cNvPr id="37" name="Rectángulo 36">
            <a:extLst>
              <a:ext uri="{FF2B5EF4-FFF2-40B4-BE49-F238E27FC236}">
                <a16:creationId xmlns:a16="http://schemas.microsoft.com/office/drawing/2014/main" id="{32037582-09A2-9537-5719-4C37F11585C1}"/>
              </a:ext>
            </a:extLst>
          </p:cNvPr>
          <p:cNvSpPr/>
          <p:nvPr/>
        </p:nvSpPr>
        <p:spPr>
          <a:xfrm>
            <a:off x="8638101" y="127699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iniciado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38" name="Google Shape;753;p16">
            <a:extLst>
              <a:ext uri="{FF2B5EF4-FFF2-40B4-BE49-F238E27FC236}">
                <a16:creationId xmlns:a16="http://schemas.microsoft.com/office/drawing/2014/main" id="{9E589DA2-B5F5-D89F-3BFD-BC60FF706D00}"/>
              </a:ext>
            </a:extLst>
          </p:cNvPr>
          <p:cNvSpPr/>
          <p:nvPr/>
        </p:nvSpPr>
        <p:spPr>
          <a:xfrm>
            <a:off x="3926985" y="125974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39" name="Google Shape;753;p16">
            <a:extLst>
              <a:ext uri="{FF2B5EF4-FFF2-40B4-BE49-F238E27FC236}">
                <a16:creationId xmlns:a16="http://schemas.microsoft.com/office/drawing/2014/main" id="{D121209C-8232-9615-FCC2-B1E165D12547}"/>
              </a:ext>
            </a:extLst>
          </p:cNvPr>
          <p:cNvSpPr/>
          <p:nvPr/>
        </p:nvSpPr>
        <p:spPr>
          <a:xfrm>
            <a:off x="5527395" y="125974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40" name="Google Shape;753;p16">
            <a:extLst>
              <a:ext uri="{FF2B5EF4-FFF2-40B4-BE49-F238E27FC236}">
                <a16:creationId xmlns:a16="http://schemas.microsoft.com/office/drawing/2014/main" id="{A47661CC-CE40-02C7-F061-5691A82E6ACE}"/>
              </a:ext>
            </a:extLst>
          </p:cNvPr>
          <p:cNvSpPr/>
          <p:nvPr/>
        </p:nvSpPr>
        <p:spPr>
          <a:xfrm>
            <a:off x="7057903" y="127191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41" name="Google Shape;753;p16">
            <a:extLst>
              <a:ext uri="{FF2B5EF4-FFF2-40B4-BE49-F238E27FC236}">
                <a16:creationId xmlns:a16="http://schemas.microsoft.com/office/drawing/2014/main" id="{76DFCF85-AE37-C806-940F-4C0DA655F6F5}"/>
              </a:ext>
            </a:extLst>
          </p:cNvPr>
          <p:cNvSpPr/>
          <p:nvPr/>
        </p:nvSpPr>
        <p:spPr>
          <a:xfrm>
            <a:off x="8524242" y="127191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Tree>
    <p:extLst>
      <p:ext uri="{BB962C8B-B14F-4D97-AF65-F5344CB8AC3E}">
        <p14:creationId xmlns:p14="http://schemas.microsoft.com/office/powerpoint/2010/main" val="134711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0532D-8C85-D4E4-41C4-EA8004B417DC}"/>
            </a:ext>
          </a:extLst>
        </p:cNvPr>
        <p:cNvGrpSpPr/>
        <p:nvPr/>
      </p:nvGrpSpPr>
      <p:grpSpPr>
        <a:xfrm>
          <a:off x="0" y="0"/>
          <a:ext cx="0" cy="0"/>
          <a:chOff x="0" y="0"/>
          <a:chExt cx="0" cy="0"/>
        </a:xfrm>
      </p:grpSpPr>
      <p:sp>
        <p:nvSpPr>
          <p:cNvPr id="3" name="Título 1">
            <a:extLst>
              <a:ext uri="{FF2B5EF4-FFF2-40B4-BE49-F238E27FC236}">
                <a16:creationId xmlns:a16="http://schemas.microsoft.com/office/drawing/2014/main" id="{989B9A64-9511-3384-6B63-DD65FC60CB19}"/>
              </a:ext>
            </a:extLst>
          </p:cNvPr>
          <p:cNvSpPr txBox="1">
            <a:spLocks/>
          </p:cNvSpPr>
          <p:nvPr/>
        </p:nvSpPr>
        <p:spPr>
          <a:xfrm>
            <a:off x="5408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
        <p:nvSpPr>
          <p:cNvPr id="4" name="CuadroTexto 3">
            <a:extLst>
              <a:ext uri="{FF2B5EF4-FFF2-40B4-BE49-F238E27FC236}">
                <a16:creationId xmlns:a16="http://schemas.microsoft.com/office/drawing/2014/main" id="{32F9EC55-C974-67D7-7AC2-6134E2003252}"/>
              </a:ext>
            </a:extLst>
          </p:cNvPr>
          <p:cNvSpPr txBox="1"/>
          <p:nvPr/>
        </p:nvSpPr>
        <p:spPr>
          <a:xfrm>
            <a:off x="600714" y="697272"/>
            <a:ext cx="9993194" cy="8463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Marco efectivo de resolución y recuperación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CO" sz="11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br>
            <a:endParaRPr kumimoji="0" lang="es-CO"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13" name="Freeform 422">
            <a:extLst>
              <a:ext uri="{FF2B5EF4-FFF2-40B4-BE49-F238E27FC236}">
                <a16:creationId xmlns:a16="http://schemas.microsoft.com/office/drawing/2014/main" id="{96B90104-3072-B1C4-9B38-D1698035A556}"/>
              </a:ext>
            </a:extLst>
          </p:cNvPr>
          <p:cNvSpPr>
            <a:spLocks/>
          </p:cNvSpPr>
          <p:nvPr/>
        </p:nvSpPr>
        <p:spPr bwMode="auto">
          <a:xfrm>
            <a:off x="6837261" y="1373308"/>
            <a:ext cx="5178532" cy="2281510"/>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536575" marR="0" lvl="0" indent="0" algn="l" defTabSz="914400" rtl="0" eaLnBrk="1" fontAlgn="auto" latinLnBrk="0" hangingPunct="1">
              <a:lnSpc>
                <a:spcPct val="100000"/>
              </a:lnSpc>
              <a:spcBef>
                <a:spcPts val="0"/>
              </a:spcBef>
              <a:spcAft>
                <a:spcPts val="0"/>
              </a:spcAft>
              <a:buClrTx/>
              <a:buSzTx/>
              <a:buFontTx/>
              <a:buNone/>
              <a:tabLst>
                <a:tab pos="449263" algn="l"/>
              </a:tabLst>
              <a:defRPr/>
            </a:pPr>
            <a:r>
              <a:rPr kumimoji="0" lang="es-CO" sz="1200" b="0" i="0" u="none" strike="noStrike" kern="0" cap="none" spc="0" normalizeH="0" baseline="0" noProof="0" dirty="0">
                <a:ln>
                  <a:noFill/>
                </a:ln>
                <a:solidFill>
                  <a:prstClr val="black"/>
                </a:solidFill>
                <a:effectLst/>
                <a:uLnTx/>
                <a:uFillTx/>
                <a:latin typeface="Montserrat Medium"/>
                <a:ea typeface="+mn-ea"/>
                <a:cs typeface="+mn-cs"/>
              </a:rPr>
              <a:t>Avanzar en</a:t>
            </a:r>
          </a:p>
          <a:p>
            <a:pPr marL="8223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9263" algn="l"/>
              </a:tabLst>
              <a:defRPr/>
            </a:pPr>
            <a:r>
              <a:rPr kumimoji="0" lang="es-CO" sz="1200" b="0" i="0" u="none" strike="noStrike" kern="0" cap="none" spc="0" normalizeH="0" baseline="0" noProof="0" dirty="0">
                <a:ln>
                  <a:noFill/>
                </a:ln>
                <a:solidFill>
                  <a:prstClr val="black"/>
                </a:solidFill>
                <a:effectLst/>
                <a:uLnTx/>
                <a:uFillTx/>
                <a:latin typeface="Montserrat Medium"/>
                <a:ea typeface="+mn-ea"/>
                <a:cs typeface="+mn-cs"/>
              </a:rPr>
              <a:t>Definir políticas de asignación de costos de mecanismos para AMC</a:t>
            </a:r>
          </a:p>
          <a:p>
            <a:pPr marL="8223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9263" algn="l"/>
              </a:tabLst>
              <a:defRPr/>
            </a:pPr>
            <a:r>
              <a:rPr kumimoji="0" lang="es-CO" sz="1200" b="0" i="0" u="none" strike="noStrike" kern="0" cap="none" spc="0" normalizeH="0" baseline="0" noProof="0" dirty="0">
                <a:ln>
                  <a:noFill/>
                </a:ln>
                <a:solidFill>
                  <a:prstClr val="black"/>
                </a:solidFill>
                <a:effectLst/>
                <a:uLnTx/>
                <a:uFillTx/>
                <a:latin typeface="Montserrat Medium"/>
                <a:ea typeface="+mn-ea"/>
                <a:cs typeface="+mn-cs"/>
              </a:rPr>
              <a:t>Mesas de trabajo con el Banco de la República, CRCC y BVC/Deceval</a:t>
            </a:r>
          </a:p>
          <a:p>
            <a:pPr marL="8223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9263" algn="l"/>
              </a:tabLst>
              <a:defRPr/>
            </a:pPr>
            <a:r>
              <a:rPr kumimoji="0" lang="es-CO" sz="1200" b="0" i="0" u="none" strike="noStrike" kern="0" cap="none" spc="0" normalizeH="0" baseline="0" noProof="0" dirty="0">
                <a:ln>
                  <a:noFill/>
                </a:ln>
                <a:solidFill>
                  <a:prstClr val="black"/>
                </a:solidFill>
                <a:effectLst/>
                <a:uLnTx/>
                <a:uFillTx/>
                <a:latin typeface="Montserrat Medium"/>
                <a:ea typeface="+mn-ea"/>
                <a:cs typeface="+mn-cs"/>
              </a:rPr>
              <a:t>CIR: Avanzar en documentos guías sobre indicadores de activación PR, proyecto valoración</a:t>
            </a:r>
          </a:p>
          <a:p>
            <a:pPr marL="8223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9263" algn="l"/>
              </a:tabLst>
              <a:defRPr/>
            </a:pPr>
            <a:r>
              <a:rPr kumimoji="0" lang="es-CO" sz="1200" b="0" i="0" u="none" strike="noStrike" kern="0" cap="none" spc="0" normalizeH="0" baseline="0" noProof="0" dirty="0">
                <a:ln>
                  <a:noFill/>
                </a:ln>
                <a:solidFill>
                  <a:prstClr val="black"/>
                </a:solidFill>
                <a:effectLst/>
                <a:uLnTx/>
                <a:uFillTx/>
                <a:latin typeface="Montserrat Medium"/>
                <a:ea typeface="+mn-ea"/>
                <a:cs typeface="+mn-cs"/>
              </a:rPr>
              <a:t>PR: Análisis versiones iniciales nuevas entidades</a:t>
            </a:r>
          </a:p>
        </p:txBody>
      </p:sp>
      <p:sp>
        <p:nvSpPr>
          <p:cNvPr id="114" name="Freeform 422">
            <a:extLst>
              <a:ext uri="{FF2B5EF4-FFF2-40B4-BE49-F238E27FC236}">
                <a16:creationId xmlns:a16="http://schemas.microsoft.com/office/drawing/2014/main" id="{460F881C-FAF3-E0FB-3A05-0E667778B776}"/>
              </a:ext>
            </a:extLst>
          </p:cNvPr>
          <p:cNvSpPr>
            <a:spLocks/>
          </p:cNvSpPr>
          <p:nvPr/>
        </p:nvSpPr>
        <p:spPr bwMode="auto">
          <a:xfrm>
            <a:off x="1218262" y="1373698"/>
            <a:ext cx="4733348" cy="2353690"/>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es-CO" sz="1300" b="0" i="0" u="none" strike="noStrike" kern="0" cap="none" spc="0" normalizeH="0" baseline="0" noProof="0" dirty="0">
                <a:ln>
                  <a:noFill/>
                </a:ln>
                <a:solidFill>
                  <a:prstClr val="black"/>
                </a:solidFill>
                <a:effectLst/>
                <a:uLnTx/>
                <a:uFillTx/>
                <a:latin typeface="Montserrat Medium"/>
                <a:ea typeface="+mn-ea"/>
                <a:cs typeface="+mn-cs"/>
              </a:rPr>
              <a:t>Avanzar en:</a:t>
            </a:r>
          </a:p>
          <a:p>
            <a:pPr marL="4635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dirty="0">
                <a:ln>
                  <a:noFill/>
                </a:ln>
                <a:solidFill>
                  <a:prstClr val="black"/>
                </a:solidFill>
                <a:effectLst/>
                <a:uLnTx/>
                <a:uFillTx/>
                <a:latin typeface="Montserrat Medium"/>
                <a:ea typeface="+mn-ea"/>
                <a:cs typeface="+mn-cs"/>
              </a:rPr>
              <a:t>Avanzar en aspectos relevantes de la implementación de CAAP y la figura de BP. </a:t>
            </a:r>
          </a:p>
          <a:p>
            <a:pPr marL="4635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dirty="0">
                <a:ln>
                  <a:noFill/>
                </a:ln>
                <a:solidFill>
                  <a:prstClr val="black"/>
                </a:solidFill>
                <a:effectLst/>
                <a:uLnTx/>
                <a:uFillTx/>
                <a:latin typeface="Montserrat Medium"/>
                <a:ea typeface="+mn-ea"/>
                <a:cs typeface="+mn-cs"/>
              </a:rPr>
              <a:t>Revisar /actualizar procesos y coordinación mecanismos </a:t>
            </a:r>
          </a:p>
          <a:p>
            <a:pPr marL="4635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dirty="0">
                <a:ln>
                  <a:noFill/>
                </a:ln>
                <a:solidFill>
                  <a:prstClr val="black"/>
                </a:solidFill>
                <a:effectLst/>
                <a:uLnTx/>
                <a:uFillTx/>
                <a:latin typeface="Montserrat Medium"/>
                <a:ea typeface="+mn-ea"/>
                <a:cs typeface="+mn-cs"/>
              </a:rPr>
              <a:t>PR: Análisis de la capacidad de resolución.</a:t>
            </a:r>
          </a:p>
          <a:p>
            <a:pPr marL="17780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black"/>
              </a:solidFill>
              <a:effectLst/>
              <a:uLnTx/>
              <a:uFillTx/>
              <a:latin typeface="Montserrat Medium"/>
              <a:ea typeface="+mn-ea"/>
              <a:cs typeface="+mn-cs"/>
              <a:sym typeface="Arial" panose="020B0604020202020204" pitchFamily="34" charset="0"/>
            </a:endParaRPr>
          </a:p>
        </p:txBody>
      </p:sp>
      <p:sp>
        <p:nvSpPr>
          <p:cNvPr id="115" name="Freeform 422">
            <a:extLst>
              <a:ext uri="{FF2B5EF4-FFF2-40B4-BE49-F238E27FC236}">
                <a16:creationId xmlns:a16="http://schemas.microsoft.com/office/drawing/2014/main" id="{11DFFFB1-3EB8-5A50-E139-71A78E34C20D}"/>
              </a:ext>
            </a:extLst>
          </p:cNvPr>
          <p:cNvSpPr>
            <a:spLocks/>
          </p:cNvSpPr>
          <p:nvPr/>
        </p:nvSpPr>
        <p:spPr bwMode="auto">
          <a:xfrm>
            <a:off x="7287411" y="4179763"/>
            <a:ext cx="4193390" cy="2308671"/>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62230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a:ln>
                  <a:noFill/>
                </a:ln>
                <a:solidFill>
                  <a:prstClr val="black"/>
                </a:solidFill>
                <a:effectLst/>
                <a:uLnTx/>
                <a:uFillTx/>
                <a:latin typeface="Montserrat Medium"/>
                <a:ea typeface="+mn-ea"/>
                <a:cs typeface="+mn-cs"/>
              </a:rPr>
              <a:t>Durante el periodo no se identificaron nuevas lecciones aprendidas</a:t>
            </a:r>
          </a:p>
        </p:txBody>
      </p:sp>
      <p:sp>
        <p:nvSpPr>
          <p:cNvPr id="143" name="Freeform 422">
            <a:extLst>
              <a:ext uri="{FF2B5EF4-FFF2-40B4-BE49-F238E27FC236}">
                <a16:creationId xmlns:a16="http://schemas.microsoft.com/office/drawing/2014/main" id="{23B5EA21-C0D9-E4B5-D453-4C340C884D88}"/>
              </a:ext>
            </a:extLst>
          </p:cNvPr>
          <p:cNvSpPr>
            <a:spLocks/>
          </p:cNvSpPr>
          <p:nvPr/>
        </p:nvSpPr>
        <p:spPr bwMode="auto">
          <a:xfrm>
            <a:off x="1129471" y="4179763"/>
            <a:ext cx="4669200" cy="2308671"/>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4635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rPr>
              <a:t>Participación efectiva de terceros.</a:t>
            </a:r>
          </a:p>
          <a:p>
            <a:pPr marL="4635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rPr>
              <a:t>Persistir en modo implementación.</a:t>
            </a:r>
          </a:p>
          <a:p>
            <a:pPr marL="4635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rPr>
              <a:t>Información y herramientas para CAAP.</a:t>
            </a:r>
          </a:p>
        </p:txBody>
      </p:sp>
      <p:sp>
        <p:nvSpPr>
          <p:cNvPr id="2" name="Paralelogramo 1">
            <a:extLst>
              <a:ext uri="{FF2B5EF4-FFF2-40B4-BE49-F238E27FC236}">
                <a16:creationId xmlns:a16="http://schemas.microsoft.com/office/drawing/2014/main" id="{B741CD82-5F8A-8E97-630A-79702B73B41B}"/>
              </a:ext>
            </a:extLst>
          </p:cNvPr>
          <p:cNvSpPr/>
          <p:nvPr/>
        </p:nvSpPr>
        <p:spPr>
          <a:xfrm>
            <a:off x="361278" y="1292127"/>
            <a:ext cx="1598953" cy="2435261"/>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5" name="Paralelogramo 4">
            <a:extLst>
              <a:ext uri="{FF2B5EF4-FFF2-40B4-BE49-F238E27FC236}">
                <a16:creationId xmlns:a16="http://schemas.microsoft.com/office/drawing/2014/main" id="{841668EA-4FD6-F031-3A37-0ECFCE93607A}"/>
              </a:ext>
            </a:extLst>
          </p:cNvPr>
          <p:cNvSpPr/>
          <p:nvPr/>
        </p:nvSpPr>
        <p:spPr>
          <a:xfrm>
            <a:off x="6134680" y="1348098"/>
            <a:ext cx="1706664" cy="2379290"/>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6" name="Paralelogramo 5">
            <a:extLst>
              <a:ext uri="{FF2B5EF4-FFF2-40B4-BE49-F238E27FC236}">
                <a16:creationId xmlns:a16="http://schemas.microsoft.com/office/drawing/2014/main" id="{DF5950BC-550F-2C94-5F4F-206E4E080638}"/>
              </a:ext>
            </a:extLst>
          </p:cNvPr>
          <p:cNvSpPr/>
          <p:nvPr/>
        </p:nvSpPr>
        <p:spPr>
          <a:xfrm>
            <a:off x="280860" y="4080004"/>
            <a:ext cx="1679371" cy="2426919"/>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7" name="Paralelogramo 6">
            <a:extLst>
              <a:ext uri="{FF2B5EF4-FFF2-40B4-BE49-F238E27FC236}">
                <a16:creationId xmlns:a16="http://schemas.microsoft.com/office/drawing/2014/main" id="{82360A67-F0CB-3A4D-ABCF-B8321013ED18}"/>
              </a:ext>
            </a:extLst>
          </p:cNvPr>
          <p:cNvSpPr/>
          <p:nvPr/>
        </p:nvSpPr>
        <p:spPr>
          <a:xfrm>
            <a:off x="6134680" y="4061515"/>
            <a:ext cx="1769280" cy="2445408"/>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8" name="Freeform 51">
            <a:extLst>
              <a:ext uri="{FF2B5EF4-FFF2-40B4-BE49-F238E27FC236}">
                <a16:creationId xmlns:a16="http://schemas.microsoft.com/office/drawing/2014/main" id="{1177CA08-F25F-7AF2-B6FD-287164E9D4F9}"/>
              </a:ext>
            </a:extLst>
          </p:cNvPr>
          <p:cNvSpPr>
            <a:spLocks/>
          </p:cNvSpPr>
          <p:nvPr/>
        </p:nvSpPr>
        <p:spPr bwMode="auto">
          <a:xfrm>
            <a:off x="888090"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9" name="Freeform 70">
            <a:extLst>
              <a:ext uri="{FF2B5EF4-FFF2-40B4-BE49-F238E27FC236}">
                <a16:creationId xmlns:a16="http://schemas.microsoft.com/office/drawing/2014/main" id="{D524F97B-DF52-7DA9-FE1D-EA7830B9B50F}"/>
              </a:ext>
            </a:extLst>
          </p:cNvPr>
          <p:cNvSpPr>
            <a:spLocks noEditPoints="1"/>
          </p:cNvSpPr>
          <p:nvPr/>
        </p:nvSpPr>
        <p:spPr bwMode="auto">
          <a:xfrm>
            <a:off x="888090" y="1729555"/>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0" name="Freeform 21">
            <a:extLst>
              <a:ext uri="{FF2B5EF4-FFF2-40B4-BE49-F238E27FC236}">
                <a16:creationId xmlns:a16="http://schemas.microsoft.com/office/drawing/2014/main" id="{DE642988-105F-4982-DBDC-7DC9075D9D3C}"/>
              </a:ext>
            </a:extLst>
          </p:cNvPr>
          <p:cNvSpPr>
            <a:spLocks noEditPoints="1"/>
          </p:cNvSpPr>
          <p:nvPr/>
        </p:nvSpPr>
        <p:spPr bwMode="auto">
          <a:xfrm>
            <a:off x="6782731" y="1759694"/>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11" name="Freeform 107">
            <a:extLst>
              <a:ext uri="{FF2B5EF4-FFF2-40B4-BE49-F238E27FC236}">
                <a16:creationId xmlns:a16="http://schemas.microsoft.com/office/drawing/2014/main" id="{FBA97A3D-B891-E042-DB2D-C652A8685D26}"/>
              </a:ext>
            </a:extLst>
          </p:cNvPr>
          <p:cNvSpPr>
            <a:spLocks noEditPoints="1"/>
          </p:cNvSpPr>
          <p:nvPr/>
        </p:nvSpPr>
        <p:spPr bwMode="auto">
          <a:xfrm>
            <a:off x="6837261" y="4515878"/>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93925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21822F97-059E-2760-BF25-BC704007AE6F}"/>
              </a:ext>
            </a:extLst>
          </p:cNvPr>
          <p:cNvSpPr/>
          <p:nvPr/>
        </p:nvSpPr>
        <p:spPr>
          <a:xfrm>
            <a:off x="1120352" y="1927659"/>
            <a:ext cx="9852448"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Simulacros</a:t>
            </a:r>
          </a:p>
        </p:txBody>
      </p:sp>
      <p:sp>
        <p:nvSpPr>
          <p:cNvPr id="8" name="CuadroTexto 7">
            <a:extLst>
              <a:ext uri="{FF2B5EF4-FFF2-40B4-BE49-F238E27FC236}">
                <a16:creationId xmlns:a16="http://schemas.microsoft.com/office/drawing/2014/main" id="{71EF7F44-5F26-91BA-6E90-3F7418BC298F}"/>
              </a:ext>
            </a:extLst>
          </p:cNvPr>
          <p:cNvSpPr txBox="1"/>
          <p:nvPr/>
        </p:nvSpPr>
        <p:spPr>
          <a:xfrm>
            <a:off x="1231900" y="2420175"/>
            <a:ext cx="9626600" cy="3336693"/>
          </a:xfrm>
          <a:prstGeom prst="roundRect">
            <a:avLst>
              <a:gd name="adj" fmla="val 0"/>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Ins="216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444500" marR="0" lvl="0" indent="-285750" algn="just" defTabSz="914400" rtl="0" eaLnBrk="0" fontAlgn="base" latinLnBrk="0" hangingPunct="0">
              <a:lnSpc>
                <a:spcPct val="100000"/>
              </a:lnSpc>
              <a:spcBef>
                <a:spcPct val="0"/>
              </a:spcBef>
              <a:spcAft>
                <a:spcPct val="0"/>
              </a:spcAft>
              <a:buClr>
                <a:srgbClr val="70AD47"/>
              </a:buClr>
              <a:buSzTx/>
              <a:buFont typeface="Arial" panose="020B0604020202020204" pitchFamily="34" charset="0"/>
              <a:buChar char="•"/>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Se ha venido trabajando en el diseño y planeación del simulacro al proceso de liquidación de inversiones. Este ejercicio se llevará a cabo, de manera presencial, los días 10 y 11 de noviembre de 2025.</a:t>
            </a:r>
          </a:p>
          <a:p>
            <a:pPr marL="444500" marR="0" lvl="0" indent="-285750" algn="just" defTabSz="914400" rtl="0" eaLnBrk="0" fontAlgn="base" latinLnBrk="0" hangingPunct="0">
              <a:lnSpc>
                <a:spcPct val="100000"/>
              </a:lnSpc>
              <a:spcBef>
                <a:spcPct val="0"/>
              </a:spcBef>
              <a:spcAft>
                <a:spcPct val="0"/>
              </a:spcAft>
              <a:buClr>
                <a:srgbClr val="70AD47"/>
              </a:buClr>
              <a:buSzTx/>
              <a:buFont typeface="Arial" panose="020B0604020202020204" pitchFamily="34" charset="0"/>
              <a:buChar char="•"/>
              <a:tabLst/>
              <a:defRPr/>
            </a:pPr>
            <a:endPar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endParaRPr>
          </a:p>
          <a:p>
            <a:pPr marL="444500" marR="0" lvl="0" indent="-285750" algn="just" defTabSz="914400" rtl="0" eaLnBrk="0" fontAlgn="base" latinLnBrk="0" hangingPunct="0">
              <a:lnSpc>
                <a:spcPct val="100000"/>
              </a:lnSpc>
              <a:spcBef>
                <a:spcPct val="0"/>
              </a:spcBef>
              <a:spcAft>
                <a:spcPct val="0"/>
              </a:spcAft>
              <a:buClr>
                <a:srgbClr val="70AD47"/>
              </a:buClr>
              <a:buSzTx/>
              <a:buFont typeface="Arial" panose="020B0604020202020204" pitchFamily="34" charset="0"/>
              <a:buChar char="•"/>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En el marco del plan de trabajo definido con el Banco Mundial para la ejecución del simulacro de la Red de Seguridad del Sistema Financiero previsto para el 19 de marzo de 2026, se ha avanzado en lo siguiente:</a:t>
            </a:r>
          </a:p>
          <a:p>
            <a:pPr marL="444500" marR="0" lvl="0" indent="-285750" algn="just" defTabSz="914400" rtl="0" eaLnBrk="0" fontAlgn="base" latinLnBrk="0" hangingPunct="0">
              <a:lnSpc>
                <a:spcPct val="100000"/>
              </a:lnSpc>
              <a:spcBef>
                <a:spcPct val="0"/>
              </a:spcBef>
              <a:spcAft>
                <a:spcPct val="0"/>
              </a:spcAft>
              <a:buClr>
                <a:srgbClr val="70AD47"/>
              </a:buClr>
              <a:buSzTx/>
              <a:buFont typeface="Arial" panose="020B0604020202020204" pitchFamily="34" charset="0"/>
              <a:buChar char="•"/>
              <a:tabLst/>
              <a:defRPr/>
            </a:pPr>
            <a:endPar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endParaRPr>
          </a:p>
          <a:p>
            <a:pPr marL="898525" marR="0" lvl="1" indent="-268288"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tab pos="993775" algn="l"/>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Definición del plan de trabajo por parte del Banco Mundial.</a:t>
            </a: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endPar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endParaRP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Conformación del Grupo de Ejercicios de Simulación de Crisis de la Red.</a:t>
            </a: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endPar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endParaRP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Aclaración de inquietudes con relación al marco de gestión de crisis de cada autoridad de la Red (reuniones específicas y envío de documentación). </a:t>
            </a: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endPar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endParaRP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Discusiones iniciales del escenario de crisis a evaluar en el simulacro.</a:t>
            </a:r>
          </a:p>
        </p:txBody>
      </p:sp>
      <p:sp>
        <p:nvSpPr>
          <p:cNvPr id="11" name="Round Diagonal Corner Rectangle 4">
            <a:extLst>
              <a:ext uri="{FF2B5EF4-FFF2-40B4-BE49-F238E27FC236}">
                <a16:creationId xmlns:a16="http://schemas.microsoft.com/office/drawing/2014/main" id="{26276674-8E20-1809-0048-A1BA5BB80946}"/>
              </a:ext>
            </a:extLst>
          </p:cNvPr>
          <p:cNvSpPr/>
          <p:nvPr/>
        </p:nvSpPr>
        <p:spPr>
          <a:xfrm>
            <a:off x="1099179" y="1101132"/>
            <a:ext cx="9993194" cy="6940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2" name="Rectángulo 11">
            <a:extLst>
              <a:ext uri="{FF2B5EF4-FFF2-40B4-BE49-F238E27FC236}">
                <a16:creationId xmlns:a16="http://schemas.microsoft.com/office/drawing/2014/main" id="{4ECE8B3A-BFFB-FCDF-34D7-E49AD56FFED6}"/>
              </a:ext>
            </a:extLst>
          </p:cNvPr>
          <p:cNvSpPr/>
          <p:nvPr/>
        </p:nvSpPr>
        <p:spPr>
          <a:xfrm>
            <a:off x="2958590" y="1489494"/>
            <a:ext cx="6536135"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a:ln>
                  <a:noFill/>
                </a:ln>
                <a:solidFill>
                  <a:prstClr val="white"/>
                </a:solidFill>
                <a:effectLst/>
                <a:uLnTx/>
                <a:uFillTx/>
                <a:latin typeface="Montserrat Medium"/>
                <a:ea typeface="+mn-ea"/>
                <a:cs typeface="+mn-cs"/>
              </a:rPr>
              <a:t>Líder: </a:t>
            </a:r>
            <a:r>
              <a:rPr kumimoji="0" lang="es-CO" sz="1100" b="0" i="0" u="none" strike="noStrike" kern="1200" cap="none" spc="0" normalizeH="0" baseline="0" noProof="0">
                <a:ln>
                  <a:noFill/>
                </a:ln>
                <a:solidFill>
                  <a:prstClr val="white"/>
                </a:solidFill>
                <a:effectLst/>
                <a:uLnTx/>
                <a:uFillTx/>
                <a:latin typeface="Montserrat Medium"/>
                <a:ea typeface="+mn-ea"/>
                <a:cs typeface="+mn-cs"/>
              </a:rPr>
              <a:t>Jefe de Resoluciones y Liquidaciones</a:t>
            </a:r>
            <a:endParaRPr kumimoji="0" lang="es-MX" sz="1100" b="0" i="0" u="none" strike="noStrike" kern="1200" cap="none" spc="0" normalizeH="0" baseline="0" noProof="0">
              <a:ln>
                <a:noFill/>
              </a:ln>
              <a:solidFill>
                <a:prstClr val="white"/>
              </a:solidFill>
              <a:effectLst/>
              <a:uLnTx/>
              <a:uFillTx/>
              <a:latin typeface="Montserrat Medium"/>
              <a:ea typeface="+mn-ea"/>
              <a:cs typeface="+mn-cs"/>
            </a:endParaRPr>
          </a:p>
        </p:txBody>
      </p:sp>
      <p:sp>
        <p:nvSpPr>
          <p:cNvPr id="13" name="CuadroTexto 6">
            <a:extLst>
              <a:ext uri="{FF2B5EF4-FFF2-40B4-BE49-F238E27FC236}">
                <a16:creationId xmlns:a16="http://schemas.microsoft.com/office/drawing/2014/main" id="{E318A078-68A7-F648-7453-F8C9D884DEC8}"/>
              </a:ext>
            </a:extLst>
          </p:cNvPr>
          <p:cNvSpPr txBox="1"/>
          <p:nvPr/>
        </p:nvSpPr>
        <p:spPr>
          <a:xfrm rot="4">
            <a:off x="2189365" y="1150616"/>
            <a:ext cx="8074586" cy="297517"/>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MX" sz="1600" b="1" i="0" u="none" strike="noStrike" kern="0" cap="none" spc="0" normalizeH="0" baseline="0" noProof="0">
                <a:ln>
                  <a:noFill/>
                </a:ln>
                <a:solidFill>
                  <a:prstClr val="white"/>
                </a:solidFill>
                <a:effectLst/>
                <a:uLnTx/>
                <a:uFillTx/>
                <a:latin typeface="Montserrat Medium"/>
                <a:ea typeface="+mn-ea"/>
                <a:cs typeface="+mn-cs"/>
              </a:rPr>
              <a:t>Marco efectivo de resolución y recuperación</a:t>
            </a:r>
          </a:p>
        </p:txBody>
      </p:sp>
      <p:pic>
        <p:nvPicPr>
          <p:cNvPr id="15" name="Imagen 14">
            <a:extLst>
              <a:ext uri="{FF2B5EF4-FFF2-40B4-BE49-F238E27FC236}">
                <a16:creationId xmlns:a16="http://schemas.microsoft.com/office/drawing/2014/main" id="{8147BE26-B6B6-D969-B810-FF49915B9DE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638836" y="1226341"/>
            <a:ext cx="345723" cy="338554"/>
          </a:xfrm>
          <a:prstGeom prst="rect">
            <a:avLst/>
          </a:prstGeom>
          <a:solidFill>
            <a:srgbClr val="2DAA66"/>
          </a:solidFill>
          <a:ln w="12700" cap="flat" cmpd="sng" algn="ctr">
            <a:noFill/>
            <a:prstDash val="solid"/>
            <a:miter lim="800000"/>
          </a:ln>
          <a:effectLst/>
        </p:spPr>
      </p:pic>
      <p:sp>
        <p:nvSpPr>
          <p:cNvPr id="3" name="Título 1">
            <a:extLst>
              <a:ext uri="{FF2B5EF4-FFF2-40B4-BE49-F238E27FC236}">
                <a16:creationId xmlns:a16="http://schemas.microsoft.com/office/drawing/2014/main" id="{7D3C50F6-1F9B-107D-E122-7F9F22773663}"/>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de los proyectos </a:t>
            </a:r>
            <a:endParaRPr kumimoji="0" lang="es-ES" sz="3600" b="0" i="0" u="none" strike="noStrike" kern="1200" cap="none" spc="0" normalizeH="0" baseline="0" noProof="0">
              <a:ln>
                <a:noFill/>
              </a:ln>
              <a:solidFill>
                <a:srgbClr val="B28A3F"/>
              </a:solidFill>
              <a:effectLst/>
              <a:uLnTx/>
              <a:uFillTx/>
              <a:latin typeface="Montserrat ExtraBold"/>
              <a:ea typeface="+mj-ea"/>
              <a:cs typeface="+mj-cs"/>
            </a:endParaRPr>
          </a:p>
        </p:txBody>
      </p:sp>
      <p:sp>
        <p:nvSpPr>
          <p:cNvPr id="4" name="CuadroTexto 3">
            <a:extLst>
              <a:ext uri="{FF2B5EF4-FFF2-40B4-BE49-F238E27FC236}">
                <a16:creationId xmlns:a16="http://schemas.microsoft.com/office/drawing/2014/main" id="{276175CD-E8DF-A546-53A0-8C6B6B9C9424}"/>
              </a:ext>
            </a:extLst>
          </p:cNvPr>
          <p:cNvSpPr txBox="1"/>
          <p:nvPr/>
        </p:nvSpPr>
        <p:spPr>
          <a:xfrm>
            <a:off x="662229" y="605266"/>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Resolución y Recuperación - Simulacros</a:t>
            </a:r>
          </a:p>
        </p:txBody>
      </p:sp>
    </p:spTree>
    <p:extLst>
      <p:ext uri="{BB962C8B-B14F-4D97-AF65-F5344CB8AC3E}">
        <p14:creationId xmlns:p14="http://schemas.microsoft.com/office/powerpoint/2010/main" val="156677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43FDD5ED-9B92-769F-0B35-ACC8344E4D67}"/>
              </a:ext>
            </a:extLst>
          </p:cNvPr>
          <p:cNvSpPr/>
          <p:nvPr/>
        </p:nvSpPr>
        <p:spPr>
          <a:xfrm>
            <a:off x="278414" y="5582655"/>
            <a:ext cx="3237194" cy="910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 name="Round Diagonal Corner Rectangle 4">
            <a:extLst>
              <a:ext uri="{FF2B5EF4-FFF2-40B4-BE49-F238E27FC236}">
                <a16:creationId xmlns:a16="http://schemas.microsoft.com/office/drawing/2014/main" id="{1C566DEF-E20C-3EC7-E909-2E3E08881F3E}"/>
              </a:ext>
            </a:extLst>
          </p:cNvPr>
          <p:cNvSpPr/>
          <p:nvPr/>
        </p:nvSpPr>
        <p:spPr>
          <a:xfrm>
            <a:off x="648475" y="2148776"/>
            <a:ext cx="5277976" cy="4179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 name="Round Diagonal Corner Rectangle 4">
            <a:extLst>
              <a:ext uri="{FF2B5EF4-FFF2-40B4-BE49-F238E27FC236}">
                <a16:creationId xmlns:a16="http://schemas.microsoft.com/office/drawing/2014/main" id="{CDEA8704-2AEA-67BB-CF48-96AE3DF2E3F2}"/>
              </a:ext>
            </a:extLst>
          </p:cNvPr>
          <p:cNvSpPr/>
          <p:nvPr/>
        </p:nvSpPr>
        <p:spPr>
          <a:xfrm>
            <a:off x="6213765" y="2121624"/>
            <a:ext cx="5545247" cy="4179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7" name="Round Diagonal Corner Rectangle 4">
            <a:extLst>
              <a:ext uri="{FF2B5EF4-FFF2-40B4-BE49-F238E27FC236}">
                <a16:creationId xmlns:a16="http://schemas.microsoft.com/office/drawing/2014/main" id="{833D5675-9843-5650-3256-EC75D4566A5B}"/>
              </a:ext>
            </a:extLst>
          </p:cNvPr>
          <p:cNvSpPr/>
          <p:nvPr/>
        </p:nvSpPr>
        <p:spPr>
          <a:xfrm>
            <a:off x="648476" y="5511349"/>
            <a:ext cx="2524388" cy="271728"/>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8" name="Round Diagonal Corner Rectangle 4">
            <a:extLst>
              <a:ext uri="{FF2B5EF4-FFF2-40B4-BE49-F238E27FC236}">
                <a16:creationId xmlns:a16="http://schemas.microsoft.com/office/drawing/2014/main" id="{DEB48059-6170-92EC-BB24-A26E457A6647}"/>
              </a:ext>
            </a:extLst>
          </p:cNvPr>
          <p:cNvSpPr/>
          <p:nvPr/>
        </p:nvSpPr>
        <p:spPr>
          <a:xfrm>
            <a:off x="6191838" y="5493635"/>
            <a:ext cx="5567174" cy="30254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Montserrat Medium"/>
              <a:ea typeface="+mn-ea"/>
              <a:cs typeface="+mn-cs"/>
            </a:endParaRPr>
          </a:p>
        </p:txBody>
      </p:sp>
      <p:sp>
        <p:nvSpPr>
          <p:cNvPr id="9" name="Round Diagonal Corner Rectangle 4">
            <a:extLst>
              <a:ext uri="{FF2B5EF4-FFF2-40B4-BE49-F238E27FC236}">
                <a16:creationId xmlns:a16="http://schemas.microsoft.com/office/drawing/2014/main" id="{376A2363-48FA-0496-9110-2AC4E508BAD0}"/>
              </a:ext>
            </a:extLst>
          </p:cNvPr>
          <p:cNvSpPr/>
          <p:nvPr/>
        </p:nvSpPr>
        <p:spPr>
          <a:xfrm>
            <a:off x="3458855" y="5490460"/>
            <a:ext cx="2514805" cy="283853"/>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0" name="Round Diagonal Corner Rectangle 4">
            <a:extLst>
              <a:ext uri="{FF2B5EF4-FFF2-40B4-BE49-F238E27FC236}">
                <a16:creationId xmlns:a16="http://schemas.microsoft.com/office/drawing/2014/main" id="{F00DEE8F-C2B9-EC22-7D54-013517CBB1B7}"/>
              </a:ext>
            </a:extLst>
          </p:cNvPr>
          <p:cNvSpPr/>
          <p:nvPr/>
        </p:nvSpPr>
        <p:spPr>
          <a:xfrm>
            <a:off x="723900" y="1343369"/>
            <a:ext cx="11110538" cy="6940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1" name="Rectángulo 10">
            <a:extLst>
              <a:ext uri="{FF2B5EF4-FFF2-40B4-BE49-F238E27FC236}">
                <a16:creationId xmlns:a16="http://schemas.microsoft.com/office/drawing/2014/main" id="{7DB3C9F0-A986-2A3C-B93A-E608006B7A8D}"/>
              </a:ext>
            </a:extLst>
          </p:cNvPr>
          <p:cNvSpPr/>
          <p:nvPr/>
        </p:nvSpPr>
        <p:spPr>
          <a:xfrm>
            <a:off x="2970846" y="1694355"/>
            <a:ext cx="6536135"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a:ln>
                  <a:noFill/>
                </a:ln>
                <a:solidFill>
                  <a:prstClr val="white"/>
                </a:solidFill>
                <a:effectLst/>
                <a:uLnTx/>
                <a:uFillTx/>
                <a:latin typeface="Montserrat Medium"/>
                <a:ea typeface="+mn-ea"/>
                <a:cs typeface="+mn-cs"/>
              </a:rPr>
              <a:t>Líder: </a:t>
            </a:r>
            <a:r>
              <a:rPr kumimoji="0" lang="es-CO" sz="1100" b="0" i="0" u="none" strike="noStrike" kern="1200" cap="none" spc="0" normalizeH="0" baseline="0" noProof="0">
                <a:ln>
                  <a:noFill/>
                </a:ln>
                <a:solidFill>
                  <a:prstClr val="white"/>
                </a:solidFill>
                <a:effectLst/>
                <a:uLnTx/>
                <a:uFillTx/>
                <a:latin typeface="Montserrat Medium"/>
                <a:ea typeface="+mn-ea"/>
                <a:cs typeface="+mn-cs"/>
              </a:rPr>
              <a:t>Jefe de Resoluciones y Liquidaciones</a:t>
            </a:r>
            <a:endParaRPr kumimoji="0" lang="es-MX" sz="1100" b="0" i="0" u="none" strike="noStrike" kern="1200" cap="none" spc="0" normalizeH="0" baseline="0" noProof="0">
              <a:ln>
                <a:noFill/>
              </a:ln>
              <a:solidFill>
                <a:prstClr val="white"/>
              </a:solidFill>
              <a:effectLst/>
              <a:uLnTx/>
              <a:uFillTx/>
              <a:latin typeface="Montserrat Medium"/>
              <a:ea typeface="+mn-ea"/>
              <a:cs typeface="+mn-cs"/>
            </a:endParaRPr>
          </a:p>
        </p:txBody>
      </p:sp>
      <p:sp>
        <p:nvSpPr>
          <p:cNvPr id="12" name="CuadroTexto 6">
            <a:extLst>
              <a:ext uri="{FF2B5EF4-FFF2-40B4-BE49-F238E27FC236}">
                <a16:creationId xmlns:a16="http://schemas.microsoft.com/office/drawing/2014/main" id="{D1E0BA58-E0AB-AF46-0848-0B15D5E5C712}"/>
              </a:ext>
            </a:extLst>
          </p:cNvPr>
          <p:cNvSpPr txBox="1"/>
          <p:nvPr/>
        </p:nvSpPr>
        <p:spPr>
          <a:xfrm rot="4">
            <a:off x="2348119" y="1433208"/>
            <a:ext cx="8074586" cy="297517"/>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MX" sz="1600" b="1" i="0" u="none" strike="noStrike" kern="0" cap="none" spc="0" normalizeH="0" baseline="0" noProof="0">
                <a:ln>
                  <a:noFill/>
                </a:ln>
                <a:solidFill>
                  <a:prstClr val="white"/>
                </a:solidFill>
                <a:effectLst/>
                <a:uLnTx/>
                <a:uFillTx/>
                <a:latin typeface="Montserrat Medium"/>
                <a:ea typeface="+mn-ea"/>
                <a:cs typeface="+mn-cs"/>
              </a:rPr>
              <a:t>Marco efectivo de resolución y recuperación</a:t>
            </a:r>
          </a:p>
        </p:txBody>
      </p:sp>
      <p:sp>
        <p:nvSpPr>
          <p:cNvPr id="15" name="Freeform 422">
            <a:extLst>
              <a:ext uri="{FF2B5EF4-FFF2-40B4-BE49-F238E27FC236}">
                <a16:creationId xmlns:a16="http://schemas.microsoft.com/office/drawing/2014/main" id="{BD487F40-C6A0-4882-2689-66E87B1C0A85}"/>
              </a:ext>
            </a:extLst>
          </p:cNvPr>
          <p:cNvSpPr>
            <a:spLocks/>
          </p:cNvSpPr>
          <p:nvPr/>
        </p:nvSpPr>
        <p:spPr bwMode="auto">
          <a:xfrm>
            <a:off x="6296765" y="5838911"/>
            <a:ext cx="5430795"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16" name="Freeform 422">
            <a:extLst>
              <a:ext uri="{FF2B5EF4-FFF2-40B4-BE49-F238E27FC236}">
                <a16:creationId xmlns:a16="http://schemas.microsoft.com/office/drawing/2014/main" id="{4369EF51-FAA6-29B3-CAE9-2C4F0BD04609}"/>
              </a:ext>
            </a:extLst>
          </p:cNvPr>
          <p:cNvSpPr>
            <a:spLocks/>
          </p:cNvSpPr>
          <p:nvPr/>
        </p:nvSpPr>
        <p:spPr bwMode="auto">
          <a:xfrm>
            <a:off x="6182313" y="2678082"/>
            <a:ext cx="5545247" cy="2684941"/>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17" name="Google Shape;7789;p148">
            <a:extLst>
              <a:ext uri="{FF2B5EF4-FFF2-40B4-BE49-F238E27FC236}">
                <a16:creationId xmlns:a16="http://schemas.microsoft.com/office/drawing/2014/main" id="{C1DFE396-071F-0510-48AB-93428DFBD995}"/>
              </a:ext>
            </a:extLst>
          </p:cNvPr>
          <p:cNvSpPr txBox="1">
            <a:spLocks noChangeArrowheads="1"/>
          </p:cNvSpPr>
          <p:nvPr/>
        </p:nvSpPr>
        <p:spPr bwMode="auto">
          <a:xfrm>
            <a:off x="6899038" y="2202875"/>
            <a:ext cx="3786558"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defPPr>
              <a:defRPr lang="es-CO"/>
            </a:defPPr>
            <a:lvl1pPr marR="0" lvl="0" indent="0" algn="ctr" fontAlgn="auto">
              <a:lnSpc>
                <a:spcPct val="100000"/>
              </a:lnSpc>
              <a:spcBef>
                <a:spcPts val="0"/>
              </a:spcBef>
              <a:spcAft>
                <a:spcPts val="0"/>
              </a:spcAft>
              <a:buClr>
                <a:srgbClr val="000000"/>
              </a:buClr>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Montserrat Medium"/>
                <a:cs typeface="Arial"/>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Descripción del cambio</a:t>
            </a:r>
          </a:p>
        </p:txBody>
      </p:sp>
      <p:sp>
        <p:nvSpPr>
          <p:cNvPr id="18" name="Freeform 422">
            <a:extLst>
              <a:ext uri="{FF2B5EF4-FFF2-40B4-BE49-F238E27FC236}">
                <a16:creationId xmlns:a16="http://schemas.microsoft.com/office/drawing/2014/main" id="{DC4CD550-F890-10AB-20FA-8303BC4E5FB8}"/>
              </a:ext>
            </a:extLst>
          </p:cNvPr>
          <p:cNvSpPr>
            <a:spLocks/>
          </p:cNvSpPr>
          <p:nvPr/>
        </p:nvSpPr>
        <p:spPr bwMode="auto">
          <a:xfrm>
            <a:off x="692171" y="2678083"/>
            <a:ext cx="5253263" cy="2684941"/>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19" name="Google Shape;7789;p148">
            <a:extLst>
              <a:ext uri="{FF2B5EF4-FFF2-40B4-BE49-F238E27FC236}">
                <a16:creationId xmlns:a16="http://schemas.microsoft.com/office/drawing/2014/main" id="{955835CA-DD1A-1D56-4D06-00FF60D4E09C}"/>
              </a:ext>
            </a:extLst>
          </p:cNvPr>
          <p:cNvSpPr txBox="1">
            <a:spLocks noChangeArrowheads="1"/>
          </p:cNvSpPr>
          <p:nvPr/>
        </p:nvSpPr>
        <p:spPr bwMode="auto">
          <a:xfrm>
            <a:off x="1699401" y="2237260"/>
            <a:ext cx="357370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Causa del cambio</a:t>
            </a:r>
          </a:p>
        </p:txBody>
      </p:sp>
      <p:sp>
        <p:nvSpPr>
          <p:cNvPr id="20" name="Google Shape;7789;p148">
            <a:extLst>
              <a:ext uri="{FF2B5EF4-FFF2-40B4-BE49-F238E27FC236}">
                <a16:creationId xmlns:a16="http://schemas.microsoft.com/office/drawing/2014/main" id="{0BD34548-6B76-BB57-B3DF-8DF504B76CDC}"/>
              </a:ext>
            </a:extLst>
          </p:cNvPr>
          <p:cNvSpPr txBox="1">
            <a:spLocks noChangeArrowheads="1"/>
          </p:cNvSpPr>
          <p:nvPr/>
        </p:nvSpPr>
        <p:spPr bwMode="auto">
          <a:xfrm>
            <a:off x="6750625" y="5498080"/>
            <a:ext cx="4872919"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Consecuencias del cambio</a:t>
            </a:r>
          </a:p>
        </p:txBody>
      </p:sp>
      <p:sp>
        <p:nvSpPr>
          <p:cNvPr id="21" name="Google Shape;7789;p148">
            <a:extLst>
              <a:ext uri="{FF2B5EF4-FFF2-40B4-BE49-F238E27FC236}">
                <a16:creationId xmlns:a16="http://schemas.microsoft.com/office/drawing/2014/main" id="{2DF1AF67-5834-5DAA-4D01-11CB38CAF475}"/>
              </a:ext>
            </a:extLst>
          </p:cNvPr>
          <p:cNvSpPr txBox="1">
            <a:spLocks noChangeArrowheads="1"/>
          </p:cNvSpPr>
          <p:nvPr/>
        </p:nvSpPr>
        <p:spPr bwMode="auto">
          <a:xfrm>
            <a:off x="1174902" y="5504576"/>
            <a:ext cx="163772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Fecha del cambio</a:t>
            </a:r>
          </a:p>
        </p:txBody>
      </p:sp>
      <p:pic>
        <p:nvPicPr>
          <p:cNvPr id="22" name="Gráfico 21" descr="Transferencia contorno">
            <a:extLst>
              <a:ext uri="{FF2B5EF4-FFF2-40B4-BE49-F238E27FC236}">
                <a16:creationId xmlns:a16="http://schemas.microsoft.com/office/drawing/2014/main" id="{9C6B2E0D-754F-050C-70C9-C2DACE59CF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0624" y="5491266"/>
            <a:ext cx="297111" cy="264210"/>
          </a:xfrm>
          <a:prstGeom prst="rect">
            <a:avLst/>
          </a:prstGeom>
        </p:spPr>
      </p:pic>
      <p:pic>
        <p:nvPicPr>
          <p:cNvPr id="23" name="Gráfico 22" descr="Calendario mensual contorno">
            <a:extLst>
              <a:ext uri="{FF2B5EF4-FFF2-40B4-BE49-F238E27FC236}">
                <a16:creationId xmlns:a16="http://schemas.microsoft.com/office/drawing/2014/main" id="{793F42EC-FA8C-A671-3919-E0B7E8F485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994" y="5820306"/>
            <a:ext cx="264921" cy="264921"/>
          </a:xfrm>
          <a:prstGeom prst="rect">
            <a:avLst/>
          </a:prstGeom>
        </p:spPr>
      </p:pic>
      <p:pic>
        <p:nvPicPr>
          <p:cNvPr id="24" name="Gráfico 23" descr="Documento contorno">
            <a:extLst>
              <a:ext uri="{FF2B5EF4-FFF2-40B4-BE49-F238E27FC236}">
                <a16:creationId xmlns:a16="http://schemas.microsoft.com/office/drawing/2014/main" id="{2C25BD12-CB32-13A6-1A33-BB596D3E28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1947" y="2169858"/>
            <a:ext cx="274173" cy="274173"/>
          </a:xfrm>
          <a:prstGeom prst="rect">
            <a:avLst/>
          </a:prstGeom>
        </p:spPr>
      </p:pic>
      <p:sp>
        <p:nvSpPr>
          <p:cNvPr id="25" name="Rectángulo: esquinas redondeadas 24">
            <a:extLst>
              <a:ext uri="{FF2B5EF4-FFF2-40B4-BE49-F238E27FC236}">
                <a16:creationId xmlns:a16="http://schemas.microsoft.com/office/drawing/2014/main" id="{890FF383-CE27-D1E1-3F7B-6B6148FC3817}"/>
              </a:ext>
            </a:extLst>
          </p:cNvPr>
          <p:cNvSpPr/>
          <p:nvPr/>
        </p:nvSpPr>
        <p:spPr>
          <a:xfrm>
            <a:off x="3940741" y="5752916"/>
            <a:ext cx="2124000" cy="349200"/>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6" name="Google Shape;7789;p148">
            <a:extLst>
              <a:ext uri="{FF2B5EF4-FFF2-40B4-BE49-F238E27FC236}">
                <a16:creationId xmlns:a16="http://schemas.microsoft.com/office/drawing/2014/main" id="{EAECCA4B-14F3-590E-B4C8-6DD00030CE22}"/>
              </a:ext>
            </a:extLst>
          </p:cNvPr>
          <p:cNvSpPr txBox="1">
            <a:spLocks noChangeArrowheads="1"/>
          </p:cNvSpPr>
          <p:nvPr/>
        </p:nvSpPr>
        <p:spPr bwMode="auto">
          <a:xfrm>
            <a:off x="3938200" y="5491512"/>
            <a:ext cx="1879924"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Impacto del cambio</a:t>
            </a:r>
          </a:p>
        </p:txBody>
      </p:sp>
      <p:sp>
        <p:nvSpPr>
          <p:cNvPr id="27" name="Freeform 422">
            <a:extLst>
              <a:ext uri="{FF2B5EF4-FFF2-40B4-BE49-F238E27FC236}">
                <a16:creationId xmlns:a16="http://schemas.microsoft.com/office/drawing/2014/main" id="{54B80354-EDF9-C3BC-0F88-66A1EE786475}"/>
              </a:ext>
            </a:extLst>
          </p:cNvPr>
          <p:cNvSpPr>
            <a:spLocks/>
          </p:cNvSpPr>
          <p:nvPr/>
        </p:nvSpPr>
        <p:spPr bwMode="auto">
          <a:xfrm>
            <a:off x="648475" y="5856956"/>
            <a:ext cx="2501040" cy="572877"/>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28" name="Freeform 422">
            <a:extLst>
              <a:ext uri="{FF2B5EF4-FFF2-40B4-BE49-F238E27FC236}">
                <a16:creationId xmlns:a16="http://schemas.microsoft.com/office/drawing/2014/main" id="{395104AA-B2FA-3BAC-C64B-41376668EA34}"/>
              </a:ext>
            </a:extLst>
          </p:cNvPr>
          <p:cNvSpPr>
            <a:spLocks/>
          </p:cNvSpPr>
          <p:nvPr/>
        </p:nvSpPr>
        <p:spPr bwMode="auto">
          <a:xfrm>
            <a:off x="3472620" y="5853666"/>
            <a:ext cx="2501040"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30" name="Google Shape;7788;p148">
            <a:extLst>
              <a:ext uri="{FF2B5EF4-FFF2-40B4-BE49-F238E27FC236}">
                <a16:creationId xmlns:a16="http://schemas.microsoft.com/office/drawing/2014/main" id="{68C94F19-BD7F-0C83-4B8B-2EB9F9434C2C}"/>
              </a:ext>
            </a:extLst>
          </p:cNvPr>
          <p:cNvSpPr txBox="1">
            <a:spLocks noChangeArrowheads="1"/>
          </p:cNvSpPr>
          <p:nvPr/>
        </p:nvSpPr>
        <p:spPr bwMode="auto">
          <a:xfrm>
            <a:off x="723900" y="5854703"/>
            <a:ext cx="2236303" cy="5872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28 de octubre de 2025</a:t>
            </a:r>
          </a:p>
        </p:txBody>
      </p:sp>
      <p:sp>
        <p:nvSpPr>
          <p:cNvPr id="31" name="Google Shape;7788;p148">
            <a:extLst>
              <a:ext uri="{FF2B5EF4-FFF2-40B4-BE49-F238E27FC236}">
                <a16:creationId xmlns:a16="http://schemas.microsoft.com/office/drawing/2014/main" id="{0FA00AC7-5CF5-BC53-81CF-A0CFDF0E19DD}"/>
              </a:ext>
            </a:extLst>
          </p:cNvPr>
          <p:cNvSpPr txBox="1">
            <a:spLocks noChangeArrowheads="1"/>
          </p:cNvSpPr>
          <p:nvPr/>
        </p:nvSpPr>
        <p:spPr bwMode="auto">
          <a:xfrm>
            <a:off x="3443996" y="5834286"/>
            <a:ext cx="2493668" cy="58721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Cronograma del proyecto.</a:t>
            </a:r>
          </a:p>
        </p:txBody>
      </p:sp>
      <p:sp>
        <p:nvSpPr>
          <p:cNvPr id="32" name="Google Shape;7788;p148">
            <a:extLst>
              <a:ext uri="{FF2B5EF4-FFF2-40B4-BE49-F238E27FC236}">
                <a16:creationId xmlns:a16="http://schemas.microsoft.com/office/drawing/2014/main" id="{2D998549-B9CD-1E16-673F-8FE44447C520}"/>
              </a:ext>
            </a:extLst>
          </p:cNvPr>
          <p:cNvSpPr txBox="1">
            <a:spLocks noChangeArrowheads="1"/>
          </p:cNvSpPr>
          <p:nvPr/>
        </p:nvSpPr>
        <p:spPr bwMode="auto">
          <a:xfrm>
            <a:off x="6511947" y="5862917"/>
            <a:ext cx="5031578" cy="58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fontAlgn="base">
              <a:spcBef>
                <a:spcPct val="0"/>
              </a:spcBef>
              <a:spcAft>
                <a:spcPct val="0"/>
              </a:spcAft>
              <a:buClr>
                <a:srgbClr val="FFB402"/>
              </a:buClr>
              <a:buSzPct val="90000"/>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Cambio en las actividades que </a:t>
            </a:r>
            <a:r>
              <a:rPr kumimoji="0" lang="es-CO" altLang="en-US" sz="120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no impacta </a:t>
            </a: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la fecha de finalización del proyecto </a:t>
            </a:r>
            <a:r>
              <a:rPr lang="es-CO" altLang="en-US" sz="1200">
                <a:solidFill>
                  <a:prstClr val="black"/>
                </a:solidFill>
                <a:latin typeface="Montserrat Medium"/>
                <a:cs typeface="Open Sans" panose="020B0606030504020204" pitchFamily="34" charset="0"/>
              </a:rPr>
              <a:t>y </a:t>
            </a:r>
            <a:r>
              <a:rPr lang="es-CO" altLang="en-US" sz="1200" b="1">
                <a:solidFill>
                  <a:prstClr val="black"/>
                </a:solidFill>
                <a:latin typeface="Montserrat Medium"/>
                <a:cs typeface="Open Sans" panose="020B0606030504020204" pitchFamily="34" charset="0"/>
              </a:rPr>
              <a:t>modifica el alcance.</a:t>
            </a:r>
            <a:endPar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endParaRPr>
          </a:p>
        </p:txBody>
      </p:sp>
      <p:sp>
        <p:nvSpPr>
          <p:cNvPr id="34" name="CuadroTexto 33">
            <a:extLst>
              <a:ext uri="{FF2B5EF4-FFF2-40B4-BE49-F238E27FC236}">
                <a16:creationId xmlns:a16="http://schemas.microsoft.com/office/drawing/2014/main" id="{29EE4C1A-6245-33EC-E4A7-DAC238636153}"/>
              </a:ext>
            </a:extLst>
          </p:cNvPr>
          <p:cNvSpPr txBox="1"/>
          <p:nvPr/>
        </p:nvSpPr>
        <p:spPr>
          <a:xfrm>
            <a:off x="717959" y="2772066"/>
            <a:ext cx="5135281" cy="2569934"/>
          </a:xfrm>
          <a:prstGeom prst="rect">
            <a:avLst/>
          </a:prstGeom>
          <a:noFill/>
          <a:effectLst/>
        </p:spPr>
        <p:txBody>
          <a:bodyPr wrap="square" anchor="ctr">
            <a:spAutoFit/>
          </a:bodyPr>
          <a:lstStyle/>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Diseño de esquemas de compensación, cobertura y/o garantía: </a:t>
            </a:r>
            <a:r>
              <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La contratación de asesoría concluyó el 28-oct-25. Inicia ejecución a desarrollar en los 2 siguientes meses. </a:t>
            </a:r>
          </a:p>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CO"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rPr>
              <a:t>Infraestructura Tecnológica y Operativa para el Banco Puente </a:t>
            </a:r>
            <a:r>
              <a:rPr kumimoji="0" lang="es-MX"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 </a:t>
            </a:r>
            <a:r>
              <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Se </a:t>
            </a:r>
            <a:r>
              <a:rPr kumimoji="0" lang="es-CO"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rPr>
              <a:t>extendió la duración del contrato C-011-2024 hasta abril de 2026, en atención a que se han requerido reuniones adicionales con los PI BR, CRCC y BVC, entre otros.</a:t>
            </a:r>
            <a:endPar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Metodología de No Criticidad: </a:t>
            </a:r>
            <a:r>
              <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Se retiró el profesional a cargo de la parte técnico estadística de la metodología lo que impidió la continuidad a la complementación de la segunda versión de la metodología.</a:t>
            </a:r>
          </a:p>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Actualización capítulo Liquidación</a:t>
            </a:r>
            <a:r>
              <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 La redistribución de tareas al interior del equipo y el encargo de la jefatura demandan la extensión del plazo para revisión y propuesta.</a:t>
            </a:r>
          </a:p>
        </p:txBody>
      </p:sp>
      <p:pic>
        <p:nvPicPr>
          <p:cNvPr id="35" name="Gráfico 34" descr="Engranajes contorno">
            <a:extLst>
              <a:ext uri="{FF2B5EF4-FFF2-40B4-BE49-F238E27FC236}">
                <a16:creationId xmlns:a16="http://schemas.microsoft.com/office/drawing/2014/main" id="{40FC2C9F-1D2C-C42A-DDE4-4E7A151FF6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33169" y="2192742"/>
            <a:ext cx="345370" cy="345370"/>
          </a:xfrm>
          <a:prstGeom prst="rect">
            <a:avLst/>
          </a:prstGeom>
        </p:spPr>
      </p:pic>
      <p:pic>
        <p:nvPicPr>
          <p:cNvPr id="37" name="Imagen 36">
            <a:extLst>
              <a:ext uri="{FF2B5EF4-FFF2-40B4-BE49-F238E27FC236}">
                <a16:creationId xmlns:a16="http://schemas.microsoft.com/office/drawing/2014/main" id="{F3D0AC72-078D-5094-C39B-5DC1B6C881D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686727" y="1483295"/>
            <a:ext cx="345723" cy="338554"/>
          </a:xfrm>
          <a:prstGeom prst="rect">
            <a:avLst/>
          </a:prstGeom>
          <a:solidFill>
            <a:srgbClr val="2DAA66"/>
          </a:solidFill>
          <a:ln w="12700" cap="flat" cmpd="sng" algn="ctr">
            <a:noFill/>
            <a:prstDash val="solid"/>
            <a:miter lim="800000"/>
          </a:ln>
          <a:effectLst/>
        </p:spPr>
      </p:pic>
      <p:sp>
        <p:nvSpPr>
          <p:cNvPr id="13" name="Título 1">
            <a:extLst>
              <a:ext uri="{FF2B5EF4-FFF2-40B4-BE49-F238E27FC236}">
                <a16:creationId xmlns:a16="http://schemas.microsoft.com/office/drawing/2014/main" id="{556643FB-B466-7C5C-6E7E-A9015051F7EE}"/>
              </a:ext>
            </a:extLst>
          </p:cNvPr>
          <p:cNvSpPr txBox="1">
            <a:spLocks/>
          </p:cNvSpPr>
          <p:nvPr/>
        </p:nvSpPr>
        <p:spPr>
          <a:xfrm>
            <a:off x="598402" y="18064"/>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Solicitud de cambios en el proyecto</a:t>
            </a:r>
          </a:p>
        </p:txBody>
      </p:sp>
      <p:sp>
        <p:nvSpPr>
          <p:cNvPr id="14" name="CuadroTexto 13">
            <a:extLst>
              <a:ext uri="{FF2B5EF4-FFF2-40B4-BE49-F238E27FC236}">
                <a16:creationId xmlns:a16="http://schemas.microsoft.com/office/drawing/2014/main" id="{1828011C-7FC6-4130-EBDC-DB6C8E1CE039}"/>
              </a:ext>
            </a:extLst>
          </p:cNvPr>
          <p:cNvSpPr txBox="1"/>
          <p:nvPr/>
        </p:nvSpPr>
        <p:spPr>
          <a:xfrm>
            <a:off x="648475" y="695815"/>
            <a:ext cx="1111053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Marco efectivo de resolución y recuperación</a:t>
            </a:r>
          </a:p>
        </p:txBody>
      </p:sp>
      <p:pic>
        <p:nvPicPr>
          <p:cNvPr id="2" name="Gráfico 1" descr="Calendario mensual contorno">
            <a:extLst>
              <a:ext uri="{FF2B5EF4-FFF2-40B4-BE49-F238E27FC236}">
                <a16:creationId xmlns:a16="http://schemas.microsoft.com/office/drawing/2014/main" id="{55653FA6-C324-F5B9-6FF3-E16047B0EEFB}"/>
              </a:ext>
            </a:extLst>
          </p:cNvPr>
          <p:cNvPicPr>
            <a:picLocks noChangeAspect="1"/>
          </p:cNvPicPr>
          <p:nvPr/>
        </p:nvPicPr>
        <p:blipFill>
          <a:blip r:embed="rId4">
            <a:extLst>
              <a:ext uri="{96DAC541-7B7A-43D3-8B79-37D633B846F1}">
                <asvg:svgBlip xmlns:asvg="http://schemas.microsoft.com/office/drawing/2016/SVG/main" r:embed="rId12"/>
              </a:ext>
            </a:extLst>
          </a:blip>
          <a:stretch>
            <a:fillRect/>
          </a:stretch>
        </p:blipFill>
        <p:spPr>
          <a:xfrm>
            <a:off x="892805" y="5511349"/>
            <a:ext cx="264921" cy="264921"/>
          </a:xfrm>
          <a:prstGeom prst="rect">
            <a:avLst/>
          </a:prstGeom>
        </p:spPr>
      </p:pic>
      <p:pic>
        <p:nvPicPr>
          <p:cNvPr id="3" name="Gráfico 2" descr="Portapapeles comprobado contorno">
            <a:extLst>
              <a:ext uri="{FF2B5EF4-FFF2-40B4-BE49-F238E27FC236}">
                <a16:creationId xmlns:a16="http://schemas.microsoft.com/office/drawing/2014/main" id="{7E3A6F90-1B56-A406-9938-DE6F5617E2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3525" y="5503720"/>
            <a:ext cx="263986" cy="263986"/>
          </a:xfrm>
          <a:prstGeom prst="rect">
            <a:avLst/>
          </a:prstGeom>
        </p:spPr>
      </p:pic>
      <p:sp>
        <p:nvSpPr>
          <p:cNvPr id="29" name="CuadroTexto 28">
            <a:extLst>
              <a:ext uri="{FF2B5EF4-FFF2-40B4-BE49-F238E27FC236}">
                <a16:creationId xmlns:a16="http://schemas.microsoft.com/office/drawing/2014/main" id="{49C27CD4-38D9-567A-3140-0EBC42E4291A}"/>
              </a:ext>
            </a:extLst>
          </p:cNvPr>
          <p:cNvSpPr txBox="1"/>
          <p:nvPr/>
        </p:nvSpPr>
        <p:spPr>
          <a:xfrm>
            <a:off x="6411065" y="2836404"/>
            <a:ext cx="5101722" cy="2392963"/>
          </a:xfrm>
          <a:prstGeom prst="rect">
            <a:avLst/>
          </a:prstGeom>
          <a:noFill/>
          <a:effectLst/>
        </p:spPr>
        <p:txBody>
          <a:bodyPr wrap="square" anchor="ctr">
            <a:spAutoFit/>
          </a:bodyPr>
          <a:lstStyle/>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Diseño de esquemas de compensación, cobertura y/o garantía : </a:t>
            </a:r>
            <a:r>
              <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Ampliación de plazo para contratación y ejecución asesoría. Diciembre de 2025.</a:t>
            </a:r>
          </a:p>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CO"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rPr>
              <a:t>Infraestructura Tecnológica y Operativa para el Banco Puente </a:t>
            </a:r>
            <a:r>
              <a:rPr kumimoji="0" lang="es-MX"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 </a:t>
            </a:r>
            <a:r>
              <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Ampliación de plazo para reporte del avance Fase I 2025. La continuidad del proyecto </a:t>
            </a:r>
            <a:r>
              <a:rPr kumimoji="0" lang="es-CO"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rPr>
              <a:t>previsto para 2026 se controlará a través de la planeación operativa. La guía de usuario se desarrollará en la planeación operativa de 2026.</a:t>
            </a:r>
            <a:endPar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Metodología de No criticidad: </a:t>
            </a:r>
            <a:r>
              <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Ampliación plazo para empalme con nuevo experto para análisis, desarrollo y finalización versión 2. Diciembre 2025.</a:t>
            </a:r>
          </a:p>
          <a:p>
            <a:pPr marL="171450" marR="0" lvl="0" indent="-1714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15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Actualización capítulo Liquidación</a:t>
            </a:r>
            <a:r>
              <a:rPr kumimoji="0" lang="es-MX" sz="115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 Extensión de plazo para propuesta de ajustes, revisión y aprobación. Diciembre de 2025.</a:t>
            </a:r>
          </a:p>
        </p:txBody>
      </p:sp>
    </p:spTree>
    <p:extLst>
      <p:ext uri="{BB962C8B-B14F-4D97-AF65-F5344CB8AC3E}">
        <p14:creationId xmlns:p14="http://schemas.microsoft.com/office/powerpoint/2010/main" val="254675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ctangle 17">
            <a:extLst>
              <a:ext uri="{FF2B5EF4-FFF2-40B4-BE49-F238E27FC236}">
                <a16:creationId xmlns:a16="http://schemas.microsoft.com/office/drawing/2014/main" id="{1DDCA2D5-7C55-51A7-A193-F4A318FB3717}"/>
              </a:ext>
            </a:extLst>
          </p:cNvPr>
          <p:cNvSpPr/>
          <p:nvPr/>
        </p:nvSpPr>
        <p:spPr>
          <a:xfrm>
            <a:off x="876757" y="3064434"/>
            <a:ext cx="10296000" cy="2371166"/>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sp>
        <p:nvSpPr>
          <p:cNvPr id="2" name="Título 1">
            <a:extLst>
              <a:ext uri="{FF2B5EF4-FFF2-40B4-BE49-F238E27FC236}">
                <a16:creationId xmlns:a16="http://schemas.microsoft.com/office/drawing/2014/main" id="{B626012D-33FE-E436-B795-CD64CCDC284C}"/>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3" name="CuadroTexto 2">
            <a:extLst>
              <a:ext uri="{FF2B5EF4-FFF2-40B4-BE49-F238E27FC236}">
                <a16:creationId xmlns:a16="http://schemas.microsoft.com/office/drawing/2014/main" id="{87936E6C-0501-8D82-00E7-C378F6378378}"/>
              </a:ext>
            </a:extLst>
          </p:cNvPr>
          <p:cNvSpPr txBox="1"/>
          <p:nvPr/>
        </p:nvSpPr>
        <p:spPr>
          <a:xfrm>
            <a:off x="648475" y="695815"/>
            <a:ext cx="9993194" cy="400110"/>
          </a:xfrm>
          <a:prstGeom prst="rect">
            <a:avLst/>
          </a:prstGeom>
          <a:noFill/>
        </p:spPr>
        <p:txBody>
          <a:bodyPr wrap="square">
            <a:spAutoFit/>
          </a:bodyPr>
          <a:lstStyle/>
          <a:p>
            <a:r>
              <a:rPr lang="es-CO" sz="2000">
                <a:solidFill>
                  <a:srgbClr val="B28A3F"/>
                </a:solidFill>
                <a:latin typeface="+mj-lt"/>
                <a:ea typeface="+mj-ea"/>
                <a:cs typeface="+mj-cs"/>
              </a:rPr>
              <a:t>Resolución y Recuperación </a:t>
            </a:r>
          </a:p>
        </p:txBody>
      </p:sp>
      <p:sp>
        <p:nvSpPr>
          <p:cNvPr id="8" name="Paralelogramo 7">
            <a:extLst>
              <a:ext uri="{FF2B5EF4-FFF2-40B4-BE49-F238E27FC236}">
                <a16:creationId xmlns:a16="http://schemas.microsoft.com/office/drawing/2014/main" id="{534A305F-2131-6EB2-9E84-79E455BB324C}"/>
              </a:ext>
            </a:extLst>
          </p:cNvPr>
          <p:cNvSpPr/>
          <p:nvPr/>
        </p:nvSpPr>
        <p:spPr>
          <a:xfrm>
            <a:off x="859388" y="2565124"/>
            <a:ext cx="5047818"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a:ln>
                  <a:noFill/>
                </a:ln>
                <a:solidFill>
                  <a:prstClr val="white"/>
                </a:solidFill>
                <a:effectLst/>
                <a:uLnTx/>
                <a:uFillTx/>
                <a:latin typeface="Montserrat Medium"/>
                <a:ea typeface="+mn-ea"/>
                <a:cs typeface="+mn-cs"/>
              </a:rPr>
              <a:t>Hitos</a:t>
            </a:r>
          </a:p>
        </p:txBody>
      </p:sp>
      <p:cxnSp>
        <p:nvCxnSpPr>
          <p:cNvPr id="9" name="Straight Connector 42">
            <a:extLst>
              <a:ext uri="{FF2B5EF4-FFF2-40B4-BE49-F238E27FC236}">
                <a16:creationId xmlns:a16="http://schemas.microsoft.com/office/drawing/2014/main" id="{618ABBC9-4D7F-2963-D69A-88E8F62252FA}"/>
              </a:ext>
            </a:extLst>
          </p:cNvPr>
          <p:cNvCxnSpPr>
            <a:cxnSpLocks/>
          </p:cNvCxnSpPr>
          <p:nvPr/>
        </p:nvCxnSpPr>
        <p:spPr>
          <a:xfrm flipV="1">
            <a:off x="901261" y="3538699"/>
            <a:ext cx="10224000" cy="1638"/>
          </a:xfrm>
          <a:prstGeom prst="line">
            <a:avLst/>
          </a:prstGeom>
          <a:noFill/>
          <a:ln w="12700" cap="flat" cmpd="sng" algn="ctr">
            <a:solidFill>
              <a:sysClr val="window" lastClr="FFFFFF">
                <a:lumMod val="85000"/>
              </a:sysClr>
            </a:solidFill>
            <a:prstDash val="solid"/>
            <a:miter lim="800000"/>
          </a:ln>
          <a:effectLst/>
        </p:spPr>
      </p:cxnSp>
      <p:sp>
        <p:nvSpPr>
          <p:cNvPr id="10" name="CuadroTexto 9">
            <a:extLst>
              <a:ext uri="{FF2B5EF4-FFF2-40B4-BE49-F238E27FC236}">
                <a16:creationId xmlns:a16="http://schemas.microsoft.com/office/drawing/2014/main" id="{144EE73B-0493-8625-6E09-BAF2F64ADDBF}"/>
              </a:ext>
            </a:extLst>
          </p:cNvPr>
          <p:cNvSpPr txBox="1"/>
          <p:nvPr/>
        </p:nvSpPr>
        <p:spPr>
          <a:xfrm>
            <a:off x="7295980" y="3151276"/>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cxnSp>
        <p:nvCxnSpPr>
          <p:cNvPr id="11" name="Straight Connector 42">
            <a:extLst>
              <a:ext uri="{FF2B5EF4-FFF2-40B4-BE49-F238E27FC236}">
                <a16:creationId xmlns:a16="http://schemas.microsoft.com/office/drawing/2014/main" id="{23AA7017-D757-DBB2-CBD5-3D60815503BB}"/>
              </a:ext>
            </a:extLst>
          </p:cNvPr>
          <p:cNvCxnSpPr>
            <a:cxnSpLocks/>
          </p:cNvCxnSpPr>
          <p:nvPr/>
        </p:nvCxnSpPr>
        <p:spPr>
          <a:xfrm>
            <a:off x="901261" y="4116687"/>
            <a:ext cx="10224000" cy="8840"/>
          </a:xfrm>
          <a:prstGeom prst="line">
            <a:avLst/>
          </a:prstGeom>
          <a:noFill/>
          <a:ln w="12700" cap="flat" cmpd="sng" algn="ctr">
            <a:solidFill>
              <a:sysClr val="window" lastClr="FFFFFF">
                <a:lumMod val="85000"/>
              </a:sysClr>
            </a:solidFill>
            <a:prstDash val="solid"/>
            <a:miter lim="800000"/>
          </a:ln>
          <a:effectLst/>
        </p:spPr>
      </p:cxnSp>
      <p:sp>
        <p:nvSpPr>
          <p:cNvPr id="12" name="Paralelogramo 11">
            <a:extLst>
              <a:ext uri="{FF2B5EF4-FFF2-40B4-BE49-F238E27FC236}">
                <a16:creationId xmlns:a16="http://schemas.microsoft.com/office/drawing/2014/main" id="{DA918558-25F1-F2B6-932F-4332D54F2F55}"/>
              </a:ext>
            </a:extLst>
          </p:cNvPr>
          <p:cNvSpPr/>
          <p:nvPr/>
        </p:nvSpPr>
        <p:spPr>
          <a:xfrm>
            <a:off x="5947696" y="2565124"/>
            <a:ext cx="1843200"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ea typeface="+mn-ea"/>
                <a:cs typeface="+mn-cs"/>
              </a:rPr>
              <a:t>Estado</a:t>
            </a: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13" name="Paralelogramo 12">
            <a:extLst>
              <a:ext uri="{FF2B5EF4-FFF2-40B4-BE49-F238E27FC236}">
                <a16:creationId xmlns:a16="http://schemas.microsoft.com/office/drawing/2014/main" id="{11F82BA4-2CC0-ECBF-5B1C-7579B15DA337}"/>
              </a:ext>
            </a:extLst>
          </p:cNvPr>
          <p:cNvSpPr/>
          <p:nvPr/>
        </p:nvSpPr>
        <p:spPr>
          <a:xfrm>
            <a:off x="7806764" y="25651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2021</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4" name="Paralelogramo 13">
            <a:extLst>
              <a:ext uri="{FF2B5EF4-FFF2-40B4-BE49-F238E27FC236}">
                <a16:creationId xmlns:a16="http://schemas.microsoft.com/office/drawing/2014/main" id="{F45243CE-663B-06A0-810D-04941CC7FEC9}"/>
              </a:ext>
            </a:extLst>
          </p:cNvPr>
          <p:cNvSpPr/>
          <p:nvPr/>
        </p:nvSpPr>
        <p:spPr>
          <a:xfrm>
            <a:off x="8479410" y="25651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2022</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5" name="Paralelogramo 14">
            <a:extLst>
              <a:ext uri="{FF2B5EF4-FFF2-40B4-BE49-F238E27FC236}">
                <a16:creationId xmlns:a16="http://schemas.microsoft.com/office/drawing/2014/main" id="{4F8B14C5-9DFE-6036-6281-AB63201D6254}"/>
              </a:ext>
            </a:extLst>
          </p:cNvPr>
          <p:cNvSpPr/>
          <p:nvPr/>
        </p:nvSpPr>
        <p:spPr>
          <a:xfrm>
            <a:off x="9141423" y="25651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2023</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6" name="Paralelogramo 15">
            <a:extLst>
              <a:ext uri="{FF2B5EF4-FFF2-40B4-BE49-F238E27FC236}">
                <a16:creationId xmlns:a16="http://schemas.microsoft.com/office/drawing/2014/main" id="{22A107FB-0DB3-6D49-F8CE-F69391D6BF9D}"/>
              </a:ext>
            </a:extLst>
          </p:cNvPr>
          <p:cNvSpPr/>
          <p:nvPr/>
        </p:nvSpPr>
        <p:spPr>
          <a:xfrm>
            <a:off x="9803680" y="25651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2024</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7" name="Paralelogramo 16">
            <a:extLst>
              <a:ext uri="{FF2B5EF4-FFF2-40B4-BE49-F238E27FC236}">
                <a16:creationId xmlns:a16="http://schemas.microsoft.com/office/drawing/2014/main" id="{0F9A6189-A34C-B97F-6DCF-0B50FE0F1B16}"/>
              </a:ext>
            </a:extLst>
          </p:cNvPr>
          <p:cNvSpPr/>
          <p:nvPr/>
        </p:nvSpPr>
        <p:spPr>
          <a:xfrm>
            <a:off x="10476082" y="25651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2025</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cxnSp>
        <p:nvCxnSpPr>
          <p:cNvPr id="18" name="Straight Connector 42">
            <a:extLst>
              <a:ext uri="{FF2B5EF4-FFF2-40B4-BE49-F238E27FC236}">
                <a16:creationId xmlns:a16="http://schemas.microsoft.com/office/drawing/2014/main" id="{6F3A44CD-45CF-AF3D-C071-5C597BE35D89}"/>
              </a:ext>
            </a:extLst>
          </p:cNvPr>
          <p:cNvCxnSpPr>
            <a:cxnSpLocks/>
          </p:cNvCxnSpPr>
          <p:nvPr/>
        </p:nvCxnSpPr>
        <p:spPr>
          <a:xfrm flipH="1">
            <a:off x="8777309" y="3137637"/>
            <a:ext cx="21272" cy="2268000"/>
          </a:xfrm>
          <a:prstGeom prst="line">
            <a:avLst/>
          </a:prstGeom>
          <a:noFill/>
          <a:ln w="12700" cap="flat" cmpd="sng" algn="ctr">
            <a:solidFill>
              <a:sysClr val="window" lastClr="FFFFFF">
                <a:lumMod val="85000"/>
              </a:sysClr>
            </a:solidFill>
            <a:prstDash val="dash"/>
            <a:miter lim="800000"/>
          </a:ln>
          <a:effectLst/>
        </p:spPr>
      </p:cxnSp>
      <p:cxnSp>
        <p:nvCxnSpPr>
          <p:cNvPr id="19" name="Straight Connector 42">
            <a:extLst>
              <a:ext uri="{FF2B5EF4-FFF2-40B4-BE49-F238E27FC236}">
                <a16:creationId xmlns:a16="http://schemas.microsoft.com/office/drawing/2014/main" id="{F9571069-38AE-3E0C-BB70-F124D35FA588}"/>
              </a:ext>
            </a:extLst>
          </p:cNvPr>
          <p:cNvCxnSpPr>
            <a:cxnSpLocks/>
          </p:cNvCxnSpPr>
          <p:nvPr/>
        </p:nvCxnSpPr>
        <p:spPr>
          <a:xfrm flipH="1">
            <a:off x="9474650" y="3137637"/>
            <a:ext cx="11606" cy="2268000"/>
          </a:xfrm>
          <a:prstGeom prst="line">
            <a:avLst/>
          </a:prstGeom>
          <a:noFill/>
          <a:ln w="12700" cap="flat" cmpd="sng" algn="ctr">
            <a:solidFill>
              <a:sysClr val="window" lastClr="FFFFFF">
                <a:lumMod val="85000"/>
              </a:sysClr>
            </a:solidFill>
            <a:prstDash val="dash"/>
            <a:miter lim="800000"/>
          </a:ln>
          <a:effectLst/>
        </p:spPr>
      </p:cxnSp>
      <p:cxnSp>
        <p:nvCxnSpPr>
          <p:cNvPr id="20" name="Straight Connector 42">
            <a:extLst>
              <a:ext uri="{FF2B5EF4-FFF2-40B4-BE49-F238E27FC236}">
                <a16:creationId xmlns:a16="http://schemas.microsoft.com/office/drawing/2014/main" id="{09C5CE35-78F6-0017-80A6-7F66FBFD6347}"/>
              </a:ext>
            </a:extLst>
          </p:cNvPr>
          <p:cNvCxnSpPr>
            <a:cxnSpLocks/>
          </p:cNvCxnSpPr>
          <p:nvPr/>
        </p:nvCxnSpPr>
        <p:spPr>
          <a:xfrm flipH="1">
            <a:off x="10763813" y="3137637"/>
            <a:ext cx="5470" cy="2268000"/>
          </a:xfrm>
          <a:prstGeom prst="line">
            <a:avLst/>
          </a:prstGeom>
          <a:noFill/>
          <a:ln w="12700" cap="flat" cmpd="sng" algn="ctr">
            <a:solidFill>
              <a:sysClr val="window" lastClr="FFFFFF">
                <a:lumMod val="85000"/>
              </a:sysClr>
            </a:solidFill>
            <a:prstDash val="dash"/>
            <a:miter lim="800000"/>
          </a:ln>
          <a:effectLst/>
        </p:spPr>
      </p:cxnSp>
      <p:cxnSp>
        <p:nvCxnSpPr>
          <p:cNvPr id="21" name="Straight Connector 42">
            <a:extLst>
              <a:ext uri="{FF2B5EF4-FFF2-40B4-BE49-F238E27FC236}">
                <a16:creationId xmlns:a16="http://schemas.microsoft.com/office/drawing/2014/main" id="{D6678E48-D374-927E-3105-1FB5F1F883A4}"/>
              </a:ext>
            </a:extLst>
          </p:cNvPr>
          <p:cNvCxnSpPr>
            <a:cxnSpLocks/>
          </p:cNvCxnSpPr>
          <p:nvPr/>
        </p:nvCxnSpPr>
        <p:spPr>
          <a:xfrm flipH="1">
            <a:off x="8124916" y="3137637"/>
            <a:ext cx="13286" cy="2268000"/>
          </a:xfrm>
          <a:prstGeom prst="line">
            <a:avLst/>
          </a:prstGeom>
          <a:noFill/>
          <a:ln w="12700" cap="flat" cmpd="sng" algn="ctr">
            <a:solidFill>
              <a:sysClr val="window" lastClr="FFFFFF">
                <a:lumMod val="85000"/>
              </a:sysClr>
            </a:solidFill>
            <a:prstDash val="dash"/>
            <a:miter lim="800000"/>
          </a:ln>
          <a:effectLst/>
        </p:spPr>
      </p:cxnSp>
      <p:cxnSp>
        <p:nvCxnSpPr>
          <p:cNvPr id="22" name="Straight Connector 42">
            <a:extLst>
              <a:ext uri="{FF2B5EF4-FFF2-40B4-BE49-F238E27FC236}">
                <a16:creationId xmlns:a16="http://schemas.microsoft.com/office/drawing/2014/main" id="{0F845F45-03FC-6016-2D00-059F7BBCA983}"/>
              </a:ext>
            </a:extLst>
          </p:cNvPr>
          <p:cNvCxnSpPr>
            <a:cxnSpLocks/>
          </p:cNvCxnSpPr>
          <p:nvPr/>
        </p:nvCxnSpPr>
        <p:spPr>
          <a:xfrm flipH="1">
            <a:off x="10129973" y="3137637"/>
            <a:ext cx="9838" cy="2268000"/>
          </a:xfrm>
          <a:prstGeom prst="line">
            <a:avLst/>
          </a:prstGeom>
          <a:noFill/>
          <a:ln w="12700" cap="flat" cmpd="sng" algn="ctr">
            <a:solidFill>
              <a:sysClr val="window" lastClr="FFFFFF">
                <a:lumMod val="85000"/>
              </a:sysClr>
            </a:solidFill>
            <a:prstDash val="dash"/>
            <a:miter lim="800000"/>
          </a:ln>
          <a:effectLst/>
        </p:spPr>
      </p:cxnSp>
      <p:sp>
        <p:nvSpPr>
          <p:cNvPr id="23" name="Rectángulo 22">
            <a:extLst>
              <a:ext uri="{FF2B5EF4-FFF2-40B4-BE49-F238E27FC236}">
                <a16:creationId xmlns:a16="http://schemas.microsoft.com/office/drawing/2014/main" id="{AA93DB14-C88C-4546-1444-E6DF289F8AA7}"/>
              </a:ext>
            </a:extLst>
          </p:cNvPr>
          <p:cNvSpPr/>
          <p:nvPr/>
        </p:nvSpPr>
        <p:spPr>
          <a:xfrm>
            <a:off x="3297887" y="2073181"/>
            <a:ext cx="4840911"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prstClr val="white"/>
              </a:solidFill>
              <a:effectLst/>
              <a:uLnTx/>
              <a:uFillTx/>
              <a:latin typeface="Montserrat Medium"/>
              <a:ea typeface="+mn-ea"/>
              <a:cs typeface="+mn-cs"/>
            </a:endParaRPr>
          </a:p>
        </p:txBody>
      </p:sp>
      <p:sp>
        <p:nvSpPr>
          <p:cNvPr id="24" name="CuadroTexto 23">
            <a:extLst>
              <a:ext uri="{FF2B5EF4-FFF2-40B4-BE49-F238E27FC236}">
                <a16:creationId xmlns:a16="http://schemas.microsoft.com/office/drawing/2014/main" id="{AE37C293-5A83-1F0A-0F9F-FC7F347BF699}"/>
              </a:ext>
            </a:extLst>
          </p:cNvPr>
          <p:cNvSpPr txBox="1"/>
          <p:nvPr/>
        </p:nvSpPr>
        <p:spPr>
          <a:xfrm>
            <a:off x="1298266" y="3102602"/>
            <a:ext cx="4630607" cy="389702"/>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0">
                <a:solidFill>
                  <a:schemeClr val="tx1"/>
                </a:solidFill>
              </a:rPr>
              <a:t>Diseño del modelo de contagio</a:t>
            </a:r>
            <a:endParaRPr kumimoji="0" lang="es-CO" sz="1200" b="0" i="0" u="none" strike="noStrike" kern="0" cap="none" spc="0" normalizeH="0" baseline="0" noProof="0">
              <a:ln>
                <a:noFill/>
              </a:ln>
              <a:solidFill>
                <a:schemeClr val="tx1"/>
              </a:solidFill>
              <a:effectLst/>
              <a:uLnTx/>
              <a:uFillTx/>
              <a:latin typeface="Montserrat Medium"/>
              <a:ea typeface="+mn-ea"/>
              <a:cs typeface="+mn-cs"/>
            </a:endParaRPr>
          </a:p>
        </p:txBody>
      </p:sp>
      <p:sp>
        <p:nvSpPr>
          <p:cNvPr id="25" name="CuadroTexto 24">
            <a:extLst>
              <a:ext uri="{FF2B5EF4-FFF2-40B4-BE49-F238E27FC236}">
                <a16:creationId xmlns:a16="http://schemas.microsoft.com/office/drawing/2014/main" id="{2C786645-57B2-E872-602E-A48624DA5CEE}"/>
              </a:ext>
            </a:extLst>
          </p:cNvPr>
          <p:cNvSpPr txBox="1"/>
          <p:nvPr/>
        </p:nvSpPr>
        <p:spPr>
          <a:xfrm>
            <a:off x="1305092" y="3566878"/>
            <a:ext cx="4718501" cy="549739"/>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ea typeface="+mn-ea"/>
                <a:cs typeface="+mn-cs"/>
              </a:rPr>
              <a:t>Robustecimiento de los modelos de identificación de vulnerabilidades macroeconómicas, sectoriales e individuales de los EC.</a:t>
            </a:r>
          </a:p>
        </p:txBody>
      </p:sp>
      <p:sp>
        <p:nvSpPr>
          <p:cNvPr id="26" name="CuadroTexto 25">
            <a:extLst>
              <a:ext uri="{FF2B5EF4-FFF2-40B4-BE49-F238E27FC236}">
                <a16:creationId xmlns:a16="http://schemas.microsoft.com/office/drawing/2014/main" id="{AA2FB82C-0793-0DFD-997F-5F80DE6D3C9B}"/>
              </a:ext>
            </a:extLst>
          </p:cNvPr>
          <p:cNvSpPr txBox="1"/>
          <p:nvPr/>
        </p:nvSpPr>
        <p:spPr>
          <a:xfrm>
            <a:off x="1297078" y="4156189"/>
            <a:ext cx="4526625" cy="62670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s-CO" kern="0">
                <a:solidFill>
                  <a:schemeClr val="tx1"/>
                </a:solidFill>
              </a:rPr>
              <a:t>Diseño de prototipos</a:t>
            </a:r>
            <a:r>
              <a:rPr kumimoji="0" lang="es-CO" sz="1200" i="0" u="none" strike="noStrike" kern="0" cap="none" spc="0" normalizeH="0" baseline="0" noProof="0">
                <a:ln>
                  <a:noFill/>
                </a:ln>
                <a:solidFill>
                  <a:schemeClr val="tx1"/>
                </a:solidFill>
                <a:effectLst/>
                <a:uLnTx/>
                <a:uFillTx/>
                <a:latin typeface="Montserrat Medium"/>
                <a:ea typeface="+mn-ea"/>
                <a:cs typeface="+mn-cs"/>
              </a:rPr>
              <a:t> de indicadores macro financieros e idiosincráticos que reemplacen o mejoren los instrumentos actuales</a:t>
            </a:r>
          </a:p>
        </p:txBody>
      </p:sp>
      <p:sp>
        <p:nvSpPr>
          <p:cNvPr id="27" name="CuadroTexto 26">
            <a:extLst>
              <a:ext uri="{FF2B5EF4-FFF2-40B4-BE49-F238E27FC236}">
                <a16:creationId xmlns:a16="http://schemas.microsoft.com/office/drawing/2014/main" id="{70372273-65D5-F6B0-EA55-10B8858EE681}"/>
              </a:ext>
            </a:extLst>
          </p:cNvPr>
          <p:cNvSpPr txBox="1"/>
          <p:nvPr/>
        </p:nvSpPr>
        <p:spPr>
          <a:xfrm>
            <a:off x="1305093" y="4822112"/>
            <a:ext cx="4623780" cy="588087"/>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algn="just">
              <a:lnSpc>
                <a:spcPts val="1100"/>
              </a:lnSpc>
              <a:defRPr/>
            </a:pPr>
            <a:r>
              <a:rPr lang="es-CO" sz="1200">
                <a:solidFill>
                  <a:schemeClr val="tx1"/>
                </a:solidFill>
              </a:rPr>
              <a:t>Posicionamiento y articulación de los nuevos indicadores del SAT con la visión estratégica de riesgos de Fogafín</a:t>
            </a:r>
          </a:p>
        </p:txBody>
      </p:sp>
      <p:cxnSp>
        <p:nvCxnSpPr>
          <p:cNvPr id="28" name="Straight Connector 42">
            <a:extLst>
              <a:ext uri="{FF2B5EF4-FFF2-40B4-BE49-F238E27FC236}">
                <a16:creationId xmlns:a16="http://schemas.microsoft.com/office/drawing/2014/main" id="{A5FB4BDA-0F5A-BFEA-DBC5-9CB9B040FC8B}"/>
              </a:ext>
            </a:extLst>
          </p:cNvPr>
          <p:cNvCxnSpPr>
            <a:cxnSpLocks/>
          </p:cNvCxnSpPr>
          <p:nvPr/>
        </p:nvCxnSpPr>
        <p:spPr>
          <a:xfrm flipV="1">
            <a:off x="901261" y="4743637"/>
            <a:ext cx="10224000" cy="28102"/>
          </a:xfrm>
          <a:prstGeom prst="line">
            <a:avLst/>
          </a:prstGeom>
          <a:noFill/>
          <a:ln w="12700" cap="flat" cmpd="sng" algn="ctr">
            <a:solidFill>
              <a:sysClr val="window" lastClr="FFFFFF">
                <a:lumMod val="85000"/>
              </a:sysClr>
            </a:solidFill>
            <a:prstDash val="solid"/>
            <a:miter lim="800000"/>
          </a:ln>
          <a:effectLst/>
        </p:spPr>
      </p:cxnSp>
      <p:sp>
        <p:nvSpPr>
          <p:cNvPr id="29" name="CuadroTexto 28">
            <a:extLst>
              <a:ext uri="{FF2B5EF4-FFF2-40B4-BE49-F238E27FC236}">
                <a16:creationId xmlns:a16="http://schemas.microsoft.com/office/drawing/2014/main" id="{B5121071-6B09-1891-1668-50B2D8626FEB}"/>
              </a:ext>
            </a:extLst>
          </p:cNvPr>
          <p:cNvSpPr txBox="1"/>
          <p:nvPr/>
        </p:nvSpPr>
        <p:spPr>
          <a:xfrm>
            <a:off x="7291202" y="3650408"/>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30" name="Round Diagonal Corner Rectangle 4">
            <a:extLst>
              <a:ext uri="{FF2B5EF4-FFF2-40B4-BE49-F238E27FC236}">
                <a16:creationId xmlns:a16="http://schemas.microsoft.com/office/drawing/2014/main" id="{0105A96A-79A9-6115-6B8C-D70738DFA06B}"/>
              </a:ext>
            </a:extLst>
          </p:cNvPr>
          <p:cNvSpPr/>
          <p:nvPr/>
        </p:nvSpPr>
        <p:spPr>
          <a:xfrm>
            <a:off x="859388" y="1766116"/>
            <a:ext cx="7273203" cy="6940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pic>
        <p:nvPicPr>
          <p:cNvPr id="32" name="Imagen 31">
            <a:extLst>
              <a:ext uri="{FF2B5EF4-FFF2-40B4-BE49-F238E27FC236}">
                <a16:creationId xmlns:a16="http://schemas.microsoft.com/office/drawing/2014/main" id="{A8EA92E1-C112-DEC8-0684-3E487C963F1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255941" y="1925518"/>
            <a:ext cx="338554" cy="338554"/>
          </a:xfrm>
          <a:prstGeom prst="rect">
            <a:avLst/>
          </a:prstGeom>
          <a:solidFill>
            <a:srgbClr val="2DAA66"/>
          </a:solidFill>
          <a:ln w="12700" cap="flat" cmpd="sng" algn="ctr">
            <a:noFill/>
            <a:prstDash val="solid"/>
            <a:miter lim="800000"/>
          </a:ln>
          <a:effectLst/>
        </p:spPr>
      </p:pic>
      <p:sp>
        <p:nvSpPr>
          <p:cNvPr id="33" name="Rectángulo 32">
            <a:extLst>
              <a:ext uri="{FF2B5EF4-FFF2-40B4-BE49-F238E27FC236}">
                <a16:creationId xmlns:a16="http://schemas.microsoft.com/office/drawing/2014/main" id="{9D631FF2-D67C-9A7B-3177-8501416E53C6}"/>
              </a:ext>
            </a:extLst>
          </p:cNvPr>
          <p:cNvSpPr/>
          <p:nvPr/>
        </p:nvSpPr>
        <p:spPr>
          <a:xfrm>
            <a:off x="2187082" y="2099885"/>
            <a:ext cx="5128566"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white"/>
                </a:solidFill>
                <a:effectLst/>
                <a:uLnTx/>
                <a:uFillTx/>
                <a:latin typeface="Montserrat Medium"/>
                <a:ea typeface="+mn-ea"/>
                <a:cs typeface="+mn-cs"/>
              </a:rPr>
              <a:t>Líder: Jefe de Análisis de Entidades Financieras y Simulacros</a:t>
            </a:r>
          </a:p>
        </p:txBody>
      </p:sp>
      <p:sp>
        <p:nvSpPr>
          <p:cNvPr id="34" name="CuadroTexto 6">
            <a:extLst>
              <a:ext uri="{FF2B5EF4-FFF2-40B4-BE49-F238E27FC236}">
                <a16:creationId xmlns:a16="http://schemas.microsoft.com/office/drawing/2014/main" id="{CB06F847-1E42-5DF0-3626-226191BC7032}"/>
              </a:ext>
            </a:extLst>
          </p:cNvPr>
          <p:cNvSpPr txBox="1"/>
          <p:nvPr/>
        </p:nvSpPr>
        <p:spPr>
          <a:xfrm rot="4">
            <a:off x="1486922" y="1844324"/>
            <a:ext cx="6695021"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Robustecimiento del Sistema de Alertas Tempranas</a:t>
            </a:r>
          </a:p>
        </p:txBody>
      </p:sp>
      <p:sp>
        <p:nvSpPr>
          <p:cNvPr id="35" name="Paralelogramo 34">
            <a:extLst>
              <a:ext uri="{FF2B5EF4-FFF2-40B4-BE49-F238E27FC236}">
                <a16:creationId xmlns:a16="http://schemas.microsoft.com/office/drawing/2014/main" id="{E40FD08F-D89B-5EA5-C17E-08A29F556D70}"/>
              </a:ext>
            </a:extLst>
          </p:cNvPr>
          <p:cNvSpPr/>
          <p:nvPr/>
        </p:nvSpPr>
        <p:spPr>
          <a:xfrm>
            <a:off x="8155130" y="1766116"/>
            <a:ext cx="2960746"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36" name="TextBox 2">
            <a:extLst>
              <a:ext uri="{FF2B5EF4-FFF2-40B4-BE49-F238E27FC236}">
                <a16:creationId xmlns:a16="http://schemas.microsoft.com/office/drawing/2014/main" id="{C743B7EC-8635-4F9A-8B1C-D4FA2C0F34DB}"/>
              </a:ext>
            </a:extLst>
          </p:cNvPr>
          <p:cNvSpPr txBox="1"/>
          <p:nvPr/>
        </p:nvSpPr>
        <p:spPr>
          <a:xfrm>
            <a:off x="8261475" y="1843726"/>
            <a:ext cx="1179835"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37" name="TextBox 2">
            <a:extLst>
              <a:ext uri="{FF2B5EF4-FFF2-40B4-BE49-F238E27FC236}">
                <a16:creationId xmlns:a16="http://schemas.microsoft.com/office/drawing/2014/main" id="{78CB401F-D563-DBA5-96B9-F54822EED983}"/>
              </a:ext>
            </a:extLst>
          </p:cNvPr>
          <p:cNvSpPr txBox="1"/>
          <p:nvPr/>
        </p:nvSpPr>
        <p:spPr>
          <a:xfrm>
            <a:off x="9565838" y="1840339"/>
            <a:ext cx="1317083"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38" name="Conector recto 37">
            <a:extLst>
              <a:ext uri="{FF2B5EF4-FFF2-40B4-BE49-F238E27FC236}">
                <a16:creationId xmlns:a16="http://schemas.microsoft.com/office/drawing/2014/main" id="{134E51E0-617F-28F9-7115-D949775CCC76}"/>
              </a:ext>
            </a:extLst>
          </p:cNvPr>
          <p:cNvCxnSpPr>
            <a:cxnSpLocks/>
          </p:cNvCxnSpPr>
          <p:nvPr/>
        </p:nvCxnSpPr>
        <p:spPr>
          <a:xfrm>
            <a:off x="9516485" y="1793644"/>
            <a:ext cx="0" cy="302419"/>
          </a:xfrm>
          <a:prstGeom prst="line">
            <a:avLst/>
          </a:prstGeom>
          <a:noFill/>
          <a:ln w="6350" cap="flat" cmpd="sng" algn="ctr">
            <a:solidFill>
              <a:sysClr val="window" lastClr="FFFFFF"/>
            </a:solidFill>
            <a:prstDash val="solid"/>
            <a:miter lim="800000"/>
          </a:ln>
          <a:effectLst/>
        </p:spPr>
      </p:cxnSp>
      <p:sp>
        <p:nvSpPr>
          <p:cNvPr id="39" name="Rectangle 17">
            <a:extLst>
              <a:ext uri="{FF2B5EF4-FFF2-40B4-BE49-F238E27FC236}">
                <a16:creationId xmlns:a16="http://schemas.microsoft.com/office/drawing/2014/main" id="{56C56842-E0C2-0237-09AB-CFA28773BE7A}"/>
              </a:ext>
            </a:extLst>
          </p:cNvPr>
          <p:cNvSpPr/>
          <p:nvPr/>
        </p:nvSpPr>
        <p:spPr>
          <a:xfrm>
            <a:off x="8155129" y="2173636"/>
            <a:ext cx="2922562" cy="281941"/>
          </a:xfrm>
          <a:prstGeom prst="roundRect">
            <a:avLst>
              <a:gd name="adj" fmla="val 0"/>
            </a:avLst>
          </a:prstGeom>
          <a:solidFill>
            <a:srgbClr val="F2F2F2"/>
          </a:solidFill>
          <a:ln w="12700" cap="flat" cmpd="sng" algn="ctr">
            <a:solidFill>
              <a:srgbClr val="268A5A"/>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40" name="Conector recto 39">
            <a:extLst>
              <a:ext uri="{FF2B5EF4-FFF2-40B4-BE49-F238E27FC236}">
                <a16:creationId xmlns:a16="http://schemas.microsoft.com/office/drawing/2014/main" id="{C9AABDE6-5933-E997-C7FC-F21D75893B90}"/>
              </a:ext>
            </a:extLst>
          </p:cNvPr>
          <p:cNvCxnSpPr>
            <a:cxnSpLocks/>
          </p:cNvCxnSpPr>
          <p:nvPr/>
        </p:nvCxnSpPr>
        <p:spPr>
          <a:xfrm>
            <a:off x="9516485" y="2173635"/>
            <a:ext cx="0" cy="302419"/>
          </a:xfrm>
          <a:prstGeom prst="line">
            <a:avLst/>
          </a:prstGeom>
          <a:noFill/>
          <a:ln w="6350" cap="flat" cmpd="sng" algn="ctr">
            <a:solidFill>
              <a:srgbClr val="268A5A"/>
            </a:solidFill>
            <a:prstDash val="solid"/>
            <a:miter lim="800000"/>
          </a:ln>
          <a:effectLst/>
        </p:spPr>
      </p:cxnSp>
      <p:sp>
        <p:nvSpPr>
          <p:cNvPr id="41" name="Subtitle 2">
            <a:extLst>
              <a:ext uri="{FF2B5EF4-FFF2-40B4-BE49-F238E27FC236}">
                <a16:creationId xmlns:a16="http://schemas.microsoft.com/office/drawing/2014/main" id="{0AD2BC4D-B1C0-B0EB-33BD-A8C0F41E9AFE}"/>
              </a:ext>
            </a:extLst>
          </p:cNvPr>
          <p:cNvSpPr txBox="1"/>
          <p:nvPr/>
        </p:nvSpPr>
        <p:spPr>
          <a:xfrm>
            <a:off x="8515225" y="2164048"/>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9</a:t>
            </a:r>
            <a:r>
              <a:rPr kumimoji="0" lang="en-US" sz="1400" b="0" i="0" u="none" strike="noStrike" kern="0" cap="none" spc="0" normalizeH="0" baseline="0" noProof="0">
                <a:ln>
                  <a:noFill/>
                </a:ln>
                <a:solidFill>
                  <a:srgbClr val="000000"/>
                </a:solidFill>
                <a:effectLst/>
                <a:uLnTx/>
                <a:uFillTx/>
                <a:latin typeface="Montserrat Medium"/>
                <a:ea typeface="+mn-ea"/>
                <a:cs typeface="+mn-cs"/>
              </a:rPr>
              <a:t>1%</a:t>
            </a:r>
          </a:p>
        </p:txBody>
      </p:sp>
      <p:sp>
        <p:nvSpPr>
          <p:cNvPr id="42" name="Subtitle 2">
            <a:extLst>
              <a:ext uri="{FF2B5EF4-FFF2-40B4-BE49-F238E27FC236}">
                <a16:creationId xmlns:a16="http://schemas.microsoft.com/office/drawing/2014/main" id="{AE2D9899-6FDD-0B29-B926-80C688D73622}"/>
              </a:ext>
            </a:extLst>
          </p:cNvPr>
          <p:cNvSpPr txBox="1"/>
          <p:nvPr/>
        </p:nvSpPr>
        <p:spPr>
          <a:xfrm>
            <a:off x="9959785" y="2166537"/>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93%</a:t>
            </a:r>
          </a:p>
        </p:txBody>
      </p:sp>
      <p:sp>
        <p:nvSpPr>
          <p:cNvPr id="43" name="Paralelogramo 42">
            <a:extLst>
              <a:ext uri="{FF2B5EF4-FFF2-40B4-BE49-F238E27FC236}">
                <a16:creationId xmlns:a16="http://schemas.microsoft.com/office/drawing/2014/main" id="{A59B2949-B9B9-D319-0D88-434CD78F0D04}"/>
              </a:ext>
            </a:extLst>
          </p:cNvPr>
          <p:cNvSpPr/>
          <p:nvPr/>
        </p:nvSpPr>
        <p:spPr>
          <a:xfrm>
            <a:off x="6078987" y="3202451"/>
            <a:ext cx="1152000" cy="216000"/>
          </a:xfrm>
          <a:prstGeom prst="parallelogram">
            <a:avLst/>
          </a:prstGeom>
          <a:solidFill>
            <a:srgbClr val="70AD47"/>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4" name="Paralelogramo 43">
            <a:extLst>
              <a:ext uri="{FF2B5EF4-FFF2-40B4-BE49-F238E27FC236}">
                <a16:creationId xmlns:a16="http://schemas.microsoft.com/office/drawing/2014/main" id="{49F2AD58-8E88-870D-5F25-9E6FE634F03B}"/>
              </a:ext>
            </a:extLst>
          </p:cNvPr>
          <p:cNvSpPr/>
          <p:nvPr/>
        </p:nvSpPr>
        <p:spPr>
          <a:xfrm>
            <a:off x="6088913" y="3721344"/>
            <a:ext cx="1152000" cy="216000"/>
          </a:xfrm>
          <a:prstGeom prst="parallelogram">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5" name="Paralelogramo 44">
            <a:extLst>
              <a:ext uri="{FF2B5EF4-FFF2-40B4-BE49-F238E27FC236}">
                <a16:creationId xmlns:a16="http://schemas.microsoft.com/office/drawing/2014/main" id="{7E6B6EE4-E66E-1B42-4061-4DB289807C77}"/>
              </a:ext>
            </a:extLst>
          </p:cNvPr>
          <p:cNvSpPr/>
          <p:nvPr/>
        </p:nvSpPr>
        <p:spPr>
          <a:xfrm>
            <a:off x="6087721" y="4318423"/>
            <a:ext cx="1152000" cy="216000"/>
          </a:xfrm>
          <a:prstGeom prst="parallelogram">
            <a:avLst/>
          </a:prstGeom>
          <a:solidFill>
            <a:srgbClr val="70AD47"/>
          </a:soli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46" name="Paralelogramo 45">
            <a:extLst>
              <a:ext uri="{FF2B5EF4-FFF2-40B4-BE49-F238E27FC236}">
                <a16:creationId xmlns:a16="http://schemas.microsoft.com/office/drawing/2014/main" id="{B4D3F5ED-6054-3D8E-A16F-48C69E408F6F}"/>
              </a:ext>
            </a:extLst>
          </p:cNvPr>
          <p:cNvSpPr/>
          <p:nvPr/>
        </p:nvSpPr>
        <p:spPr>
          <a:xfrm>
            <a:off x="6087721" y="4970281"/>
            <a:ext cx="1152000" cy="216000"/>
          </a:xfrm>
          <a:prstGeom prst="parallelogram">
            <a:avLst/>
          </a:prstGeom>
          <a:gradFill>
            <a:gsLst>
              <a:gs pos="82000">
                <a:srgbClr val="70AD47"/>
              </a:gs>
              <a:gs pos="83000">
                <a:srgbClr val="F2F2F2"/>
              </a:gs>
            </a:gsLst>
            <a:lin ang="900000" scaled="0"/>
          </a:gra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7" name="Diagrama de flujo: datos 46">
            <a:extLst>
              <a:ext uri="{FF2B5EF4-FFF2-40B4-BE49-F238E27FC236}">
                <a16:creationId xmlns:a16="http://schemas.microsoft.com/office/drawing/2014/main" id="{32B7ECF4-FB99-9EF7-9887-97524DA99385}"/>
              </a:ext>
            </a:extLst>
          </p:cNvPr>
          <p:cNvSpPr/>
          <p:nvPr/>
        </p:nvSpPr>
        <p:spPr>
          <a:xfrm>
            <a:off x="996509" y="3184054"/>
            <a:ext cx="300565" cy="273197"/>
          </a:xfrm>
          <a:prstGeom prst="flowChartInputOutput">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48" name="Diagrama de flujo: datos 47">
            <a:extLst>
              <a:ext uri="{FF2B5EF4-FFF2-40B4-BE49-F238E27FC236}">
                <a16:creationId xmlns:a16="http://schemas.microsoft.com/office/drawing/2014/main" id="{0BFDE29F-A950-4A8B-51D8-3030AE49156F}"/>
              </a:ext>
            </a:extLst>
          </p:cNvPr>
          <p:cNvSpPr/>
          <p:nvPr/>
        </p:nvSpPr>
        <p:spPr>
          <a:xfrm>
            <a:off x="1000337" y="4334108"/>
            <a:ext cx="295548" cy="261610"/>
          </a:xfrm>
          <a:prstGeom prst="flowChartInputOutput">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49" name="Diagrama de flujo: datos 48">
            <a:extLst>
              <a:ext uri="{FF2B5EF4-FFF2-40B4-BE49-F238E27FC236}">
                <a16:creationId xmlns:a16="http://schemas.microsoft.com/office/drawing/2014/main" id="{93CCD4D2-9F30-4A5E-C0E9-AE18663FCA73}"/>
              </a:ext>
            </a:extLst>
          </p:cNvPr>
          <p:cNvSpPr/>
          <p:nvPr/>
        </p:nvSpPr>
        <p:spPr>
          <a:xfrm>
            <a:off x="1006661" y="4957280"/>
            <a:ext cx="295548" cy="261610"/>
          </a:xfrm>
          <a:prstGeom prst="flowChartInputOutput">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50" name="Diagrama de flujo: datos 49">
            <a:extLst>
              <a:ext uri="{FF2B5EF4-FFF2-40B4-BE49-F238E27FC236}">
                <a16:creationId xmlns:a16="http://schemas.microsoft.com/office/drawing/2014/main" id="{12F722C8-8CED-1E7B-E047-721FCEDD9260}"/>
              </a:ext>
            </a:extLst>
          </p:cNvPr>
          <p:cNvSpPr/>
          <p:nvPr/>
        </p:nvSpPr>
        <p:spPr>
          <a:xfrm>
            <a:off x="1000337" y="3697518"/>
            <a:ext cx="295548" cy="261610"/>
          </a:xfrm>
          <a:prstGeom prst="flowChartInputOutput">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cxnSp>
        <p:nvCxnSpPr>
          <p:cNvPr id="51" name="Straight Connector 42">
            <a:extLst>
              <a:ext uri="{FF2B5EF4-FFF2-40B4-BE49-F238E27FC236}">
                <a16:creationId xmlns:a16="http://schemas.microsoft.com/office/drawing/2014/main" id="{23DBC934-7CDC-39D4-02A9-F45A2B44771E}"/>
              </a:ext>
            </a:extLst>
          </p:cNvPr>
          <p:cNvCxnSpPr>
            <a:cxnSpLocks/>
          </p:cNvCxnSpPr>
          <p:nvPr/>
        </p:nvCxnSpPr>
        <p:spPr>
          <a:xfrm>
            <a:off x="8459392" y="3132355"/>
            <a:ext cx="0" cy="2268000"/>
          </a:xfrm>
          <a:prstGeom prst="line">
            <a:avLst/>
          </a:prstGeom>
          <a:noFill/>
          <a:ln w="12700" cap="flat" cmpd="sng" algn="ctr">
            <a:solidFill>
              <a:sysClr val="window" lastClr="FFFFFF">
                <a:lumMod val="50000"/>
              </a:sysClr>
            </a:solidFill>
            <a:prstDash val="dash"/>
            <a:miter lim="800000"/>
          </a:ln>
          <a:effectLst/>
        </p:spPr>
      </p:cxnSp>
      <p:cxnSp>
        <p:nvCxnSpPr>
          <p:cNvPr id="52" name="Straight Connector 42">
            <a:extLst>
              <a:ext uri="{FF2B5EF4-FFF2-40B4-BE49-F238E27FC236}">
                <a16:creationId xmlns:a16="http://schemas.microsoft.com/office/drawing/2014/main" id="{3D7D695B-71A5-F824-7F4D-447A388C4289}"/>
              </a:ext>
            </a:extLst>
          </p:cNvPr>
          <p:cNvCxnSpPr>
            <a:cxnSpLocks/>
          </p:cNvCxnSpPr>
          <p:nvPr/>
        </p:nvCxnSpPr>
        <p:spPr>
          <a:xfrm>
            <a:off x="9120157" y="3132355"/>
            <a:ext cx="0" cy="2268000"/>
          </a:xfrm>
          <a:prstGeom prst="line">
            <a:avLst/>
          </a:prstGeom>
          <a:noFill/>
          <a:ln w="12700" cap="flat" cmpd="sng" algn="ctr">
            <a:solidFill>
              <a:sysClr val="window" lastClr="FFFFFF">
                <a:lumMod val="50000"/>
              </a:sysClr>
            </a:solidFill>
            <a:prstDash val="dash"/>
            <a:miter lim="800000"/>
          </a:ln>
          <a:effectLst/>
        </p:spPr>
      </p:cxnSp>
      <p:cxnSp>
        <p:nvCxnSpPr>
          <p:cNvPr id="53" name="Straight Connector 42">
            <a:extLst>
              <a:ext uri="{FF2B5EF4-FFF2-40B4-BE49-F238E27FC236}">
                <a16:creationId xmlns:a16="http://schemas.microsoft.com/office/drawing/2014/main" id="{C6FA7F52-7C77-7C28-A3B4-32692B16EA01}"/>
              </a:ext>
            </a:extLst>
          </p:cNvPr>
          <p:cNvCxnSpPr>
            <a:cxnSpLocks/>
          </p:cNvCxnSpPr>
          <p:nvPr/>
        </p:nvCxnSpPr>
        <p:spPr>
          <a:xfrm>
            <a:off x="9817392" y="3132355"/>
            <a:ext cx="0" cy="2268000"/>
          </a:xfrm>
          <a:prstGeom prst="line">
            <a:avLst/>
          </a:prstGeom>
          <a:noFill/>
          <a:ln w="12700" cap="flat" cmpd="sng" algn="ctr">
            <a:solidFill>
              <a:sysClr val="window" lastClr="FFFFFF">
                <a:lumMod val="50000"/>
              </a:sysClr>
            </a:solidFill>
            <a:prstDash val="dash"/>
            <a:miter lim="800000"/>
          </a:ln>
          <a:effectLst/>
        </p:spPr>
      </p:cxnSp>
      <p:cxnSp>
        <p:nvCxnSpPr>
          <p:cNvPr id="54" name="Straight Connector 42">
            <a:extLst>
              <a:ext uri="{FF2B5EF4-FFF2-40B4-BE49-F238E27FC236}">
                <a16:creationId xmlns:a16="http://schemas.microsoft.com/office/drawing/2014/main" id="{FE0690EF-E5DC-98AD-1CEC-8DED0E7AB0B0}"/>
              </a:ext>
            </a:extLst>
          </p:cNvPr>
          <p:cNvCxnSpPr>
            <a:cxnSpLocks/>
          </p:cNvCxnSpPr>
          <p:nvPr/>
        </p:nvCxnSpPr>
        <p:spPr>
          <a:xfrm>
            <a:off x="10448746" y="3132355"/>
            <a:ext cx="0" cy="2268000"/>
          </a:xfrm>
          <a:prstGeom prst="line">
            <a:avLst/>
          </a:prstGeom>
          <a:noFill/>
          <a:ln w="12700" cap="flat" cmpd="sng" algn="ctr">
            <a:solidFill>
              <a:sysClr val="window" lastClr="FFFFFF">
                <a:lumMod val="50000"/>
              </a:sysClr>
            </a:solidFill>
            <a:prstDash val="dash"/>
            <a:miter lim="800000"/>
          </a:ln>
          <a:effectLst/>
        </p:spPr>
      </p:cxnSp>
      <p:cxnSp>
        <p:nvCxnSpPr>
          <p:cNvPr id="55" name="Straight Connector 42">
            <a:extLst>
              <a:ext uri="{FF2B5EF4-FFF2-40B4-BE49-F238E27FC236}">
                <a16:creationId xmlns:a16="http://schemas.microsoft.com/office/drawing/2014/main" id="{2CF510AD-2221-2455-370D-4B3A26CE1153}"/>
              </a:ext>
            </a:extLst>
          </p:cNvPr>
          <p:cNvCxnSpPr>
            <a:cxnSpLocks/>
          </p:cNvCxnSpPr>
          <p:nvPr/>
        </p:nvCxnSpPr>
        <p:spPr>
          <a:xfrm flipH="1">
            <a:off x="7819781" y="3136115"/>
            <a:ext cx="11421" cy="2268000"/>
          </a:xfrm>
          <a:prstGeom prst="line">
            <a:avLst/>
          </a:prstGeom>
          <a:noFill/>
          <a:ln w="12700" cap="flat" cmpd="sng" algn="ctr">
            <a:solidFill>
              <a:sysClr val="window" lastClr="FFFFFF">
                <a:lumMod val="50000"/>
              </a:sysClr>
            </a:solidFill>
            <a:prstDash val="dash"/>
            <a:miter lim="800000"/>
          </a:ln>
          <a:effectLst/>
        </p:spPr>
      </p:cxnSp>
      <p:sp>
        <p:nvSpPr>
          <p:cNvPr id="56" name="CuadroTexto 55">
            <a:extLst>
              <a:ext uri="{FF2B5EF4-FFF2-40B4-BE49-F238E27FC236}">
                <a16:creationId xmlns:a16="http://schemas.microsoft.com/office/drawing/2014/main" id="{63D04771-1696-62E6-DC55-6870CD8887A0}"/>
              </a:ext>
            </a:extLst>
          </p:cNvPr>
          <p:cNvSpPr txBox="1"/>
          <p:nvPr/>
        </p:nvSpPr>
        <p:spPr>
          <a:xfrm>
            <a:off x="7291202" y="4249558"/>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u="sng">
                <a:solidFill>
                  <a:prstClr val="black"/>
                </a:solidFill>
                <a:latin typeface="Montserrat Medium"/>
                <a:cs typeface="Arial"/>
              </a:rPr>
              <a:t>100</a:t>
            </a:r>
            <a:r>
              <a:rPr kumimoji="0" lang="es-CO" sz="1000" b="0" i="0" u="sng" strike="noStrike" kern="1200" cap="none" spc="0" normalizeH="0" baseline="0" noProof="0">
                <a:ln>
                  <a:noFill/>
                </a:ln>
                <a:solidFill>
                  <a:prstClr val="black"/>
                </a:solidFill>
                <a:effectLst/>
                <a:uLnTx/>
                <a:uFillTx/>
                <a:latin typeface="Montserrat Medium"/>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57" name="CuadroTexto 56">
            <a:extLst>
              <a:ext uri="{FF2B5EF4-FFF2-40B4-BE49-F238E27FC236}">
                <a16:creationId xmlns:a16="http://schemas.microsoft.com/office/drawing/2014/main" id="{78436336-B304-E103-1976-F496C7853AF1}"/>
              </a:ext>
            </a:extLst>
          </p:cNvPr>
          <p:cNvSpPr txBox="1"/>
          <p:nvPr/>
        </p:nvSpPr>
        <p:spPr>
          <a:xfrm>
            <a:off x="7291202" y="4886342"/>
            <a:ext cx="540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u="sng">
                <a:solidFill>
                  <a:prstClr val="black"/>
                </a:solidFill>
                <a:latin typeface="Montserrat Medium"/>
                <a:cs typeface="Arial"/>
              </a:rPr>
              <a:t>82</a:t>
            </a:r>
            <a:r>
              <a:rPr kumimoji="0" lang="es-CO" sz="1000" b="0" i="0" u="sng" strike="noStrike" kern="1200" cap="none" spc="0" normalizeH="0" baseline="0" noProof="0">
                <a:ln>
                  <a:noFill/>
                </a:ln>
                <a:solidFill>
                  <a:prstClr val="black"/>
                </a:solidFill>
                <a:effectLst/>
                <a:uLnTx/>
                <a:uFillTx/>
                <a:latin typeface="Montserrat Medium"/>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78%</a:t>
            </a:r>
          </a:p>
        </p:txBody>
      </p:sp>
      <p:sp>
        <p:nvSpPr>
          <p:cNvPr id="58" name="Forma libre: forma 57">
            <a:extLst>
              <a:ext uri="{FF2B5EF4-FFF2-40B4-BE49-F238E27FC236}">
                <a16:creationId xmlns:a16="http://schemas.microsoft.com/office/drawing/2014/main" id="{8D3420FA-3AE5-97C3-35FE-D639040CD959}"/>
              </a:ext>
            </a:extLst>
          </p:cNvPr>
          <p:cNvSpPr/>
          <p:nvPr/>
        </p:nvSpPr>
        <p:spPr>
          <a:xfrm>
            <a:off x="8513291" y="3277744"/>
            <a:ext cx="54930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59" name="Forma libre: forma 58">
            <a:extLst>
              <a:ext uri="{FF2B5EF4-FFF2-40B4-BE49-F238E27FC236}">
                <a16:creationId xmlns:a16="http://schemas.microsoft.com/office/drawing/2014/main" id="{EB84BADE-DFB6-FB35-25A5-E536AD491AA0}"/>
              </a:ext>
            </a:extLst>
          </p:cNvPr>
          <p:cNvSpPr/>
          <p:nvPr/>
        </p:nvSpPr>
        <p:spPr>
          <a:xfrm>
            <a:off x="9146499" y="3772170"/>
            <a:ext cx="61737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61" name="Forma libre: forma 60">
            <a:extLst>
              <a:ext uri="{FF2B5EF4-FFF2-40B4-BE49-F238E27FC236}">
                <a16:creationId xmlns:a16="http://schemas.microsoft.com/office/drawing/2014/main" id="{A494B196-83C9-17F3-BFA2-27696B7A3634}"/>
              </a:ext>
            </a:extLst>
          </p:cNvPr>
          <p:cNvSpPr/>
          <p:nvPr/>
        </p:nvSpPr>
        <p:spPr>
          <a:xfrm>
            <a:off x="10461110" y="5039455"/>
            <a:ext cx="70070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63" name="Forma libre: forma 62">
            <a:extLst>
              <a:ext uri="{FF2B5EF4-FFF2-40B4-BE49-F238E27FC236}">
                <a16:creationId xmlns:a16="http://schemas.microsoft.com/office/drawing/2014/main" id="{1E1376D7-867D-F4B4-2B4A-716A4AB1AF81}"/>
              </a:ext>
            </a:extLst>
          </p:cNvPr>
          <p:cNvSpPr/>
          <p:nvPr/>
        </p:nvSpPr>
        <p:spPr>
          <a:xfrm>
            <a:off x="9837478" y="4372893"/>
            <a:ext cx="123719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4" name="Paralelogramo 3">
            <a:extLst>
              <a:ext uri="{FF2B5EF4-FFF2-40B4-BE49-F238E27FC236}">
                <a16:creationId xmlns:a16="http://schemas.microsoft.com/office/drawing/2014/main" id="{E0146550-9A8F-E1E3-9E6D-BF5B57A34728}"/>
              </a:ext>
            </a:extLst>
          </p:cNvPr>
          <p:cNvSpPr/>
          <p:nvPr/>
        </p:nvSpPr>
        <p:spPr>
          <a:xfrm>
            <a:off x="981075" y="120254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Montserrat Medium"/>
              <a:ea typeface="+mn-ea"/>
              <a:cs typeface="+mn-cs"/>
            </a:endParaRPr>
          </a:p>
        </p:txBody>
      </p:sp>
      <p:sp>
        <p:nvSpPr>
          <p:cNvPr id="5" name="Título 1">
            <a:extLst>
              <a:ext uri="{FF2B5EF4-FFF2-40B4-BE49-F238E27FC236}">
                <a16:creationId xmlns:a16="http://schemas.microsoft.com/office/drawing/2014/main" id="{3EF6C258-6D7D-FA68-3F10-0823192ECA67}"/>
              </a:ext>
            </a:extLst>
          </p:cNvPr>
          <p:cNvSpPr txBox="1">
            <a:spLocks/>
          </p:cNvSpPr>
          <p:nvPr/>
        </p:nvSpPr>
        <p:spPr>
          <a:xfrm>
            <a:off x="4011431" y="122366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6" name="Título 1">
            <a:extLst>
              <a:ext uri="{FF2B5EF4-FFF2-40B4-BE49-F238E27FC236}">
                <a16:creationId xmlns:a16="http://schemas.microsoft.com/office/drawing/2014/main" id="{13007AF5-97ED-5A66-F2F2-6118E75DE4B1}"/>
              </a:ext>
            </a:extLst>
          </p:cNvPr>
          <p:cNvSpPr txBox="1">
            <a:spLocks/>
          </p:cNvSpPr>
          <p:nvPr/>
        </p:nvSpPr>
        <p:spPr>
          <a:xfrm>
            <a:off x="5598834" y="122154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7" name="Título 1">
            <a:extLst>
              <a:ext uri="{FF2B5EF4-FFF2-40B4-BE49-F238E27FC236}">
                <a16:creationId xmlns:a16="http://schemas.microsoft.com/office/drawing/2014/main" id="{8FBC8953-EE01-2834-1842-18D74B2E7824}"/>
              </a:ext>
            </a:extLst>
          </p:cNvPr>
          <p:cNvSpPr txBox="1">
            <a:spLocks/>
          </p:cNvSpPr>
          <p:nvPr/>
        </p:nvSpPr>
        <p:spPr>
          <a:xfrm>
            <a:off x="7104967" y="122988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31" name="Título 1">
            <a:extLst>
              <a:ext uri="{FF2B5EF4-FFF2-40B4-BE49-F238E27FC236}">
                <a16:creationId xmlns:a16="http://schemas.microsoft.com/office/drawing/2014/main" id="{F486780D-E882-D4E7-ED35-C398804A1C18}"/>
              </a:ext>
            </a:extLst>
          </p:cNvPr>
          <p:cNvSpPr txBox="1">
            <a:spLocks/>
          </p:cNvSpPr>
          <p:nvPr/>
        </p:nvSpPr>
        <p:spPr>
          <a:xfrm>
            <a:off x="1591989" y="124420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198" name="Título 1">
            <a:extLst>
              <a:ext uri="{FF2B5EF4-FFF2-40B4-BE49-F238E27FC236}">
                <a16:creationId xmlns:a16="http://schemas.microsoft.com/office/drawing/2014/main" id="{B73518A7-379E-5202-8FA8-DA1B183BBC6B}"/>
              </a:ext>
            </a:extLst>
          </p:cNvPr>
          <p:cNvSpPr txBox="1">
            <a:spLocks/>
          </p:cNvSpPr>
          <p:nvPr/>
        </p:nvSpPr>
        <p:spPr>
          <a:xfrm>
            <a:off x="2280304" y="120894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199" name="Título 1">
            <a:extLst>
              <a:ext uri="{FF2B5EF4-FFF2-40B4-BE49-F238E27FC236}">
                <a16:creationId xmlns:a16="http://schemas.microsoft.com/office/drawing/2014/main" id="{B69A3A08-2904-8325-1B3D-7C58A22C6702}"/>
              </a:ext>
            </a:extLst>
          </p:cNvPr>
          <p:cNvSpPr txBox="1">
            <a:spLocks/>
          </p:cNvSpPr>
          <p:nvPr/>
        </p:nvSpPr>
        <p:spPr>
          <a:xfrm>
            <a:off x="2290170" y="137551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200" name="Conector recto 199">
            <a:extLst>
              <a:ext uri="{FF2B5EF4-FFF2-40B4-BE49-F238E27FC236}">
                <a16:creationId xmlns:a16="http://schemas.microsoft.com/office/drawing/2014/main" id="{E0F8166A-0829-1D9F-26DC-62C86B6DA90F}"/>
              </a:ext>
            </a:extLst>
          </p:cNvPr>
          <p:cNvCxnSpPr/>
          <p:nvPr/>
        </p:nvCxnSpPr>
        <p:spPr>
          <a:xfrm>
            <a:off x="2280304" y="1393373"/>
            <a:ext cx="991742" cy="0"/>
          </a:xfrm>
          <a:prstGeom prst="line">
            <a:avLst/>
          </a:prstGeom>
          <a:noFill/>
          <a:ln w="19050" cap="flat" cmpd="sng" algn="ctr">
            <a:solidFill>
              <a:sysClr val="windowText" lastClr="000000"/>
            </a:solidFill>
            <a:prstDash val="solid"/>
            <a:miter lim="800000"/>
          </a:ln>
          <a:effectLst/>
        </p:spPr>
      </p:cxnSp>
      <p:sp>
        <p:nvSpPr>
          <p:cNvPr id="201" name="Rectángulo 200">
            <a:extLst>
              <a:ext uri="{FF2B5EF4-FFF2-40B4-BE49-F238E27FC236}">
                <a16:creationId xmlns:a16="http://schemas.microsoft.com/office/drawing/2014/main" id="{400C1FAE-1999-ABD1-C597-D31EAF2E513C}"/>
              </a:ext>
            </a:extLst>
          </p:cNvPr>
          <p:cNvSpPr/>
          <p:nvPr/>
        </p:nvSpPr>
        <p:spPr>
          <a:xfrm>
            <a:off x="8638101" y="127699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a:t>
            </a:r>
            <a:r>
              <a:rPr kumimoji="0" lang="es-MX" sz="900" b="0" i="0" u="none" strike="noStrike" kern="0" cap="none" spc="0" normalizeH="0" baseline="0" noProof="0">
                <a:ln>
                  <a:noFill/>
                </a:ln>
                <a:solidFill>
                  <a:prstClr val="black"/>
                </a:solidFill>
                <a:uLnTx/>
                <a:uFillTx/>
                <a:latin typeface="Montserrat Medium"/>
                <a:ea typeface="Roboto Light" panose="02000000000000000000" pitchFamily="2" charset="0"/>
                <a:cs typeface="Myanmar Text" panose="020B0604020202020204" pitchFamily="34" charset="0"/>
              </a:rPr>
              <a:t>iniciado</a:t>
            </a: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202" name="Google Shape;753;p16">
            <a:extLst>
              <a:ext uri="{FF2B5EF4-FFF2-40B4-BE49-F238E27FC236}">
                <a16:creationId xmlns:a16="http://schemas.microsoft.com/office/drawing/2014/main" id="{8E82029E-715E-12E9-2119-A1A558409D3E}"/>
              </a:ext>
            </a:extLst>
          </p:cNvPr>
          <p:cNvSpPr/>
          <p:nvPr/>
        </p:nvSpPr>
        <p:spPr>
          <a:xfrm>
            <a:off x="3926985" y="125974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203" name="Google Shape;753;p16">
            <a:extLst>
              <a:ext uri="{FF2B5EF4-FFF2-40B4-BE49-F238E27FC236}">
                <a16:creationId xmlns:a16="http://schemas.microsoft.com/office/drawing/2014/main" id="{170D09BC-FCF8-FE76-7057-A56D80DC7930}"/>
              </a:ext>
            </a:extLst>
          </p:cNvPr>
          <p:cNvSpPr/>
          <p:nvPr/>
        </p:nvSpPr>
        <p:spPr>
          <a:xfrm>
            <a:off x="5527395" y="125974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204" name="Google Shape;753;p16">
            <a:extLst>
              <a:ext uri="{FF2B5EF4-FFF2-40B4-BE49-F238E27FC236}">
                <a16:creationId xmlns:a16="http://schemas.microsoft.com/office/drawing/2014/main" id="{94F32235-7706-E38E-26FA-3166B2537E4E}"/>
              </a:ext>
            </a:extLst>
          </p:cNvPr>
          <p:cNvSpPr/>
          <p:nvPr/>
        </p:nvSpPr>
        <p:spPr>
          <a:xfrm>
            <a:off x="7057903" y="127191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205" name="Google Shape;753;p16">
            <a:extLst>
              <a:ext uri="{FF2B5EF4-FFF2-40B4-BE49-F238E27FC236}">
                <a16:creationId xmlns:a16="http://schemas.microsoft.com/office/drawing/2014/main" id="{0DAB15F9-F120-51E6-38AB-574DDD67DFF0}"/>
              </a:ext>
            </a:extLst>
          </p:cNvPr>
          <p:cNvSpPr/>
          <p:nvPr/>
        </p:nvSpPr>
        <p:spPr>
          <a:xfrm>
            <a:off x="8524242" y="127191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Tree>
    <p:extLst>
      <p:ext uri="{BB962C8B-B14F-4D97-AF65-F5344CB8AC3E}">
        <p14:creationId xmlns:p14="http://schemas.microsoft.com/office/powerpoint/2010/main" val="355033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35A0C1E-1A4A-9A58-A3E8-3CA3BF70A747}"/>
              </a:ext>
            </a:extLst>
          </p:cNvPr>
          <p:cNvSpPr txBox="1"/>
          <p:nvPr/>
        </p:nvSpPr>
        <p:spPr>
          <a:xfrm>
            <a:off x="664214" y="697272"/>
            <a:ext cx="9993194"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Robustecimiento del Sistema de Alertas Tempranas</a:t>
            </a:r>
            <a:br>
              <a:rPr kumimoji="0" lang="es-CO" sz="11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br>
            <a:endParaRPr kumimoji="0" lang="es-CO" sz="1800" b="0" i="0" u="none" strike="noStrike" kern="1200" cap="none" spc="0" normalizeH="0" baseline="0" noProof="0">
              <a:ln>
                <a:noFill/>
              </a:ln>
              <a:solidFill>
                <a:prstClr val="black"/>
              </a:solidFill>
              <a:effectLst/>
              <a:uLnTx/>
              <a:uFillTx/>
              <a:latin typeface="Montserrat"/>
              <a:ea typeface="+mn-ea"/>
              <a:cs typeface="+mn-cs"/>
            </a:endParaRPr>
          </a:p>
        </p:txBody>
      </p:sp>
      <p:sp>
        <p:nvSpPr>
          <p:cNvPr id="75" name="Freeform 422">
            <a:extLst>
              <a:ext uri="{FF2B5EF4-FFF2-40B4-BE49-F238E27FC236}">
                <a16:creationId xmlns:a16="http://schemas.microsoft.com/office/drawing/2014/main" id="{0D47A50C-4A1B-135A-1EB4-342D4ADE9853}"/>
              </a:ext>
            </a:extLst>
          </p:cNvPr>
          <p:cNvSpPr>
            <a:spLocks/>
          </p:cNvSpPr>
          <p:nvPr/>
        </p:nvSpPr>
        <p:spPr bwMode="auto">
          <a:xfrm>
            <a:off x="1125004" y="1367985"/>
            <a:ext cx="4948811" cy="2308671"/>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a:ln>
                  <a:noFill/>
                </a:ln>
                <a:solidFill>
                  <a:prstClr val="black"/>
                </a:solidFill>
                <a:effectLst/>
                <a:uLnTx/>
                <a:uFillTx/>
                <a:latin typeface="Montserrat Medium"/>
                <a:ea typeface="+mn-ea"/>
                <a:cs typeface="+mn-cs"/>
              </a:rPr>
              <a:t>Mayor dimensionamiento de las implicaciones de las mejoras que se han identificado y que se han ido implementando</a:t>
            </a:r>
            <a:endParaRPr kumimoji="0" lang="es-CO" sz="1400" b="0" i="0" u="none" strike="noStrike" kern="0" cap="none" spc="0" normalizeH="0" baseline="0" noProof="0">
              <a:ln>
                <a:noFill/>
              </a:ln>
              <a:solidFill>
                <a:prstClr val="black"/>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endParaRPr>
          </a:p>
        </p:txBody>
      </p:sp>
      <p:sp>
        <p:nvSpPr>
          <p:cNvPr id="76" name="Freeform 422">
            <a:extLst>
              <a:ext uri="{FF2B5EF4-FFF2-40B4-BE49-F238E27FC236}">
                <a16:creationId xmlns:a16="http://schemas.microsoft.com/office/drawing/2014/main" id="{94FB50CF-06DD-A612-8B05-EFA103CDB769}"/>
              </a:ext>
            </a:extLst>
          </p:cNvPr>
          <p:cNvSpPr>
            <a:spLocks/>
          </p:cNvSpPr>
          <p:nvPr/>
        </p:nvSpPr>
        <p:spPr bwMode="auto">
          <a:xfrm>
            <a:off x="7419655" y="4136220"/>
            <a:ext cx="4394974" cy="2308671"/>
          </a:xfrm>
          <a:prstGeom prst="parallelogram">
            <a:avLst>
              <a:gd name="adj" fmla="val 20430"/>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a:ea typeface="+mn-ea"/>
                <a:cs typeface="+mn-cs"/>
              </a:rPr>
              <a:t>No se han identificado nuevas lecciones aprendidas.</a:t>
            </a:r>
          </a:p>
        </p:txBody>
      </p:sp>
      <p:sp>
        <p:nvSpPr>
          <p:cNvPr id="101" name="Freeform 422">
            <a:extLst>
              <a:ext uri="{FF2B5EF4-FFF2-40B4-BE49-F238E27FC236}">
                <a16:creationId xmlns:a16="http://schemas.microsoft.com/office/drawing/2014/main" id="{6BD7B96A-7DF1-B4C3-87FF-ADD481F5EC9A}"/>
              </a:ext>
            </a:extLst>
          </p:cNvPr>
          <p:cNvSpPr>
            <a:spLocks/>
          </p:cNvSpPr>
          <p:nvPr/>
        </p:nvSpPr>
        <p:spPr bwMode="auto">
          <a:xfrm>
            <a:off x="1042411" y="4136220"/>
            <a:ext cx="4669200" cy="2308671"/>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rPr>
              <a:t>No hay alguna necesidad por el momento.</a:t>
            </a:r>
          </a:p>
        </p:txBody>
      </p:sp>
      <p:sp>
        <p:nvSpPr>
          <p:cNvPr id="8" name="Freeform 422">
            <a:extLst>
              <a:ext uri="{FF2B5EF4-FFF2-40B4-BE49-F238E27FC236}">
                <a16:creationId xmlns:a16="http://schemas.microsoft.com/office/drawing/2014/main" id="{C68E7C5A-13C3-5058-AB3F-182BA8204DD7}"/>
              </a:ext>
            </a:extLst>
          </p:cNvPr>
          <p:cNvSpPr>
            <a:spLocks/>
          </p:cNvSpPr>
          <p:nvPr/>
        </p:nvSpPr>
        <p:spPr bwMode="auto">
          <a:xfrm>
            <a:off x="7099299" y="1406571"/>
            <a:ext cx="4876563" cy="2270085"/>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Integración de todos los indicadores diseñados en una métrica que articula el componente macrofinanciero e idiosincrático para cada establecimiento de crédito.</a:t>
            </a:r>
          </a:p>
        </p:txBody>
      </p:sp>
      <p:sp>
        <p:nvSpPr>
          <p:cNvPr id="7" name="Paralelogramo 6">
            <a:extLst>
              <a:ext uri="{FF2B5EF4-FFF2-40B4-BE49-F238E27FC236}">
                <a16:creationId xmlns:a16="http://schemas.microsoft.com/office/drawing/2014/main" id="{11B898D7-FF82-6324-FA34-FA0AB131B850}"/>
              </a:ext>
            </a:extLst>
          </p:cNvPr>
          <p:cNvSpPr/>
          <p:nvPr/>
        </p:nvSpPr>
        <p:spPr>
          <a:xfrm>
            <a:off x="216138" y="1292127"/>
            <a:ext cx="1598953" cy="2435261"/>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10" name="Paralelogramo 9">
            <a:extLst>
              <a:ext uri="{FF2B5EF4-FFF2-40B4-BE49-F238E27FC236}">
                <a16:creationId xmlns:a16="http://schemas.microsoft.com/office/drawing/2014/main" id="{D1D81D57-D123-B65C-BC8B-3E158EE2E6B2}"/>
              </a:ext>
            </a:extLst>
          </p:cNvPr>
          <p:cNvSpPr/>
          <p:nvPr/>
        </p:nvSpPr>
        <p:spPr>
          <a:xfrm>
            <a:off x="6129236" y="1348098"/>
            <a:ext cx="1706664" cy="2379290"/>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11" name="Paralelogramo 10">
            <a:extLst>
              <a:ext uri="{FF2B5EF4-FFF2-40B4-BE49-F238E27FC236}">
                <a16:creationId xmlns:a16="http://schemas.microsoft.com/office/drawing/2014/main" id="{6C8DB367-1DDB-E279-2413-9BA51776F29F}"/>
              </a:ext>
            </a:extLst>
          </p:cNvPr>
          <p:cNvSpPr/>
          <p:nvPr/>
        </p:nvSpPr>
        <p:spPr>
          <a:xfrm>
            <a:off x="135720" y="4080004"/>
            <a:ext cx="1679371" cy="2426919"/>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12" name="Paralelogramo 11">
            <a:extLst>
              <a:ext uri="{FF2B5EF4-FFF2-40B4-BE49-F238E27FC236}">
                <a16:creationId xmlns:a16="http://schemas.microsoft.com/office/drawing/2014/main" id="{6FFA4109-589A-921C-BD3E-A28EF372DD4F}"/>
              </a:ext>
            </a:extLst>
          </p:cNvPr>
          <p:cNvSpPr/>
          <p:nvPr/>
        </p:nvSpPr>
        <p:spPr>
          <a:xfrm>
            <a:off x="6294336" y="4061515"/>
            <a:ext cx="1769280" cy="2426919"/>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13" name="Freeform 51">
            <a:extLst>
              <a:ext uri="{FF2B5EF4-FFF2-40B4-BE49-F238E27FC236}">
                <a16:creationId xmlns:a16="http://schemas.microsoft.com/office/drawing/2014/main" id="{9EF8D8BA-31A9-7E4D-9867-2B7DA4413D91}"/>
              </a:ext>
            </a:extLst>
          </p:cNvPr>
          <p:cNvSpPr>
            <a:spLocks/>
          </p:cNvSpPr>
          <p:nvPr/>
        </p:nvSpPr>
        <p:spPr bwMode="auto">
          <a:xfrm>
            <a:off x="742950"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4" name="Freeform 70">
            <a:extLst>
              <a:ext uri="{FF2B5EF4-FFF2-40B4-BE49-F238E27FC236}">
                <a16:creationId xmlns:a16="http://schemas.microsoft.com/office/drawing/2014/main" id="{28514AD5-2BBA-465D-2E2D-8F12FA988417}"/>
              </a:ext>
            </a:extLst>
          </p:cNvPr>
          <p:cNvSpPr>
            <a:spLocks noEditPoints="1"/>
          </p:cNvSpPr>
          <p:nvPr/>
        </p:nvSpPr>
        <p:spPr bwMode="auto">
          <a:xfrm>
            <a:off x="742950" y="1729555"/>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5" name="Freeform 21">
            <a:extLst>
              <a:ext uri="{FF2B5EF4-FFF2-40B4-BE49-F238E27FC236}">
                <a16:creationId xmlns:a16="http://schemas.microsoft.com/office/drawing/2014/main" id="{8CFCE76E-09E0-9E0D-2253-8C2DAE963D9C}"/>
              </a:ext>
            </a:extLst>
          </p:cNvPr>
          <p:cNvSpPr>
            <a:spLocks noEditPoints="1"/>
          </p:cNvSpPr>
          <p:nvPr/>
        </p:nvSpPr>
        <p:spPr bwMode="auto">
          <a:xfrm>
            <a:off x="6777287" y="1759694"/>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16" name="Freeform 107">
            <a:extLst>
              <a:ext uri="{FF2B5EF4-FFF2-40B4-BE49-F238E27FC236}">
                <a16:creationId xmlns:a16="http://schemas.microsoft.com/office/drawing/2014/main" id="{A48FD9EF-E2A5-5B6B-C0FA-BB8BB2D9BFCB}"/>
              </a:ext>
            </a:extLst>
          </p:cNvPr>
          <p:cNvSpPr>
            <a:spLocks noEditPoints="1"/>
          </p:cNvSpPr>
          <p:nvPr/>
        </p:nvSpPr>
        <p:spPr bwMode="auto">
          <a:xfrm>
            <a:off x="6996917" y="4515878"/>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 name="Título 1">
            <a:extLst>
              <a:ext uri="{FF2B5EF4-FFF2-40B4-BE49-F238E27FC236}">
                <a16:creationId xmlns:a16="http://schemas.microsoft.com/office/drawing/2014/main" id="{9D8C80D7-A0FA-F77E-5E42-3D3587963C62}"/>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Tree>
    <p:extLst>
      <p:ext uri="{BB962C8B-B14F-4D97-AF65-F5344CB8AC3E}">
        <p14:creationId xmlns:p14="http://schemas.microsoft.com/office/powerpoint/2010/main" val="87501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5FF5B-0516-4907-9B15-280B5D942D89}"/>
              </a:ext>
            </a:extLst>
          </p:cNvPr>
          <p:cNvSpPr>
            <a:spLocks noGrp="1"/>
          </p:cNvSpPr>
          <p:nvPr>
            <p:ph type="title"/>
          </p:nvPr>
        </p:nvSpPr>
        <p:spPr/>
        <p:txBody>
          <a:bodyPr/>
          <a:lstStyle/>
          <a:p>
            <a:r>
              <a:rPr lang="es-MX"/>
              <a:t>Agenda</a:t>
            </a:r>
            <a:endParaRPr lang="es-CO"/>
          </a:p>
        </p:txBody>
      </p:sp>
      <p:sp>
        <p:nvSpPr>
          <p:cNvPr id="3" name="Marcador de texto 2">
            <a:extLst>
              <a:ext uri="{FF2B5EF4-FFF2-40B4-BE49-F238E27FC236}">
                <a16:creationId xmlns:a16="http://schemas.microsoft.com/office/drawing/2014/main" id="{40C03444-72C9-4EAD-BF54-32D51F683D48}"/>
              </a:ext>
            </a:extLst>
          </p:cNvPr>
          <p:cNvSpPr>
            <a:spLocks noGrp="1"/>
          </p:cNvSpPr>
          <p:nvPr>
            <p:ph type="body" idx="1"/>
          </p:nvPr>
        </p:nvSpPr>
        <p:spPr/>
        <p:txBody>
          <a:bodyPr/>
          <a:lstStyle/>
          <a:p>
            <a:endParaRPr lang="es-CO">
              <a:latin typeface="Montserrat Medium" panose="00000600000000000000" pitchFamily="2" charset="0"/>
            </a:endParaRPr>
          </a:p>
          <a:p>
            <a:r>
              <a:rPr lang="es-CO">
                <a:latin typeface="Montserrat Medium" panose="00000600000000000000" pitchFamily="2" charset="0"/>
              </a:rPr>
              <a:t>Avances generales Plan Estratégico</a:t>
            </a:r>
          </a:p>
          <a:p>
            <a:endParaRPr lang="es-MX">
              <a:latin typeface="Montserrat Medium" panose="00000600000000000000" pitchFamily="2" charset="0"/>
            </a:endParaRPr>
          </a:p>
          <a:p>
            <a:r>
              <a:rPr lang="es-MX">
                <a:latin typeface="Montserrat Medium" panose="00000600000000000000" pitchFamily="2" charset="0"/>
              </a:rPr>
              <a:t>Avances de los proyectos </a:t>
            </a:r>
            <a:endParaRPr lang="es-CO">
              <a:latin typeface="Montserrat Medium" panose="00000600000000000000" pitchFamily="2" charset="0"/>
            </a:endParaRPr>
          </a:p>
          <a:p>
            <a:endParaRPr lang="es-CO">
              <a:latin typeface="Montserrat Medium" panose="00000600000000000000" pitchFamily="2" charset="0"/>
            </a:endParaRPr>
          </a:p>
          <a:p>
            <a:r>
              <a:rPr lang="es-CO">
                <a:latin typeface="Montserrat Medium" panose="00000600000000000000" pitchFamily="2" charset="0"/>
              </a:rPr>
              <a:t>Indicadores estratégicos</a:t>
            </a:r>
          </a:p>
        </p:txBody>
      </p:sp>
    </p:spTree>
    <p:extLst>
      <p:ext uri="{BB962C8B-B14F-4D97-AF65-F5344CB8AC3E}">
        <p14:creationId xmlns:p14="http://schemas.microsoft.com/office/powerpoint/2010/main" val="96647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C4FB41E-E6D8-B035-65DE-06F23D20E440}"/>
              </a:ext>
            </a:extLst>
          </p:cNvPr>
          <p:cNvSpPr/>
          <p:nvPr/>
        </p:nvSpPr>
        <p:spPr>
          <a:xfrm>
            <a:off x="109193" y="5732768"/>
            <a:ext cx="3667137" cy="910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angle 17">
            <a:extLst>
              <a:ext uri="{FF2B5EF4-FFF2-40B4-BE49-F238E27FC236}">
                <a16:creationId xmlns:a16="http://schemas.microsoft.com/office/drawing/2014/main" id="{D04AE4BA-5489-D37E-DD20-A4E9EDA73FCE}"/>
              </a:ext>
            </a:extLst>
          </p:cNvPr>
          <p:cNvSpPr/>
          <p:nvPr/>
        </p:nvSpPr>
        <p:spPr>
          <a:xfrm>
            <a:off x="647551" y="3011658"/>
            <a:ext cx="10525206" cy="3473356"/>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sp>
        <p:nvSpPr>
          <p:cNvPr id="166" name="CuadroTexto 165">
            <a:extLst>
              <a:ext uri="{FF2B5EF4-FFF2-40B4-BE49-F238E27FC236}">
                <a16:creationId xmlns:a16="http://schemas.microsoft.com/office/drawing/2014/main" id="{3585BE5B-7F06-78B2-BD33-62D19F80B6F0}"/>
              </a:ext>
            </a:extLst>
          </p:cNvPr>
          <p:cNvSpPr txBox="1"/>
          <p:nvPr/>
        </p:nvSpPr>
        <p:spPr>
          <a:xfrm>
            <a:off x="7092141" y="3649616"/>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167" name="CuadroTexto 166">
            <a:extLst>
              <a:ext uri="{FF2B5EF4-FFF2-40B4-BE49-F238E27FC236}">
                <a16:creationId xmlns:a16="http://schemas.microsoft.com/office/drawing/2014/main" id="{5CD1FC06-34D2-C627-E1FE-388CEF366A38}"/>
              </a:ext>
            </a:extLst>
          </p:cNvPr>
          <p:cNvSpPr txBox="1"/>
          <p:nvPr/>
        </p:nvSpPr>
        <p:spPr>
          <a:xfrm>
            <a:off x="7071528" y="4123560"/>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88%</a:t>
            </a:r>
          </a:p>
          <a:p>
            <a:pPr algn="ctr">
              <a:defRPr/>
            </a:pPr>
            <a:r>
              <a:rPr lang="es-CO" sz="1000">
                <a:solidFill>
                  <a:prstClr val="black"/>
                </a:solidFill>
                <a:latin typeface="Montserrat Medium"/>
                <a:cs typeface="Arial"/>
              </a:rPr>
              <a:t>88%</a:t>
            </a:r>
          </a:p>
        </p:txBody>
      </p:sp>
      <p:sp>
        <p:nvSpPr>
          <p:cNvPr id="168" name="CuadroTexto 167">
            <a:extLst>
              <a:ext uri="{FF2B5EF4-FFF2-40B4-BE49-F238E27FC236}">
                <a16:creationId xmlns:a16="http://schemas.microsoft.com/office/drawing/2014/main" id="{87D17823-EFCB-15E5-8020-791140377E74}"/>
              </a:ext>
            </a:extLst>
          </p:cNvPr>
          <p:cNvSpPr txBox="1"/>
          <p:nvPr/>
        </p:nvSpPr>
        <p:spPr>
          <a:xfrm>
            <a:off x="7092141" y="4718311"/>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70%</a:t>
            </a:r>
          </a:p>
          <a:p>
            <a:pPr algn="ctr">
              <a:defRPr/>
            </a:pPr>
            <a:r>
              <a:rPr lang="es-CO" sz="1000">
                <a:solidFill>
                  <a:prstClr val="black"/>
                </a:solidFill>
                <a:latin typeface="Montserrat Medium"/>
                <a:cs typeface="Arial"/>
              </a:rPr>
              <a:t>100%</a:t>
            </a:r>
          </a:p>
        </p:txBody>
      </p:sp>
      <p:sp>
        <p:nvSpPr>
          <p:cNvPr id="169" name="CuadroTexto 168">
            <a:extLst>
              <a:ext uri="{FF2B5EF4-FFF2-40B4-BE49-F238E27FC236}">
                <a16:creationId xmlns:a16="http://schemas.microsoft.com/office/drawing/2014/main" id="{60986E30-3B41-1E47-BFEE-E4E2F2A33170}"/>
              </a:ext>
            </a:extLst>
          </p:cNvPr>
          <p:cNvSpPr txBox="1"/>
          <p:nvPr/>
        </p:nvSpPr>
        <p:spPr>
          <a:xfrm>
            <a:off x="7092141" y="5337719"/>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74%</a:t>
            </a:r>
          </a:p>
          <a:p>
            <a:pPr algn="ctr">
              <a:defRPr/>
            </a:pPr>
            <a:r>
              <a:rPr lang="es-CO" sz="1000">
                <a:solidFill>
                  <a:prstClr val="black"/>
                </a:solidFill>
                <a:latin typeface="Montserrat Medium"/>
                <a:cs typeface="Arial"/>
              </a:rPr>
              <a:t>74%</a:t>
            </a:r>
          </a:p>
        </p:txBody>
      </p:sp>
      <p:sp>
        <p:nvSpPr>
          <p:cNvPr id="170" name="CuadroTexto 169">
            <a:extLst>
              <a:ext uri="{FF2B5EF4-FFF2-40B4-BE49-F238E27FC236}">
                <a16:creationId xmlns:a16="http://schemas.microsoft.com/office/drawing/2014/main" id="{0DA76038-01A8-3C9C-9C8D-3457F322E682}"/>
              </a:ext>
            </a:extLst>
          </p:cNvPr>
          <p:cNvSpPr txBox="1"/>
          <p:nvPr/>
        </p:nvSpPr>
        <p:spPr>
          <a:xfrm>
            <a:off x="7092141" y="5954362"/>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94%</a:t>
            </a:r>
          </a:p>
          <a:p>
            <a:pPr algn="ctr">
              <a:defRPr/>
            </a:pPr>
            <a:r>
              <a:rPr lang="es-CO" sz="1000">
                <a:solidFill>
                  <a:prstClr val="black"/>
                </a:solidFill>
                <a:latin typeface="Montserrat Medium"/>
                <a:cs typeface="Arial"/>
              </a:rPr>
              <a:t>94%</a:t>
            </a:r>
          </a:p>
        </p:txBody>
      </p:sp>
      <p:cxnSp>
        <p:nvCxnSpPr>
          <p:cNvPr id="171" name="Straight Connector 42">
            <a:extLst>
              <a:ext uri="{FF2B5EF4-FFF2-40B4-BE49-F238E27FC236}">
                <a16:creationId xmlns:a16="http://schemas.microsoft.com/office/drawing/2014/main" id="{5FF2BC51-6E7B-C76B-DC3A-99CDDEEB3E51}"/>
              </a:ext>
            </a:extLst>
          </p:cNvPr>
          <p:cNvCxnSpPr>
            <a:cxnSpLocks/>
          </p:cNvCxnSpPr>
          <p:nvPr/>
        </p:nvCxnSpPr>
        <p:spPr>
          <a:xfrm>
            <a:off x="8347871" y="2988913"/>
            <a:ext cx="0" cy="3276000"/>
          </a:xfrm>
          <a:prstGeom prst="line">
            <a:avLst/>
          </a:prstGeom>
          <a:noFill/>
          <a:ln w="12700" cap="flat" cmpd="sng" algn="ctr">
            <a:solidFill>
              <a:sysClr val="window" lastClr="FFFFFF">
                <a:lumMod val="65000"/>
              </a:sysClr>
            </a:solidFill>
            <a:prstDash val="dash"/>
            <a:miter lim="800000"/>
          </a:ln>
          <a:effectLst/>
        </p:spPr>
      </p:cxnSp>
      <p:cxnSp>
        <p:nvCxnSpPr>
          <p:cNvPr id="172" name="Straight Connector 42">
            <a:extLst>
              <a:ext uri="{FF2B5EF4-FFF2-40B4-BE49-F238E27FC236}">
                <a16:creationId xmlns:a16="http://schemas.microsoft.com/office/drawing/2014/main" id="{29D92430-7ACE-EF44-EFE0-693B42A4B4A0}"/>
              </a:ext>
            </a:extLst>
          </p:cNvPr>
          <p:cNvCxnSpPr>
            <a:cxnSpLocks/>
          </p:cNvCxnSpPr>
          <p:nvPr/>
        </p:nvCxnSpPr>
        <p:spPr>
          <a:xfrm>
            <a:off x="9022237" y="3011659"/>
            <a:ext cx="0" cy="3276000"/>
          </a:xfrm>
          <a:prstGeom prst="line">
            <a:avLst/>
          </a:prstGeom>
          <a:noFill/>
          <a:ln w="12700" cap="flat" cmpd="sng" algn="ctr">
            <a:solidFill>
              <a:sysClr val="window" lastClr="FFFFFF">
                <a:lumMod val="65000"/>
              </a:sysClr>
            </a:solidFill>
            <a:prstDash val="dash"/>
            <a:miter lim="800000"/>
          </a:ln>
          <a:effectLst/>
        </p:spPr>
      </p:cxnSp>
      <p:cxnSp>
        <p:nvCxnSpPr>
          <p:cNvPr id="173" name="Straight Connector 42">
            <a:extLst>
              <a:ext uri="{FF2B5EF4-FFF2-40B4-BE49-F238E27FC236}">
                <a16:creationId xmlns:a16="http://schemas.microsoft.com/office/drawing/2014/main" id="{EBBEA124-2A04-BEA6-8551-C9AD4C61B25E}"/>
              </a:ext>
            </a:extLst>
          </p:cNvPr>
          <p:cNvCxnSpPr>
            <a:cxnSpLocks/>
          </p:cNvCxnSpPr>
          <p:nvPr/>
        </p:nvCxnSpPr>
        <p:spPr>
          <a:xfrm>
            <a:off x="7643124" y="2991806"/>
            <a:ext cx="0" cy="3240000"/>
          </a:xfrm>
          <a:prstGeom prst="line">
            <a:avLst/>
          </a:prstGeom>
          <a:noFill/>
          <a:ln w="12700" cap="flat" cmpd="sng" algn="ctr">
            <a:solidFill>
              <a:sysClr val="window" lastClr="FFFFFF">
                <a:lumMod val="50000"/>
              </a:sysClr>
            </a:solidFill>
            <a:prstDash val="dash"/>
            <a:miter lim="800000"/>
          </a:ln>
          <a:effectLst/>
        </p:spPr>
      </p:cxnSp>
      <p:cxnSp>
        <p:nvCxnSpPr>
          <p:cNvPr id="174" name="Straight Connector 42">
            <a:extLst>
              <a:ext uri="{FF2B5EF4-FFF2-40B4-BE49-F238E27FC236}">
                <a16:creationId xmlns:a16="http://schemas.microsoft.com/office/drawing/2014/main" id="{709BDA37-9706-BEDF-A7B6-6BF44A0196AC}"/>
              </a:ext>
            </a:extLst>
          </p:cNvPr>
          <p:cNvCxnSpPr>
            <a:cxnSpLocks/>
          </p:cNvCxnSpPr>
          <p:nvPr/>
        </p:nvCxnSpPr>
        <p:spPr>
          <a:xfrm>
            <a:off x="8683389" y="3031445"/>
            <a:ext cx="0" cy="3330852"/>
          </a:xfrm>
          <a:prstGeom prst="line">
            <a:avLst/>
          </a:prstGeom>
          <a:noFill/>
          <a:ln w="12700" cap="flat" cmpd="sng" algn="ctr">
            <a:solidFill>
              <a:sysClr val="window" lastClr="FFFFFF">
                <a:lumMod val="85000"/>
              </a:sysClr>
            </a:solidFill>
            <a:prstDash val="dash"/>
            <a:miter lim="800000"/>
          </a:ln>
          <a:effectLst/>
        </p:spPr>
      </p:cxnSp>
      <p:cxnSp>
        <p:nvCxnSpPr>
          <p:cNvPr id="175" name="Straight Connector 42">
            <a:extLst>
              <a:ext uri="{FF2B5EF4-FFF2-40B4-BE49-F238E27FC236}">
                <a16:creationId xmlns:a16="http://schemas.microsoft.com/office/drawing/2014/main" id="{B505BF76-9591-634F-C699-2161EA1621D0}"/>
              </a:ext>
            </a:extLst>
          </p:cNvPr>
          <p:cNvCxnSpPr>
            <a:cxnSpLocks/>
          </p:cNvCxnSpPr>
          <p:nvPr/>
        </p:nvCxnSpPr>
        <p:spPr>
          <a:xfrm>
            <a:off x="9375769" y="3013073"/>
            <a:ext cx="0" cy="3330852"/>
          </a:xfrm>
          <a:prstGeom prst="line">
            <a:avLst/>
          </a:prstGeom>
          <a:noFill/>
          <a:ln w="12700" cap="flat" cmpd="sng" algn="ctr">
            <a:solidFill>
              <a:sysClr val="window" lastClr="FFFFFF">
                <a:lumMod val="85000"/>
              </a:sysClr>
            </a:solidFill>
            <a:prstDash val="dash"/>
            <a:miter lim="800000"/>
          </a:ln>
          <a:effectLst/>
        </p:spPr>
      </p:cxnSp>
      <p:cxnSp>
        <p:nvCxnSpPr>
          <p:cNvPr id="176" name="Straight Connector 42">
            <a:extLst>
              <a:ext uri="{FF2B5EF4-FFF2-40B4-BE49-F238E27FC236}">
                <a16:creationId xmlns:a16="http://schemas.microsoft.com/office/drawing/2014/main" id="{A2CE95C9-857F-E6B4-58A5-BED2DB00AD47}"/>
              </a:ext>
            </a:extLst>
          </p:cNvPr>
          <p:cNvCxnSpPr>
            <a:cxnSpLocks/>
          </p:cNvCxnSpPr>
          <p:nvPr/>
        </p:nvCxnSpPr>
        <p:spPr>
          <a:xfrm>
            <a:off x="10830243" y="2967640"/>
            <a:ext cx="0" cy="3330852"/>
          </a:xfrm>
          <a:prstGeom prst="line">
            <a:avLst/>
          </a:prstGeom>
          <a:noFill/>
          <a:ln w="12700" cap="flat" cmpd="sng" algn="ctr">
            <a:solidFill>
              <a:sysClr val="window" lastClr="FFFFFF">
                <a:lumMod val="85000"/>
              </a:sysClr>
            </a:solidFill>
            <a:prstDash val="dash"/>
            <a:miter lim="800000"/>
          </a:ln>
          <a:effectLst/>
        </p:spPr>
      </p:cxnSp>
      <p:cxnSp>
        <p:nvCxnSpPr>
          <p:cNvPr id="177" name="Straight Connector 42">
            <a:extLst>
              <a:ext uri="{FF2B5EF4-FFF2-40B4-BE49-F238E27FC236}">
                <a16:creationId xmlns:a16="http://schemas.microsoft.com/office/drawing/2014/main" id="{20FA6CD0-859F-7605-D1C6-22905039CF23}"/>
              </a:ext>
            </a:extLst>
          </p:cNvPr>
          <p:cNvCxnSpPr>
            <a:cxnSpLocks/>
          </p:cNvCxnSpPr>
          <p:nvPr/>
        </p:nvCxnSpPr>
        <p:spPr>
          <a:xfrm>
            <a:off x="8011587" y="2957005"/>
            <a:ext cx="0" cy="3330852"/>
          </a:xfrm>
          <a:prstGeom prst="line">
            <a:avLst/>
          </a:prstGeom>
          <a:noFill/>
          <a:ln w="12700" cap="flat" cmpd="sng" algn="ctr">
            <a:solidFill>
              <a:sysClr val="window" lastClr="FFFFFF">
                <a:lumMod val="85000"/>
              </a:sysClr>
            </a:solidFill>
            <a:prstDash val="dash"/>
            <a:miter lim="800000"/>
          </a:ln>
          <a:effectLst/>
        </p:spPr>
      </p:cxnSp>
      <p:cxnSp>
        <p:nvCxnSpPr>
          <p:cNvPr id="178" name="Straight Connector 42">
            <a:extLst>
              <a:ext uri="{FF2B5EF4-FFF2-40B4-BE49-F238E27FC236}">
                <a16:creationId xmlns:a16="http://schemas.microsoft.com/office/drawing/2014/main" id="{110B9D67-8B16-599B-A9AC-739156079DD2}"/>
              </a:ext>
            </a:extLst>
          </p:cNvPr>
          <p:cNvCxnSpPr>
            <a:cxnSpLocks/>
          </p:cNvCxnSpPr>
          <p:nvPr/>
        </p:nvCxnSpPr>
        <p:spPr>
          <a:xfrm>
            <a:off x="10133323" y="2978269"/>
            <a:ext cx="0" cy="3330852"/>
          </a:xfrm>
          <a:prstGeom prst="line">
            <a:avLst/>
          </a:prstGeom>
          <a:noFill/>
          <a:ln w="12700" cap="flat" cmpd="sng" algn="ctr">
            <a:solidFill>
              <a:sysClr val="window" lastClr="FFFFFF">
                <a:lumMod val="85000"/>
              </a:sysClr>
            </a:solidFill>
            <a:prstDash val="dash"/>
            <a:miter lim="800000"/>
          </a:ln>
          <a:effectLst/>
        </p:spPr>
      </p:cxnSp>
      <p:sp>
        <p:nvSpPr>
          <p:cNvPr id="179" name="CuadroTexto 178">
            <a:extLst>
              <a:ext uri="{FF2B5EF4-FFF2-40B4-BE49-F238E27FC236}">
                <a16:creationId xmlns:a16="http://schemas.microsoft.com/office/drawing/2014/main" id="{E2D1BFCB-E7D3-0C81-F1DE-5B7413B7AB99}"/>
              </a:ext>
            </a:extLst>
          </p:cNvPr>
          <p:cNvSpPr txBox="1"/>
          <p:nvPr/>
        </p:nvSpPr>
        <p:spPr>
          <a:xfrm>
            <a:off x="1240311" y="3631530"/>
            <a:ext cx="4460211" cy="417528"/>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Fortalecimiento del marco estratégico y operativo para la administración de la reserva</a:t>
            </a:r>
          </a:p>
        </p:txBody>
      </p:sp>
      <p:sp>
        <p:nvSpPr>
          <p:cNvPr id="180" name="CuadroTexto 179">
            <a:extLst>
              <a:ext uri="{FF2B5EF4-FFF2-40B4-BE49-F238E27FC236}">
                <a16:creationId xmlns:a16="http://schemas.microsoft.com/office/drawing/2014/main" id="{245F1D1D-EF83-2ACE-0192-2B9946CA6524}"/>
              </a:ext>
            </a:extLst>
          </p:cNvPr>
          <p:cNvSpPr txBox="1"/>
          <p:nvPr/>
        </p:nvSpPr>
        <p:spPr>
          <a:xfrm>
            <a:off x="1221171" y="4176726"/>
            <a:ext cx="4479351" cy="417528"/>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Definición de Planes de acción y protocolo de liquidación</a:t>
            </a:r>
            <a:endParaRPr kumimoji="0" lang="es-CO" sz="1200" b="0" i="0" u="none" strike="noStrike" kern="0" cap="none" spc="0" normalizeH="0" baseline="0" noProof="0">
              <a:ln>
                <a:noFill/>
              </a:ln>
              <a:solidFill>
                <a:schemeClr val="tx1"/>
              </a:solidFill>
              <a:effectLst/>
              <a:uLnTx/>
              <a:uFillTx/>
              <a:latin typeface="Montserrat Medium"/>
            </a:endParaRPr>
          </a:p>
        </p:txBody>
      </p:sp>
      <p:sp>
        <p:nvSpPr>
          <p:cNvPr id="181" name="CuadroTexto 180">
            <a:extLst>
              <a:ext uri="{FF2B5EF4-FFF2-40B4-BE49-F238E27FC236}">
                <a16:creationId xmlns:a16="http://schemas.microsoft.com/office/drawing/2014/main" id="{AB133A0E-9686-6493-A220-67A81491E770}"/>
              </a:ext>
            </a:extLst>
          </p:cNvPr>
          <p:cNvSpPr txBox="1"/>
          <p:nvPr/>
        </p:nvSpPr>
        <p:spPr>
          <a:xfrm>
            <a:off x="1221171" y="4741205"/>
            <a:ext cx="4479351" cy="446207"/>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Desarrollo capacidades operativas para la emisión de bonos</a:t>
            </a:r>
          </a:p>
        </p:txBody>
      </p:sp>
      <p:sp>
        <p:nvSpPr>
          <p:cNvPr id="182" name="CuadroTexto 181">
            <a:extLst>
              <a:ext uri="{FF2B5EF4-FFF2-40B4-BE49-F238E27FC236}">
                <a16:creationId xmlns:a16="http://schemas.microsoft.com/office/drawing/2014/main" id="{43B1D4AA-FB22-6D22-989B-0F211E78DF28}"/>
              </a:ext>
            </a:extLst>
          </p:cNvPr>
          <p:cNvSpPr txBox="1"/>
          <p:nvPr/>
        </p:nvSpPr>
        <p:spPr>
          <a:xfrm>
            <a:off x="1221171" y="5342746"/>
            <a:ext cx="4479351" cy="364324"/>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Implementación de Simulacros de liquidación</a:t>
            </a:r>
          </a:p>
        </p:txBody>
      </p:sp>
      <p:sp>
        <p:nvSpPr>
          <p:cNvPr id="183" name="CuadroTexto 182">
            <a:extLst>
              <a:ext uri="{FF2B5EF4-FFF2-40B4-BE49-F238E27FC236}">
                <a16:creationId xmlns:a16="http://schemas.microsoft.com/office/drawing/2014/main" id="{4F97A1F2-9B47-B397-9DDD-AC3E15CC31E6}"/>
              </a:ext>
            </a:extLst>
          </p:cNvPr>
          <p:cNvSpPr txBox="1"/>
          <p:nvPr/>
        </p:nvSpPr>
        <p:spPr>
          <a:xfrm>
            <a:off x="1217624" y="5810875"/>
            <a:ext cx="4479351" cy="610233"/>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lang="es-MX" sz="1200" kern="0">
                <a:solidFill>
                  <a:schemeClr val="tx1"/>
                </a:solidFill>
                <a:latin typeface="Montserrat Medium"/>
              </a:rPr>
              <a:t>Diseño de la propuesta a la Junta Directiva sobre nuevas directrices generales de la para su evaluación y aprobación.</a:t>
            </a:r>
            <a:endParaRPr kumimoji="0" lang="es-MX" sz="1200" b="1" i="0" u="none" strike="noStrike" kern="0" cap="none" spc="0" normalizeH="0" baseline="0" noProof="0">
              <a:ln>
                <a:noFill/>
              </a:ln>
              <a:solidFill>
                <a:schemeClr val="tx1"/>
              </a:solidFill>
              <a:effectLst/>
              <a:uLnTx/>
              <a:uFillTx/>
              <a:latin typeface="Montserrat Medium"/>
            </a:endParaRPr>
          </a:p>
        </p:txBody>
      </p:sp>
      <p:sp>
        <p:nvSpPr>
          <p:cNvPr id="184" name="CuadroTexto 6">
            <a:extLst>
              <a:ext uri="{FF2B5EF4-FFF2-40B4-BE49-F238E27FC236}">
                <a16:creationId xmlns:a16="http://schemas.microsoft.com/office/drawing/2014/main" id="{250F5B43-7C4A-F3A0-20C8-C3A6C6A45A22}"/>
              </a:ext>
            </a:extLst>
          </p:cNvPr>
          <p:cNvSpPr txBox="1"/>
          <p:nvPr/>
        </p:nvSpPr>
        <p:spPr>
          <a:xfrm rot="4">
            <a:off x="1749950" y="1678529"/>
            <a:ext cx="8781789" cy="369332"/>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a:ln>
                  <a:noFill/>
                </a:ln>
                <a:solidFill>
                  <a:prstClr val="white"/>
                </a:solidFill>
                <a:effectLst/>
                <a:uLnTx/>
                <a:uFillTx/>
                <a:latin typeface="Montserrat Medium"/>
              </a:rPr>
              <a:t>Fortalecimiento de la estrategia de inversión y disposición de la reserva </a:t>
            </a: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187" name="Round Diagonal Corner Rectangle 4">
            <a:extLst>
              <a:ext uri="{FF2B5EF4-FFF2-40B4-BE49-F238E27FC236}">
                <a16:creationId xmlns:a16="http://schemas.microsoft.com/office/drawing/2014/main" id="{3F0A5B0A-D5B9-5029-6E51-94C003330A42}"/>
              </a:ext>
            </a:extLst>
          </p:cNvPr>
          <p:cNvSpPr/>
          <p:nvPr/>
        </p:nvSpPr>
        <p:spPr>
          <a:xfrm>
            <a:off x="647552" y="1668061"/>
            <a:ext cx="7279926" cy="694011"/>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Montserrat Medium"/>
            </a:endParaRPr>
          </a:p>
        </p:txBody>
      </p:sp>
      <p:sp>
        <p:nvSpPr>
          <p:cNvPr id="189" name="Paralelogramo 188">
            <a:extLst>
              <a:ext uri="{FF2B5EF4-FFF2-40B4-BE49-F238E27FC236}">
                <a16:creationId xmlns:a16="http://schemas.microsoft.com/office/drawing/2014/main" id="{849C43C8-99C6-8B2A-77EB-29B470FBEC9E}"/>
              </a:ext>
            </a:extLst>
          </p:cNvPr>
          <p:cNvSpPr/>
          <p:nvPr/>
        </p:nvSpPr>
        <p:spPr>
          <a:xfrm>
            <a:off x="647551" y="2530059"/>
            <a:ext cx="5071998"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kern="0">
                <a:solidFill>
                  <a:prstClr val="white"/>
                </a:solidFill>
                <a:latin typeface="Montserrat Medium"/>
              </a:rPr>
              <a:t>Hitos</a:t>
            </a:r>
          </a:p>
        </p:txBody>
      </p:sp>
      <p:sp>
        <p:nvSpPr>
          <p:cNvPr id="190" name="Paralelogramo 189">
            <a:extLst>
              <a:ext uri="{FF2B5EF4-FFF2-40B4-BE49-F238E27FC236}">
                <a16:creationId xmlns:a16="http://schemas.microsoft.com/office/drawing/2014/main" id="{1AC3E933-0AEB-7EAE-E153-2ED235313144}"/>
              </a:ext>
            </a:extLst>
          </p:cNvPr>
          <p:cNvSpPr/>
          <p:nvPr/>
        </p:nvSpPr>
        <p:spPr>
          <a:xfrm>
            <a:off x="5764005" y="2528427"/>
            <a:ext cx="1867577"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kern="0">
                <a:solidFill>
                  <a:prstClr val="white"/>
                </a:solidFill>
                <a:latin typeface="Montserrat Medium"/>
              </a:rPr>
              <a:t>Estado</a:t>
            </a:r>
            <a:endParaRPr lang="es-CO" kern="0">
              <a:solidFill>
                <a:prstClr val="white"/>
              </a:solidFill>
              <a:latin typeface="Montserrat Medium"/>
            </a:endParaRPr>
          </a:p>
        </p:txBody>
      </p:sp>
      <p:sp>
        <p:nvSpPr>
          <p:cNvPr id="191" name="Paralelogramo 190">
            <a:extLst>
              <a:ext uri="{FF2B5EF4-FFF2-40B4-BE49-F238E27FC236}">
                <a16:creationId xmlns:a16="http://schemas.microsoft.com/office/drawing/2014/main" id="{718778F5-0436-C616-F839-51AC556D3D6E}"/>
              </a:ext>
            </a:extLst>
          </p:cNvPr>
          <p:cNvSpPr/>
          <p:nvPr/>
        </p:nvSpPr>
        <p:spPr>
          <a:xfrm>
            <a:off x="7657985" y="2538346"/>
            <a:ext cx="664302"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2021</a:t>
            </a:r>
            <a:endParaRPr lang="es-CO" sz="1400" kern="0">
              <a:solidFill>
                <a:prstClr val="white"/>
              </a:solidFill>
              <a:latin typeface="Montserrat Medium"/>
            </a:endParaRPr>
          </a:p>
        </p:txBody>
      </p:sp>
      <p:sp>
        <p:nvSpPr>
          <p:cNvPr id="192" name="Paralelogramo 191">
            <a:extLst>
              <a:ext uri="{FF2B5EF4-FFF2-40B4-BE49-F238E27FC236}">
                <a16:creationId xmlns:a16="http://schemas.microsoft.com/office/drawing/2014/main" id="{1E72FDF0-E5E8-6435-320A-4B063D53BE7A}"/>
              </a:ext>
            </a:extLst>
          </p:cNvPr>
          <p:cNvSpPr/>
          <p:nvPr/>
        </p:nvSpPr>
        <p:spPr>
          <a:xfrm>
            <a:off x="8340112" y="2538346"/>
            <a:ext cx="682125"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2022</a:t>
            </a:r>
            <a:endParaRPr lang="es-CO" sz="1400" kern="0">
              <a:solidFill>
                <a:prstClr val="white"/>
              </a:solidFill>
              <a:latin typeface="Montserrat Medium"/>
            </a:endParaRPr>
          </a:p>
        </p:txBody>
      </p:sp>
      <p:sp>
        <p:nvSpPr>
          <p:cNvPr id="193" name="Paralelogramo 192">
            <a:extLst>
              <a:ext uri="{FF2B5EF4-FFF2-40B4-BE49-F238E27FC236}">
                <a16:creationId xmlns:a16="http://schemas.microsoft.com/office/drawing/2014/main" id="{8EC24357-1E7D-EEAC-929F-F3C99001DDCF}"/>
              </a:ext>
            </a:extLst>
          </p:cNvPr>
          <p:cNvSpPr/>
          <p:nvPr/>
        </p:nvSpPr>
        <p:spPr>
          <a:xfrm>
            <a:off x="9049798" y="2538346"/>
            <a:ext cx="682125"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2023</a:t>
            </a:r>
            <a:endParaRPr lang="es-CO" sz="1400" kern="0">
              <a:solidFill>
                <a:prstClr val="white"/>
              </a:solidFill>
              <a:latin typeface="Montserrat Medium"/>
            </a:endParaRPr>
          </a:p>
        </p:txBody>
      </p:sp>
      <p:sp>
        <p:nvSpPr>
          <p:cNvPr id="194" name="Paralelogramo 193">
            <a:extLst>
              <a:ext uri="{FF2B5EF4-FFF2-40B4-BE49-F238E27FC236}">
                <a16:creationId xmlns:a16="http://schemas.microsoft.com/office/drawing/2014/main" id="{9025AC4D-CDB2-A06F-7DB0-75668CCD28EA}"/>
              </a:ext>
            </a:extLst>
          </p:cNvPr>
          <p:cNvSpPr/>
          <p:nvPr/>
        </p:nvSpPr>
        <p:spPr>
          <a:xfrm>
            <a:off x="9759737" y="2538346"/>
            <a:ext cx="696375"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2024</a:t>
            </a:r>
            <a:endParaRPr lang="es-CO" sz="1400" kern="0">
              <a:solidFill>
                <a:prstClr val="white"/>
              </a:solidFill>
              <a:latin typeface="Montserrat Medium"/>
            </a:endParaRPr>
          </a:p>
        </p:txBody>
      </p:sp>
      <p:sp>
        <p:nvSpPr>
          <p:cNvPr id="195" name="Paralelogramo 194">
            <a:extLst>
              <a:ext uri="{FF2B5EF4-FFF2-40B4-BE49-F238E27FC236}">
                <a16:creationId xmlns:a16="http://schemas.microsoft.com/office/drawing/2014/main" id="{095DB832-8542-1A73-DB9C-E286FF7B3460}"/>
              </a:ext>
            </a:extLst>
          </p:cNvPr>
          <p:cNvSpPr/>
          <p:nvPr/>
        </p:nvSpPr>
        <p:spPr>
          <a:xfrm>
            <a:off x="10482515" y="2538346"/>
            <a:ext cx="682125"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2025</a:t>
            </a:r>
            <a:endParaRPr lang="es-CO" sz="1400" kern="0">
              <a:solidFill>
                <a:prstClr val="white"/>
              </a:solidFill>
              <a:latin typeface="Montserrat Medium"/>
            </a:endParaRPr>
          </a:p>
        </p:txBody>
      </p:sp>
      <p:sp>
        <p:nvSpPr>
          <p:cNvPr id="196" name="Rectángulo 195">
            <a:extLst>
              <a:ext uri="{FF2B5EF4-FFF2-40B4-BE49-F238E27FC236}">
                <a16:creationId xmlns:a16="http://schemas.microsoft.com/office/drawing/2014/main" id="{B1E90DB8-7339-8535-1E24-4C64301D8082}"/>
              </a:ext>
            </a:extLst>
          </p:cNvPr>
          <p:cNvSpPr/>
          <p:nvPr/>
        </p:nvSpPr>
        <p:spPr>
          <a:xfrm>
            <a:off x="1619031" y="2070515"/>
            <a:ext cx="6089759"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algn="ctr">
              <a:defRPr/>
            </a:pPr>
            <a:r>
              <a:rPr lang="es-MX" sz="1100">
                <a:solidFill>
                  <a:prstClr val="white"/>
                </a:solidFill>
                <a:latin typeface="Montserrat Medium"/>
              </a:rPr>
              <a:t>Líder: Jefe de Gestión de Inversiones y Jefe de Riesgos Financieros de la Reserva</a:t>
            </a:r>
          </a:p>
        </p:txBody>
      </p:sp>
      <p:sp>
        <p:nvSpPr>
          <p:cNvPr id="197" name="Paralelogramo 196">
            <a:extLst>
              <a:ext uri="{FF2B5EF4-FFF2-40B4-BE49-F238E27FC236}">
                <a16:creationId xmlns:a16="http://schemas.microsoft.com/office/drawing/2014/main" id="{964B3A7D-D59C-2DC9-BA49-EF2E90F372E4}"/>
              </a:ext>
            </a:extLst>
          </p:cNvPr>
          <p:cNvSpPr/>
          <p:nvPr/>
        </p:nvSpPr>
        <p:spPr>
          <a:xfrm>
            <a:off x="7950842" y="1668061"/>
            <a:ext cx="3213797"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kern="0">
              <a:solidFill>
                <a:prstClr val="white"/>
              </a:solidFill>
              <a:latin typeface="Montserrat Medium"/>
            </a:endParaRPr>
          </a:p>
        </p:txBody>
      </p:sp>
      <p:sp>
        <p:nvSpPr>
          <p:cNvPr id="198" name="TextBox 2">
            <a:extLst>
              <a:ext uri="{FF2B5EF4-FFF2-40B4-BE49-F238E27FC236}">
                <a16:creationId xmlns:a16="http://schemas.microsoft.com/office/drawing/2014/main" id="{727CEB4A-67DF-818C-9856-BCF055395722}"/>
              </a:ext>
            </a:extLst>
          </p:cNvPr>
          <p:cNvSpPr txBox="1"/>
          <p:nvPr/>
        </p:nvSpPr>
        <p:spPr>
          <a:xfrm>
            <a:off x="8061098" y="1745671"/>
            <a:ext cx="1223209"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900" b="1" kern="0" spc="100">
                <a:solidFill>
                  <a:srgbClr val="FFFFFF"/>
                </a:solidFill>
                <a:latin typeface="Montserrat Medium"/>
                <a:ea typeface="Open Sans Light" pitchFamily="34"/>
                <a:cs typeface="Open Sans Light" pitchFamily="34"/>
              </a:rPr>
              <a:t>% ESPERADO</a:t>
            </a:r>
          </a:p>
        </p:txBody>
      </p:sp>
      <p:sp>
        <p:nvSpPr>
          <p:cNvPr id="199" name="TextBox 2">
            <a:extLst>
              <a:ext uri="{FF2B5EF4-FFF2-40B4-BE49-F238E27FC236}">
                <a16:creationId xmlns:a16="http://schemas.microsoft.com/office/drawing/2014/main" id="{80BB3B78-ABC6-E8E1-3DC3-C39C01F6E915}"/>
              </a:ext>
            </a:extLst>
          </p:cNvPr>
          <p:cNvSpPr txBox="1"/>
          <p:nvPr/>
        </p:nvSpPr>
        <p:spPr>
          <a:xfrm>
            <a:off x="9565812" y="1742284"/>
            <a:ext cx="1365502"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900" b="1" kern="0" spc="100">
                <a:solidFill>
                  <a:srgbClr val="FFFFFF"/>
                </a:solidFill>
                <a:latin typeface="Montserrat Medium"/>
                <a:ea typeface="Open Sans Light" pitchFamily="34"/>
                <a:cs typeface="Open Sans Light" pitchFamily="34"/>
              </a:rPr>
              <a:t>% COMPLETADO</a:t>
            </a:r>
          </a:p>
        </p:txBody>
      </p:sp>
      <p:cxnSp>
        <p:nvCxnSpPr>
          <p:cNvPr id="200" name="Conector recto 199">
            <a:extLst>
              <a:ext uri="{FF2B5EF4-FFF2-40B4-BE49-F238E27FC236}">
                <a16:creationId xmlns:a16="http://schemas.microsoft.com/office/drawing/2014/main" id="{3D9CD813-22F6-B290-316C-F9C1435E91FB}"/>
              </a:ext>
            </a:extLst>
          </p:cNvPr>
          <p:cNvCxnSpPr>
            <a:cxnSpLocks/>
          </p:cNvCxnSpPr>
          <p:nvPr/>
        </p:nvCxnSpPr>
        <p:spPr>
          <a:xfrm>
            <a:off x="9514645" y="1695588"/>
            <a:ext cx="0" cy="360000"/>
          </a:xfrm>
          <a:prstGeom prst="line">
            <a:avLst/>
          </a:prstGeom>
          <a:noFill/>
          <a:ln w="6350" cap="flat" cmpd="sng" algn="ctr">
            <a:solidFill>
              <a:sysClr val="window" lastClr="FFFFFF"/>
            </a:solidFill>
            <a:prstDash val="solid"/>
            <a:miter lim="800000"/>
          </a:ln>
          <a:effectLst/>
        </p:spPr>
      </p:cxnSp>
      <p:sp>
        <p:nvSpPr>
          <p:cNvPr id="201" name="Rectangle 17">
            <a:extLst>
              <a:ext uri="{FF2B5EF4-FFF2-40B4-BE49-F238E27FC236}">
                <a16:creationId xmlns:a16="http://schemas.microsoft.com/office/drawing/2014/main" id="{9CBCCDE5-CCFE-A409-B12F-9BD4A2F4C2BD}"/>
              </a:ext>
            </a:extLst>
          </p:cNvPr>
          <p:cNvSpPr/>
          <p:nvPr/>
        </p:nvSpPr>
        <p:spPr>
          <a:xfrm>
            <a:off x="7950843" y="2075581"/>
            <a:ext cx="3108000" cy="265316"/>
          </a:xfrm>
          <a:prstGeom prst="parallelogram">
            <a:avLst>
              <a:gd name="adj" fmla="val 0"/>
            </a:avLst>
          </a:prstGeom>
          <a:solidFill>
            <a:srgbClr val="F2F2F2"/>
          </a:solidFill>
          <a:ln w="12700" cap="flat" cmpd="sng" algn="ctr">
            <a:solidFill>
              <a:srgbClr val="73BD45"/>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02" name="Conector recto 201">
            <a:extLst>
              <a:ext uri="{FF2B5EF4-FFF2-40B4-BE49-F238E27FC236}">
                <a16:creationId xmlns:a16="http://schemas.microsoft.com/office/drawing/2014/main" id="{22EE05E5-17BD-6F52-D0A6-14991F72AB0F}"/>
              </a:ext>
            </a:extLst>
          </p:cNvPr>
          <p:cNvCxnSpPr>
            <a:cxnSpLocks/>
          </p:cNvCxnSpPr>
          <p:nvPr/>
        </p:nvCxnSpPr>
        <p:spPr>
          <a:xfrm>
            <a:off x="9514645" y="2075580"/>
            <a:ext cx="0" cy="266400"/>
          </a:xfrm>
          <a:prstGeom prst="line">
            <a:avLst/>
          </a:prstGeom>
          <a:noFill/>
          <a:ln w="6350" cap="flat" cmpd="sng" algn="ctr">
            <a:solidFill>
              <a:srgbClr val="73BD45"/>
            </a:solidFill>
            <a:prstDash val="solid"/>
            <a:miter lim="800000"/>
          </a:ln>
          <a:effectLst/>
        </p:spPr>
      </p:cxnSp>
      <p:sp>
        <p:nvSpPr>
          <p:cNvPr id="203" name="Subtitle 2">
            <a:extLst>
              <a:ext uri="{FF2B5EF4-FFF2-40B4-BE49-F238E27FC236}">
                <a16:creationId xmlns:a16="http://schemas.microsoft.com/office/drawing/2014/main" id="{5DFBE7DD-2E98-A533-5E4A-3B4FC3F58E1B}"/>
              </a:ext>
            </a:extLst>
          </p:cNvPr>
          <p:cNvSpPr txBox="1"/>
          <p:nvPr/>
        </p:nvSpPr>
        <p:spPr>
          <a:xfrm>
            <a:off x="8349576" y="2053293"/>
            <a:ext cx="759308" cy="307777"/>
          </a:xfrm>
          <a:prstGeom prst="rect">
            <a:avLst/>
          </a:prstGeom>
          <a:noFill/>
          <a:ln cap="flat">
            <a:noFill/>
          </a:ln>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1400" kern="0">
                <a:solidFill>
                  <a:srgbClr val="000000"/>
                </a:solidFill>
                <a:latin typeface="Montserrat Medium"/>
              </a:rPr>
              <a:t>97 %</a:t>
            </a:r>
          </a:p>
        </p:txBody>
      </p:sp>
      <p:sp>
        <p:nvSpPr>
          <p:cNvPr id="204" name="Subtitle 2">
            <a:extLst>
              <a:ext uri="{FF2B5EF4-FFF2-40B4-BE49-F238E27FC236}">
                <a16:creationId xmlns:a16="http://schemas.microsoft.com/office/drawing/2014/main" id="{627513C5-F2EF-B1AD-F860-DE1970500447}"/>
              </a:ext>
            </a:extLst>
          </p:cNvPr>
          <p:cNvSpPr txBox="1"/>
          <p:nvPr/>
        </p:nvSpPr>
        <p:spPr>
          <a:xfrm>
            <a:off x="9945109" y="2066051"/>
            <a:ext cx="759307" cy="307777"/>
          </a:xfrm>
          <a:prstGeom prst="rect">
            <a:avLst/>
          </a:prstGeom>
          <a:noFill/>
          <a:ln cap="flat">
            <a:noFill/>
          </a:ln>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1400" kern="0">
                <a:solidFill>
                  <a:srgbClr val="000000"/>
                </a:solidFill>
                <a:latin typeface="Montserrat Medium"/>
              </a:rPr>
              <a:t>96 %</a:t>
            </a:r>
          </a:p>
        </p:txBody>
      </p:sp>
      <p:sp>
        <p:nvSpPr>
          <p:cNvPr id="205" name="Paralelogramo 204">
            <a:extLst>
              <a:ext uri="{FF2B5EF4-FFF2-40B4-BE49-F238E27FC236}">
                <a16:creationId xmlns:a16="http://schemas.microsoft.com/office/drawing/2014/main" id="{54B921AC-503D-5004-2643-9CE3C0A9F5CB}"/>
              </a:ext>
            </a:extLst>
          </p:cNvPr>
          <p:cNvSpPr/>
          <p:nvPr/>
        </p:nvSpPr>
        <p:spPr>
          <a:xfrm>
            <a:off x="832953" y="3101584"/>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206" name="Paralelogramo 205">
            <a:extLst>
              <a:ext uri="{FF2B5EF4-FFF2-40B4-BE49-F238E27FC236}">
                <a16:creationId xmlns:a16="http://schemas.microsoft.com/office/drawing/2014/main" id="{F9D33662-59E2-27AC-1441-0F5A7DAF848D}"/>
              </a:ext>
            </a:extLst>
          </p:cNvPr>
          <p:cNvSpPr/>
          <p:nvPr/>
        </p:nvSpPr>
        <p:spPr>
          <a:xfrm>
            <a:off x="843002" y="4231026"/>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3</a:t>
            </a:r>
          </a:p>
        </p:txBody>
      </p:sp>
      <p:sp>
        <p:nvSpPr>
          <p:cNvPr id="207" name="Paralelogramo 206">
            <a:extLst>
              <a:ext uri="{FF2B5EF4-FFF2-40B4-BE49-F238E27FC236}">
                <a16:creationId xmlns:a16="http://schemas.microsoft.com/office/drawing/2014/main" id="{98B34884-1298-71C3-3782-E3850394D49A}"/>
              </a:ext>
            </a:extLst>
          </p:cNvPr>
          <p:cNvSpPr/>
          <p:nvPr/>
        </p:nvSpPr>
        <p:spPr>
          <a:xfrm>
            <a:off x="843002" y="4816663"/>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4</a:t>
            </a:r>
          </a:p>
        </p:txBody>
      </p:sp>
      <p:sp>
        <p:nvSpPr>
          <p:cNvPr id="208" name="Paralelogramo 207">
            <a:extLst>
              <a:ext uri="{FF2B5EF4-FFF2-40B4-BE49-F238E27FC236}">
                <a16:creationId xmlns:a16="http://schemas.microsoft.com/office/drawing/2014/main" id="{456B4F53-BC47-DCA6-BCD3-BA300C43C3E4}"/>
              </a:ext>
            </a:extLst>
          </p:cNvPr>
          <p:cNvSpPr/>
          <p:nvPr/>
        </p:nvSpPr>
        <p:spPr>
          <a:xfrm>
            <a:off x="830373" y="5389972"/>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5</a:t>
            </a:r>
          </a:p>
        </p:txBody>
      </p:sp>
      <p:sp>
        <p:nvSpPr>
          <p:cNvPr id="209" name="Paralelogramo 208">
            <a:extLst>
              <a:ext uri="{FF2B5EF4-FFF2-40B4-BE49-F238E27FC236}">
                <a16:creationId xmlns:a16="http://schemas.microsoft.com/office/drawing/2014/main" id="{F0013D3B-8719-8225-8DC8-50A9D110896D}"/>
              </a:ext>
            </a:extLst>
          </p:cNvPr>
          <p:cNvSpPr/>
          <p:nvPr/>
        </p:nvSpPr>
        <p:spPr>
          <a:xfrm>
            <a:off x="822682" y="5911868"/>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6</a:t>
            </a:r>
          </a:p>
        </p:txBody>
      </p:sp>
      <p:sp>
        <p:nvSpPr>
          <p:cNvPr id="210" name="Paralelogramo 209">
            <a:extLst>
              <a:ext uri="{FF2B5EF4-FFF2-40B4-BE49-F238E27FC236}">
                <a16:creationId xmlns:a16="http://schemas.microsoft.com/office/drawing/2014/main" id="{C012BA01-8403-7F1C-1041-2330DBC2D1FB}"/>
              </a:ext>
            </a:extLst>
          </p:cNvPr>
          <p:cNvSpPr/>
          <p:nvPr/>
        </p:nvSpPr>
        <p:spPr>
          <a:xfrm>
            <a:off x="5865049" y="3723653"/>
            <a:ext cx="1152000" cy="216000"/>
          </a:xfrm>
          <a:prstGeom prst="parallelogram">
            <a:avLst/>
          </a:prstGeom>
          <a:solidFill>
            <a:srgbClr val="70AD47"/>
          </a:soli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211" name="Paralelogramo 210">
            <a:extLst>
              <a:ext uri="{FF2B5EF4-FFF2-40B4-BE49-F238E27FC236}">
                <a16:creationId xmlns:a16="http://schemas.microsoft.com/office/drawing/2014/main" id="{2C4317DC-2606-399A-9B7D-854B7797805E}"/>
              </a:ext>
            </a:extLst>
          </p:cNvPr>
          <p:cNvSpPr/>
          <p:nvPr/>
        </p:nvSpPr>
        <p:spPr>
          <a:xfrm>
            <a:off x="5898065" y="6020378"/>
            <a:ext cx="1152000" cy="216000"/>
          </a:xfrm>
          <a:prstGeom prst="parallelogram">
            <a:avLst/>
          </a:prstGeom>
          <a:gradFill>
            <a:gsLst>
              <a:gs pos="94000">
                <a:srgbClr val="70AD47"/>
              </a:gs>
              <a:gs pos="95000">
                <a:srgbClr val="F2F2F2"/>
              </a:gs>
            </a:gsLst>
            <a:lin ang="900000" scaled="0"/>
          </a:gradFill>
          <a:ln w="12700" cap="flat" cmpd="sng" algn="ctr">
            <a:solidFill>
              <a:srgbClr val="70AD47"/>
            </a:solidFill>
            <a:prstDash val="solid"/>
            <a:miter lim="800000"/>
          </a:ln>
          <a:effectLst/>
        </p:spPr>
        <p:txBody>
          <a:bodyPr rtlCol="0" anchor="ctr"/>
          <a:lstStyle/>
          <a:p>
            <a:pPr algn="ctr"/>
            <a:endParaRPr lang="es-CO" kern="0">
              <a:solidFill>
                <a:prstClr val="white"/>
              </a:solidFill>
              <a:latin typeface="Montserrat Medium"/>
            </a:endParaRPr>
          </a:p>
        </p:txBody>
      </p:sp>
      <p:sp>
        <p:nvSpPr>
          <p:cNvPr id="212" name="Paralelogramo 211">
            <a:extLst>
              <a:ext uri="{FF2B5EF4-FFF2-40B4-BE49-F238E27FC236}">
                <a16:creationId xmlns:a16="http://schemas.microsoft.com/office/drawing/2014/main" id="{BFE6C21E-408E-6390-08D6-5250B7F6EC17}"/>
              </a:ext>
            </a:extLst>
          </p:cNvPr>
          <p:cNvSpPr/>
          <p:nvPr/>
        </p:nvSpPr>
        <p:spPr>
          <a:xfrm>
            <a:off x="5897484" y="5394765"/>
            <a:ext cx="1152000" cy="216000"/>
          </a:xfrm>
          <a:prstGeom prst="parallelogram">
            <a:avLst/>
          </a:prstGeom>
          <a:gradFill>
            <a:gsLst>
              <a:gs pos="74000">
                <a:srgbClr val="70AD47"/>
              </a:gs>
              <a:gs pos="75000">
                <a:srgbClr val="F2F2F2"/>
              </a:gs>
            </a:gsLst>
            <a:lin ang="900000" scaled="0"/>
          </a:gradFill>
          <a:ln w="12700" cap="flat" cmpd="sng" algn="ctr">
            <a:solidFill>
              <a:srgbClr val="70AD47"/>
            </a:solidFill>
            <a:prstDash val="solid"/>
            <a:miter lim="800000"/>
          </a:ln>
          <a:effectLst/>
        </p:spPr>
        <p:txBody>
          <a:bodyPr rtlCol="0" anchor="ctr"/>
          <a:lstStyle/>
          <a:p>
            <a:pPr algn="ctr"/>
            <a:endParaRPr lang="es-CO" kern="0">
              <a:solidFill>
                <a:prstClr val="white"/>
              </a:solidFill>
              <a:latin typeface="Montserrat Medium"/>
            </a:endParaRPr>
          </a:p>
        </p:txBody>
      </p:sp>
      <p:sp>
        <p:nvSpPr>
          <p:cNvPr id="213" name="Paralelogramo 212">
            <a:extLst>
              <a:ext uri="{FF2B5EF4-FFF2-40B4-BE49-F238E27FC236}">
                <a16:creationId xmlns:a16="http://schemas.microsoft.com/office/drawing/2014/main" id="{AFF94E5D-F6E0-9AE2-1A23-09052B08EE9E}"/>
              </a:ext>
            </a:extLst>
          </p:cNvPr>
          <p:cNvSpPr/>
          <p:nvPr/>
        </p:nvSpPr>
        <p:spPr>
          <a:xfrm>
            <a:off x="5895940" y="4808845"/>
            <a:ext cx="1152000" cy="216000"/>
          </a:xfrm>
          <a:prstGeom prst="parallelogram">
            <a:avLst/>
          </a:prstGeom>
          <a:gradFill>
            <a:gsLst>
              <a:gs pos="70000">
                <a:srgbClr val="C55A11"/>
              </a:gs>
              <a:gs pos="71000">
                <a:srgbClr val="F2F2F2"/>
              </a:gs>
            </a:gsLst>
            <a:lin ang="900000" scaled="0"/>
          </a:gradFill>
          <a:ln w="12700" cap="flat" cmpd="sng" algn="ctr">
            <a:solidFill>
              <a:srgbClr val="C55A11"/>
            </a:solidFill>
            <a:prstDash val="solid"/>
            <a:miter lim="800000"/>
          </a:ln>
          <a:effectLst/>
        </p:spPr>
        <p:txBody>
          <a:bodyPr rtlCol="0" anchor="ctr"/>
          <a:lstStyle/>
          <a:p>
            <a:pPr algn="ctr"/>
            <a:endParaRPr lang="es-CO" kern="0">
              <a:solidFill>
                <a:prstClr val="white"/>
              </a:solidFill>
              <a:latin typeface="Montserrat Medium"/>
            </a:endParaRPr>
          </a:p>
        </p:txBody>
      </p:sp>
      <p:sp>
        <p:nvSpPr>
          <p:cNvPr id="214" name="Paralelogramo 213">
            <a:extLst>
              <a:ext uri="{FF2B5EF4-FFF2-40B4-BE49-F238E27FC236}">
                <a16:creationId xmlns:a16="http://schemas.microsoft.com/office/drawing/2014/main" id="{B8CBBA4F-4212-0C18-A53F-C5BC28DC88B2}"/>
              </a:ext>
            </a:extLst>
          </p:cNvPr>
          <p:cNvSpPr/>
          <p:nvPr/>
        </p:nvSpPr>
        <p:spPr>
          <a:xfrm>
            <a:off x="5895940" y="4238181"/>
            <a:ext cx="1152000" cy="216000"/>
          </a:xfrm>
          <a:prstGeom prst="parallelogram">
            <a:avLst/>
          </a:prstGeom>
          <a:gradFill>
            <a:gsLst>
              <a:gs pos="82000">
                <a:srgbClr val="70AD47"/>
              </a:gs>
              <a:gs pos="83000">
                <a:srgbClr val="F2F2F2"/>
              </a:gs>
            </a:gsLst>
            <a:lin ang="900000" scaled="0"/>
          </a:gradFill>
          <a:ln w="12700" cap="flat" cmpd="sng" algn="ctr">
            <a:solidFill>
              <a:srgbClr val="70AD47"/>
            </a:solidFill>
            <a:prstDash val="solid"/>
            <a:miter lim="800000"/>
          </a:ln>
          <a:effectLst/>
        </p:spPr>
        <p:txBody>
          <a:bodyPr rtlCol="0" anchor="ctr"/>
          <a:lstStyle/>
          <a:p>
            <a:pPr algn="ctr"/>
            <a:endParaRPr lang="es-CO" kern="0">
              <a:solidFill>
                <a:prstClr val="white"/>
              </a:solidFill>
              <a:latin typeface="Montserrat Medium"/>
            </a:endParaRPr>
          </a:p>
        </p:txBody>
      </p:sp>
      <p:sp>
        <p:nvSpPr>
          <p:cNvPr id="215" name="CuadroTexto 6">
            <a:extLst>
              <a:ext uri="{FF2B5EF4-FFF2-40B4-BE49-F238E27FC236}">
                <a16:creationId xmlns:a16="http://schemas.microsoft.com/office/drawing/2014/main" id="{4A105F37-7824-67EC-CA5C-5ADFF873F90B}"/>
              </a:ext>
            </a:extLst>
          </p:cNvPr>
          <p:cNvSpPr txBox="1"/>
          <p:nvPr/>
        </p:nvSpPr>
        <p:spPr>
          <a:xfrm rot="4">
            <a:off x="1433727" y="1665532"/>
            <a:ext cx="6038290" cy="502702"/>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algn="ctr">
              <a:lnSpc>
                <a:spcPts val="1600"/>
              </a:lnSpc>
              <a:defRPr sz="1800" b="0" i="0" u="none" strike="noStrike" kern="0" cap="none" spc="0" baseline="0">
                <a:solidFill>
                  <a:srgbClr val="000000"/>
                </a:solidFill>
                <a:uFillTx/>
              </a:defRPr>
            </a:pPr>
            <a:r>
              <a:rPr lang="es-MX" sz="1600" b="1" kern="0">
                <a:solidFill>
                  <a:prstClr val="white"/>
                </a:solidFill>
                <a:latin typeface="Montserrat Medium"/>
              </a:rPr>
              <a:t>Fortalecimiento de la estrategia de inversión y disposición de la reserva </a:t>
            </a:r>
          </a:p>
        </p:txBody>
      </p:sp>
      <p:sp>
        <p:nvSpPr>
          <p:cNvPr id="216" name="Freeform 245">
            <a:extLst>
              <a:ext uri="{FF2B5EF4-FFF2-40B4-BE49-F238E27FC236}">
                <a16:creationId xmlns:a16="http://schemas.microsoft.com/office/drawing/2014/main" id="{ABFA3537-E740-DD7F-35D1-6626A8847D53}"/>
              </a:ext>
            </a:extLst>
          </p:cNvPr>
          <p:cNvSpPr>
            <a:spLocks noEditPoints="1"/>
          </p:cNvSpPr>
          <p:nvPr/>
        </p:nvSpPr>
        <p:spPr bwMode="auto">
          <a:xfrm>
            <a:off x="967605" y="1866011"/>
            <a:ext cx="334275" cy="334275"/>
          </a:xfrm>
          <a:custGeom>
            <a:avLst/>
            <a:gdLst>
              <a:gd name="T0" fmla="*/ 97 w 176"/>
              <a:gd name="T1" fmla="*/ 84 h 176"/>
              <a:gd name="T2" fmla="*/ 90 w 176"/>
              <a:gd name="T3" fmla="*/ 62 h 176"/>
              <a:gd name="T4" fmla="*/ 99 w 176"/>
              <a:gd name="T5" fmla="*/ 72 h 176"/>
              <a:gd name="T6" fmla="*/ 107 w 176"/>
              <a:gd name="T7" fmla="*/ 64 h 176"/>
              <a:gd name="T8" fmla="*/ 97 w 176"/>
              <a:gd name="T9" fmla="*/ 55 h 176"/>
              <a:gd name="T10" fmla="*/ 90 w 176"/>
              <a:gd name="T11" fmla="*/ 48 h 176"/>
              <a:gd name="T12" fmla="*/ 85 w 176"/>
              <a:gd name="T13" fmla="*/ 54 h 176"/>
              <a:gd name="T14" fmla="*/ 72 w 176"/>
              <a:gd name="T15" fmla="*/ 58 h 176"/>
              <a:gd name="T16" fmla="*/ 66 w 176"/>
              <a:gd name="T17" fmla="*/ 72 h 176"/>
              <a:gd name="T18" fmla="*/ 72 w 176"/>
              <a:gd name="T19" fmla="*/ 86 h 176"/>
              <a:gd name="T20" fmla="*/ 85 w 176"/>
              <a:gd name="T21" fmla="*/ 92 h 176"/>
              <a:gd name="T22" fmla="*/ 77 w 176"/>
              <a:gd name="T23" fmla="*/ 110 h 176"/>
              <a:gd name="T24" fmla="*/ 64 w 176"/>
              <a:gd name="T25" fmla="*/ 100 h 176"/>
              <a:gd name="T26" fmla="*/ 70 w 176"/>
              <a:gd name="T27" fmla="*/ 116 h 176"/>
              <a:gd name="T28" fmla="*/ 85 w 176"/>
              <a:gd name="T29" fmla="*/ 122 h 176"/>
              <a:gd name="T30" fmla="*/ 90 w 176"/>
              <a:gd name="T31" fmla="*/ 128 h 176"/>
              <a:gd name="T32" fmla="*/ 98 w 176"/>
              <a:gd name="T33" fmla="*/ 120 h 176"/>
              <a:gd name="T34" fmla="*/ 109 w 176"/>
              <a:gd name="T35" fmla="*/ 110 h 176"/>
              <a:gd name="T36" fmla="*/ 109 w 176"/>
              <a:gd name="T37" fmla="*/ 93 h 176"/>
              <a:gd name="T38" fmla="*/ 85 w 176"/>
              <a:gd name="T39" fmla="*/ 80 h 176"/>
              <a:gd name="T40" fmla="*/ 79 w 176"/>
              <a:gd name="T41" fmla="*/ 77 h 176"/>
              <a:gd name="T42" fmla="*/ 76 w 176"/>
              <a:gd name="T43" fmla="*/ 71 h 176"/>
              <a:gd name="T44" fmla="*/ 85 w 176"/>
              <a:gd name="T45" fmla="*/ 62 h 176"/>
              <a:gd name="T46" fmla="*/ 97 w 176"/>
              <a:gd name="T47" fmla="*/ 111 h 176"/>
              <a:gd name="T48" fmla="*/ 90 w 176"/>
              <a:gd name="T49" fmla="*/ 92 h 176"/>
              <a:gd name="T50" fmla="*/ 97 w 176"/>
              <a:gd name="T51" fmla="*/ 96 h 176"/>
              <a:gd name="T52" fmla="*/ 100 w 176"/>
              <a:gd name="T53" fmla="*/ 103 h 176"/>
              <a:gd name="T54" fmla="*/ 88 w 176"/>
              <a:gd name="T55" fmla="*/ 0 h 176"/>
              <a:gd name="T56" fmla="*/ 88 w 176"/>
              <a:gd name="T57" fmla="*/ 176 h 176"/>
              <a:gd name="T58" fmla="*/ 88 w 176"/>
              <a:gd name="T59" fmla="*/ 0 h 176"/>
              <a:gd name="T60" fmla="*/ 8 w 176"/>
              <a:gd name="T61" fmla="*/ 88 h 176"/>
              <a:gd name="T62" fmla="*/ 168 w 176"/>
              <a:gd name="T6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04" y="87"/>
                </a:moveTo>
                <a:cubicBezTo>
                  <a:pt x="102" y="86"/>
                  <a:pt x="100" y="85"/>
                  <a:pt x="97" y="84"/>
                </a:cubicBezTo>
                <a:cubicBezTo>
                  <a:pt x="95" y="83"/>
                  <a:pt x="93" y="82"/>
                  <a:pt x="90" y="81"/>
                </a:cubicBezTo>
                <a:cubicBezTo>
                  <a:pt x="90" y="62"/>
                  <a:pt x="90" y="62"/>
                  <a:pt x="90" y="62"/>
                </a:cubicBezTo>
                <a:cubicBezTo>
                  <a:pt x="93" y="62"/>
                  <a:pt x="95" y="63"/>
                  <a:pt x="96" y="64"/>
                </a:cubicBezTo>
                <a:cubicBezTo>
                  <a:pt x="98" y="66"/>
                  <a:pt x="99" y="68"/>
                  <a:pt x="99" y="72"/>
                </a:cubicBezTo>
                <a:cubicBezTo>
                  <a:pt x="109" y="72"/>
                  <a:pt x="109" y="72"/>
                  <a:pt x="109" y="72"/>
                </a:cubicBezTo>
                <a:cubicBezTo>
                  <a:pt x="109" y="69"/>
                  <a:pt x="108" y="66"/>
                  <a:pt x="107" y="64"/>
                </a:cubicBezTo>
                <a:cubicBezTo>
                  <a:pt x="106" y="62"/>
                  <a:pt x="105" y="60"/>
                  <a:pt x="103" y="58"/>
                </a:cubicBezTo>
                <a:cubicBezTo>
                  <a:pt x="101" y="57"/>
                  <a:pt x="99" y="56"/>
                  <a:pt x="97" y="55"/>
                </a:cubicBezTo>
                <a:cubicBezTo>
                  <a:pt x="95" y="54"/>
                  <a:pt x="93" y="54"/>
                  <a:pt x="90" y="54"/>
                </a:cubicBezTo>
                <a:cubicBezTo>
                  <a:pt x="90" y="48"/>
                  <a:pt x="90" y="48"/>
                  <a:pt x="90" y="48"/>
                </a:cubicBezTo>
                <a:cubicBezTo>
                  <a:pt x="85" y="48"/>
                  <a:pt x="85" y="48"/>
                  <a:pt x="85" y="48"/>
                </a:cubicBezTo>
                <a:cubicBezTo>
                  <a:pt x="85" y="54"/>
                  <a:pt x="85" y="54"/>
                  <a:pt x="85" y="54"/>
                </a:cubicBezTo>
                <a:cubicBezTo>
                  <a:pt x="82" y="54"/>
                  <a:pt x="81" y="54"/>
                  <a:pt x="78" y="55"/>
                </a:cubicBezTo>
                <a:cubicBezTo>
                  <a:pt x="76" y="56"/>
                  <a:pt x="74" y="57"/>
                  <a:pt x="72" y="58"/>
                </a:cubicBezTo>
                <a:cubicBezTo>
                  <a:pt x="70" y="60"/>
                  <a:pt x="69" y="62"/>
                  <a:pt x="67" y="64"/>
                </a:cubicBezTo>
                <a:cubicBezTo>
                  <a:pt x="66" y="66"/>
                  <a:pt x="66" y="69"/>
                  <a:pt x="66" y="72"/>
                </a:cubicBezTo>
                <a:cubicBezTo>
                  <a:pt x="66" y="75"/>
                  <a:pt x="66" y="78"/>
                  <a:pt x="68" y="80"/>
                </a:cubicBezTo>
                <a:cubicBezTo>
                  <a:pt x="69" y="82"/>
                  <a:pt x="70" y="84"/>
                  <a:pt x="72" y="86"/>
                </a:cubicBezTo>
                <a:cubicBezTo>
                  <a:pt x="74" y="87"/>
                  <a:pt x="76" y="88"/>
                  <a:pt x="79" y="89"/>
                </a:cubicBezTo>
                <a:cubicBezTo>
                  <a:pt x="81" y="90"/>
                  <a:pt x="83" y="91"/>
                  <a:pt x="85" y="92"/>
                </a:cubicBezTo>
                <a:cubicBezTo>
                  <a:pt x="85" y="114"/>
                  <a:pt x="85" y="114"/>
                  <a:pt x="85" y="114"/>
                </a:cubicBezTo>
                <a:cubicBezTo>
                  <a:pt x="81" y="113"/>
                  <a:pt x="79" y="112"/>
                  <a:pt x="77" y="110"/>
                </a:cubicBezTo>
                <a:cubicBezTo>
                  <a:pt x="75" y="108"/>
                  <a:pt x="74" y="104"/>
                  <a:pt x="75" y="100"/>
                </a:cubicBezTo>
                <a:cubicBezTo>
                  <a:pt x="64" y="100"/>
                  <a:pt x="64" y="100"/>
                  <a:pt x="64" y="100"/>
                </a:cubicBezTo>
                <a:cubicBezTo>
                  <a:pt x="64" y="104"/>
                  <a:pt x="65" y="107"/>
                  <a:pt x="66" y="109"/>
                </a:cubicBezTo>
                <a:cubicBezTo>
                  <a:pt x="67" y="112"/>
                  <a:pt x="68" y="114"/>
                  <a:pt x="70" y="116"/>
                </a:cubicBezTo>
                <a:cubicBezTo>
                  <a:pt x="72" y="118"/>
                  <a:pt x="74" y="119"/>
                  <a:pt x="77" y="120"/>
                </a:cubicBezTo>
                <a:cubicBezTo>
                  <a:pt x="80" y="121"/>
                  <a:pt x="82" y="122"/>
                  <a:pt x="85" y="122"/>
                </a:cubicBezTo>
                <a:cubicBezTo>
                  <a:pt x="85" y="128"/>
                  <a:pt x="85" y="128"/>
                  <a:pt x="85" y="128"/>
                </a:cubicBezTo>
                <a:cubicBezTo>
                  <a:pt x="90" y="128"/>
                  <a:pt x="90" y="128"/>
                  <a:pt x="90" y="128"/>
                </a:cubicBezTo>
                <a:cubicBezTo>
                  <a:pt x="90" y="122"/>
                  <a:pt x="90" y="122"/>
                  <a:pt x="90" y="122"/>
                </a:cubicBezTo>
                <a:cubicBezTo>
                  <a:pt x="93" y="122"/>
                  <a:pt x="95" y="121"/>
                  <a:pt x="98" y="120"/>
                </a:cubicBezTo>
                <a:cubicBezTo>
                  <a:pt x="100" y="119"/>
                  <a:pt x="102" y="118"/>
                  <a:pt x="104" y="116"/>
                </a:cubicBezTo>
                <a:cubicBezTo>
                  <a:pt x="106" y="115"/>
                  <a:pt x="108" y="113"/>
                  <a:pt x="109" y="110"/>
                </a:cubicBezTo>
                <a:cubicBezTo>
                  <a:pt x="110" y="108"/>
                  <a:pt x="110" y="105"/>
                  <a:pt x="110" y="101"/>
                </a:cubicBezTo>
                <a:cubicBezTo>
                  <a:pt x="110" y="98"/>
                  <a:pt x="110" y="95"/>
                  <a:pt x="109" y="93"/>
                </a:cubicBezTo>
                <a:cubicBezTo>
                  <a:pt x="108" y="91"/>
                  <a:pt x="106" y="89"/>
                  <a:pt x="104" y="87"/>
                </a:cubicBezTo>
                <a:moveTo>
                  <a:pt x="85" y="80"/>
                </a:moveTo>
                <a:cubicBezTo>
                  <a:pt x="84" y="80"/>
                  <a:pt x="83" y="79"/>
                  <a:pt x="82" y="79"/>
                </a:cubicBezTo>
                <a:cubicBezTo>
                  <a:pt x="81" y="79"/>
                  <a:pt x="80" y="78"/>
                  <a:pt x="79" y="77"/>
                </a:cubicBezTo>
                <a:cubicBezTo>
                  <a:pt x="78" y="77"/>
                  <a:pt x="77" y="76"/>
                  <a:pt x="77" y="75"/>
                </a:cubicBezTo>
                <a:cubicBezTo>
                  <a:pt x="76" y="74"/>
                  <a:pt x="76" y="72"/>
                  <a:pt x="76" y="71"/>
                </a:cubicBezTo>
                <a:cubicBezTo>
                  <a:pt x="76" y="68"/>
                  <a:pt x="77" y="65"/>
                  <a:pt x="78" y="64"/>
                </a:cubicBezTo>
                <a:cubicBezTo>
                  <a:pt x="80" y="63"/>
                  <a:pt x="82" y="62"/>
                  <a:pt x="85" y="62"/>
                </a:cubicBezTo>
                <a:lnTo>
                  <a:pt x="85" y="80"/>
                </a:lnTo>
                <a:close/>
                <a:moveTo>
                  <a:pt x="97" y="111"/>
                </a:moveTo>
                <a:cubicBezTo>
                  <a:pt x="95" y="112"/>
                  <a:pt x="93" y="113"/>
                  <a:pt x="90" y="114"/>
                </a:cubicBezTo>
                <a:cubicBezTo>
                  <a:pt x="90" y="92"/>
                  <a:pt x="90" y="92"/>
                  <a:pt x="90" y="92"/>
                </a:cubicBezTo>
                <a:cubicBezTo>
                  <a:pt x="92" y="93"/>
                  <a:pt x="92" y="93"/>
                  <a:pt x="94" y="94"/>
                </a:cubicBezTo>
                <a:cubicBezTo>
                  <a:pt x="95" y="94"/>
                  <a:pt x="96" y="95"/>
                  <a:pt x="97" y="96"/>
                </a:cubicBezTo>
                <a:cubicBezTo>
                  <a:pt x="98" y="96"/>
                  <a:pt x="99" y="97"/>
                  <a:pt x="99" y="98"/>
                </a:cubicBezTo>
                <a:cubicBezTo>
                  <a:pt x="100" y="100"/>
                  <a:pt x="100" y="101"/>
                  <a:pt x="100" y="103"/>
                </a:cubicBezTo>
                <a:cubicBezTo>
                  <a:pt x="100" y="106"/>
                  <a:pt x="99" y="109"/>
                  <a:pt x="97" y="111"/>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F2F2"/>
              </a:solidFill>
              <a:effectLst/>
              <a:uLnTx/>
              <a:uFillTx/>
              <a:latin typeface="Montserrat Medium"/>
            </a:endParaRPr>
          </a:p>
        </p:txBody>
      </p:sp>
      <p:sp>
        <p:nvSpPr>
          <p:cNvPr id="230" name="CuadroTexto 229">
            <a:extLst>
              <a:ext uri="{FF2B5EF4-FFF2-40B4-BE49-F238E27FC236}">
                <a16:creationId xmlns:a16="http://schemas.microsoft.com/office/drawing/2014/main" id="{DF17D111-FCF0-B233-A959-95845F815B4D}"/>
              </a:ext>
            </a:extLst>
          </p:cNvPr>
          <p:cNvSpPr txBox="1"/>
          <p:nvPr/>
        </p:nvSpPr>
        <p:spPr>
          <a:xfrm>
            <a:off x="7106317" y="3053892"/>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231" name="CuadroTexto 230">
            <a:extLst>
              <a:ext uri="{FF2B5EF4-FFF2-40B4-BE49-F238E27FC236}">
                <a16:creationId xmlns:a16="http://schemas.microsoft.com/office/drawing/2014/main" id="{87CABEDC-AA55-0D42-FFD7-6BC22986C7A3}"/>
              </a:ext>
            </a:extLst>
          </p:cNvPr>
          <p:cNvSpPr txBox="1"/>
          <p:nvPr/>
        </p:nvSpPr>
        <p:spPr>
          <a:xfrm>
            <a:off x="1254488" y="2999925"/>
            <a:ext cx="4440270" cy="529043"/>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kumimoji="0" lang="es-CO" sz="1150" b="0" i="0" u="none" strike="noStrike" kern="0" cap="none" spc="0" normalizeH="0" baseline="0" noProof="0">
                <a:ln>
                  <a:noFill/>
                </a:ln>
                <a:solidFill>
                  <a:schemeClr val="tx1"/>
                </a:solidFill>
                <a:effectLst/>
                <a:uLnTx/>
                <a:uFillTx/>
                <a:latin typeface="Montserrat Medium"/>
              </a:rPr>
              <a:t>Revisión y evaluación de nuevas alternativas</a:t>
            </a:r>
            <a:r>
              <a:rPr lang="es-CO" sz="1150" kern="0">
                <a:solidFill>
                  <a:schemeClr val="tx1"/>
                </a:solidFill>
              </a:rPr>
              <a:t> </a:t>
            </a:r>
            <a:r>
              <a:rPr kumimoji="0" lang="es-CO" sz="1150" b="0" i="0" u="none" strike="noStrike" kern="0" cap="none" spc="0" normalizeH="0" baseline="0" noProof="0">
                <a:ln>
                  <a:noFill/>
                </a:ln>
                <a:solidFill>
                  <a:schemeClr val="tx1"/>
                </a:solidFill>
                <a:effectLst/>
                <a:uLnTx/>
                <a:uFillTx/>
                <a:latin typeface="Montserrat Medium"/>
              </a:rPr>
              <a:t>estratégicas para atender los mecanismos de Resolución</a:t>
            </a:r>
          </a:p>
        </p:txBody>
      </p:sp>
      <p:sp>
        <p:nvSpPr>
          <p:cNvPr id="232" name="Paralelogramo 231">
            <a:extLst>
              <a:ext uri="{FF2B5EF4-FFF2-40B4-BE49-F238E27FC236}">
                <a16:creationId xmlns:a16="http://schemas.microsoft.com/office/drawing/2014/main" id="{8A584D24-E35A-187B-189F-C34F63B478E0}"/>
              </a:ext>
            </a:extLst>
          </p:cNvPr>
          <p:cNvSpPr/>
          <p:nvPr/>
        </p:nvSpPr>
        <p:spPr>
          <a:xfrm>
            <a:off x="847129" y="3715031"/>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2</a:t>
            </a:r>
          </a:p>
        </p:txBody>
      </p:sp>
      <p:sp>
        <p:nvSpPr>
          <p:cNvPr id="233" name="Paralelogramo 232">
            <a:extLst>
              <a:ext uri="{FF2B5EF4-FFF2-40B4-BE49-F238E27FC236}">
                <a16:creationId xmlns:a16="http://schemas.microsoft.com/office/drawing/2014/main" id="{09CD5940-BD1B-E4D6-8E11-4295043961D2}"/>
              </a:ext>
            </a:extLst>
          </p:cNvPr>
          <p:cNvSpPr/>
          <p:nvPr/>
        </p:nvSpPr>
        <p:spPr>
          <a:xfrm>
            <a:off x="5846137" y="3149194"/>
            <a:ext cx="1152000" cy="216000"/>
          </a:xfrm>
          <a:prstGeom prst="parallelogram">
            <a:avLst/>
          </a:prstGeom>
          <a:solidFill>
            <a:srgbClr val="70AD47"/>
          </a:soli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cxnSp>
        <p:nvCxnSpPr>
          <p:cNvPr id="234" name="Straight Connector 42">
            <a:extLst>
              <a:ext uri="{FF2B5EF4-FFF2-40B4-BE49-F238E27FC236}">
                <a16:creationId xmlns:a16="http://schemas.microsoft.com/office/drawing/2014/main" id="{F1C7AFF3-BD50-E93A-6B78-2EF343A51668}"/>
              </a:ext>
            </a:extLst>
          </p:cNvPr>
          <p:cNvCxnSpPr>
            <a:cxnSpLocks/>
          </p:cNvCxnSpPr>
          <p:nvPr/>
        </p:nvCxnSpPr>
        <p:spPr>
          <a:xfrm>
            <a:off x="9759428" y="2993934"/>
            <a:ext cx="0" cy="3276000"/>
          </a:xfrm>
          <a:prstGeom prst="line">
            <a:avLst/>
          </a:prstGeom>
          <a:noFill/>
          <a:ln w="12700" cap="flat" cmpd="sng" algn="ctr">
            <a:solidFill>
              <a:sysClr val="window" lastClr="FFFFFF">
                <a:lumMod val="65000"/>
              </a:sysClr>
            </a:solidFill>
            <a:prstDash val="dash"/>
            <a:miter lim="800000"/>
          </a:ln>
          <a:effectLst/>
        </p:spPr>
      </p:cxnSp>
      <p:cxnSp>
        <p:nvCxnSpPr>
          <p:cNvPr id="235" name="Straight Connector 42">
            <a:extLst>
              <a:ext uri="{FF2B5EF4-FFF2-40B4-BE49-F238E27FC236}">
                <a16:creationId xmlns:a16="http://schemas.microsoft.com/office/drawing/2014/main" id="{9589C25D-BB0B-B8A2-706B-7AE487085841}"/>
              </a:ext>
            </a:extLst>
          </p:cNvPr>
          <p:cNvCxnSpPr>
            <a:cxnSpLocks/>
          </p:cNvCxnSpPr>
          <p:nvPr/>
        </p:nvCxnSpPr>
        <p:spPr>
          <a:xfrm>
            <a:off x="10475816" y="2967639"/>
            <a:ext cx="0" cy="3312000"/>
          </a:xfrm>
          <a:prstGeom prst="line">
            <a:avLst/>
          </a:prstGeom>
          <a:noFill/>
          <a:ln w="12700" cap="flat" cmpd="sng" algn="ctr">
            <a:solidFill>
              <a:sysClr val="window" lastClr="FFFFFF">
                <a:lumMod val="65000"/>
              </a:sysClr>
            </a:solidFill>
            <a:prstDash val="dash"/>
            <a:miter lim="800000"/>
          </a:ln>
          <a:effectLst/>
        </p:spPr>
      </p:cxnSp>
      <p:sp>
        <p:nvSpPr>
          <p:cNvPr id="236" name="Forma libre: forma 235">
            <a:extLst>
              <a:ext uri="{FF2B5EF4-FFF2-40B4-BE49-F238E27FC236}">
                <a16:creationId xmlns:a16="http://schemas.microsoft.com/office/drawing/2014/main" id="{47DC7C9A-1B35-E5F2-6AB6-5826812A41E2}"/>
              </a:ext>
            </a:extLst>
          </p:cNvPr>
          <p:cNvSpPr/>
          <p:nvPr/>
        </p:nvSpPr>
        <p:spPr>
          <a:xfrm>
            <a:off x="8380050" y="3175006"/>
            <a:ext cx="137443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37" name="Forma libre: forma 236">
            <a:extLst>
              <a:ext uri="{FF2B5EF4-FFF2-40B4-BE49-F238E27FC236}">
                <a16:creationId xmlns:a16="http://schemas.microsoft.com/office/drawing/2014/main" id="{8D984AA8-05F9-91D1-358E-1EBF20077C42}"/>
              </a:ext>
            </a:extLst>
          </p:cNvPr>
          <p:cNvSpPr/>
          <p:nvPr/>
        </p:nvSpPr>
        <p:spPr>
          <a:xfrm>
            <a:off x="8380049" y="3765670"/>
            <a:ext cx="1502609"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38" name="Forma libre: forma 237">
            <a:extLst>
              <a:ext uri="{FF2B5EF4-FFF2-40B4-BE49-F238E27FC236}">
                <a16:creationId xmlns:a16="http://schemas.microsoft.com/office/drawing/2014/main" id="{27CEAB63-137D-F6FA-5219-CDF64F5016B2}"/>
              </a:ext>
            </a:extLst>
          </p:cNvPr>
          <p:cNvSpPr/>
          <p:nvPr/>
        </p:nvSpPr>
        <p:spPr>
          <a:xfrm>
            <a:off x="9857463" y="4273699"/>
            <a:ext cx="127660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39" name="Forma libre: forma 238">
            <a:extLst>
              <a:ext uri="{FF2B5EF4-FFF2-40B4-BE49-F238E27FC236}">
                <a16:creationId xmlns:a16="http://schemas.microsoft.com/office/drawing/2014/main" id="{11AA0110-562E-4D8A-2534-059C4B89DEB8}"/>
              </a:ext>
            </a:extLst>
          </p:cNvPr>
          <p:cNvSpPr/>
          <p:nvPr/>
        </p:nvSpPr>
        <p:spPr>
          <a:xfrm>
            <a:off x="9857463" y="4868838"/>
            <a:ext cx="1201380" cy="10520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40" name="Forma libre: forma 239">
            <a:extLst>
              <a:ext uri="{FF2B5EF4-FFF2-40B4-BE49-F238E27FC236}">
                <a16:creationId xmlns:a16="http://schemas.microsoft.com/office/drawing/2014/main" id="{AA78FCC2-0DEB-8AA2-F32D-E18ABA5B245D}"/>
              </a:ext>
            </a:extLst>
          </p:cNvPr>
          <p:cNvSpPr/>
          <p:nvPr/>
        </p:nvSpPr>
        <p:spPr>
          <a:xfrm>
            <a:off x="10890877" y="5474865"/>
            <a:ext cx="25309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41" name="Forma libre: forma 240">
            <a:extLst>
              <a:ext uri="{FF2B5EF4-FFF2-40B4-BE49-F238E27FC236}">
                <a16:creationId xmlns:a16="http://schemas.microsoft.com/office/drawing/2014/main" id="{CE805318-EB24-FEC5-5294-51059693D7E0}"/>
              </a:ext>
            </a:extLst>
          </p:cNvPr>
          <p:cNvSpPr/>
          <p:nvPr/>
        </p:nvSpPr>
        <p:spPr>
          <a:xfrm>
            <a:off x="9764369" y="6061369"/>
            <a:ext cx="1390861"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 name="Título 1">
            <a:extLst>
              <a:ext uri="{FF2B5EF4-FFF2-40B4-BE49-F238E27FC236}">
                <a16:creationId xmlns:a16="http://schemas.microsoft.com/office/drawing/2014/main" id="{90CF5227-D39C-FD3C-BA1A-DC102963515D}"/>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4" name="CuadroTexto 3">
            <a:extLst>
              <a:ext uri="{FF2B5EF4-FFF2-40B4-BE49-F238E27FC236}">
                <a16:creationId xmlns:a16="http://schemas.microsoft.com/office/drawing/2014/main" id="{8297523E-8D52-99FA-2561-A8540AB5857A}"/>
              </a:ext>
            </a:extLst>
          </p:cNvPr>
          <p:cNvSpPr txBox="1"/>
          <p:nvPr/>
        </p:nvSpPr>
        <p:spPr>
          <a:xfrm>
            <a:off x="648475" y="695815"/>
            <a:ext cx="9993194" cy="400110"/>
          </a:xfrm>
          <a:prstGeom prst="rect">
            <a:avLst/>
          </a:prstGeom>
          <a:noFill/>
        </p:spPr>
        <p:txBody>
          <a:bodyPr wrap="square">
            <a:spAutoFit/>
          </a:bodyPr>
          <a:lstStyle/>
          <a:p>
            <a:r>
              <a:rPr lang="es-CO" sz="2000">
                <a:solidFill>
                  <a:srgbClr val="B28A3F"/>
                </a:solidFill>
                <a:latin typeface="+mj-lt"/>
                <a:ea typeface="+mj-ea"/>
                <a:cs typeface="+mj-cs"/>
              </a:rPr>
              <a:t>Inversiones</a:t>
            </a:r>
          </a:p>
        </p:txBody>
      </p:sp>
      <p:cxnSp>
        <p:nvCxnSpPr>
          <p:cNvPr id="22" name="Straight Connector 42">
            <a:extLst>
              <a:ext uri="{FF2B5EF4-FFF2-40B4-BE49-F238E27FC236}">
                <a16:creationId xmlns:a16="http://schemas.microsoft.com/office/drawing/2014/main" id="{FAD1AA3D-B254-7917-BE9D-69BC31189166}"/>
              </a:ext>
            </a:extLst>
          </p:cNvPr>
          <p:cNvCxnSpPr>
            <a:cxnSpLocks/>
          </p:cNvCxnSpPr>
          <p:nvPr/>
        </p:nvCxnSpPr>
        <p:spPr>
          <a:xfrm flipV="1">
            <a:off x="722925" y="3511414"/>
            <a:ext cx="10440000" cy="1638"/>
          </a:xfrm>
          <a:prstGeom prst="line">
            <a:avLst/>
          </a:prstGeom>
          <a:noFill/>
          <a:ln w="12700" cap="flat" cmpd="sng" algn="ctr">
            <a:solidFill>
              <a:sysClr val="window" lastClr="FFFFFF">
                <a:lumMod val="85000"/>
              </a:sysClr>
            </a:solidFill>
            <a:prstDash val="solid"/>
            <a:miter lim="800000"/>
          </a:ln>
          <a:effectLst/>
        </p:spPr>
      </p:cxnSp>
      <p:cxnSp>
        <p:nvCxnSpPr>
          <p:cNvPr id="18" name="Straight Connector 42">
            <a:extLst>
              <a:ext uri="{FF2B5EF4-FFF2-40B4-BE49-F238E27FC236}">
                <a16:creationId xmlns:a16="http://schemas.microsoft.com/office/drawing/2014/main" id="{907BFD3C-B9BA-5EC6-EAB0-93112E2EEEC8}"/>
              </a:ext>
            </a:extLst>
          </p:cNvPr>
          <p:cNvCxnSpPr>
            <a:cxnSpLocks/>
          </p:cNvCxnSpPr>
          <p:nvPr/>
        </p:nvCxnSpPr>
        <p:spPr>
          <a:xfrm flipV="1">
            <a:off x="722925" y="4083612"/>
            <a:ext cx="10440000" cy="1638"/>
          </a:xfrm>
          <a:prstGeom prst="line">
            <a:avLst/>
          </a:prstGeom>
          <a:noFill/>
          <a:ln w="12700" cap="flat" cmpd="sng" algn="ctr">
            <a:solidFill>
              <a:sysClr val="window" lastClr="FFFFFF">
                <a:lumMod val="85000"/>
              </a:sysClr>
            </a:solidFill>
            <a:prstDash val="solid"/>
            <a:miter lim="800000"/>
          </a:ln>
          <a:effectLst/>
        </p:spPr>
      </p:cxnSp>
      <p:cxnSp>
        <p:nvCxnSpPr>
          <p:cNvPr id="19" name="Straight Connector 42">
            <a:extLst>
              <a:ext uri="{FF2B5EF4-FFF2-40B4-BE49-F238E27FC236}">
                <a16:creationId xmlns:a16="http://schemas.microsoft.com/office/drawing/2014/main" id="{7B68A760-EE6D-5AAB-71CB-92623DCA5CDE}"/>
              </a:ext>
            </a:extLst>
          </p:cNvPr>
          <p:cNvCxnSpPr>
            <a:cxnSpLocks/>
          </p:cNvCxnSpPr>
          <p:nvPr/>
        </p:nvCxnSpPr>
        <p:spPr>
          <a:xfrm flipV="1">
            <a:off x="722925" y="4632826"/>
            <a:ext cx="10440000" cy="1638"/>
          </a:xfrm>
          <a:prstGeom prst="line">
            <a:avLst/>
          </a:prstGeom>
          <a:noFill/>
          <a:ln w="12700" cap="flat" cmpd="sng" algn="ctr">
            <a:solidFill>
              <a:sysClr val="window" lastClr="FFFFFF">
                <a:lumMod val="85000"/>
              </a:sysClr>
            </a:solidFill>
            <a:prstDash val="solid"/>
            <a:miter lim="800000"/>
          </a:ln>
          <a:effectLst/>
        </p:spPr>
      </p:cxnSp>
      <p:cxnSp>
        <p:nvCxnSpPr>
          <p:cNvPr id="20" name="Straight Connector 42">
            <a:extLst>
              <a:ext uri="{FF2B5EF4-FFF2-40B4-BE49-F238E27FC236}">
                <a16:creationId xmlns:a16="http://schemas.microsoft.com/office/drawing/2014/main" id="{19848C60-B362-8BD4-C43D-375604C124D2}"/>
              </a:ext>
            </a:extLst>
          </p:cNvPr>
          <p:cNvCxnSpPr>
            <a:cxnSpLocks/>
          </p:cNvCxnSpPr>
          <p:nvPr/>
        </p:nvCxnSpPr>
        <p:spPr>
          <a:xfrm flipV="1">
            <a:off x="722925" y="5216411"/>
            <a:ext cx="10440000" cy="1638"/>
          </a:xfrm>
          <a:prstGeom prst="line">
            <a:avLst/>
          </a:prstGeom>
          <a:noFill/>
          <a:ln w="12700" cap="flat" cmpd="sng" algn="ctr">
            <a:solidFill>
              <a:sysClr val="window" lastClr="FFFFFF">
                <a:lumMod val="85000"/>
              </a:sysClr>
            </a:solidFill>
            <a:prstDash val="solid"/>
            <a:miter lim="800000"/>
          </a:ln>
          <a:effectLst/>
        </p:spPr>
      </p:cxnSp>
      <p:cxnSp>
        <p:nvCxnSpPr>
          <p:cNvPr id="23" name="Straight Connector 42">
            <a:extLst>
              <a:ext uri="{FF2B5EF4-FFF2-40B4-BE49-F238E27FC236}">
                <a16:creationId xmlns:a16="http://schemas.microsoft.com/office/drawing/2014/main" id="{C7549ECF-CCA0-9589-5D8A-0D6F4DE788DF}"/>
              </a:ext>
            </a:extLst>
          </p:cNvPr>
          <p:cNvCxnSpPr>
            <a:cxnSpLocks/>
          </p:cNvCxnSpPr>
          <p:nvPr/>
        </p:nvCxnSpPr>
        <p:spPr>
          <a:xfrm flipV="1">
            <a:off x="722925" y="5776584"/>
            <a:ext cx="10440000" cy="1638"/>
          </a:xfrm>
          <a:prstGeom prst="line">
            <a:avLst/>
          </a:prstGeom>
          <a:noFill/>
          <a:ln w="12700" cap="flat" cmpd="sng" algn="ctr">
            <a:solidFill>
              <a:sysClr val="window" lastClr="FFFFFF">
                <a:lumMod val="85000"/>
              </a:sysClr>
            </a:solidFill>
            <a:prstDash val="solid"/>
            <a:miter lim="800000"/>
          </a:ln>
          <a:effectLst/>
        </p:spPr>
      </p:cxnSp>
      <p:sp>
        <p:nvSpPr>
          <p:cNvPr id="24" name="Paralelogramo 23">
            <a:extLst>
              <a:ext uri="{FF2B5EF4-FFF2-40B4-BE49-F238E27FC236}">
                <a16:creationId xmlns:a16="http://schemas.microsoft.com/office/drawing/2014/main" id="{C1CB53EB-8EB0-C06B-D37A-9F233363C2EE}"/>
              </a:ext>
            </a:extLst>
          </p:cNvPr>
          <p:cNvSpPr/>
          <p:nvPr/>
        </p:nvSpPr>
        <p:spPr>
          <a:xfrm>
            <a:off x="981075" y="120254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Montserrat Medium"/>
              <a:ea typeface="+mn-ea"/>
              <a:cs typeface="+mn-cs"/>
            </a:endParaRPr>
          </a:p>
        </p:txBody>
      </p:sp>
      <p:sp>
        <p:nvSpPr>
          <p:cNvPr id="25" name="Título 1">
            <a:extLst>
              <a:ext uri="{FF2B5EF4-FFF2-40B4-BE49-F238E27FC236}">
                <a16:creationId xmlns:a16="http://schemas.microsoft.com/office/drawing/2014/main" id="{0D70C0C7-FEF9-1E7F-9B5D-8313BDF6A8EA}"/>
              </a:ext>
            </a:extLst>
          </p:cNvPr>
          <p:cNvSpPr txBox="1">
            <a:spLocks/>
          </p:cNvSpPr>
          <p:nvPr/>
        </p:nvSpPr>
        <p:spPr>
          <a:xfrm>
            <a:off x="4011431" y="122366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26" name="Título 1">
            <a:extLst>
              <a:ext uri="{FF2B5EF4-FFF2-40B4-BE49-F238E27FC236}">
                <a16:creationId xmlns:a16="http://schemas.microsoft.com/office/drawing/2014/main" id="{2589D204-8279-1F6E-4997-C6685BCA1208}"/>
              </a:ext>
            </a:extLst>
          </p:cNvPr>
          <p:cNvSpPr txBox="1">
            <a:spLocks/>
          </p:cNvSpPr>
          <p:nvPr/>
        </p:nvSpPr>
        <p:spPr>
          <a:xfrm>
            <a:off x="5598834" y="122154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27" name="Título 1">
            <a:extLst>
              <a:ext uri="{FF2B5EF4-FFF2-40B4-BE49-F238E27FC236}">
                <a16:creationId xmlns:a16="http://schemas.microsoft.com/office/drawing/2014/main" id="{5AD57328-4FF1-2444-FDCF-69357F236B7C}"/>
              </a:ext>
            </a:extLst>
          </p:cNvPr>
          <p:cNvSpPr txBox="1">
            <a:spLocks/>
          </p:cNvSpPr>
          <p:nvPr/>
        </p:nvSpPr>
        <p:spPr>
          <a:xfrm>
            <a:off x="7104967" y="122988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28" name="Título 1">
            <a:extLst>
              <a:ext uri="{FF2B5EF4-FFF2-40B4-BE49-F238E27FC236}">
                <a16:creationId xmlns:a16="http://schemas.microsoft.com/office/drawing/2014/main" id="{16B51BA9-A31B-6DA4-58CE-D2ADF8452914}"/>
              </a:ext>
            </a:extLst>
          </p:cNvPr>
          <p:cNvSpPr txBox="1">
            <a:spLocks/>
          </p:cNvSpPr>
          <p:nvPr/>
        </p:nvSpPr>
        <p:spPr>
          <a:xfrm>
            <a:off x="1591989" y="124420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29" name="Título 1">
            <a:extLst>
              <a:ext uri="{FF2B5EF4-FFF2-40B4-BE49-F238E27FC236}">
                <a16:creationId xmlns:a16="http://schemas.microsoft.com/office/drawing/2014/main" id="{905B2EC4-96FB-51CA-1C4F-85F5C9627890}"/>
              </a:ext>
            </a:extLst>
          </p:cNvPr>
          <p:cNvSpPr txBox="1">
            <a:spLocks/>
          </p:cNvSpPr>
          <p:nvPr/>
        </p:nvSpPr>
        <p:spPr>
          <a:xfrm>
            <a:off x="2280304" y="120894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30" name="Título 1">
            <a:extLst>
              <a:ext uri="{FF2B5EF4-FFF2-40B4-BE49-F238E27FC236}">
                <a16:creationId xmlns:a16="http://schemas.microsoft.com/office/drawing/2014/main" id="{4DB90BEE-D415-62B5-828F-133DECC06CBA}"/>
              </a:ext>
            </a:extLst>
          </p:cNvPr>
          <p:cNvSpPr txBox="1">
            <a:spLocks/>
          </p:cNvSpPr>
          <p:nvPr/>
        </p:nvSpPr>
        <p:spPr>
          <a:xfrm>
            <a:off x="2290170" y="137551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31" name="Conector recto 30">
            <a:extLst>
              <a:ext uri="{FF2B5EF4-FFF2-40B4-BE49-F238E27FC236}">
                <a16:creationId xmlns:a16="http://schemas.microsoft.com/office/drawing/2014/main" id="{D41E3D2B-7083-CA34-0D79-6D14E89EF487}"/>
              </a:ext>
            </a:extLst>
          </p:cNvPr>
          <p:cNvCxnSpPr/>
          <p:nvPr/>
        </p:nvCxnSpPr>
        <p:spPr>
          <a:xfrm>
            <a:off x="2280304" y="1393373"/>
            <a:ext cx="991742" cy="0"/>
          </a:xfrm>
          <a:prstGeom prst="line">
            <a:avLst/>
          </a:prstGeom>
          <a:noFill/>
          <a:ln w="19050" cap="flat" cmpd="sng" algn="ctr">
            <a:solidFill>
              <a:sysClr val="windowText" lastClr="000000"/>
            </a:solidFill>
            <a:prstDash val="solid"/>
            <a:miter lim="800000"/>
          </a:ln>
          <a:effectLst/>
        </p:spPr>
      </p:cxnSp>
      <p:sp>
        <p:nvSpPr>
          <p:cNvPr id="32" name="Rectángulo 31">
            <a:extLst>
              <a:ext uri="{FF2B5EF4-FFF2-40B4-BE49-F238E27FC236}">
                <a16:creationId xmlns:a16="http://schemas.microsoft.com/office/drawing/2014/main" id="{BE8826AF-0252-88D5-6AE2-CEAC62C5C777}"/>
              </a:ext>
            </a:extLst>
          </p:cNvPr>
          <p:cNvSpPr/>
          <p:nvPr/>
        </p:nvSpPr>
        <p:spPr>
          <a:xfrm>
            <a:off x="8638101" y="127699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a:t>
            </a:r>
            <a:r>
              <a:rPr kumimoji="0" lang="es-MX" sz="900" b="0" i="0" u="none" strike="noStrike" kern="0" cap="none" spc="0" normalizeH="0" baseline="0" noProof="0">
                <a:ln>
                  <a:noFill/>
                </a:ln>
                <a:solidFill>
                  <a:prstClr val="black"/>
                </a:solidFill>
                <a:uLnTx/>
                <a:uFillTx/>
                <a:latin typeface="Montserrat Medium"/>
                <a:ea typeface="Roboto Light" panose="02000000000000000000" pitchFamily="2" charset="0"/>
                <a:cs typeface="Myanmar Text" panose="020B0604020202020204" pitchFamily="34" charset="0"/>
              </a:rPr>
              <a:t>iniciado</a:t>
            </a: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33" name="Google Shape;753;p16">
            <a:extLst>
              <a:ext uri="{FF2B5EF4-FFF2-40B4-BE49-F238E27FC236}">
                <a16:creationId xmlns:a16="http://schemas.microsoft.com/office/drawing/2014/main" id="{1E9D498F-3788-76FA-24A7-0491901CA652}"/>
              </a:ext>
            </a:extLst>
          </p:cNvPr>
          <p:cNvSpPr/>
          <p:nvPr/>
        </p:nvSpPr>
        <p:spPr>
          <a:xfrm>
            <a:off x="3926985" y="125974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34" name="Google Shape;753;p16">
            <a:extLst>
              <a:ext uri="{FF2B5EF4-FFF2-40B4-BE49-F238E27FC236}">
                <a16:creationId xmlns:a16="http://schemas.microsoft.com/office/drawing/2014/main" id="{25C6E49B-60DD-28CF-E17A-FCA48505FE70}"/>
              </a:ext>
            </a:extLst>
          </p:cNvPr>
          <p:cNvSpPr/>
          <p:nvPr/>
        </p:nvSpPr>
        <p:spPr>
          <a:xfrm>
            <a:off x="5527395" y="125974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35" name="Google Shape;753;p16">
            <a:extLst>
              <a:ext uri="{FF2B5EF4-FFF2-40B4-BE49-F238E27FC236}">
                <a16:creationId xmlns:a16="http://schemas.microsoft.com/office/drawing/2014/main" id="{03E67FD0-D35A-8558-F016-1E60C422772D}"/>
              </a:ext>
            </a:extLst>
          </p:cNvPr>
          <p:cNvSpPr/>
          <p:nvPr/>
        </p:nvSpPr>
        <p:spPr>
          <a:xfrm>
            <a:off x="7057903" y="127191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36" name="Google Shape;753;p16">
            <a:extLst>
              <a:ext uri="{FF2B5EF4-FFF2-40B4-BE49-F238E27FC236}">
                <a16:creationId xmlns:a16="http://schemas.microsoft.com/office/drawing/2014/main" id="{1699329F-5343-3BF9-8302-861BCBAA40D6}"/>
              </a:ext>
            </a:extLst>
          </p:cNvPr>
          <p:cNvSpPr/>
          <p:nvPr/>
        </p:nvSpPr>
        <p:spPr>
          <a:xfrm>
            <a:off x="8524242" y="127191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Tree>
    <p:extLst>
      <p:ext uri="{BB962C8B-B14F-4D97-AF65-F5344CB8AC3E}">
        <p14:creationId xmlns:p14="http://schemas.microsoft.com/office/powerpoint/2010/main" val="306769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29B4768-CCEF-3A0B-346E-E1B56EBDCD55}"/>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Resultados del proyecto a 30 de septiembre</a:t>
            </a:r>
          </a:p>
        </p:txBody>
      </p:sp>
      <p:sp>
        <p:nvSpPr>
          <p:cNvPr id="4" name="CuadroTexto 3">
            <a:extLst>
              <a:ext uri="{FF2B5EF4-FFF2-40B4-BE49-F238E27FC236}">
                <a16:creationId xmlns:a16="http://schemas.microsoft.com/office/drawing/2014/main" id="{A9D33384-B4CD-AD84-384C-B82AFBEADA55}"/>
              </a:ext>
            </a:extLst>
          </p:cNvPr>
          <p:cNvSpPr txBox="1"/>
          <p:nvPr/>
        </p:nvSpPr>
        <p:spPr>
          <a:xfrm>
            <a:off x="664214" y="697272"/>
            <a:ext cx="9993194" cy="400110"/>
          </a:xfrm>
          <a:prstGeom prst="rect">
            <a:avLst/>
          </a:prstGeom>
          <a:noFill/>
        </p:spPr>
        <p:txBody>
          <a:bodyPr wrap="square">
            <a:spAutoFit/>
          </a:bodyPr>
          <a:lstStyle/>
          <a:p>
            <a:r>
              <a:rPr lang="es-CO" sz="2000">
                <a:solidFill>
                  <a:srgbClr val="B28A3F"/>
                </a:solidFill>
                <a:latin typeface="+mj-lt"/>
                <a:ea typeface="+mj-ea"/>
                <a:cs typeface="+mj-cs"/>
              </a:rPr>
              <a:t>Fortalecimiento de la estrategia de inversión y disposición de la reserva </a:t>
            </a:r>
          </a:p>
        </p:txBody>
      </p:sp>
      <p:sp>
        <p:nvSpPr>
          <p:cNvPr id="13" name="AutoShape 8" descr="Reunión en línea con relleno sólido">
            <a:extLst>
              <a:ext uri="{FF2B5EF4-FFF2-40B4-BE49-F238E27FC236}">
                <a16:creationId xmlns:a16="http://schemas.microsoft.com/office/drawing/2014/main" id="{B7AB1670-3359-1C33-8E09-4A6938129F59}"/>
              </a:ext>
            </a:extLst>
          </p:cNvPr>
          <p:cNvSpPr>
            <a:spLocks noChangeAspect="1" noChangeArrowheads="1"/>
          </p:cNvSpPr>
          <p:nvPr/>
        </p:nvSpPr>
        <p:spPr bwMode="auto">
          <a:xfrm>
            <a:off x="6025518" y="33206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4" name="AutoShape 12" descr="Reunión en línea con relleno sólido">
            <a:extLst>
              <a:ext uri="{FF2B5EF4-FFF2-40B4-BE49-F238E27FC236}">
                <a16:creationId xmlns:a16="http://schemas.microsoft.com/office/drawing/2014/main" id="{768CBFD5-6F77-7939-D131-003A580CF68C}"/>
              </a:ext>
            </a:extLst>
          </p:cNvPr>
          <p:cNvSpPr>
            <a:spLocks noChangeAspect="1" noChangeArrowheads="1"/>
          </p:cNvSpPr>
          <p:nvPr/>
        </p:nvSpPr>
        <p:spPr bwMode="auto">
          <a:xfrm>
            <a:off x="6571457" y="3727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5" name="Freeform 422">
            <a:extLst>
              <a:ext uri="{FF2B5EF4-FFF2-40B4-BE49-F238E27FC236}">
                <a16:creationId xmlns:a16="http://schemas.microsoft.com/office/drawing/2014/main" id="{9744A42B-26B4-1F43-E323-58773EF5084A}"/>
              </a:ext>
            </a:extLst>
          </p:cNvPr>
          <p:cNvSpPr>
            <a:spLocks/>
          </p:cNvSpPr>
          <p:nvPr/>
        </p:nvSpPr>
        <p:spPr bwMode="auto">
          <a:xfrm>
            <a:off x="7447067" y="1378878"/>
            <a:ext cx="4528795" cy="2340918"/>
          </a:xfrm>
          <a:prstGeom prst="parallelogram">
            <a:avLst>
              <a:gd name="adj" fmla="val 15163"/>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lIns="0" tIns="108000" rIns="0" bIns="108000" rtlCol="0" anchor="ctr"/>
          <a:lstStyle/>
          <a:p>
            <a:pPr lvl="0" algn="ctr">
              <a:spcBef>
                <a:spcPts val="600"/>
              </a:spcBef>
              <a:defRPr sz="1800" b="0" i="0" u="none" strike="noStrike" kern="0" cap="none" spc="0" baseline="0">
                <a:solidFill>
                  <a:srgbClr val="000000"/>
                </a:solidFill>
                <a:uFillTx/>
              </a:defRPr>
            </a:pPr>
            <a:r>
              <a:rPr lang="es-MX" sz="1200" kern="0" dirty="0">
                <a:solidFill>
                  <a:srgbClr val="F2F2F2">
                    <a:lumMod val="10000"/>
                  </a:srgbClr>
                </a:solidFill>
                <a:latin typeface="Montserrat Medium"/>
              </a:rPr>
              <a:t>• Se concretó la propuesta de ajuste en la política de inversión con el Banco Mundial.</a:t>
            </a:r>
          </a:p>
          <a:p>
            <a:pPr lvl="0" algn="ctr">
              <a:spcBef>
                <a:spcPts val="600"/>
              </a:spcBef>
              <a:defRPr sz="1800" b="0" i="0" u="none" strike="noStrike" kern="0" cap="none" spc="0" baseline="0">
                <a:solidFill>
                  <a:srgbClr val="000000"/>
                </a:solidFill>
                <a:uFillTx/>
              </a:defRPr>
            </a:pPr>
            <a:r>
              <a:rPr lang="es-MX" sz="1200" kern="0" dirty="0">
                <a:solidFill>
                  <a:srgbClr val="F2F2F2">
                    <a:lumMod val="10000"/>
                  </a:srgbClr>
                </a:solidFill>
                <a:latin typeface="Montserrat Medium"/>
              </a:rPr>
              <a:t>• Acercamiento al Banco de la República para discutir los principales retos y potenciales estrategias de liquidez.</a:t>
            </a:r>
          </a:p>
          <a:p>
            <a:pPr lvl="0" algn="ctr">
              <a:spcBef>
                <a:spcPts val="600"/>
              </a:spcBef>
              <a:defRPr sz="1800" b="0" i="0" u="none" strike="noStrike" kern="0" cap="none" spc="0" baseline="0">
                <a:solidFill>
                  <a:srgbClr val="000000"/>
                </a:solidFill>
                <a:uFillTx/>
              </a:defRPr>
            </a:pPr>
            <a:r>
              <a:rPr lang="es-MX" sz="1200" kern="0" dirty="0">
                <a:solidFill>
                  <a:srgbClr val="F2F2F2">
                    <a:lumMod val="10000"/>
                  </a:srgbClr>
                </a:solidFill>
                <a:latin typeface="Montserrat Medium"/>
              </a:rPr>
              <a:t>• Estimación de tiempos en el ciclo de Front Arena para la parametrización de las estrategias en el aplicativo.</a:t>
            </a:r>
          </a:p>
          <a:p>
            <a:pPr lvl="0" algn="ctr">
              <a:spcBef>
                <a:spcPts val="600"/>
              </a:spcBef>
              <a:defRPr sz="1800" b="0" i="0" u="none" strike="noStrike" kern="0" cap="none" spc="0" baseline="0">
                <a:solidFill>
                  <a:srgbClr val="000000"/>
                </a:solidFill>
                <a:uFillTx/>
              </a:defRPr>
            </a:pPr>
            <a:r>
              <a:rPr lang="es-MX" sz="1200" kern="0" dirty="0">
                <a:solidFill>
                  <a:srgbClr val="F2F2F2">
                    <a:lumMod val="10000"/>
                  </a:srgbClr>
                </a:solidFill>
                <a:latin typeface="Montserrat Medium"/>
              </a:rPr>
              <a:t>• Inicio de la preparación del simulacro en conjunto con el equipo de AES.</a:t>
            </a:r>
            <a:endParaRPr lang="es-CO" sz="1200" kern="0" dirty="0">
              <a:solidFill>
                <a:srgbClr val="F2F2F2">
                  <a:lumMod val="10000"/>
                </a:srgbClr>
              </a:solidFill>
              <a:latin typeface="Montserrat Medium"/>
            </a:endParaRPr>
          </a:p>
        </p:txBody>
      </p:sp>
      <p:sp>
        <p:nvSpPr>
          <p:cNvPr id="16" name="Freeform 422">
            <a:extLst>
              <a:ext uri="{FF2B5EF4-FFF2-40B4-BE49-F238E27FC236}">
                <a16:creationId xmlns:a16="http://schemas.microsoft.com/office/drawing/2014/main" id="{AED026DD-0922-0E02-9036-F979F4826A06}"/>
              </a:ext>
            </a:extLst>
          </p:cNvPr>
          <p:cNvSpPr>
            <a:spLocks/>
          </p:cNvSpPr>
          <p:nvPr/>
        </p:nvSpPr>
        <p:spPr bwMode="auto">
          <a:xfrm>
            <a:off x="1158690" y="1340895"/>
            <a:ext cx="4866828" cy="2371388"/>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spcBef>
                <a:spcPts val="600"/>
              </a:spcBef>
              <a:defRPr sz="1800" b="0" i="0" u="none" strike="noStrike" kern="0" cap="none" spc="0" baseline="0">
                <a:solidFill>
                  <a:srgbClr val="000000"/>
                </a:solidFill>
                <a:uFillTx/>
              </a:defRPr>
            </a:pPr>
            <a:r>
              <a:rPr lang="es-MX" sz="1200" kern="0" dirty="0">
                <a:solidFill>
                  <a:srgbClr val="F2F2F2">
                    <a:lumMod val="10000"/>
                  </a:srgbClr>
                </a:solidFill>
                <a:latin typeface="Montserrat Medium"/>
              </a:rPr>
              <a:t>• </a:t>
            </a:r>
            <a:r>
              <a:rPr lang="es-CO" sz="1200" kern="0" dirty="0">
                <a:solidFill>
                  <a:srgbClr val="F2F2F2">
                    <a:lumMod val="10000"/>
                  </a:srgbClr>
                </a:solidFill>
                <a:latin typeface="Montserrat Medium"/>
              </a:rPr>
              <a:t>Aterrizar la mayoría de aspectos clave necesarios para concretar la propuesta sobre la nueva política de inversión a la Junta Directiva.</a:t>
            </a:r>
          </a:p>
          <a:p>
            <a:pPr algn="ctr">
              <a:spcBef>
                <a:spcPts val="600"/>
              </a:spcBef>
              <a:defRPr sz="1800" b="0" i="0" u="none" strike="noStrike" kern="0" cap="none" spc="0" baseline="0">
                <a:solidFill>
                  <a:srgbClr val="000000"/>
                </a:solidFill>
                <a:uFillTx/>
              </a:defRPr>
            </a:pPr>
            <a:r>
              <a:rPr lang="es-MX" sz="1200" kern="0" dirty="0">
                <a:solidFill>
                  <a:srgbClr val="F2F2F2">
                    <a:lumMod val="10000"/>
                  </a:srgbClr>
                </a:solidFill>
                <a:latin typeface="Montserrat Medium"/>
              </a:rPr>
              <a:t>• Dimensionar las horas necesarias para los desarrollos requeridos en Front Arena.</a:t>
            </a:r>
          </a:p>
          <a:p>
            <a:pPr algn="ctr">
              <a:spcBef>
                <a:spcPts val="600"/>
              </a:spcBef>
              <a:defRPr sz="1800" b="0" i="0" u="none" strike="noStrike" kern="0" cap="none" spc="0" baseline="0">
                <a:solidFill>
                  <a:srgbClr val="000000"/>
                </a:solidFill>
                <a:uFillTx/>
              </a:defRPr>
            </a:pPr>
            <a:r>
              <a:rPr lang="es-MX" sz="1200" kern="0" dirty="0">
                <a:solidFill>
                  <a:srgbClr val="F2F2F2">
                    <a:lumMod val="10000"/>
                  </a:srgbClr>
                </a:solidFill>
                <a:latin typeface="Montserrat Medium"/>
              </a:rPr>
              <a:t>• Preparar los supuestos y características del simulacro del proceso de liquidación de la Reserva que se ejecutará en el cuarto trimestre</a:t>
            </a:r>
            <a:r>
              <a:rPr lang="es-CO" sz="1200" kern="0" dirty="0">
                <a:solidFill>
                  <a:srgbClr val="F2F2F2">
                    <a:lumMod val="10000"/>
                  </a:srgbClr>
                </a:solidFill>
                <a:latin typeface="Montserrat Medium"/>
              </a:rPr>
              <a:t>.</a:t>
            </a:r>
          </a:p>
        </p:txBody>
      </p:sp>
      <p:sp>
        <p:nvSpPr>
          <p:cNvPr id="17" name="Freeform 422">
            <a:extLst>
              <a:ext uri="{FF2B5EF4-FFF2-40B4-BE49-F238E27FC236}">
                <a16:creationId xmlns:a16="http://schemas.microsoft.com/office/drawing/2014/main" id="{0CFA11CE-8D20-C0CB-CACC-3BF241010E46}"/>
              </a:ext>
            </a:extLst>
          </p:cNvPr>
          <p:cNvSpPr>
            <a:spLocks/>
          </p:cNvSpPr>
          <p:nvPr/>
        </p:nvSpPr>
        <p:spPr bwMode="auto">
          <a:xfrm>
            <a:off x="7419655" y="4110283"/>
            <a:ext cx="4344838" cy="2340918"/>
          </a:xfrm>
          <a:prstGeom prst="parallelogram">
            <a:avLst>
              <a:gd name="adj" fmla="val 26042"/>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lIns="72000" rIns="0" rtlCol="0" anchor="ctr"/>
          <a:lstStyle/>
          <a:p>
            <a:pPr lvl="0" algn="ctr">
              <a:defRPr/>
            </a:pPr>
            <a:r>
              <a:rPr lang="es-CO" sz="1200" kern="0">
                <a:solidFill>
                  <a:srgbClr val="F2F2F2">
                    <a:lumMod val="10000"/>
                  </a:srgbClr>
                </a:solidFill>
                <a:latin typeface="Montserrat Medium"/>
              </a:rPr>
              <a:t>Es necesario emplear estrategias alternativas de comunicación para transmitir mensajes de alto contenido técnico en el desarrollo de propuestas que requieran de aprobación de la Junta Directiva.</a:t>
            </a:r>
            <a:endParaRPr lang="es-CO" sz="1200" kern="0">
              <a:solidFill>
                <a:srgbClr val="F2F2F2">
                  <a:lumMod val="10000"/>
                </a:srgbClr>
              </a:solidFill>
              <a:latin typeface="Montserrat Medium"/>
              <a:cs typeface="Arial" panose="020B0604020202020204" pitchFamily="34" charset="0"/>
              <a:sym typeface="Arial" panose="020B0604020202020204" pitchFamily="34" charset="0"/>
            </a:endParaRPr>
          </a:p>
        </p:txBody>
      </p:sp>
      <p:sp>
        <p:nvSpPr>
          <p:cNvPr id="18" name="Freeform 422">
            <a:extLst>
              <a:ext uri="{FF2B5EF4-FFF2-40B4-BE49-F238E27FC236}">
                <a16:creationId xmlns:a16="http://schemas.microsoft.com/office/drawing/2014/main" id="{BA29E54B-3ACF-0367-16A4-350C9CCD4043}"/>
              </a:ext>
            </a:extLst>
          </p:cNvPr>
          <p:cNvSpPr>
            <a:spLocks/>
          </p:cNvSpPr>
          <p:nvPr/>
        </p:nvSpPr>
        <p:spPr bwMode="auto">
          <a:xfrm>
            <a:off x="1143662" y="4189200"/>
            <a:ext cx="4796512" cy="2251213"/>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lvl="0" algn="ctr" eaLnBrk="0" fontAlgn="base" hangingPunct="0">
              <a:spcBef>
                <a:spcPct val="0"/>
              </a:spcBef>
              <a:spcAft>
                <a:spcPct val="0"/>
              </a:spcAft>
              <a:defRPr/>
            </a:pPr>
            <a:r>
              <a:rPr lang="es-MX" sz="1200" kern="0">
                <a:solidFill>
                  <a:srgbClr val="F2F2F2">
                    <a:lumMod val="10000"/>
                  </a:srgbClr>
                </a:solidFill>
                <a:latin typeface="Montserrat Medium"/>
              </a:rPr>
              <a:t>• </a:t>
            </a:r>
            <a:r>
              <a:rPr lang="es-CO" sz="1200" kern="0">
                <a:solidFill>
                  <a:srgbClr val="F2F2F2">
                    <a:lumMod val="10000"/>
                  </a:srgbClr>
                </a:solidFill>
                <a:latin typeface="Montserrat Medium"/>
                <a:cs typeface="Arial" panose="020B0604020202020204" pitchFamily="34" charset="0"/>
              </a:rPr>
              <a:t>Obtener aprobación previa de la Junta Directiva sobre los aspectos más estructurales de la nueva política de inversión con el fin de evaluar las capacidades instaladas necesarias para su efectiva implementación.</a:t>
            </a:r>
          </a:p>
          <a:p>
            <a:pPr lvl="0" algn="ctr" eaLnBrk="0" fontAlgn="base" hangingPunct="0">
              <a:spcBef>
                <a:spcPct val="0"/>
              </a:spcBef>
              <a:spcAft>
                <a:spcPct val="0"/>
              </a:spcAft>
              <a:defRPr/>
            </a:pPr>
            <a:endParaRPr lang="es-CO" sz="1200" kern="0">
              <a:solidFill>
                <a:srgbClr val="F2F2F2">
                  <a:lumMod val="10000"/>
                </a:srgbClr>
              </a:solidFill>
              <a:latin typeface="Montserrat Medium"/>
              <a:cs typeface="Arial" panose="020B0604020202020204" pitchFamily="34" charset="0"/>
            </a:endParaRPr>
          </a:p>
          <a:p>
            <a:pPr lvl="0" algn="ctr" eaLnBrk="0" fontAlgn="base" hangingPunct="0">
              <a:spcBef>
                <a:spcPct val="0"/>
              </a:spcBef>
              <a:spcAft>
                <a:spcPct val="0"/>
              </a:spcAft>
              <a:defRPr/>
            </a:pPr>
            <a:r>
              <a:rPr lang="es-MX" sz="1200" kern="0">
                <a:solidFill>
                  <a:srgbClr val="F2F2F2">
                    <a:lumMod val="10000"/>
                  </a:srgbClr>
                </a:solidFill>
                <a:latin typeface="Montserrat Medium"/>
              </a:rPr>
              <a:t>• </a:t>
            </a:r>
            <a:r>
              <a:rPr lang="es-CO" sz="1200" kern="0">
                <a:solidFill>
                  <a:srgbClr val="F2F2F2">
                    <a:lumMod val="10000"/>
                  </a:srgbClr>
                </a:solidFill>
                <a:latin typeface="Montserrat Medium"/>
              </a:rPr>
              <a:t>Continuar con </a:t>
            </a:r>
            <a:r>
              <a:rPr lang="es-CO" sz="1200" kern="0">
                <a:solidFill>
                  <a:srgbClr val="F2F2F2">
                    <a:lumMod val="10000"/>
                  </a:srgbClr>
                </a:solidFill>
                <a:latin typeface="Montserrat Medium"/>
                <a:cs typeface="Arial" panose="020B0604020202020204" pitchFamily="34" charset="0"/>
              </a:rPr>
              <a:t>el alistamiento operativo para la implementación de las estrategias alternativas de liquidez.</a:t>
            </a:r>
          </a:p>
        </p:txBody>
      </p:sp>
      <p:sp>
        <p:nvSpPr>
          <p:cNvPr id="19" name="Paralelogramo 18">
            <a:extLst>
              <a:ext uri="{FF2B5EF4-FFF2-40B4-BE49-F238E27FC236}">
                <a16:creationId xmlns:a16="http://schemas.microsoft.com/office/drawing/2014/main" id="{0585F854-D468-0134-AF3F-CCB40CD93CF4}"/>
              </a:ext>
            </a:extLst>
          </p:cNvPr>
          <p:cNvSpPr/>
          <p:nvPr/>
        </p:nvSpPr>
        <p:spPr>
          <a:xfrm>
            <a:off x="216138" y="1292127"/>
            <a:ext cx="1598953" cy="2435261"/>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20" name="Paralelogramo 19">
            <a:extLst>
              <a:ext uri="{FF2B5EF4-FFF2-40B4-BE49-F238E27FC236}">
                <a16:creationId xmlns:a16="http://schemas.microsoft.com/office/drawing/2014/main" id="{65050E43-600A-BB36-50A7-66028655DA6E}"/>
              </a:ext>
            </a:extLst>
          </p:cNvPr>
          <p:cNvSpPr/>
          <p:nvPr/>
        </p:nvSpPr>
        <p:spPr>
          <a:xfrm>
            <a:off x="6294336" y="1348098"/>
            <a:ext cx="1706664" cy="2379290"/>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21" name="Paralelogramo 20">
            <a:extLst>
              <a:ext uri="{FF2B5EF4-FFF2-40B4-BE49-F238E27FC236}">
                <a16:creationId xmlns:a16="http://schemas.microsoft.com/office/drawing/2014/main" id="{1AD20ACB-E720-0AB8-A7A8-2FBDC5E6B72B}"/>
              </a:ext>
            </a:extLst>
          </p:cNvPr>
          <p:cNvSpPr/>
          <p:nvPr/>
        </p:nvSpPr>
        <p:spPr>
          <a:xfrm>
            <a:off x="135720" y="4080004"/>
            <a:ext cx="1679371" cy="2426919"/>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22" name="Paralelogramo 21">
            <a:extLst>
              <a:ext uri="{FF2B5EF4-FFF2-40B4-BE49-F238E27FC236}">
                <a16:creationId xmlns:a16="http://schemas.microsoft.com/office/drawing/2014/main" id="{DF02AADF-0535-812D-4FFD-09484AF51479}"/>
              </a:ext>
            </a:extLst>
          </p:cNvPr>
          <p:cNvSpPr/>
          <p:nvPr/>
        </p:nvSpPr>
        <p:spPr>
          <a:xfrm>
            <a:off x="6294336" y="4061515"/>
            <a:ext cx="1769280" cy="2426919"/>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23" name="Freeform 51">
            <a:extLst>
              <a:ext uri="{FF2B5EF4-FFF2-40B4-BE49-F238E27FC236}">
                <a16:creationId xmlns:a16="http://schemas.microsoft.com/office/drawing/2014/main" id="{ED9594FD-356A-8CED-7E9D-EAE0AC9E9FC1}"/>
              </a:ext>
            </a:extLst>
          </p:cNvPr>
          <p:cNvSpPr>
            <a:spLocks/>
          </p:cNvSpPr>
          <p:nvPr/>
        </p:nvSpPr>
        <p:spPr bwMode="auto">
          <a:xfrm>
            <a:off x="742950"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4" name="Freeform 70">
            <a:extLst>
              <a:ext uri="{FF2B5EF4-FFF2-40B4-BE49-F238E27FC236}">
                <a16:creationId xmlns:a16="http://schemas.microsoft.com/office/drawing/2014/main" id="{3D9B9388-61B8-5972-35DF-A3C8A2331558}"/>
              </a:ext>
            </a:extLst>
          </p:cNvPr>
          <p:cNvSpPr>
            <a:spLocks noEditPoints="1"/>
          </p:cNvSpPr>
          <p:nvPr/>
        </p:nvSpPr>
        <p:spPr bwMode="auto">
          <a:xfrm>
            <a:off x="742950" y="1729555"/>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5" name="Freeform 21">
            <a:extLst>
              <a:ext uri="{FF2B5EF4-FFF2-40B4-BE49-F238E27FC236}">
                <a16:creationId xmlns:a16="http://schemas.microsoft.com/office/drawing/2014/main" id="{FE6DC53A-1442-4E20-03F3-0A70DFFCBFC1}"/>
              </a:ext>
            </a:extLst>
          </p:cNvPr>
          <p:cNvSpPr>
            <a:spLocks noEditPoints="1"/>
          </p:cNvSpPr>
          <p:nvPr/>
        </p:nvSpPr>
        <p:spPr bwMode="auto">
          <a:xfrm>
            <a:off x="6942387" y="1759694"/>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26" name="Freeform 107">
            <a:extLst>
              <a:ext uri="{FF2B5EF4-FFF2-40B4-BE49-F238E27FC236}">
                <a16:creationId xmlns:a16="http://schemas.microsoft.com/office/drawing/2014/main" id="{B7C0B5B1-43DA-F643-1364-D37FC5B42D68}"/>
              </a:ext>
            </a:extLst>
          </p:cNvPr>
          <p:cNvSpPr>
            <a:spLocks noEditPoints="1"/>
          </p:cNvSpPr>
          <p:nvPr/>
        </p:nvSpPr>
        <p:spPr bwMode="auto">
          <a:xfrm>
            <a:off x="6996917" y="4515878"/>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357981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7">
            <a:extLst>
              <a:ext uri="{FF2B5EF4-FFF2-40B4-BE49-F238E27FC236}">
                <a16:creationId xmlns:a16="http://schemas.microsoft.com/office/drawing/2014/main" id="{B28E93D6-80F7-FD2F-97A5-0D259F6C0DC1}"/>
              </a:ext>
            </a:extLst>
          </p:cNvPr>
          <p:cNvSpPr/>
          <p:nvPr/>
        </p:nvSpPr>
        <p:spPr>
          <a:xfrm>
            <a:off x="890973" y="2805918"/>
            <a:ext cx="10395891" cy="2998583"/>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cxnSp>
        <p:nvCxnSpPr>
          <p:cNvPr id="177" name="Straight Connector 42">
            <a:extLst>
              <a:ext uri="{FF2B5EF4-FFF2-40B4-BE49-F238E27FC236}">
                <a16:creationId xmlns:a16="http://schemas.microsoft.com/office/drawing/2014/main" id="{041A58D2-D68E-E521-79FF-C51B9EEF9EF6}"/>
              </a:ext>
            </a:extLst>
          </p:cNvPr>
          <p:cNvCxnSpPr>
            <a:cxnSpLocks/>
          </p:cNvCxnSpPr>
          <p:nvPr/>
        </p:nvCxnSpPr>
        <p:spPr>
          <a:xfrm>
            <a:off x="978941" y="3316147"/>
            <a:ext cx="10260000" cy="0"/>
          </a:xfrm>
          <a:prstGeom prst="line">
            <a:avLst/>
          </a:prstGeom>
          <a:noFill/>
          <a:ln w="12700" cap="flat" cmpd="sng" algn="ctr">
            <a:solidFill>
              <a:sysClr val="window" lastClr="FFFFFF">
                <a:lumMod val="85000"/>
              </a:sysClr>
            </a:solidFill>
            <a:prstDash val="solid"/>
            <a:miter lim="800000"/>
          </a:ln>
          <a:effectLst/>
        </p:spPr>
      </p:cxnSp>
      <p:cxnSp>
        <p:nvCxnSpPr>
          <p:cNvPr id="178" name="Straight Connector 42">
            <a:extLst>
              <a:ext uri="{FF2B5EF4-FFF2-40B4-BE49-F238E27FC236}">
                <a16:creationId xmlns:a16="http://schemas.microsoft.com/office/drawing/2014/main" id="{A56E605B-2BBA-4DDD-6AF8-C31F4F54FEB0}"/>
              </a:ext>
            </a:extLst>
          </p:cNvPr>
          <p:cNvCxnSpPr>
            <a:cxnSpLocks/>
          </p:cNvCxnSpPr>
          <p:nvPr/>
        </p:nvCxnSpPr>
        <p:spPr>
          <a:xfrm>
            <a:off x="978941" y="3796722"/>
            <a:ext cx="10260000" cy="0"/>
          </a:xfrm>
          <a:prstGeom prst="line">
            <a:avLst/>
          </a:prstGeom>
          <a:noFill/>
          <a:ln w="12700" cap="flat" cmpd="sng" algn="ctr">
            <a:solidFill>
              <a:sysClr val="window" lastClr="FFFFFF">
                <a:lumMod val="85000"/>
              </a:sysClr>
            </a:solidFill>
            <a:prstDash val="solid"/>
            <a:miter lim="800000"/>
          </a:ln>
          <a:effectLst/>
        </p:spPr>
      </p:cxnSp>
      <p:cxnSp>
        <p:nvCxnSpPr>
          <p:cNvPr id="179" name="Straight Connector 42">
            <a:extLst>
              <a:ext uri="{FF2B5EF4-FFF2-40B4-BE49-F238E27FC236}">
                <a16:creationId xmlns:a16="http://schemas.microsoft.com/office/drawing/2014/main" id="{766AF264-1932-09E9-0E46-969690C57867}"/>
              </a:ext>
            </a:extLst>
          </p:cNvPr>
          <p:cNvCxnSpPr>
            <a:cxnSpLocks/>
          </p:cNvCxnSpPr>
          <p:nvPr/>
        </p:nvCxnSpPr>
        <p:spPr>
          <a:xfrm>
            <a:off x="978941" y="4290282"/>
            <a:ext cx="10260000" cy="0"/>
          </a:xfrm>
          <a:prstGeom prst="line">
            <a:avLst/>
          </a:prstGeom>
          <a:noFill/>
          <a:ln w="12700" cap="flat" cmpd="sng" algn="ctr">
            <a:solidFill>
              <a:sysClr val="window" lastClr="FFFFFF">
                <a:lumMod val="85000"/>
              </a:sysClr>
            </a:solidFill>
            <a:prstDash val="solid"/>
            <a:miter lim="800000"/>
          </a:ln>
          <a:effectLst/>
        </p:spPr>
      </p:cxnSp>
      <p:cxnSp>
        <p:nvCxnSpPr>
          <p:cNvPr id="180" name="Straight Connector 42">
            <a:extLst>
              <a:ext uri="{FF2B5EF4-FFF2-40B4-BE49-F238E27FC236}">
                <a16:creationId xmlns:a16="http://schemas.microsoft.com/office/drawing/2014/main" id="{68375D93-2442-8445-3FAF-C4051DA16E31}"/>
              </a:ext>
            </a:extLst>
          </p:cNvPr>
          <p:cNvCxnSpPr>
            <a:cxnSpLocks/>
          </p:cNvCxnSpPr>
          <p:nvPr/>
        </p:nvCxnSpPr>
        <p:spPr>
          <a:xfrm>
            <a:off x="968655" y="5362466"/>
            <a:ext cx="10260000" cy="0"/>
          </a:xfrm>
          <a:prstGeom prst="line">
            <a:avLst/>
          </a:prstGeom>
          <a:noFill/>
          <a:ln w="12700" cap="flat" cmpd="sng" algn="ctr">
            <a:solidFill>
              <a:sysClr val="window" lastClr="FFFFFF">
                <a:lumMod val="85000"/>
              </a:sysClr>
            </a:solidFill>
            <a:prstDash val="solid"/>
            <a:miter lim="800000"/>
          </a:ln>
          <a:effectLst/>
        </p:spPr>
      </p:cxnSp>
      <p:cxnSp>
        <p:nvCxnSpPr>
          <p:cNvPr id="181" name="Straight Connector 42">
            <a:extLst>
              <a:ext uri="{FF2B5EF4-FFF2-40B4-BE49-F238E27FC236}">
                <a16:creationId xmlns:a16="http://schemas.microsoft.com/office/drawing/2014/main" id="{8BC8B3E2-415D-9AD7-B811-199107E6AB38}"/>
              </a:ext>
            </a:extLst>
          </p:cNvPr>
          <p:cNvCxnSpPr>
            <a:cxnSpLocks/>
          </p:cNvCxnSpPr>
          <p:nvPr/>
        </p:nvCxnSpPr>
        <p:spPr>
          <a:xfrm>
            <a:off x="8560371" y="2901561"/>
            <a:ext cx="0" cy="2880000"/>
          </a:xfrm>
          <a:prstGeom prst="line">
            <a:avLst/>
          </a:prstGeom>
          <a:noFill/>
          <a:ln w="12700" cap="flat" cmpd="sng" algn="ctr">
            <a:solidFill>
              <a:sysClr val="window" lastClr="FFFFFF">
                <a:lumMod val="65000"/>
              </a:sysClr>
            </a:solidFill>
            <a:prstDash val="dash"/>
            <a:miter lim="800000"/>
          </a:ln>
          <a:effectLst/>
        </p:spPr>
      </p:cxnSp>
      <p:cxnSp>
        <p:nvCxnSpPr>
          <p:cNvPr id="182" name="Straight Connector 42">
            <a:extLst>
              <a:ext uri="{FF2B5EF4-FFF2-40B4-BE49-F238E27FC236}">
                <a16:creationId xmlns:a16="http://schemas.microsoft.com/office/drawing/2014/main" id="{C2E45FFA-A87A-4E38-047A-B374EEFC7CD6}"/>
              </a:ext>
            </a:extLst>
          </p:cNvPr>
          <p:cNvCxnSpPr>
            <a:cxnSpLocks/>
          </p:cNvCxnSpPr>
          <p:nvPr/>
        </p:nvCxnSpPr>
        <p:spPr>
          <a:xfrm>
            <a:off x="9242810" y="2901561"/>
            <a:ext cx="0" cy="2880000"/>
          </a:xfrm>
          <a:prstGeom prst="line">
            <a:avLst/>
          </a:prstGeom>
          <a:noFill/>
          <a:ln w="12700" cap="flat" cmpd="sng" algn="ctr">
            <a:solidFill>
              <a:sysClr val="window" lastClr="FFFFFF">
                <a:lumMod val="65000"/>
              </a:sysClr>
            </a:solidFill>
            <a:prstDash val="dash"/>
            <a:miter lim="800000"/>
          </a:ln>
          <a:effectLst/>
        </p:spPr>
      </p:cxnSp>
      <p:cxnSp>
        <p:nvCxnSpPr>
          <p:cNvPr id="183" name="Straight Connector 42">
            <a:extLst>
              <a:ext uri="{FF2B5EF4-FFF2-40B4-BE49-F238E27FC236}">
                <a16:creationId xmlns:a16="http://schemas.microsoft.com/office/drawing/2014/main" id="{013BAA26-295D-A00E-387C-97665E4ACE70}"/>
              </a:ext>
            </a:extLst>
          </p:cNvPr>
          <p:cNvCxnSpPr>
            <a:cxnSpLocks/>
          </p:cNvCxnSpPr>
          <p:nvPr/>
        </p:nvCxnSpPr>
        <p:spPr>
          <a:xfrm>
            <a:off x="10640004" y="2901561"/>
            <a:ext cx="0" cy="2880000"/>
          </a:xfrm>
          <a:prstGeom prst="line">
            <a:avLst/>
          </a:prstGeom>
          <a:noFill/>
          <a:ln w="12700" cap="flat" cmpd="sng" algn="ctr">
            <a:solidFill>
              <a:sysClr val="window" lastClr="FFFFFF">
                <a:lumMod val="65000"/>
              </a:sysClr>
            </a:solidFill>
            <a:prstDash val="dash"/>
            <a:miter lim="800000"/>
          </a:ln>
          <a:effectLst/>
        </p:spPr>
      </p:cxnSp>
      <p:cxnSp>
        <p:nvCxnSpPr>
          <p:cNvPr id="184" name="Straight Connector 42">
            <a:extLst>
              <a:ext uri="{FF2B5EF4-FFF2-40B4-BE49-F238E27FC236}">
                <a16:creationId xmlns:a16="http://schemas.microsoft.com/office/drawing/2014/main" id="{5B845AB9-0D57-79BE-053A-7059FC516B8F}"/>
              </a:ext>
            </a:extLst>
          </p:cNvPr>
          <p:cNvCxnSpPr>
            <a:cxnSpLocks/>
          </p:cNvCxnSpPr>
          <p:nvPr/>
        </p:nvCxnSpPr>
        <p:spPr>
          <a:xfrm>
            <a:off x="7888568" y="2901561"/>
            <a:ext cx="0" cy="2880000"/>
          </a:xfrm>
          <a:prstGeom prst="line">
            <a:avLst/>
          </a:prstGeom>
          <a:noFill/>
          <a:ln w="12700" cap="flat" cmpd="sng" algn="ctr">
            <a:solidFill>
              <a:sysClr val="window" lastClr="FFFFFF">
                <a:lumMod val="50000"/>
              </a:sysClr>
            </a:solidFill>
            <a:prstDash val="dash"/>
            <a:miter lim="800000"/>
          </a:ln>
          <a:effectLst/>
        </p:spPr>
      </p:cxnSp>
      <p:cxnSp>
        <p:nvCxnSpPr>
          <p:cNvPr id="185" name="Straight Connector 42">
            <a:extLst>
              <a:ext uri="{FF2B5EF4-FFF2-40B4-BE49-F238E27FC236}">
                <a16:creationId xmlns:a16="http://schemas.microsoft.com/office/drawing/2014/main" id="{3201D41F-5C43-2F40-D5F9-AFDFB4785D13}"/>
              </a:ext>
            </a:extLst>
          </p:cNvPr>
          <p:cNvCxnSpPr>
            <a:cxnSpLocks/>
          </p:cNvCxnSpPr>
          <p:nvPr/>
        </p:nvCxnSpPr>
        <p:spPr>
          <a:xfrm>
            <a:off x="9925249" y="2901561"/>
            <a:ext cx="0" cy="2880000"/>
          </a:xfrm>
          <a:prstGeom prst="line">
            <a:avLst/>
          </a:prstGeom>
          <a:noFill/>
          <a:ln w="12700" cap="flat" cmpd="sng" algn="ctr">
            <a:solidFill>
              <a:sysClr val="window" lastClr="FFFFFF">
                <a:lumMod val="65000"/>
              </a:sysClr>
            </a:solidFill>
            <a:prstDash val="dash"/>
            <a:miter lim="800000"/>
          </a:ln>
          <a:effectLst/>
        </p:spPr>
      </p:cxnSp>
      <p:cxnSp>
        <p:nvCxnSpPr>
          <p:cNvPr id="186" name="Straight Connector 42">
            <a:extLst>
              <a:ext uri="{FF2B5EF4-FFF2-40B4-BE49-F238E27FC236}">
                <a16:creationId xmlns:a16="http://schemas.microsoft.com/office/drawing/2014/main" id="{13B5F2DB-B549-4157-BCC1-CCCFE9D8EFD3}"/>
              </a:ext>
            </a:extLst>
          </p:cNvPr>
          <p:cNvCxnSpPr>
            <a:cxnSpLocks/>
          </p:cNvCxnSpPr>
          <p:nvPr/>
        </p:nvCxnSpPr>
        <p:spPr>
          <a:xfrm>
            <a:off x="8877130" y="2901561"/>
            <a:ext cx="0" cy="2880000"/>
          </a:xfrm>
          <a:prstGeom prst="line">
            <a:avLst/>
          </a:prstGeom>
          <a:noFill/>
          <a:ln w="12700" cap="flat" cmpd="sng" algn="ctr">
            <a:solidFill>
              <a:sysClr val="window" lastClr="FFFFFF">
                <a:lumMod val="85000"/>
              </a:sysClr>
            </a:solidFill>
            <a:prstDash val="dash"/>
            <a:miter lim="800000"/>
          </a:ln>
          <a:effectLst/>
        </p:spPr>
      </p:cxnSp>
      <p:cxnSp>
        <p:nvCxnSpPr>
          <p:cNvPr id="187" name="Straight Connector 42">
            <a:extLst>
              <a:ext uri="{FF2B5EF4-FFF2-40B4-BE49-F238E27FC236}">
                <a16:creationId xmlns:a16="http://schemas.microsoft.com/office/drawing/2014/main" id="{4CD53EC4-4F58-C75D-F2BD-F3E458D2F1A5}"/>
              </a:ext>
            </a:extLst>
          </p:cNvPr>
          <p:cNvCxnSpPr>
            <a:cxnSpLocks/>
          </p:cNvCxnSpPr>
          <p:nvPr/>
        </p:nvCxnSpPr>
        <p:spPr>
          <a:xfrm>
            <a:off x="9559569" y="2901561"/>
            <a:ext cx="0" cy="2880000"/>
          </a:xfrm>
          <a:prstGeom prst="line">
            <a:avLst/>
          </a:prstGeom>
          <a:noFill/>
          <a:ln w="12700" cap="flat" cmpd="sng" algn="ctr">
            <a:solidFill>
              <a:sysClr val="window" lastClr="FFFFFF">
                <a:lumMod val="85000"/>
              </a:sysClr>
            </a:solidFill>
            <a:prstDash val="dash"/>
            <a:miter lim="800000"/>
          </a:ln>
          <a:effectLst/>
        </p:spPr>
      </p:cxnSp>
      <p:cxnSp>
        <p:nvCxnSpPr>
          <p:cNvPr id="188" name="Straight Connector 42">
            <a:extLst>
              <a:ext uri="{FF2B5EF4-FFF2-40B4-BE49-F238E27FC236}">
                <a16:creationId xmlns:a16="http://schemas.microsoft.com/office/drawing/2014/main" id="{BFC438BA-2283-B152-0772-1AFA2AD7A10A}"/>
              </a:ext>
            </a:extLst>
          </p:cNvPr>
          <p:cNvCxnSpPr>
            <a:cxnSpLocks/>
          </p:cNvCxnSpPr>
          <p:nvPr/>
        </p:nvCxnSpPr>
        <p:spPr>
          <a:xfrm>
            <a:off x="10980966" y="2901561"/>
            <a:ext cx="0" cy="2880000"/>
          </a:xfrm>
          <a:prstGeom prst="line">
            <a:avLst/>
          </a:prstGeom>
          <a:noFill/>
          <a:ln w="12700" cap="flat" cmpd="sng" algn="ctr">
            <a:solidFill>
              <a:sysClr val="window" lastClr="FFFFFF">
                <a:lumMod val="85000"/>
              </a:sysClr>
            </a:solidFill>
            <a:prstDash val="dash"/>
            <a:miter lim="800000"/>
          </a:ln>
          <a:effectLst/>
        </p:spPr>
      </p:cxnSp>
      <p:cxnSp>
        <p:nvCxnSpPr>
          <p:cNvPr id="189" name="Straight Connector 42">
            <a:extLst>
              <a:ext uri="{FF2B5EF4-FFF2-40B4-BE49-F238E27FC236}">
                <a16:creationId xmlns:a16="http://schemas.microsoft.com/office/drawing/2014/main" id="{0EF18C23-0160-1827-BF8B-BFFD5A5C6E39}"/>
              </a:ext>
            </a:extLst>
          </p:cNvPr>
          <p:cNvCxnSpPr>
            <a:cxnSpLocks/>
          </p:cNvCxnSpPr>
          <p:nvPr/>
        </p:nvCxnSpPr>
        <p:spPr>
          <a:xfrm>
            <a:off x="8237223" y="2901561"/>
            <a:ext cx="0" cy="2880000"/>
          </a:xfrm>
          <a:prstGeom prst="line">
            <a:avLst/>
          </a:prstGeom>
          <a:noFill/>
          <a:ln w="12700" cap="flat" cmpd="sng" algn="ctr">
            <a:solidFill>
              <a:sysClr val="window" lastClr="FFFFFF">
                <a:lumMod val="85000"/>
              </a:sysClr>
            </a:solidFill>
            <a:prstDash val="dash"/>
            <a:miter lim="800000"/>
          </a:ln>
          <a:effectLst/>
        </p:spPr>
      </p:cxnSp>
      <p:cxnSp>
        <p:nvCxnSpPr>
          <p:cNvPr id="190" name="Straight Connector 42">
            <a:extLst>
              <a:ext uri="{FF2B5EF4-FFF2-40B4-BE49-F238E27FC236}">
                <a16:creationId xmlns:a16="http://schemas.microsoft.com/office/drawing/2014/main" id="{87901BA1-0B3B-8145-5DCD-5D6B94A358B9}"/>
              </a:ext>
            </a:extLst>
          </p:cNvPr>
          <p:cNvCxnSpPr>
            <a:cxnSpLocks/>
          </p:cNvCxnSpPr>
          <p:nvPr/>
        </p:nvCxnSpPr>
        <p:spPr>
          <a:xfrm>
            <a:off x="10292476" y="2901561"/>
            <a:ext cx="0" cy="2880000"/>
          </a:xfrm>
          <a:prstGeom prst="line">
            <a:avLst/>
          </a:prstGeom>
          <a:noFill/>
          <a:ln w="12700" cap="flat" cmpd="sng" algn="ctr">
            <a:solidFill>
              <a:sysClr val="window" lastClr="FFFFFF">
                <a:lumMod val="85000"/>
              </a:sysClr>
            </a:solidFill>
            <a:prstDash val="dash"/>
            <a:miter lim="800000"/>
          </a:ln>
          <a:effectLst/>
        </p:spPr>
      </p:cxnSp>
      <p:sp>
        <p:nvSpPr>
          <p:cNvPr id="191" name="CuadroTexto 190">
            <a:extLst>
              <a:ext uri="{FF2B5EF4-FFF2-40B4-BE49-F238E27FC236}">
                <a16:creationId xmlns:a16="http://schemas.microsoft.com/office/drawing/2014/main" id="{45770495-C37D-BFE1-97A8-93F31DDBADFE}"/>
              </a:ext>
            </a:extLst>
          </p:cNvPr>
          <p:cNvSpPr txBox="1"/>
          <p:nvPr/>
        </p:nvSpPr>
        <p:spPr>
          <a:xfrm>
            <a:off x="1525754" y="2854755"/>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Realización del diagnóstico de comunicación interna y externa</a:t>
            </a:r>
          </a:p>
        </p:txBody>
      </p:sp>
      <p:sp>
        <p:nvSpPr>
          <p:cNvPr id="192" name="CuadroTexto 191">
            <a:extLst>
              <a:ext uri="{FF2B5EF4-FFF2-40B4-BE49-F238E27FC236}">
                <a16:creationId xmlns:a16="http://schemas.microsoft.com/office/drawing/2014/main" id="{37CEBFF2-F3F0-D4CB-DF5A-2B7199FE9A33}"/>
              </a:ext>
            </a:extLst>
          </p:cNvPr>
          <p:cNvSpPr txBox="1"/>
          <p:nvPr/>
        </p:nvSpPr>
        <p:spPr>
          <a:xfrm>
            <a:off x="1511390" y="3354514"/>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Definición e implementación de la estrategia de comunicación y posicionamiento</a:t>
            </a:r>
          </a:p>
        </p:txBody>
      </p:sp>
      <p:sp>
        <p:nvSpPr>
          <p:cNvPr id="193" name="CuadroTexto 192">
            <a:extLst>
              <a:ext uri="{FF2B5EF4-FFF2-40B4-BE49-F238E27FC236}">
                <a16:creationId xmlns:a16="http://schemas.microsoft.com/office/drawing/2014/main" id="{1F36BB4C-5BE0-9497-6246-5858EF90F463}"/>
              </a:ext>
            </a:extLst>
          </p:cNvPr>
          <p:cNvSpPr txBox="1"/>
          <p:nvPr/>
        </p:nvSpPr>
        <p:spPr>
          <a:xfrm>
            <a:off x="1525754" y="3851937"/>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Formación de voceros y capacitadores para el público externo</a:t>
            </a:r>
            <a:endParaRPr kumimoji="0" lang="es-CO" sz="1200" b="0" i="0" u="none" strike="noStrike" kern="0" cap="none" spc="0" normalizeH="0" baseline="0" noProof="0">
              <a:ln>
                <a:noFill/>
              </a:ln>
              <a:solidFill>
                <a:schemeClr val="tx1"/>
              </a:solidFill>
              <a:effectLst/>
              <a:uLnTx/>
              <a:uFillTx/>
              <a:latin typeface="Montserrat Medium"/>
            </a:endParaRPr>
          </a:p>
        </p:txBody>
      </p:sp>
      <p:sp>
        <p:nvSpPr>
          <p:cNvPr id="194" name="CuadroTexto 193">
            <a:extLst>
              <a:ext uri="{FF2B5EF4-FFF2-40B4-BE49-F238E27FC236}">
                <a16:creationId xmlns:a16="http://schemas.microsoft.com/office/drawing/2014/main" id="{F6DFB34F-006E-7D11-C03C-C114E8856F2B}"/>
              </a:ext>
            </a:extLst>
          </p:cNvPr>
          <p:cNvSpPr txBox="1"/>
          <p:nvPr/>
        </p:nvSpPr>
        <p:spPr>
          <a:xfrm>
            <a:off x="1517267" y="4359463"/>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i="0" u="none" strike="noStrike" kern="0" cap="none" spc="0" normalizeH="0" baseline="0" noProof="0">
                <a:ln>
                  <a:noFill/>
                </a:ln>
                <a:solidFill>
                  <a:schemeClr val="tx1"/>
                </a:solidFill>
                <a:effectLst/>
                <a:uLnTx/>
                <a:uFillTx/>
                <a:latin typeface="Montserrat Medium"/>
              </a:rPr>
              <a:t>Actualización e implementación del protocolo de comunicaciones en crisis</a:t>
            </a:r>
          </a:p>
        </p:txBody>
      </p:sp>
      <p:sp>
        <p:nvSpPr>
          <p:cNvPr id="195" name="CuadroTexto 194">
            <a:extLst>
              <a:ext uri="{FF2B5EF4-FFF2-40B4-BE49-F238E27FC236}">
                <a16:creationId xmlns:a16="http://schemas.microsoft.com/office/drawing/2014/main" id="{7AD2992B-434A-011F-D070-3792959F84AC}"/>
              </a:ext>
            </a:extLst>
          </p:cNvPr>
          <p:cNvSpPr txBox="1"/>
          <p:nvPr/>
        </p:nvSpPr>
        <p:spPr>
          <a:xfrm>
            <a:off x="7312271" y="2875480"/>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cxnSp>
        <p:nvCxnSpPr>
          <p:cNvPr id="196" name="Straight Connector 42">
            <a:extLst>
              <a:ext uri="{FF2B5EF4-FFF2-40B4-BE49-F238E27FC236}">
                <a16:creationId xmlns:a16="http://schemas.microsoft.com/office/drawing/2014/main" id="{5F7A66D4-80C8-FACE-724A-A24729FA38EF}"/>
              </a:ext>
            </a:extLst>
          </p:cNvPr>
          <p:cNvCxnSpPr>
            <a:cxnSpLocks/>
          </p:cNvCxnSpPr>
          <p:nvPr/>
        </p:nvCxnSpPr>
        <p:spPr>
          <a:xfrm>
            <a:off x="978941" y="4853749"/>
            <a:ext cx="10260000" cy="0"/>
          </a:xfrm>
          <a:prstGeom prst="line">
            <a:avLst/>
          </a:prstGeom>
          <a:noFill/>
          <a:ln w="12700" cap="flat" cmpd="sng" algn="ctr">
            <a:solidFill>
              <a:sysClr val="window" lastClr="FFFFFF">
                <a:lumMod val="85000"/>
              </a:sysClr>
            </a:solidFill>
            <a:prstDash val="solid"/>
            <a:miter lim="800000"/>
          </a:ln>
          <a:effectLst/>
        </p:spPr>
      </p:cxnSp>
      <p:sp>
        <p:nvSpPr>
          <p:cNvPr id="197" name="CuadroTexto 196">
            <a:extLst>
              <a:ext uri="{FF2B5EF4-FFF2-40B4-BE49-F238E27FC236}">
                <a16:creationId xmlns:a16="http://schemas.microsoft.com/office/drawing/2014/main" id="{A018E303-68C0-A3F7-B4DD-271AE5058957}"/>
              </a:ext>
            </a:extLst>
          </p:cNvPr>
          <p:cNvSpPr txBox="1"/>
          <p:nvPr/>
        </p:nvSpPr>
        <p:spPr>
          <a:xfrm>
            <a:off x="1525754" y="4870846"/>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Realización seguimiento y evaluación de la estrategia de comunicaciones</a:t>
            </a:r>
          </a:p>
        </p:txBody>
      </p:sp>
      <p:sp>
        <p:nvSpPr>
          <p:cNvPr id="198" name="CuadroTexto 197">
            <a:extLst>
              <a:ext uri="{FF2B5EF4-FFF2-40B4-BE49-F238E27FC236}">
                <a16:creationId xmlns:a16="http://schemas.microsoft.com/office/drawing/2014/main" id="{0E61E19A-3E4D-8B97-34F3-33580055005C}"/>
              </a:ext>
            </a:extLst>
          </p:cNvPr>
          <p:cNvSpPr txBox="1"/>
          <p:nvPr/>
        </p:nvSpPr>
        <p:spPr>
          <a:xfrm>
            <a:off x="1517267" y="5362466"/>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Rediseño y lanzamiento de la Página web</a:t>
            </a:r>
          </a:p>
        </p:txBody>
      </p:sp>
      <p:sp>
        <p:nvSpPr>
          <p:cNvPr id="199" name="CuadroTexto 198">
            <a:extLst>
              <a:ext uri="{FF2B5EF4-FFF2-40B4-BE49-F238E27FC236}">
                <a16:creationId xmlns:a16="http://schemas.microsoft.com/office/drawing/2014/main" id="{B9B3F8A8-C339-FE6C-BBB7-D7EC732D3ACB}"/>
              </a:ext>
            </a:extLst>
          </p:cNvPr>
          <p:cNvSpPr txBox="1"/>
          <p:nvPr/>
        </p:nvSpPr>
        <p:spPr>
          <a:xfrm>
            <a:off x="7295053" y="3914444"/>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201" name="Round Diagonal Corner Rectangle 4">
            <a:extLst>
              <a:ext uri="{FF2B5EF4-FFF2-40B4-BE49-F238E27FC236}">
                <a16:creationId xmlns:a16="http://schemas.microsoft.com/office/drawing/2014/main" id="{FAD96B0D-7F74-190F-C07F-9FC8134B1EA6}"/>
              </a:ext>
            </a:extLst>
          </p:cNvPr>
          <p:cNvSpPr/>
          <p:nvPr/>
        </p:nvSpPr>
        <p:spPr>
          <a:xfrm>
            <a:off x="890973" y="1614653"/>
            <a:ext cx="7259359" cy="649313"/>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Montserrat Medium"/>
            </a:endParaRPr>
          </a:p>
        </p:txBody>
      </p:sp>
      <p:sp>
        <p:nvSpPr>
          <p:cNvPr id="203" name="Paralelogramo 202">
            <a:extLst>
              <a:ext uri="{FF2B5EF4-FFF2-40B4-BE49-F238E27FC236}">
                <a16:creationId xmlns:a16="http://schemas.microsoft.com/office/drawing/2014/main" id="{FB498AEC-124D-44C8-F197-36B9FB65CB5D}"/>
              </a:ext>
            </a:extLst>
          </p:cNvPr>
          <p:cNvSpPr/>
          <p:nvPr/>
        </p:nvSpPr>
        <p:spPr>
          <a:xfrm>
            <a:off x="854215" y="2343362"/>
            <a:ext cx="5083279"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1600" kern="0">
                <a:solidFill>
                  <a:srgbClr val="F2F2F2">
                    <a:lumMod val="10000"/>
                  </a:srgbClr>
                </a:solidFill>
                <a:latin typeface="Montserrat Medium"/>
              </a:rPr>
              <a:t>Hitos</a:t>
            </a:r>
          </a:p>
        </p:txBody>
      </p:sp>
      <p:sp>
        <p:nvSpPr>
          <p:cNvPr id="204" name="Paralelogramo 203">
            <a:extLst>
              <a:ext uri="{FF2B5EF4-FFF2-40B4-BE49-F238E27FC236}">
                <a16:creationId xmlns:a16="http://schemas.microsoft.com/office/drawing/2014/main" id="{5AC8F12F-56DE-A041-E163-15B5C47A3AF4}"/>
              </a:ext>
            </a:extLst>
          </p:cNvPr>
          <p:cNvSpPr/>
          <p:nvPr/>
        </p:nvSpPr>
        <p:spPr>
          <a:xfrm>
            <a:off x="5982048" y="2352268"/>
            <a:ext cx="1830294"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600" kern="0">
                <a:solidFill>
                  <a:srgbClr val="F2F2F2">
                    <a:lumMod val="10000"/>
                  </a:srgbClr>
                </a:solidFill>
                <a:latin typeface="Montserrat Medium"/>
              </a:rPr>
              <a:t>Estado</a:t>
            </a:r>
            <a:endParaRPr lang="es-CO" sz="1600" kern="0">
              <a:solidFill>
                <a:srgbClr val="F2F2F2">
                  <a:lumMod val="10000"/>
                </a:srgbClr>
              </a:solidFill>
              <a:latin typeface="Montserrat Medium"/>
            </a:endParaRPr>
          </a:p>
        </p:txBody>
      </p:sp>
      <p:sp>
        <p:nvSpPr>
          <p:cNvPr id="205" name="Paralelogramo 204">
            <a:extLst>
              <a:ext uri="{FF2B5EF4-FFF2-40B4-BE49-F238E27FC236}">
                <a16:creationId xmlns:a16="http://schemas.microsoft.com/office/drawing/2014/main" id="{8047567E-AAAA-F0BB-74A9-BB15A36EE19D}"/>
              </a:ext>
            </a:extLst>
          </p:cNvPr>
          <p:cNvSpPr/>
          <p:nvPr/>
        </p:nvSpPr>
        <p:spPr>
          <a:xfrm>
            <a:off x="7865739" y="2361063"/>
            <a:ext cx="665780"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2021</a:t>
            </a:r>
            <a:endParaRPr lang="es-CO" sz="1400" kern="0">
              <a:solidFill>
                <a:srgbClr val="F2F2F2">
                  <a:lumMod val="10000"/>
                </a:srgbClr>
              </a:solidFill>
              <a:latin typeface="Montserrat Medium"/>
            </a:endParaRPr>
          </a:p>
        </p:txBody>
      </p:sp>
      <p:sp>
        <p:nvSpPr>
          <p:cNvPr id="206" name="Paralelogramo 205">
            <a:extLst>
              <a:ext uri="{FF2B5EF4-FFF2-40B4-BE49-F238E27FC236}">
                <a16:creationId xmlns:a16="http://schemas.microsoft.com/office/drawing/2014/main" id="{C2422F05-C2D7-9199-2481-07B325DDAEEB}"/>
              </a:ext>
            </a:extLst>
          </p:cNvPr>
          <p:cNvSpPr/>
          <p:nvPr/>
        </p:nvSpPr>
        <p:spPr>
          <a:xfrm>
            <a:off x="8556197" y="2361063"/>
            <a:ext cx="665780"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2022</a:t>
            </a:r>
            <a:endParaRPr lang="es-CO" sz="1400" kern="0">
              <a:solidFill>
                <a:srgbClr val="F2F2F2">
                  <a:lumMod val="10000"/>
                </a:srgbClr>
              </a:solidFill>
              <a:latin typeface="Montserrat Medium"/>
            </a:endParaRPr>
          </a:p>
        </p:txBody>
      </p:sp>
      <p:sp>
        <p:nvSpPr>
          <p:cNvPr id="207" name="Paralelogramo 206">
            <a:extLst>
              <a:ext uri="{FF2B5EF4-FFF2-40B4-BE49-F238E27FC236}">
                <a16:creationId xmlns:a16="http://schemas.microsoft.com/office/drawing/2014/main" id="{3F568599-D553-7BD5-3A12-F02A566F1331}"/>
              </a:ext>
            </a:extLst>
          </p:cNvPr>
          <p:cNvSpPr/>
          <p:nvPr/>
        </p:nvSpPr>
        <p:spPr>
          <a:xfrm>
            <a:off x="9234316" y="2361063"/>
            <a:ext cx="665780"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2023</a:t>
            </a:r>
            <a:endParaRPr lang="es-CO" sz="1400" kern="0">
              <a:solidFill>
                <a:srgbClr val="F2F2F2">
                  <a:lumMod val="10000"/>
                </a:srgbClr>
              </a:solidFill>
              <a:latin typeface="Montserrat Medium"/>
            </a:endParaRPr>
          </a:p>
        </p:txBody>
      </p:sp>
      <p:sp>
        <p:nvSpPr>
          <p:cNvPr id="208" name="Paralelogramo 207">
            <a:extLst>
              <a:ext uri="{FF2B5EF4-FFF2-40B4-BE49-F238E27FC236}">
                <a16:creationId xmlns:a16="http://schemas.microsoft.com/office/drawing/2014/main" id="{0F89359B-400B-DF71-5592-4F3A87F17B70}"/>
              </a:ext>
            </a:extLst>
          </p:cNvPr>
          <p:cNvSpPr/>
          <p:nvPr/>
        </p:nvSpPr>
        <p:spPr>
          <a:xfrm>
            <a:off x="9924634" y="2361063"/>
            <a:ext cx="689281"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2024</a:t>
            </a:r>
            <a:endParaRPr lang="es-CO" sz="1400" kern="0">
              <a:solidFill>
                <a:srgbClr val="F2F2F2">
                  <a:lumMod val="10000"/>
                </a:srgbClr>
              </a:solidFill>
              <a:latin typeface="Montserrat Medium"/>
            </a:endParaRPr>
          </a:p>
        </p:txBody>
      </p:sp>
      <p:sp>
        <p:nvSpPr>
          <p:cNvPr id="209" name="Paralelogramo 208">
            <a:extLst>
              <a:ext uri="{FF2B5EF4-FFF2-40B4-BE49-F238E27FC236}">
                <a16:creationId xmlns:a16="http://schemas.microsoft.com/office/drawing/2014/main" id="{F818040F-7CA1-AD69-E3F8-5810925B0F7E}"/>
              </a:ext>
            </a:extLst>
          </p:cNvPr>
          <p:cNvSpPr/>
          <p:nvPr/>
        </p:nvSpPr>
        <p:spPr>
          <a:xfrm>
            <a:off x="10651829" y="2361063"/>
            <a:ext cx="665780"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2025</a:t>
            </a:r>
            <a:endParaRPr lang="es-CO" sz="1400" kern="0">
              <a:solidFill>
                <a:srgbClr val="F2F2F2">
                  <a:lumMod val="10000"/>
                </a:srgbClr>
              </a:solidFill>
              <a:latin typeface="Montserrat Medium"/>
            </a:endParaRPr>
          </a:p>
        </p:txBody>
      </p:sp>
      <p:sp>
        <p:nvSpPr>
          <p:cNvPr id="210" name="Rectángulo 209">
            <a:extLst>
              <a:ext uri="{FF2B5EF4-FFF2-40B4-BE49-F238E27FC236}">
                <a16:creationId xmlns:a16="http://schemas.microsoft.com/office/drawing/2014/main" id="{73AC6863-10D3-6A0C-214F-A19061A000DB}"/>
              </a:ext>
            </a:extLst>
          </p:cNvPr>
          <p:cNvSpPr/>
          <p:nvPr/>
        </p:nvSpPr>
        <p:spPr>
          <a:xfrm>
            <a:off x="2498439" y="1960844"/>
            <a:ext cx="4644364" cy="276313"/>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s-CO" sz="1100" kern="0">
                <a:solidFill>
                  <a:prstClr val="black"/>
                </a:solidFill>
                <a:latin typeface="Montserrat Medium"/>
                <a:ea typeface="Roboto Light" panose="02000000000000000000" pitchFamily="2" charset="0"/>
                <a:cs typeface="Myanmar Text" panose="020B0604020202020204" pitchFamily="34" charset="0"/>
              </a:rPr>
              <a:t>Líder: Jefe de Comunicaciones y Relaciones Corporativas</a:t>
            </a:r>
          </a:p>
        </p:txBody>
      </p:sp>
      <p:sp>
        <p:nvSpPr>
          <p:cNvPr id="211" name="CuadroTexto 6">
            <a:extLst>
              <a:ext uri="{FF2B5EF4-FFF2-40B4-BE49-F238E27FC236}">
                <a16:creationId xmlns:a16="http://schemas.microsoft.com/office/drawing/2014/main" id="{2A6233D9-6337-633F-C14E-78195CEB4A34}"/>
              </a:ext>
            </a:extLst>
          </p:cNvPr>
          <p:cNvSpPr txBox="1"/>
          <p:nvPr/>
        </p:nvSpPr>
        <p:spPr>
          <a:xfrm rot="4">
            <a:off x="1334416" y="1675141"/>
            <a:ext cx="6956584" cy="28375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srgbClr val="000000"/>
                </a:solidFill>
                <a:effectLst/>
                <a:uLnTx/>
                <a:uFillTx/>
                <a:latin typeface="Montserrat Medium"/>
              </a:rPr>
              <a:t>Fortalecimiento de la estrategia de comunicación del Fondo</a:t>
            </a:r>
          </a:p>
        </p:txBody>
      </p:sp>
      <p:sp>
        <p:nvSpPr>
          <p:cNvPr id="212" name="Paralelogramo 211">
            <a:extLst>
              <a:ext uri="{FF2B5EF4-FFF2-40B4-BE49-F238E27FC236}">
                <a16:creationId xmlns:a16="http://schemas.microsoft.com/office/drawing/2014/main" id="{F20068B8-3C7B-1A78-5662-CA20ADBD8F7F}"/>
              </a:ext>
            </a:extLst>
          </p:cNvPr>
          <p:cNvSpPr/>
          <p:nvPr/>
        </p:nvSpPr>
        <p:spPr>
          <a:xfrm>
            <a:off x="8187588" y="1613036"/>
            <a:ext cx="3076417"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kern="0">
              <a:solidFill>
                <a:prstClr val="white"/>
              </a:solidFill>
              <a:latin typeface="Montserrat Medium"/>
            </a:endParaRPr>
          </a:p>
        </p:txBody>
      </p:sp>
      <p:sp>
        <p:nvSpPr>
          <p:cNvPr id="213" name="TextBox 2">
            <a:extLst>
              <a:ext uri="{FF2B5EF4-FFF2-40B4-BE49-F238E27FC236}">
                <a16:creationId xmlns:a16="http://schemas.microsoft.com/office/drawing/2014/main" id="{20A3CD47-BDC9-D80C-C51B-5512CF9CBAD7}"/>
              </a:ext>
            </a:extLst>
          </p:cNvPr>
          <p:cNvSpPr txBox="1"/>
          <p:nvPr/>
        </p:nvSpPr>
        <p:spPr>
          <a:xfrm>
            <a:off x="8284250" y="1687264"/>
            <a:ext cx="1225930" cy="215965"/>
          </a:xfrm>
          <a:prstGeom prst="rect">
            <a:avLst/>
          </a:prstGeom>
          <a:solidFill>
            <a:srgbClr val="FFE00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2F2F2">
                    <a:lumMod val="10000"/>
                  </a:srgbClr>
                </a:solidFill>
                <a:effectLst/>
                <a:uLnTx/>
                <a:uFillTx/>
                <a:latin typeface="Montserrat Medium"/>
              </a:rPr>
              <a:t>% ESPERADO</a:t>
            </a:r>
          </a:p>
        </p:txBody>
      </p:sp>
      <p:sp>
        <p:nvSpPr>
          <p:cNvPr id="214" name="TextBox 2">
            <a:extLst>
              <a:ext uri="{FF2B5EF4-FFF2-40B4-BE49-F238E27FC236}">
                <a16:creationId xmlns:a16="http://schemas.microsoft.com/office/drawing/2014/main" id="{877E450B-9369-1D89-2E32-C5A58037EFE1}"/>
              </a:ext>
            </a:extLst>
          </p:cNvPr>
          <p:cNvSpPr txBox="1"/>
          <p:nvPr/>
        </p:nvSpPr>
        <p:spPr>
          <a:xfrm>
            <a:off x="9795686" y="1684095"/>
            <a:ext cx="1368539" cy="215965"/>
          </a:xfrm>
          <a:prstGeom prst="rect">
            <a:avLst/>
          </a:prstGeom>
          <a:solidFill>
            <a:srgbClr val="FFE00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2F2F2">
                    <a:lumMod val="10000"/>
                  </a:srgbClr>
                </a:solidFill>
                <a:effectLst/>
                <a:uLnTx/>
                <a:uFillTx/>
                <a:latin typeface="Montserrat Medium"/>
              </a:rPr>
              <a:t>% COMPLETADO</a:t>
            </a:r>
          </a:p>
        </p:txBody>
      </p:sp>
      <p:cxnSp>
        <p:nvCxnSpPr>
          <p:cNvPr id="215" name="Conector recto 214">
            <a:extLst>
              <a:ext uri="{FF2B5EF4-FFF2-40B4-BE49-F238E27FC236}">
                <a16:creationId xmlns:a16="http://schemas.microsoft.com/office/drawing/2014/main" id="{B6F90F71-5374-B874-4B56-34F692F68AE0}"/>
              </a:ext>
            </a:extLst>
          </p:cNvPr>
          <p:cNvCxnSpPr>
            <a:cxnSpLocks/>
          </p:cNvCxnSpPr>
          <p:nvPr/>
        </p:nvCxnSpPr>
        <p:spPr>
          <a:xfrm>
            <a:off x="9710952" y="1640408"/>
            <a:ext cx="0" cy="282941"/>
          </a:xfrm>
          <a:prstGeom prst="line">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cxnSp>
      <p:sp>
        <p:nvSpPr>
          <p:cNvPr id="216" name="Rectangle 17">
            <a:extLst>
              <a:ext uri="{FF2B5EF4-FFF2-40B4-BE49-F238E27FC236}">
                <a16:creationId xmlns:a16="http://schemas.microsoft.com/office/drawing/2014/main" id="{C34B2F73-A559-BD0C-FA8C-505A6677B74F}"/>
              </a:ext>
            </a:extLst>
          </p:cNvPr>
          <p:cNvSpPr/>
          <p:nvPr/>
        </p:nvSpPr>
        <p:spPr>
          <a:xfrm>
            <a:off x="8212500" y="1995925"/>
            <a:ext cx="2951726" cy="288000"/>
          </a:xfrm>
          <a:prstGeom prst="rect">
            <a:avLst/>
          </a:prstGeom>
          <a:solidFill>
            <a:schemeClr val="bg1">
              <a:lumMod val="95000"/>
            </a:schemeClr>
          </a:solidFill>
          <a:ln w="12700" cap="flat" cmpd="sng" algn="ctr">
            <a:solidFill>
              <a:srgbClr val="FFE003"/>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Montserrat Medium"/>
            </a:endParaRPr>
          </a:p>
        </p:txBody>
      </p:sp>
      <p:cxnSp>
        <p:nvCxnSpPr>
          <p:cNvPr id="217" name="Conector recto 216">
            <a:extLst>
              <a:ext uri="{FF2B5EF4-FFF2-40B4-BE49-F238E27FC236}">
                <a16:creationId xmlns:a16="http://schemas.microsoft.com/office/drawing/2014/main" id="{A26688CB-7458-96E3-08B9-E22668BBFD2A}"/>
              </a:ext>
            </a:extLst>
          </p:cNvPr>
          <p:cNvCxnSpPr>
            <a:cxnSpLocks/>
          </p:cNvCxnSpPr>
          <p:nvPr/>
        </p:nvCxnSpPr>
        <p:spPr>
          <a:xfrm>
            <a:off x="9710952" y="1995925"/>
            <a:ext cx="0" cy="282941"/>
          </a:xfrm>
          <a:prstGeom prst="line">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cxnSp>
      <p:sp>
        <p:nvSpPr>
          <p:cNvPr id="218" name="Subtitle 2">
            <a:extLst>
              <a:ext uri="{FF2B5EF4-FFF2-40B4-BE49-F238E27FC236}">
                <a16:creationId xmlns:a16="http://schemas.microsoft.com/office/drawing/2014/main" id="{F54AD756-3774-37E0-55ED-1AD4871F6E8B}"/>
              </a:ext>
            </a:extLst>
          </p:cNvPr>
          <p:cNvSpPr txBox="1"/>
          <p:nvPr/>
        </p:nvSpPr>
        <p:spPr>
          <a:xfrm>
            <a:off x="8637122" y="1998107"/>
            <a:ext cx="760997" cy="28795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2F2F2">
                    <a:lumMod val="10000"/>
                  </a:srgbClr>
                </a:solidFill>
                <a:effectLst/>
                <a:uLnTx/>
                <a:uFillTx/>
                <a:latin typeface="Montserrat Medium"/>
              </a:rPr>
              <a:t>98%</a:t>
            </a:r>
          </a:p>
        </p:txBody>
      </p:sp>
      <p:sp>
        <p:nvSpPr>
          <p:cNvPr id="219" name="Subtitle 2">
            <a:extLst>
              <a:ext uri="{FF2B5EF4-FFF2-40B4-BE49-F238E27FC236}">
                <a16:creationId xmlns:a16="http://schemas.microsoft.com/office/drawing/2014/main" id="{25F42BA5-385F-3FE2-1C16-6C01BF34F239}"/>
              </a:ext>
            </a:extLst>
          </p:cNvPr>
          <p:cNvSpPr txBox="1"/>
          <p:nvPr/>
        </p:nvSpPr>
        <p:spPr>
          <a:xfrm>
            <a:off x="10032550" y="2014014"/>
            <a:ext cx="760996" cy="28795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2F2F2">
                    <a:lumMod val="10000"/>
                  </a:srgbClr>
                </a:solidFill>
                <a:effectLst/>
                <a:uLnTx/>
                <a:uFillTx/>
                <a:latin typeface="Montserrat Medium"/>
              </a:rPr>
              <a:t>98%</a:t>
            </a:r>
          </a:p>
        </p:txBody>
      </p:sp>
      <p:sp>
        <p:nvSpPr>
          <p:cNvPr id="220" name="Paralelogramo 219">
            <a:extLst>
              <a:ext uri="{FF2B5EF4-FFF2-40B4-BE49-F238E27FC236}">
                <a16:creationId xmlns:a16="http://schemas.microsoft.com/office/drawing/2014/main" id="{442914EB-E952-BCCE-3347-F80FC90D0A9A}"/>
              </a:ext>
            </a:extLst>
          </p:cNvPr>
          <p:cNvSpPr/>
          <p:nvPr/>
        </p:nvSpPr>
        <p:spPr>
          <a:xfrm>
            <a:off x="6047652" y="2950981"/>
            <a:ext cx="1152000" cy="216000"/>
          </a:xfrm>
          <a:prstGeom prst="parallelogram">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221" name="Paralelogramo 220">
            <a:extLst>
              <a:ext uri="{FF2B5EF4-FFF2-40B4-BE49-F238E27FC236}">
                <a16:creationId xmlns:a16="http://schemas.microsoft.com/office/drawing/2014/main" id="{C84B72B3-DF77-F544-4AD4-B6767B840E82}"/>
              </a:ext>
            </a:extLst>
          </p:cNvPr>
          <p:cNvSpPr/>
          <p:nvPr/>
        </p:nvSpPr>
        <p:spPr>
          <a:xfrm>
            <a:off x="6058734" y="3959849"/>
            <a:ext cx="1152000" cy="216000"/>
          </a:xfrm>
          <a:prstGeom prst="parallelogram">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222" name="Paralelogramo 221">
            <a:extLst>
              <a:ext uri="{FF2B5EF4-FFF2-40B4-BE49-F238E27FC236}">
                <a16:creationId xmlns:a16="http://schemas.microsoft.com/office/drawing/2014/main" id="{7FC2F9B0-715A-854A-CF3F-E4131B885ED1}"/>
              </a:ext>
            </a:extLst>
          </p:cNvPr>
          <p:cNvSpPr/>
          <p:nvPr/>
        </p:nvSpPr>
        <p:spPr>
          <a:xfrm>
            <a:off x="6054388" y="3453671"/>
            <a:ext cx="1152000" cy="216000"/>
          </a:xfrm>
          <a:prstGeom prst="parallelogram">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223" name="Paralelogramo 222">
            <a:extLst>
              <a:ext uri="{FF2B5EF4-FFF2-40B4-BE49-F238E27FC236}">
                <a16:creationId xmlns:a16="http://schemas.microsoft.com/office/drawing/2014/main" id="{F5F57CB7-E4BA-9D4B-6FA2-A61EC644C2B8}"/>
              </a:ext>
            </a:extLst>
          </p:cNvPr>
          <p:cNvSpPr/>
          <p:nvPr/>
        </p:nvSpPr>
        <p:spPr>
          <a:xfrm>
            <a:off x="6054388" y="4475229"/>
            <a:ext cx="1152000" cy="216000"/>
          </a:xfrm>
          <a:prstGeom prst="parallelogram">
            <a:avLst/>
          </a:prstGeom>
          <a:gradFill>
            <a:gsLst>
              <a:gs pos="93000">
                <a:srgbClr val="61A60E"/>
              </a:gs>
              <a:gs pos="94000">
                <a:srgbClr val="F2F2F2"/>
              </a:gs>
            </a:gsLst>
            <a:lin ang="900000" scaled="0"/>
          </a:gradFill>
          <a:ln w="12700" cap="flat" cmpd="sng" algn="ctr">
            <a:solidFill>
              <a:srgbClr val="70AD47"/>
            </a:solidFill>
            <a:prstDash val="solid"/>
            <a:miter lim="800000"/>
          </a:ln>
          <a:effectLst/>
        </p:spPr>
        <p:txBody>
          <a:bodyPr rtlCol="0" anchor="ctr"/>
          <a:lstStyle/>
          <a:p>
            <a:pPr algn="ctr"/>
            <a:endParaRPr lang="es-CO" kern="0">
              <a:solidFill>
                <a:prstClr val="white"/>
              </a:solidFill>
              <a:latin typeface="Montserrat Medium"/>
            </a:endParaRPr>
          </a:p>
        </p:txBody>
      </p:sp>
      <p:sp>
        <p:nvSpPr>
          <p:cNvPr id="224" name="Paralelogramo 223">
            <a:extLst>
              <a:ext uri="{FF2B5EF4-FFF2-40B4-BE49-F238E27FC236}">
                <a16:creationId xmlns:a16="http://schemas.microsoft.com/office/drawing/2014/main" id="{0D84ED80-A90D-313A-681C-6F9C9EAE2960}"/>
              </a:ext>
            </a:extLst>
          </p:cNvPr>
          <p:cNvSpPr/>
          <p:nvPr/>
        </p:nvSpPr>
        <p:spPr>
          <a:xfrm>
            <a:off x="6054388" y="4996777"/>
            <a:ext cx="1152000" cy="216000"/>
          </a:xfrm>
          <a:prstGeom prst="parallelogram">
            <a:avLst/>
          </a:prstGeom>
          <a:gradFill>
            <a:gsLst>
              <a:gs pos="93000">
                <a:srgbClr val="61A60E"/>
              </a:gs>
              <a:gs pos="94000">
                <a:srgbClr val="F2F2F2"/>
              </a:gs>
            </a:gsLst>
            <a:lin ang="900000" scaled="0"/>
          </a:gradFill>
          <a:ln w="12700" cap="flat" cmpd="sng" algn="ctr">
            <a:solidFill>
              <a:srgbClr val="70AD47"/>
            </a:solidFill>
            <a:prstDash val="solid"/>
            <a:miter lim="800000"/>
          </a:ln>
          <a:effectLst/>
        </p:spPr>
        <p:txBody>
          <a:bodyPr rtlCol="0" anchor="ctr"/>
          <a:lstStyle/>
          <a:p>
            <a:pPr algn="ctr"/>
            <a:endParaRPr lang="es-CO" kern="0">
              <a:solidFill>
                <a:prstClr val="white"/>
              </a:solidFill>
              <a:latin typeface="Montserrat Medium"/>
            </a:endParaRPr>
          </a:p>
        </p:txBody>
      </p:sp>
      <p:sp>
        <p:nvSpPr>
          <p:cNvPr id="225" name="Paralelogramo 224">
            <a:extLst>
              <a:ext uri="{FF2B5EF4-FFF2-40B4-BE49-F238E27FC236}">
                <a16:creationId xmlns:a16="http://schemas.microsoft.com/office/drawing/2014/main" id="{A433F7A3-98DE-21C4-50A9-BD19972EDB74}"/>
              </a:ext>
            </a:extLst>
          </p:cNvPr>
          <p:cNvSpPr/>
          <p:nvPr/>
        </p:nvSpPr>
        <p:spPr>
          <a:xfrm>
            <a:off x="6054388" y="5471560"/>
            <a:ext cx="1152000" cy="216000"/>
          </a:xfrm>
          <a:prstGeom prst="parallelogram">
            <a:avLst/>
          </a:prstGeom>
          <a:gradFill>
            <a:gsLst>
              <a:gs pos="93000">
                <a:srgbClr val="61A60E"/>
              </a:gs>
              <a:gs pos="94000">
                <a:srgbClr val="F2F2F2"/>
              </a:gs>
            </a:gsLst>
            <a:lin ang="900000" scaled="0"/>
          </a:gradFill>
          <a:ln w="12700" cap="flat" cmpd="sng" algn="ctr">
            <a:solidFill>
              <a:srgbClr val="70AD47"/>
            </a:solidFill>
            <a:prstDash val="solid"/>
            <a:miter lim="800000"/>
          </a:ln>
          <a:effectLst/>
        </p:spPr>
        <p:txBody>
          <a:bodyPr rtlCol="0" anchor="ctr"/>
          <a:lstStyle/>
          <a:p>
            <a:pPr algn="ctr"/>
            <a:endParaRPr lang="es-CO" kern="0">
              <a:solidFill>
                <a:prstClr val="white"/>
              </a:solidFill>
              <a:latin typeface="Montserrat Medium"/>
            </a:endParaRPr>
          </a:p>
        </p:txBody>
      </p:sp>
      <p:sp>
        <p:nvSpPr>
          <p:cNvPr id="226" name="Paralelogramo 225">
            <a:extLst>
              <a:ext uri="{FF2B5EF4-FFF2-40B4-BE49-F238E27FC236}">
                <a16:creationId xmlns:a16="http://schemas.microsoft.com/office/drawing/2014/main" id="{DD55D920-C4CC-3F95-9102-899B1D1C81DB}"/>
              </a:ext>
            </a:extLst>
          </p:cNvPr>
          <p:cNvSpPr/>
          <p:nvPr/>
        </p:nvSpPr>
        <p:spPr>
          <a:xfrm>
            <a:off x="1151875" y="2905756"/>
            <a:ext cx="300565" cy="273197"/>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227" name="Paralelogramo 226">
            <a:extLst>
              <a:ext uri="{FF2B5EF4-FFF2-40B4-BE49-F238E27FC236}">
                <a16:creationId xmlns:a16="http://schemas.microsoft.com/office/drawing/2014/main" id="{EFA96310-759A-5015-65D6-F631BA5E8C3E}"/>
              </a:ext>
            </a:extLst>
          </p:cNvPr>
          <p:cNvSpPr/>
          <p:nvPr/>
        </p:nvSpPr>
        <p:spPr>
          <a:xfrm>
            <a:off x="1154383" y="3441373"/>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sp>
        <p:nvSpPr>
          <p:cNvPr id="228" name="Paralelogramo 227">
            <a:extLst>
              <a:ext uri="{FF2B5EF4-FFF2-40B4-BE49-F238E27FC236}">
                <a16:creationId xmlns:a16="http://schemas.microsoft.com/office/drawing/2014/main" id="{BE43F392-DA2D-3F6B-199A-8CA5EC514619}"/>
              </a:ext>
            </a:extLst>
          </p:cNvPr>
          <p:cNvSpPr/>
          <p:nvPr/>
        </p:nvSpPr>
        <p:spPr>
          <a:xfrm>
            <a:off x="1154383" y="3912788"/>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229" name="Paralelogramo 228">
            <a:extLst>
              <a:ext uri="{FF2B5EF4-FFF2-40B4-BE49-F238E27FC236}">
                <a16:creationId xmlns:a16="http://schemas.microsoft.com/office/drawing/2014/main" id="{5ACCDE38-F46F-9EE2-6CBA-8200DC84DDB8}"/>
              </a:ext>
            </a:extLst>
          </p:cNvPr>
          <p:cNvSpPr/>
          <p:nvPr/>
        </p:nvSpPr>
        <p:spPr>
          <a:xfrm>
            <a:off x="1154383" y="4421257"/>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230" name="Paralelogramo 229">
            <a:extLst>
              <a:ext uri="{FF2B5EF4-FFF2-40B4-BE49-F238E27FC236}">
                <a16:creationId xmlns:a16="http://schemas.microsoft.com/office/drawing/2014/main" id="{025088A1-47F7-0B7B-EBD6-D9C9BD216304}"/>
              </a:ext>
            </a:extLst>
          </p:cNvPr>
          <p:cNvSpPr/>
          <p:nvPr/>
        </p:nvSpPr>
        <p:spPr>
          <a:xfrm>
            <a:off x="1154383" y="4970462"/>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5</a:t>
            </a:r>
            <a:endParaRPr lang="es-CO" sz="1600">
              <a:solidFill>
                <a:srgbClr val="FFFFFF"/>
              </a:solidFill>
              <a:latin typeface="Montserrat Medium"/>
            </a:endParaRPr>
          </a:p>
        </p:txBody>
      </p:sp>
      <p:sp>
        <p:nvSpPr>
          <p:cNvPr id="231" name="Paralelogramo 230">
            <a:extLst>
              <a:ext uri="{FF2B5EF4-FFF2-40B4-BE49-F238E27FC236}">
                <a16:creationId xmlns:a16="http://schemas.microsoft.com/office/drawing/2014/main" id="{7605914A-16F5-EDEC-A954-2C188C2661C6}"/>
              </a:ext>
            </a:extLst>
          </p:cNvPr>
          <p:cNvSpPr/>
          <p:nvPr/>
        </p:nvSpPr>
        <p:spPr>
          <a:xfrm>
            <a:off x="1154383" y="5460835"/>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6</a:t>
            </a:r>
            <a:endParaRPr lang="es-CO" sz="1600">
              <a:solidFill>
                <a:srgbClr val="FFFFFF"/>
              </a:solidFill>
              <a:latin typeface="Montserrat Medium"/>
            </a:endParaRPr>
          </a:p>
        </p:txBody>
      </p:sp>
      <p:cxnSp>
        <p:nvCxnSpPr>
          <p:cNvPr id="232" name="Conector recto 231">
            <a:extLst>
              <a:ext uri="{FF2B5EF4-FFF2-40B4-BE49-F238E27FC236}">
                <a16:creationId xmlns:a16="http://schemas.microsoft.com/office/drawing/2014/main" id="{142AA56F-944B-4D20-698E-0BABFA4C0519}"/>
              </a:ext>
            </a:extLst>
          </p:cNvPr>
          <p:cNvCxnSpPr>
            <a:cxnSpLocks/>
          </p:cNvCxnSpPr>
          <p:nvPr/>
        </p:nvCxnSpPr>
        <p:spPr>
          <a:xfrm>
            <a:off x="9762233" y="1613036"/>
            <a:ext cx="0" cy="360000"/>
          </a:xfrm>
          <a:prstGeom prst="line">
            <a:avLst/>
          </a:prstGeom>
          <a:noFill/>
          <a:ln w="6350" cap="flat" cmpd="sng" algn="ctr">
            <a:solidFill>
              <a:sysClr val="window" lastClr="FFFFFF"/>
            </a:solidFill>
            <a:prstDash val="solid"/>
            <a:miter lim="800000"/>
          </a:ln>
          <a:effectLst/>
        </p:spPr>
      </p:cxnSp>
      <p:cxnSp>
        <p:nvCxnSpPr>
          <p:cNvPr id="233" name="Conector recto 232">
            <a:extLst>
              <a:ext uri="{FF2B5EF4-FFF2-40B4-BE49-F238E27FC236}">
                <a16:creationId xmlns:a16="http://schemas.microsoft.com/office/drawing/2014/main" id="{7BB83125-5A1A-4C5B-1E00-1AE8EE1DDF19}"/>
              </a:ext>
            </a:extLst>
          </p:cNvPr>
          <p:cNvCxnSpPr>
            <a:cxnSpLocks/>
          </p:cNvCxnSpPr>
          <p:nvPr/>
        </p:nvCxnSpPr>
        <p:spPr>
          <a:xfrm>
            <a:off x="9762233" y="1980166"/>
            <a:ext cx="0" cy="288000"/>
          </a:xfrm>
          <a:prstGeom prst="line">
            <a:avLst/>
          </a:prstGeom>
          <a:noFill/>
          <a:ln w="6350" cap="flat" cmpd="sng" algn="ctr">
            <a:solidFill>
              <a:srgbClr val="FFE003"/>
            </a:solidFill>
            <a:prstDash val="solid"/>
            <a:miter lim="800000"/>
          </a:ln>
          <a:effectLst/>
        </p:spPr>
      </p:cxnSp>
      <p:sp>
        <p:nvSpPr>
          <p:cNvPr id="234" name="Freeform 91">
            <a:extLst>
              <a:ext uri="{FF2B5EF4-FFF2-40B4-BE49-F238E27FC236}">
                <a16:creationId xmlns:a16="http://schemas.microsoft.com/office/drawing/2014/main" id="{C0967082-9021-D52D-B30F-48DE11B6A778}"/>
              </a:ext>
            </a:extLst>
          </p:cNvPr>
          <p:cNvSpPr>
            <a:spLocks noEditPoints="1"/>
          </p:cNvSpPr>
          <p:nvPr/>
        </p:nvSpPr>
        <p:spPr bwMode="auto">
          <a:xfrm>
            <a:off x="1094467" y="1788840"/>
            <a:ext cx="334275" cy="305067"/>
          </a:xfrm>
          <a:custGeom>
            <a:avLst/>
            <a:gdLst>
              <a:gd name="T0" fmla="*/ 176 w 176"/>
              <a:gd name="T1" fmla="*/ 54 h 160"/>
              <a:gd name="T2" fmla="*/ 112 w 176"/>
              <a:gd name="T3" fmla="*/ 0 h 160"/>
              <a:gd name="T4" fmla="*/ 53 w 176"/>
              <a:gd name="T5" fmla="*/ 33 h 160"/>
              <a:gd name="T6" fmla="*/ 63 w 176"/>
              <a:gd name="T7" fmla="*/ 32 h 160"/>
              <a:gd name="T8" fmla="*/ 112 w 176"/>
              <a:gd name="T9" fmla="*/ 8 h 160"/>
              <a:gd name="T10" fmla="*/ 168 w 176"/>
              <a:gd name="T11" fmla="*/ 54 h 160"/>
              <a:gd name="T12" fmla="*/ 151 w 176"/>
              <a:gd name="T13" fmla="*/ 87 h 160"/>
              <a:gd name="T14" fmla="*/ 149 w 176"/>
              <a:gd name="T15" fmla="*/ 95 h 160"/>
              <a:gd name="T16" fmla="*/ 152 w 176"/>
              <a:gd name="T17" fmla="*/ 107 h 160"/>
              <a:gd name="T18" fmla="*/ 135 w 176"/>
              <a:gd name="T19" fmla="*/ 100 h 160"/>
              <a:gd name="T20" fmla="*/ 134 w 176"/>
              <a:gd name="T21" fmla="*/ 108 h 160"/>
              <a:gd name="T22" fmla="*/ 164 w 176"/>
              <a:gd name="T23" fmla="*/ 120 h 160"/>
              <a:gd name="T24" fmla="*/ 156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8 h 160"/>
              <a:gd name="T48" fmla="*/ 48 w 176"/>
              <a:gd name="T49" fmla="*/ 138 h 160"/>
              <a:gd name="T50" fmla="*/ 45 w 176"/>
              <a:gd name="T51" fmla="*/ 139 h 160"/>
              <a:gd name="T52" fmla="*/ 24 w 176"/>
              <a:gd name="T53" fmla="*/ 147 h 160"/>
              <a:gd name="T54" fmla="*/ 27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7" y="0"/>
                  <a:pt x="112" y="0"/>
                </a:cubicBezTo>
                <a:cubicBezTo>
                  <a:pt x="86" y="0"/>
                  <a:pt x="63" y="13"/>
                  <a:pt x="53" y="33"/>
                </a:cubicBezTo>
                <a:cubicBezTo>
                  <a:pt x="56" y="32"/>
                  <a:pt x="60" y="32"/>
                  <a:pt x="63" y="32"/>
                </a:cubicBezTo>
                <a:cubicBezTo>
                  <a:pt x="72" y="18"/>
                  <a:pt x="91" y="8"/>
                  <a:pt x="112" y="8"/>
                </a:cubicBezTo>
                <a:cubicBezTo>
                  <a:pt x="143" y="8"/>
                  <a:pt x="168" y="29"/>
                  <a:pt x="168" y="54"/>
                </a:cubicBezTo>
                <a:cubicBezTo>
                  <a:pt x="168" y="66"/>
                  <a:pt x="162" y="78"/>
                  <a:pt x="151" y="87"/>
                </a:cubicBezTo>
                <a:cubicBezTo>
                  <a:pt x="149" y="89"/>
                  <a:pt x="148" y="92"/>
                  <a:pt x="149" y="95"/>
                </a:cubicBezTo>
                <a:cubicBezTo>
                  <a:pt x="152" y="107"/>
                  <a:pt x="152" y="107"/>
                  <a:pt x="152" y="107"/>
                </a:cubicBezTo>
                <a:cubicBezTo>
                  <a:pt x="135" y="100"/>
                  <a:pt x="135" y="100"/>
                  <a:pt x="135" y="100"/>
                </a:cubicBezTo>
                <a:cubicBezTo>
                  <a:pt x="135" y="103"/>
                  <a:pt x="134" y="106"/>
                  <a:pt x="134" y="108"/>
                </a:cubicBezTo>
                <a:cubicBezTo>
                  <a:pt x="164" y="120"/>
                  <a:pt x="164" y="120"/>
                  <a:pt x="164" y="120"/>
                </a:cubicBezTo>
                <a:cubicBezTo>
                  <a:pt x="156" y="93"/>
                  <a:pt x="156" y="93"/>
                  <a:pt x="156" y="93"/>
                </a:cubicBezTo>
                <a:cubicBezTo>
                  <a:pt x="168" y="83"/>
                  <a:pt x="176" y="69"/>
                  <a:pt x="176" y="54"/>
                </a:cubicBezTo>
                <a:moveTo>
                  <a:pt x="64" y="40"/>
                </a:moveTo>
                <a:cubicBezTo>
                  <a:pt x="29" y="40"/>
                  <a:pt x="0" y="64"/>
                  <a:pt x="0" y="94"/>
                </a:cubicBezTo>
                <a:cubicBezTo>
                  <a:pt x="0" y="109"/>
                  <a:pt x="8" y="123"/>
                  <a:pt x="20" y="133"/>
                </a:cubicBezTo>
                <a:cubicBezTo>
                  <a:pt x="12" y="160"/>
                  <a:pt x="12" y="160"/>
                  <a:pt x="12" y="160"/>
                </a:cubicBezTo>
                <a:cubicBezTo>
                  <a:pt x="48" y="146"/>
                  <a:pt x="48" y="146"/>
                  <a:pt x="48" y="146"/>
                </a:cubicBezTo>
                <a:cubicBezTo>
                  <a:pt x="53" y="147"/>
                  <a:pt x="58" y="148"/>
                  <a:pt x="64" y="148"/>
                </a:cubicBezTo>
                <a:cubicBezTo>
                  <a:pt x="99" y="148"/>
                  <a:pt x="128" y="124"/>
                  <a:pt x="128" y="94"/>
                </a:cubicBezTo>
                <a:cubicBezTo>
                  <a:pt x="128" y="64"/>
                  <a:pt x="99" y="40"/>
                  <a:pt x="64" y="40"/>
                </a:cubicBezTo>
                <a:moveTo>
                  <a:pt x="64" y="140"/>
                </a:moveTo>
                <a:cubicBezTo>
                  <a:pt x="59" y="140"/>
                  <a:pt x="54" y="139"/>
                  <a:pt x="50" y="138"/>
                </a:cubicBezTo>
                <a:cubicBezTo>
                  <a:pt x="49" y="138"/>
                  <a:pt x="48" y="138"/>
                  <a:pt x="48" y="138"/>
                </a:cubicBezTo>
                <a:cubicBezTo>
                  <a:pt x="47" y="138"/>
                  <a:pt x="46" y="138"/>
                  <a:pt x="45" y="139"/>
                </a:cubicBezTo>
                <a:cubicBezTo>
                  <a:pt x="24" y="147"/>
                  <a:pt x="24" y="147"/>
                  <a:pt x="24" y="147"/>
                </a:cubicBezTo>
                <a:cubicBezTo>
                  <a:pt x="27" y="135"/>
                  <a:pt x="27" y="135"/>
                  <a:pt x="27" y="135"/>
                </a:cubicBezTo>
                <a:cubicBezTo>
                  <a:pt x="28" y="132"/>
                  <a:pt x="27" y="129"/>
                  <a:pt x="25" y="127"/>
                </a:cubicBezTo>
                <a:cubicBezTo>
                  <a:pt x="14" y="118"/>
                  <a:pt x="8" y="106"/>
                  <a:pt x="8" y="94"/>
                </a:cubicBezTo>
                <a:cubicBezTo>
                  <a:pt x="8" y="69"/>
                  <a:pt x="33" y="48"/>
                  <a:pt x="64" y="48"/>
                </a:cubicBezTo>
                <a:cubicBezTo>
                  <a:pt x="95" y="48"/>
                  <a:pt x="120" y="69"/>
                  <a:pt x="120" y="94"/>
                </a:cubicBezTo>
                <a:cubicBezTo>
                  <a:pt x="120" y="119"/>
                  <a:pt x="95" y="140"/>
                  <a:pt x="64" y="140"/>
                </a:cubicBezTo>
              </a:path>
            </a:pathLst>
          </a:custGeom>
          <a:solidFill>
            <a:srgbClr val="F2F2F2">
              <a:lumMod val="10000"/>
            </a:srgbClr>
          </a:solidFill>
          <a:ln>
            <a:solidFill>
              <a:srgbClr val="F2F2F2">
                <a:lumMod val="10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F2F2"/>
              </a:solidFill>
              <a:effectLst/>
              <a:uLnTx/>
              <a:uFillTx/>
              <a:latin typeface="Montserrat Medium"/>
            </a:endParaRPr>
          </a:p>
        </p:txBody>
      </p:sp>
      <p:sp>
        <p:nvSpPr>
          <p:cNvPr id="248" name="Forma libre: forma 247">
            <a:extLst>
              <a:ext uri="{FF2B5EF4-FFF2-40B4-BE49-F238E27FC236}">
                <a16:creationId xmlns:a16="http://schemas.microsoft.com/office/drawing/2014/main" id="{2F853C28-76F4-F089-0315-CF6C54118A2F}"/>
              </a:ext>
            </a:extLst>
          </p:cNvPr>
          <p:cNvSpPr/>
          <p:nvPr/>
        </p:nvSpPr>
        <p:spPr>
          <a:xfrm>
            <a:off x="8511015" y="3015985"/>
            <a:ext cx="42589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49" name="Forma libre: forma 248">
            <a:extLst>
              <a:ext uri="{FF2B5EF4-FFF2-40B4-BE49-F238E27FC236}">
                <a16:creationId xmlns:a16="http://schemas.microsoft.com/office/drawing/2014/main" id="{4CA4E790-2B23-80DC-37CC-098634916AEF}"/>
              </a:ext>
            </a:extLst>
          </p:cNvPr>
          <p:cNvSpPr/>
          <p:nvPr/>
        </p:nvSpPr>
        <p:spPr>
          <a:xfrm>
            <a:off x="8683830" y="3490452"/>
            <a:ext cx="2566334" cy="138960"/>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0" name="Forma libre: forma 249">
            <a:extLst>
              <a:ext uri="{FF2B5EF4-FFF2-40B4-BE49-F238E27FC236}">
                <a16:creationId xmlns:a16="http://schemas.microsoft.com/office/drawing/2014/main" id="{612E344E-4578-2D2E-4CF8-1D7B8BD0FE37}"/>
              </a:ext>
            </a:extLst>
          </p:cNvPr>
          <p:cNvSpPr/>
          <p:nvPr/>
        </p:nvSpPr>
        <p:spPr>
          <a:xfrm>
            <a:off x="9601122" y="3967605"/>
            <a:ext cx="255069"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1" name="Forma libre: forma 250">
            <a:extLst>
              <a:ext uri="{FF2B5EF4-FFF2-40B4-BE49-F238E27FC236}">
                <a16:creationId xmlns:a16="http://schemas.microsoft.com/office/drawing/2014/main" id="{F9520E65-DBD9-F314-FF26-491E4A8394F8}"/>
              </a:ext>
            </a:extLst>
          </p:cNvPr>
          <p:cNvSpPr/>
          <p:nvPr/>
        </p:nvSpPr>
        <p:spPr>
          <a:xfrm>
            <a:off x="9033347" y="4500046"/>
            <a:ext cx="2216819" cy="103064"/>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2" name="Forma libre: forma 251">
            <a:extLst>
              <a:ext uri="{FF2B5EF4-FFF2-40B4-BE49-F238E27FC236}">
                <a16:creationId xmlns:a16="http://schemas.microsoft.com/office/drawing/2014/main" id="{0C039600-1F0F-BCE1-A5A8-236A817F3F32}"/>
              </a:ext>
            </a:extLst>
          </p:cNvPr>
          <p:cNvSpPr/>
          <p:nvPr/>
        </p:nvSpPr>
        <p:spPr>
          <a:xfrm>
            <a:off x="8727046" y="5045144"/>
            <a:ext cx="2387252" cy="128761"/>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3" name="Forma libre: forma 252">
            <a:extLst>
              <a:ext uri="{FF2B5EF4-FFF2-40B4-BE49-F238E27FC236}">
                <a16:creationId xmlns:a16="http://schemas.microsoft.com/office/drawing/2014/main" id="{80C9623F-74DF-54C8-B18A-71CCAE4EACB8}"/>
              </a:ext>
            </a:extLst>
          </p:cNvPr>
          <p:cNvSpPr/>
          <p:nvPr/>
        </p:nvSpPr>
        <p:spPr>
          <a:xfrm>
            <a:off x="9994309" y="5519184"/>
            <a:ext cx="1269696" cy="1212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4" name="CuadroTexto 253">
            <a:extLst>
              <a:ext uri="{FF2B5EF4-FFF2-40B4-BE49-F238E27FC236}">
                <a16:creationId xmlns:a16="http://schemas.microsoft.com/office/drawing/2014/main" id="{AB774018-429A-42AF-0765-F39F29CFF36E}"/>
              </a:ext>
            </a:extLst>
          </p:cNvPr>
          <p:cNvSpPr txBox="1"/>
          <p:nvPr/>
        </p:nvSpPr>
        <p:spPr>
          <a:xfrm>
            <a:off x="7295053" y="3363305"/>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255" name="CuadroTexto 254">
            <a:extLst>
              <a:ext uri="{FF2B5EF4-FFF2-40B4-BE49-F238E27FC236}">
                <a16:creationId xmlns:a16="http://schemas.microsoft.com/office/drawing/2014/main" id="{9D2AC142-338F-91B5-C3B1-9E7B079524EA}"/>
              </a:ext>
            </a:extLst>
          </p:cNvPr>
          <p:cNvSpPr txBox="1"/>
          <p:nvPr/>
        </p:nvSpPr>
        <p:spPr>
          <a:xfrm>
            <a:off x="7295053" y="4378795"/>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91%</a:t>
            </a:r>
          </a:p>
          <a:p>
            <a:pPr algn="ctr">
              <a:defRPr/>
            </a:pPr>
            <a:r>
              <a:rPr lang="es-CO" sz="1000">
                <a:solidFill>
                  <a:prstClr val="black"/>
                </a:solidFill>
                <a:latin typeface="Montserrat Medium"/>
                <a:cs typeface="Arial"/>
              </a:rPr>
              <a:t>95%</a:t>
            </a:r>
          </a:p>
        </p:txBody>
      </p:sp>
      <p:sp>
        <p:nvSpPr>
          <p:cNvPr id="256" name="CuadroTexto 255">
            <a:extLst>
              <a:ext uri="{FF2B5EF4-FFF2-40B4-BE49-F238E27FC236}">
                <a16:creationId xmlns:a16="http://schemas.microsoft.com/office/drawing/2014/main" id="{65B120D6-1E03-9E78-1A9B-B8D7B088403D}"/>
              </a:ext>
            </a:extLst>
          </p:cNvPr>
          <p:cNvSpPr txBox="1"/>
          <p:nvPr/>
        </p:nvSpPr>
        <p:spPr>
          <a:xfrm>
            <a:off x="7295053" y="4901717"/>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94%</a:t>
            </a:r>
          </a:p>
          <a:p>
            <a:pPr algn="ctr">
              <a:defRPr/>
            </a:pPr>
            <a:r>
              <a:rPr lang="es-CO" sz="1000">
                <a:solidFill>
                  <a:prstClr val="black"/>
                </a:solidFill>
                <a:latin typeface="Montserrat Medium"/>
                <a:cs typeface="Arial"/>
              </a:rPr>
              <a:t>96%</a:t>
            </a:r>
          </a:p>
        </p:txBody>
      </p:sp>
      <p:sp>
        <p:nvSpPr>
          <p:cNvPr id="257" name="CuadroTexto 256">
            <a:extLst>
              <a:ext uri="{FF2B5EF4-FFF2-40B4-BE49-F238E27FC236}">
                <a16:creationId xmlns:a16="http://schemas.microsoft.com/office/drawing/2014/main" id="{B90DCAAA-65E5-C1C5-5A5C-871A2C904A81}"/>
              </a:ext>
            </a:extLst>
          </p:cNvPr>
          <p:cNvSpPr txBox="1"/>
          <p:nvPr/>
        </p:nvSpPr>
        <p:spPr>
          <a:xfrm>
            <a:off x="7295053" y="5365135"/>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94%</a:t>
            </a:r>
          </a:p>
          <a:p>
            <a:pPr algn="ctr">
              <a:defRPr/>
            </a:pPr>
            <a:r>
              <a:rPr lang="es-CO" sz="1000">
                <a:solidFill>
                  <a:prstClr val="black"/>
                </a:solidFill>
                <a:latin typeface="Montserrat Medium"/>
                <a:cs typeface="Arial"/>
              </a:rPr>
              <a:t>93%</a:t>
            </a:r>
          </a:p>
        </p:txBody>
      </p:sp>
      <p:sp>
        <p:nvSpPr>
          <p:cNvPr id="3" name="Título 1">
            <a:extLst>
              <a:ext uri="{FF2B5EF4-FFF2-40B4-BE49-F238E27FC236}">
                <a16:creationId xmlns:a16="http://schemas.microsoft.com/office/drawing/2014/main" id="{803C801A-08CF-F18B-6E90-60040E70418D}"/>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4" name="CuadroTexto 3">
            <a:extLst>
              <a:ext uri="{FF2B5EF4-FFF2-40B4-BE49-F238E27FC236}">
                <a16:creationId xmlns:a16="http://schemas.microsoft.com/office/drawing/2014/main" id="{A6F31EF4-58BE-5C6B-C786-2BB2941B08E6}"/>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Posicionamiento, Comunicación y Divulgación</a:t>
            </a:r>
          </a:p>
        </p:txBody>
      </p:sp>
      <p:sp>
        <p:nvSpPr>
          <p:cNvPr id="17" name="Paralelogramo 16">
            <a:extLst>
              <a:ext uri="{FF2B5EF4-FFF2-40B4-BE49-F238E27FC236}">
                <a16:creationId xmlns:a16="http://schemas.microsoft.com/office/drawing/2014/main" id="{91B5FF0C-A0A5-B273-9351-9139F7B6BC8E}"/>
              </a:ext>
            </a:extLst>
          </p:cNvPr>
          <p:cNvSpPr/>
          <p:nvPr/>
        </p:nvSpPr>
        <p:spPr>
          <a:xfrm>
            <a:off x="981075" y="109967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Montserrat Medium"/>
              <a:ea typeface="+mn-ea"/>
              <a:cs typeface="+mn-cs"/>
            </a:endParaRPr>
          </a:p>
        </p:txBody>
      </p:sp>
      <p:sp>
        <p:nvSpPr>
          <p:cNvPr id="18" name="Título 1">
            <a:extLst>
              <a:ext uri="{FF2B5EF4-FFF2-40B4-BE49-F238E27FC236}">
                <a16:creationId xmlns:a16="http://schemas.microsoft.com/office/drawing/2014/main" id="{4559C490-83E4-295A-A1A9-F53DBC6FADFF}"/>
              </a:ext>
            </a:extLst>
          </p:cNvPr>
          <p:cNvSpPr txBox="1">
            <a:spLocks/>
          </p:cNvSpPr>
          <p:nvPr/>
        </p:nvSpPr>
        <p:spPr>
          <a:xfrm>
            <a:off x="4011431" y="112079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19" name="Título 1">
            <a:extLst>
              <a:ext uri="{FF2B5EF4-FFF2-40B4-BE49-F238E27FC236}">
                <a16:creationId xmlns:a16="http://schemas.microsoft.com/office/drawing/2014/main" id="{FFCC0A21-137D-268F-77F1-E7B9114CCD09}"/>
              </a:ext>
            </a:extLst>
          </p:cNvPr>
          <p:cNvSpPr txBox="1">
            <a:spLocks/>
          </p:cNvSpPr>
          <p:nvPr/>
        </p:nvSpPr>
        <p:spPr>
          <a:xfrm>
            <a:off x="5598834" y="111867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21" name="Título 1">
            <a:extLst>
              <a:ext uri="{FF2B5EF4-FFF2-40B4-BE49-F238E27FC236}">
                <a16:creationId xmlns:a16="http://schemas.microsoft.com/office/drawing/2014/main" id="{8145D26F-BF5C-B522-3DEB-CFBB434A2A36}"/>
              </a:ext>
            </a:extLst>
          </p:cNvPr>
          <p:cNvSpPr txBox="1">
            <a:spLocks/>
          </p:cNvSpPr>
          <p:nvPr/>
        </p:nvSpPr>
        <p:spPr>
          <a:xfrm>
            <a:off x="7104967" y="112701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22" name="Título 1">
            <a:extLst>
              <a:ext uri="{FF2B5EF4-FFF2-40B4-BE49-F238E27FC236}">
                <a16:creationId xmlns:a16="http://schemas.microsoft.com/office/drawing/2014/main" id="{4169D43A-C26B-09A1-0186-9C9B26015553}"/>
              </a:ext>
            </a:extLst>
          </p:cNvPr>
          <p:cNvSpPr txBox="1">
            <a:spLocks/>
          </p:cNvSpPr>
          <p:nvPr/>
        </p:nvSpPr>
        <p:spPr>
          <a:xfrm>
            <a:off x="1591989" y="114133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23" name="Título 1">
            <a:extLst>
              <a:ext uri="{FF2B5EF4-FFF2-40B4-BE49-F238E27FC236}">
                <a16:creationId xmlns:a16="http://schemas.microsoft.com/office/drawing/2014/main" id="{E9EE5FB2-A92E-0924-CB2A-24E37D98DD95}"/>
              </a:ext>
            </a:extLst>
          </p:cNvPr>
          <p:cNvSpPr txBox="1">
            <a:spLocks/>
          </p:cNvSpPr>
          <p:nvPr/>
        </p:nvSpPr>
        <p:spPr>
          <a:xfrm>
            <a:off x="2280304" y="110607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24" name="Título 1">
            <a:extLst>
              <a:ext uri="{FF2B5EF4-FFF2-40B4-BE49-F238E27FC236}">
                <a16:creationId xmlns:a16="http://schemas.microsoft.com/office/drawing/2014/main" id="{342312AA-795D-8B48-B295-F391A685BABD}"/>
              </a:ext>
            </a:extLst>
          </p:cNvPr>
          <p:cNvSpPr txBox="1">
            <a:spLocks/>
          </p:cNvSpPr>
          <p:nvPr/>
        </p:nvSpPr>
        <p:spPr>
          <a:xfrm>
            <a:off x="2290170" y="127264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25" name="Conector recto 24">
            <a:extLst>
              <a:ext uri="{FF2B5EF4-FFF2-40B4-BE49-F238E27FC236}">
                <a16:creationId xmlns:a16="http://schemas.microsoft.com/office/drawing/2014/main" id="{2E071457-4521-34C0-0A0B-0002CE9B8326}"/>
              </a:ext>
            </a:extLst>
          </p:cNvPr>
          <p:cNvCxnSpPr/>
          <p:nvPr/>
        </p:nvCxnSpPr>
        <p:spPr>
          <a:xfrm>
            <a:off x="2280304" y="1290503"/>
            <a:ext cx="991742" cy="0"/>
          </a:xfrm>
          <a:prstGeom prst="line">
            <a:avLst/>
          </a:prstGeom>
          <a:noFill/>
          <a:ln w="19050" cap="flat" cmpd="sng" algn="ctr">
            <a:solidFill>
              <a:sysClr val="windowText" lastClr="000000"/>
            </a:solidFill>
            <a:prstDash val="solid"/>
            <a:miter lim="800000"/>
          </a:ln>
          <a:effectLst/>
        </p:spPr>
      </p:cxnSp>
      <p:sp>
        <p:nvSpPr>
          <p:cNvPr id="26" name="Rectángulo 25">
            <a:extLst>
              <a:ext uri="{FF2B5EF4-FFF2-40B4-BE49-F238E27FC236}">
                <a16:creationId xmlns:a16="http://schemas.microsoft.com/office/drawing/2014/main" id="{007BA2A5-AE21-E700-0F57-97695BBFCD22}"/>
              </a:ext>
            </a:extLst>
          </p:cNvPr>
          <p:cNvSpPr/>
          <p:nvPr/>
        </p:nvSpPr>
        <p:spPr>
          <a:xfrm>
            <a:off x="8638101" y="117412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a:t>
            </a:r>
            <a:r>
              <a:rPr kumimoji="0" lang="es-MX" sz="900" b="0" i="0" u="none" strike="noStrike" kern="0" cap="none" spc="0" normalizeH="0" baseline="0" noProof="0">
                <a:ln>
                  <a:noFill/>
                </a:ln>
                <a:solidFill>
                  <a:prstClr val="black"/>
                </a:solidFill>
                <a:uLnTx/>
                <a:uFillTx/>
                <a:latin typeface="Montserrat Medium"/>
                <a:ea typeface="Roboto Light" panose="02000000000000000000" pitchFamily="2" charset="0"/>
                <a:cs typeface="Myanmar Text" panose="020B0604020202020204" pitchFamily="34" charset="0"/>
              </a:rPr>
              <a:t>iniciado</a:t>
            </a: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27" name="Google Shape;753;p16">
            <a:extLst>
              <a:ext uri="{FF2B5EF4-FFF2-40B4-BE49-F238E27FC236}">
                <a16:creationId xmlns:a16="http://schemas.microsoft.com/office/drawing/2014/main" id="{F7178996-EBF1-5872-5AA4-3D1D91D0FCCA}"/>
              </a:ext>
            </a:extLst>
          </p:cNvPr>
          <p:cNvSpPr/>
          <p:nvPr/>
        </p:nvSpPr>
        <p:spPr>
          <a:xfrm>
            <a:off x="3926985" y="115687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28" name="Google Shape;753;p16">
            <a:extLst>
              <a:ext uri="{FF2B5EF4-FFF2-40B4-BE49-F238E27FC236}">
                <a16:creationId xmlns:a16="http://schemas.microsoft.com/office/drawing/2014/main" id="{23E3A82C-1D07-EC3A-7862-2E37A399F3F6}"/>
              </a:ext>
            </a:extLst>
          </p:cNvPr>
          <p:cNvSpPr/>
          <p:nvPr/>
        </p:nvSpPr>
        <p:spPr>
          <a:xfrm>
            <a:off x="5527395" y="115687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29" name="Google Shape;753;p16">
            <a:extLst>
              <a:ext uri="{FF2B5EF4-FFF2-40B4-BE49-F238E27FC236}">
                <a16:creationId xmlns:a16="http://schemas.microsoft.com/office/drawing/2014/main" id="{3453AC95-50ED-B6EF-7F7D-7CA6E6E81481}"/>
              </a:ext>
            </a:extLst>
          </p:cNvPr>
          <p:cNvSpPr/>
          <p:nvPr/>
        </p:nvSpPr>
        <p:spPr>
          <a:xfrm>
            <a:off x="7057903" y="116904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30" name="Google Shape;753;p16">
            <a:extLst>
              <a:ext uri="{FF2B5EF4-FFF2-40B4-BE49-F238E27FC236}">
                <a16:creationId xmlns:a16="http://schemas.microsoft.com/office/drawing/2014/main" id="{ED163079-9110-30A9-EA99-B1314D2825C6}"/>
              </a:ext>
            </a:extLst>
          </p:cNvPr>
          <p:cNvSpPr/>
          <p:nvPr/>
        </p:nvSpPr>
        <p:spPr>
          <a:xfrm>
            <a:off x="8524242" y="116904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Tree>
    <p:extLst>
      <p:ext uri="{BB962C8B-B14F-4D97-AF65-F5344CB8AC3E}">
        <p14:creationId xmlns:p14="http://schemas.microsoft.com/office/powerpoint/2010/main" val="19037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9FDBC75-9906-D092-C155-3753CC1B7E25}"/>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
        <p:nvSpPr>
          <p:cNvPr id="4" name="CuadroTexto 3">
            <a:extLst>
              <a:ext uri="{FF2B5EF4-FFF2-40B4-BE49-F238E27FC236}">
                <a16:creationId xmlns:a16="http://schemas.microsoft.com/office/drawing/2014/main" id="{2D30BDA1-71F8-5E28-147F-399BA77FA1D9}"/>
              </a:ext>
            </a:extLst>
          </p:cNvPr>
          <p:cNvSpPr txBox="1"/>
          <p:nvPr/>
        </p:nvSpPr>
        <p:spPr>
          <a:xfrm>
            <a:off x="664214" y="697272"/>
            <a:ext cx="99931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a:ln>
                  <a:noFill/>
                </a:ln>
                <a:solidFill>
                  <a:srgbClr val="B28A3F"/>
                </a:solidFill>
                <a:effectLst/>
                <a:uLnTx/>
                <a:uFillTx/>
                <a:latin typeface="Montserrat ExtraBold" panose="00000900000000000000" pitchFamily="2" charset="0"/>
                <a:ea typeface="+mn-ea"/>
                <a:cs typeface="+mn-cs"/>
              </a:rPr>
              <a:t>Fortalecimiento de la estrategia de comunicación del Fondo</a:t>
            </a:r>
            <a:endParaRPr kumimoji="0" lang="es-CO" sz="2000" b="0" i="0" u="none" strike="noStrike" kern="1200" cap="none" spc="0" normalizeH="0" baseline="0" noProof="0">
              <a:ln>
                <a:noFill/>
              </a:ln>
              <a:solidFill>
                <a:prstClr val="black"/>
              </a:solidFill>
              <a:effectLst/>
              <a:uLnTx/>
              <a:uFillTx/>
              <a:latin typeface="Montserrat"/>
              <a:ea typeface="+mn-ea"/>
              <a:cs typeface="+mn-cs"/>
            </a:endParaRPr>
          </a:p>
        </p:txBody>
      </p:sp>
      <p:sp>
        <p:nvSpPr>
          <p:cNvPr id="13" name="AutoShape 8" descr="Reunión en línea con relleno sólido">
            <a:extLst>
              <a:ext uri="{FF2B5EF4-FFF2-40B4-BE49-F238E27FC236}">
                <a16:creationId xmlns:a16="http://schemas.microsoft.com/office/drawing/2014/main" id="{FC682B8F-B5D7-C5BE-64C3-725541A8C838}"/>
              </a:ext>
            </a:extLst>
          </p:cNvPr>
          <p:cNvSpPr>
            <a:spLocks noChangeAspect="1" noChangeArrowheads="1"/>
          </p:cNvSpPr>
          <p:nvPr/>
        </p:nvSpPr>
        <p:spPr bwMode="auto">
          <a:xfrm>
            <a:off x="6218166" y="32783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4" name="AutoShape 12" descr="Reunión en línea con relleno sólido">
            <a:extLst>
              <a:ext uri="{FF2B5EF4-FFF2-40B4-BE49-F238E27FC236}">
                <a16:creationId xmlns:a16="http://schemas.microsoft.com/office/drawing/2014/main" id="{10460971-5D2D-89BB-B9A0-1E28ABA08031}"/>
              </a:ext>
            </a:extLst>
          </p:cNvPr>
          <p:cNvSpPr>
            <a:spLocks noChangeAspect="1" noChangeArrowheads="1"/>
          </p:cNvSpPr>
          <p:nvPr/>
        </p:nvSpPr>
        <p:spPr bwMode="auto">
          <a:xfrm>
            <a:off x="6359549" y="35412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5" name="Freeform 422">
            <a:extLst>
              <a:ext uri="{FF2B5EF4-FFF2-40B4-BE49-F238E27FC236}">
                <a16:creationId xmlns:a16="http://schemas.microsoft.com/office/drawing/2014/main" id="{8FD43B48-321B-73B2-AB93-18E136E1AD5F}"/>
              </a:ext>
            </a:extLst>
          </p:cNvPr>
          <p:cNvSpPr>
            <a:spLocks/>
          </p:cNvSpPr>
          <p:nvPr/>
        </p:nvSpPr>
        <p:spPr bwMode="auto">
          <a:xfrm>
            <a:off x="7532016" y="1385453"/>
            <a:ext cx="4574260" cy="2341935"/>
          </a:xfrm>
          <a:prstGeom prst="parallelogram">
            <a:avLst>
              <a:gd name="adj" fmla="val 13100"/>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Ins="0" rtlCol="0" anchor="ctr"/>
          <a:lstStyle/>
          <a:p>
            <a:pPr marL="85725" lvl="0" indent="-85725">
              <a:buFont typeface="Arial" panose="020B0604020202020204" pitchFamily="34" charset="0"/>
              <a:buChar char="•"/>
              <a:defRPr/>
            </a:pP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rPr>
              <a:t>Avance sustancial en la construcción del portal, que ofrecerá</a:t>
            </a:r>
            <a:r>
              <a:rPr lang="es-MX" sz="1200">
                <a:solidFill>
                  <a:prstClr val="black"/>
                </a:solidFill>
                <a:latin typeface="Montserrat Medium" panose="00000600000000000000" pitchFamily="2" charset="0"/>
              </a:rPr>
              <a:t> a los usuarios</a:t>
            </a: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rPr>
              <a:t> una experiencia más intuitiva, accesible y dinámica, a través de nuevas secciones y herramientas como formularios, repositorio de contenidos, etc.</a:t>
            </a:r>
          </a:p>
          <a:p>
            <a:pPr marL="85725" marR="0" lvl="0" indent="-857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rPr>
              <a:t>Ejecución de acciones innovadoras con influenciadores, presencia en cine y videopodcast, que amplían el alcance y la conexión con públicos estratégicos.</a:t>
            </a:r>
          </a:p>
          <a:p>
            <a:pPr marL="85725" marR="0" lvl="0" indent="-857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rPr>
              <a:t>Fortalecimiento de la presencia de Fogafín en el sector educativo.</a:t>
            </a:r>
            <a:endParaRPr kumimoji="0" lang="es-CO" sz="1200" b="0" i="0" u="none" strike="noStrike" kern="1200" cap="none" spc="0" normalizeH="0" baseline="0" noProof="0">
              <a:ln>
                <a:noFill/>
              </a:ln>
              <a:solidFill>
                <a:prstClr val="black"/>
              </a:solidFill>
              <a:effectLst/>
              <a:uLnTx/>
              <a:uFillTx/>
              <a:latin typeface="Montserrat Medium" panose="00000600000000000000" pitchFamily="2" charset="0"/>
            </a:endParaRPr>
          </a:p>
        </p:txBody>
      </p:sp>
      <p:sp>
        <p:nvSpPr>
          <p:cNvPr id="16" name="Freeform 422">
            <a:extLst>
              <a:ext uri="{FF2B5EF4-FFF2-40B4-BE49-F238E27FC236}">
                <a16:creationId xmlns:a16="http://schemas.microsoft.com/office/drawing/2014/main" id="{03BBC63A-3FD0-A91C-3950-F4902789778C}"/>
              </a:ext>
            </a:extLst>
          </p:cNvPr>
          <p:cNvSpPr>
            <a:spLocks/>
          </p:cNvSpPr>
          <p:nvPr/>
        </p:nvSpPr>
        <p:spPr bwMode="auto">
          <a:xfrm>
            <a:off x="1325626" y="1292127"/>
            <a:ext cx="5062828" cy="2435261"/>
          </a:xfrm>
          <a:prstGeom prst="parallelogram">
            <a:avLst>
              <a:gd name="adj" fmla="val 17076"/>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Para avanzar en la modernización de los canales digitales de Fogafín, fortaleciendo la comunicación con los ciudadanos y mejorando la accesibilidad a la información institucional.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0" cap="none" spc="0" normalizeH="0" baseline="0" noProof="0">
              <a:ln>
                <a:noFill/>
              </a:ln>
              <a:solidFill>
                <a:prstClr val="black"/>
              </a:solidFill>
              <a:effectLst/>
              <a:uLnTx/>
              <a:uFillTx/>
              <a:latin typeface="Montserrat Medium"/>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Para ampliar la visibilidad y el posicionamiento de la entidad ante públicos jóvenes y regionales, promoviendo una mayor comprensión del papel de Fogafín en la estabilidad financiera.</a:t>
            </a:r>
            <a:endParaRPr kumimoji="0" lang="en-US" sz="12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endParaRPr>
          </a:p>
        </p:txBody>
      </p:sp>
      <p:sp>
        <p:nvSpPr>
          <p:cNvPr id="17" name="Freeform 422">
            <a:extLst>
              <a:ext uri="{FF2B5EF4-FFF2-40B4-BE49-F238E27FC236}">
                <a16:creationId xmlns:a16="http://schemas.microsoft.com/office/drawing/2014/main" id="{389DA45E-C195-4B38-61B1-4F98B5D1AB55}"/>
              </a:ext>
            </a:extLst>
          </p:cNvPr>
          <p:cNvSpPr>
            <a:spLocks/>
          </p:cNvSpPr>
          <p:nvPr/>
        </p:nvSpPr>
        <p:spPr bwMode="auto">
          <a:xfrm>
            <a:off x="7532016" y="4061515"/>
            <a:ext cx="4263663" cy="2426919"/>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ea typeface="+mn-ea"/>
                <a:cs typeface="+mn-cs"/>
                <a:sym typeface="Arial" panose="020B0604020202020204" pitchFamily="34" charset="0"/>
              </a:rPr>
              <a:t>El posicionamiento efectivo requiere adaptar los mensajes según el público y el contexto, especialmente con audiencias jóvenes y regionales.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ea typeface="+mn-ea"/>
                <a:cs typeface="+mn-cs"/>
                <a:sym typeface="Arial" panose="020B0604020202020204" pitchFamily="34" charset="0"/>
              </a:rPr>
              <a:t>La colaboración y articulación interna son determinantes para avanzar en proyectos transversales como lo es la página web de Fogafín.</a:t>
            </a:r>
            <a:endParaRPr kumimoji="0" lang="es-CO" sz="1200" b="0" i="0" u="none" strike="noStrike" kern="1200" cap="none" spc="0" normalizeH="0" baseline="0" noProof="0">
              <a:ln>
                <a:noFill/>
              </a:ln>
              <a:solidFill>
                <a:prstClr val="black"/>
              </a:solidFill>
              <a:effectLst/>
              <a:uLnTx/>
              <a:uFillTx/>
              <a:latin typeface="Montserrat Medium" panose="00000600000000000000" pitchFamily="2" charset="0"/>
              <a:ea typeface="+mn-ea"/>
              <a:cs typeface="+mn-cs"/>
              <a:sym typeface="Arial" panose="020B0604020202020204" pitchFamily="34" charset="0"/>
            </a:endParaRPr>
          </a:p>
        </p:txBody>
      </p:sp>
      <p:sp>
        <p:nvSpPr>
          <p:cNvPr id="18" name="Freeform 422">
            <a:extLst>
              <a:ext uri="{FF2B5EF4-FFF2-40B4-BE49-F238E27FC236}">
                <a16:creationId xmlns:a16="http://schemas.microsoft.com/office/drawing/2014/main" id="{F6A447EE-E085-84A3-13DF-1848BE5C0895}"/>
              </a:ext>
            </a:extLst>
          </p:cNvPr>
          <p:cNvSpPr>
            <a:spLocks/>
          </p:cNvSpPr>
          <p:nvPr/>
        </p:nvSpPr>
        <p:spPr bwMode="auto">
          <a:xfrm>
            <a:off x="1300691" y="4170026"/>
            <a:ext cx="4596973" cy="2318408"/>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Compromiso de las áreas involucradas en el proyecto web para atender los requerimientos pendientes y garantizar el lanzamiento a producción el 14 de noviembre.</a:t>
            </a:r>
          </a:p>
        </p:txBody>
      </p:sp>
      <p:sp>
        <p:nvSpPr>
          <p:cNvPr id="19" name="Paralelogramo 18">
            <a:extLst>
              <a:ext uri="{FF2B5EF4-FFF2-40B4-BE49-F238E27FC236}">
                <a16:creationId xmlns:a16="http://schemas.microsoft.com/office/drawing/2014/main" id="{F14A79B4-DC0A-4769-A3B9-84C58FD68CCF}"/>
              </a:ext>
            </a:extLst>
          </p:cNvPr>
          <p:cNvSpPr/>
          <p:nvPr/>
        </p:nvSpPr>
        <p:spPr>
          <a:xfrm>
            <a:off x="216138" y="1292127"/>
            <a:ext cx="1598953" cy="2435261"/>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20" name="Paralelogramo 19">
            <a:extLst>
              <a:ext uri="{FF2B5EF4-FFF2-40B4-BE49-F238E27FC236}">
                <a16:creationId xmlns:a16="http://schemas.microsoft.com/office/drawing/2014/main" id="{7D64CD62-1FF4-8D08-610F-91D6351FD6F0}"/>
              </a:ext>
            </a:extLst>
          </p:cNvPr>
          <p:cNvSpPr/>
          <p:nvPr/>
        </p:nvSpPr>
        <p:spPr>
          <a:xfrm>
            <a:off x="6294336" y="1348098"/>
            <a:ext cx="1706664" cy="2379290"/>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21" name="Paralelogramo 20">
            <a:extLst>
              <a:ext uri="{FF2B5EF4-FFF2-40B4-BE49-F238E27FC236}">
                <a16:creationId xmlns:a16="http://schemas.microsoft.com/office/drawing/2014/main" id="{99C3AA60-9211-40A8-D84F-288D4E9BD75C}"/>
              </a:ext>
            </a:extLst>
          </p:cNvPr>
          <p:cNvSpPr/>
          <p:nvPr/>
        </p:nvSpPr>
        <p:spPr>
          <a:xfrm>
            <a:off x="135720" y="4080004"/>
            <a:ext cx="1679371" cy="2426919"/>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22" name="Paralelogramo 21">
            <a:extLst>
              <a:ext uri="{FF2B5EF4-FFF2-40B4-BE49-F238E27FC236}">
                <a16:creationId xmlns:a16="http://schemas.microsoft.com/office/drawing/2014/main" id="{8D42AC3F-F418-E8CD-AD4C-32C77D0A128A}"/>
              </a:ext>
            </a:extLst>
          </p:cNvPr>
          <p:cNvSpPr/>
          <p:nvPr/>
        </p:nvSpPr>
        <p:spPr>
          <a:xfrm>
            <a:off x="6294336" y="4061515"/>
            <a:ext cx="1769280" cy="2426919"/>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23" name="Freeform 51">
            <a:extLst>
              <a:ext uri="{FF2B5EF4-FFF2-40B4-BE49-F238E27FC236}">
                <a16:creationId xmlns:a16="http://schemas.microsoft.com/office/drawing/2014/main" id="{0A6BDAA3-7D8A-8BB6-3F14-C4963FAE8677}"/>
              </a:ext>
            </a:extLst>
          </p:cNvPr>
          <p:cNvSpPr>
            <a:spLocks/>
          </p:cNvSpPr>
          <p:nvPr/>
        </p:nvSpPr>
        <p:spPr bwMode="auto">
          <a:xfrm>
            <a:off x="742950"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4" name="Freeform 70">
            <a:extLst>
              <a:ext uri="{FF2B5EF4-FFF2-40B4-BE49-F238E27FC236}">
                <a16:creationId xmlns:a16="http://schemas.microsoft.com/office/drawing/2014/main" id="{08170621-6856-08D4-5EEE-E9C1E00DA51E}"/>
              </a:ext>
            </a:extLst>
          </p:cNvPr>
          <p:cNvSpPr>
            <a:spLocks noEditPoints="1"/>
          </p:cNvSpPr>
          <p:nvPr/>
        </p:nvSpPr>
        <p:spPr bwMode="auto">
          <a:xfrm>
            <a:off x="742950" y="1729555"/>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5" name="Freeform 21">
            <a:extLst>
              <a:ext uri="{FF2B5EF4-FFF2-40B4-BE49-F238E27FC236}">
                <a16:creationId xmlns:a16="http://schemas.microsoft.com/office/drawing/2014/main" id="{D0108403-3DE7-9F7B-A76A-4928CC9948B1}"/>
              </a:ext>
            </a:extLst>
          </p:cNvPr>
          <p:cNvSpPr>
            <a:spLocks noEditPoints="1"/>
          </p:cNvSpPr>
          <p:nvPr/>
        </p:nvSpPr>
        <p:spPr bwMode="auto">
          <a:xfrm>
            <a:off x="6942387" y="1759694"/>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26" name="Freeform 107">
            <a:extLst>
              <a:ext uri="{FF2B5EF4-FFF2-40B4-BE49-F238E27FC236}">
                <a16:creationId xmlns:a16="http://schemas.microsoft.com/office/drawing/2014/main" id="{562DB07D-74A7-2D6D-5B7F-EA40E25C2403}"/>
              </a:ext>
            </a:extLst>
          </p:cNvPr>
          <p:cNvSpPr>
            <a:spLocks noEditPoints="1"/>
          </p:cNvSpPr>
          <p:nvPr/>
        </p:nvSpPr>
        <p:spPr bwMode="auto">
          <a:xfrm>
            <a:off x="6996917" y="4515878"/>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1213177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96A2-7E56-81BE-8AB4-C837520FCD9A}"/>
            </a:ext>
          </a:extLst>
        </p:cNvPr>
        <p:cNvGrpSpPr/>
        <p:nvPr/>
      </p:nvGrpSpPr>
      <p:grpSpPr>
        <a:xfrm>
          <a:off x="0" y="0"/>
          <a:ext cx="0" cy="0"/>
          <a:chOff x="0" y="0"/>
          <a:chExt cx="0" cy="0"/>
        </a:xfrm>
      </p:grpSpPr>
      <p:sp>
        <p:nvSpPr>
          <p:cNvPr id="68" name="Rectángulo 67">
            <a:extLst>
              <a:ext uri="{FF2B5EF4-FFF2-40B4-BE49-F238E27FC236}">
                <a16:creationId xmlns:a16="http://schemas.microsoft.com/office/drawing/2014/main" id="{62F15C8C-6ABB-D3B3-FF26-F770DC5AA24E}"/>
              </a:ext>
            </a:extLst>
          </p:cNvPr>
          <p:cNvSpPr/>
          <p:nvPr/>
        </p:nvSpPr>
        <p:spPr>
          <a:xfrm>
            <a:off x="176835" y="5612167"/>
            <a:ext cx="3587138" cy="910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3" name="Título 1">
            <a:extLst>
              <a:ext uri="{FF2B5EF4-FFF2-40B4-BE49-F238E27FC236}">
                <a16:creationId xmlns:a16="http://schemas.microsoft.com/office/drawing/2014/main" id="{87ACE1C8-543B-5B35-B608-914A1976E394}"/>
              </a:ext>
            </a:extLst>
          </p:cNvPr>
          <p:cNvSpPr txBox="1">
            <a:spLocks/>
          </p:cNvSpPr>
          <p:nvPr/>
        </p:nvSpPr>
        <p:spPr>
          <a:xfrm>
            <a:off x="629796" y="2840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Solicitud de cambios en el proyecto</a:t>
            </a:r>
          </a:p>
        </p:txBody>
      </p:sp>
      <p:sp>
        <p:nvSpPr>
          <p:cNvPr id="34" name="CuadroTexto 33">
            <a:extLst>
              <a:ext uri="{FF2B5EF4-FFF2-40B4-BE49-F238E27FC236}">
                <a16:creationId xmlns:a16="http://schemas.microsoft.com/office/drawing/2014/main" id="{90E4A059-5169-1F1B-7ECB-020BC5029717}"/>
              </a:ext>
            </a:extLst>
          </p:cNvPr>
          <p:cNvSpPr txBox="1"/>
          <p:nvPr/>
        </p:nvSpPr>
        <p:spPr>
          <a:xfrm>
            <a:off x="6642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panose="00000900000000000000" pitchFamily="2" charset="0"/>
                <a:ea typeface="+mn-ea"/>
                <a:cs typeface="+mn-cs"/>
              </a:rPr>
              <a:t>Fortalecimiento de la estrategia de comunicación del Fondo</a:t>
            </a:r>
            <a:endParaRPr kumimoji="0" lang="es-CO" sz="2400" b="0" i="0" u="none" strike="noStrike" kern="1200" cap="none" spc="0" normalizeH="0" baseline="0" noProof="0">
              <a:ln>
                <a:noFill/>
              </a:ln>
              <a:solidFill>
                <a:prstClr val="black"/>
              </a:solidFill>
              <a:effectLst/>
              <a:uLnTx/>
              <a:uFillTx/>
              <a:latin typeface="Montserrat"/>
              <a:ea typeface="+mn-ea"/>
              <a:cs typeface="+mn-cs"/>
            </a:endParaRPr>
          </a:p>
        </p:txBody>
      </p:sp>
      <p:sp>
        <p:nvSpPr>
          <p:cNvPr id="6" name="Rectángulo 5">
            <a:extLst>
              <a:ext uri="{FF2B5EF4-FFF2-40B4-BE49-F238E27FC236}">
                <a16:creationId xmlns:a16="http://schemas.microsoft.com/office/drawing/2014/main" id="{65349F5C-6C78-1CF3-3EC3-95FABDF4D8D1}"/>
              </a:ext>
            </a:extLst>
          </p:cNvPr>
          <p:cNvSpPr/>
          <p:nvPr/>
        </p:nvSpPr>
        <p:spPr>
          <a:xfrm>
            <a:off x="176835" y="5612167"/>
            <a:ext cx="3587138" cy="910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7" name="Round Diagonal Corner Rectangle 4">
            <a:extLst>
              <a:ext uri="{FF2B5EF4-FFF2-40B4-BE49-F238E27FC236}">
                <a16:creationId xmlns:a16="http://schemas.microsoft.com/office/drawing/2014/main" id="{A989D9A3-0732-BD5B-46FC-2A57572AA0F8}"/>
              </a:ext>
            </a:extLst>
          </p:cNvPr>
          <p:cNvSpPr/>
          <p:nvPr/>
        </p:nvSpPr>
        <p:spPr>
          <a:xfrm>
            <a:off x="1073115" y="2162327"/>
            <a:ext cx="4775438" cy="417911"/>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8" name="Round Diagonal Corner Rectangle 4">
            <a:extLst>
              <a:ext uri="{FF2B5EF4-FFF2-40B4-BE49-F238E27FC236}">
                <a16:creationId xmlns:a16="http://schemas.microsoft.com/office/drawing/2014/main" id="{72EB12E8-23AF-9512-3240-49BFDA39AB0C}"/>
              </a:ext>
            </a:extLst>
          </p:cNvPr>
          <p:cNvSpPr/>
          <p:nvPr/>
        </p:nvSpPr>
        <p:spPr>
          <a:xfrm>
            <a:off x="6239404" y="2162327"/>
            <a:ext cx="4775438" cy="417911"/>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9" name="Round Diagonal Corner Rectangle 4">
            <a:extLst>
              <a:ext uri="{FF2B5EF4-FFF2-40B4-BE49-F238E27FC236}">
                <a16:creationId xmlns:a16="http://schemas.microsoft.com/office/drawing/2014/main" id="{B4AD2DD8-D3C1-3DDC-F14A-915C44A70081}"/>
              </a:ext>
            </a:extLst>
          </p:cNvPr>
          <p:cNvSpPr/>
          <p:nvPr/>
        </p:nvSpPr>
        <p:spPr>
          <a:xfrm>
            <a:off x="1177157" y="5171699"/>
            <a:ext cx="2225113" cy="271728"/>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0" name="Round Diagonal Corner Rectangle 4">
            <a:extLst>
              <a:ext uri="{FF2B5EF4-FFF2-40B4-BE49-F238E27FC236}">
                <a16:creationId xmlns:a16="http://schemas.microsoft.com/office/drawing/2014/main" id="{F0E22523-E08C-004F-E9A3-16C0A1E9D0B3}"/>
              </a:ext>
            </a:extLst>
          </p:cNvPr>
          <p:cNvSpPr/>
          <p:nvPr/>
        </p:nvSpPr>
        <p:spPr>
          <a:xfrm>
            <a:off x="6239404" y="5153011"/>
            <a:ext cx="4775438" cy="302540"/>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1" name="Round Diagonal Corner Rectangle 4">
            <a:extLst>
              <a:ext uri="{FF2B5EF4-FFF2-40B4-BE49-F238E27FC236}">
                <a16:creationId xmlns:a16="http://schemas.microsoft.com/office/drawing/2014/main" id="{249A7924-1C12-A36F-A5A9-341316811DD4}"/>
              </a:ext>
            </a:extLst>
          </p:cNvPr>
          <p:cNvSpPr/>
          <p:nvPr/>
        </p:nvSpPr>
        <p:spPr>
          <a:xfrm>
            <a:off x="3647851" y="5171698"/>
            <a:ext cx="2329156" cy="283853"/>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2" name="Round Diagonal Corner Rectangle 4">
            <a:extLst>
              <a:ext uri="{FF2B5EF4-FFF2-40B4-BE49-F238E27FC236}">
                <a16:creationId xmlns:a16="http://schemas.microsoft.com/office/drawing/2014/main" id="{48918167-545D-5AD3-E0CF-61C6405CCF01}"/>
              </a:ext>
            </a:extLst>
          </p:cNvPr>
          <p:cNvSpPr/>
          <p:nvPr/>
        </p:nvSpPr>
        <p:spPr>
          <a:xfrm>
            <a:off x="1120354" y="1336447"/>
            <a:ext cx="9925942" cy="694011"/>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3" name="Freeform 422">
            <a:extLst>
              <a:ext uri="{FF2B5EF4-FFF2-40B4-BE49-F238E27FC236}">
                <a16:creationId xmlns:a16="http://schemas.microsoft.com/office/drawing/2014/main" id="{EF754766-BDF9-22BD-A344-AB50E12F8002}"/>
              </a:ext>
            </a:extLst>
          </p:cNvPr>
          <p:cNvSpPr>
            <a:spLocks/>
          </p:cNvSpPr>
          <p:nvPr/>
        </p:nvSpPr>
        <p:spPr bwMode="auto">
          <a:xfrm>
            <a:off x="6314892" y="5526862"/>
            <a:ext cx="4619540"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14" name="Freeform 422">
            <a:extLst>
              <a:ext uri="{FF2B5EF4-FFF2-40B4-BE49-F238E27FC236}">
                <a16:creationId xmlns:a16="http://schemas.microsoft.com/office/drawing/2014/main" id="{B003897D-94C0-1C4F-477E-02583504F31B}"/>
              </a:ext>
            </a:extLst>
          </p:cNvPr>
          <p:cNvSpPr>
            <a:spLocks/>
          </p:cNvSpPr>
          <p:nvPr/>
        </p:nvSpPr>
        <p:spPr bwMode="auto">
          <a:xfrm>
            <a:off x="6270858" y="2649244"/>
            <a:ext cx="4663573" cy="239206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15" name="Google Shape;7789;p148">
            <a:extLst>
              <a:ext uri="{FF2B5EF4-FFF2-40B4-BE49-F238E27FC236}">
                <a16:creationId xmlns:a16="http://schemas.microsoft.com/office/drawing/2014/main" id="{89DDEB4A-2774-E855-6155-68701CE3ECD0}"/>
              </a:ext>
            </a:extLst>
          </p:cNvPr>
          <p:cNvSpPr txBox="1">
            <a:spLocks noChangeArrowheads="1"/>
          </p:cNvSpPr>
          <p:nvPr/>
        </p:nvSpPr>
        <p:spPr bwMode="auto">
          <a:xfrm>
            <a:off x="6924676" y="2230878"/>
            <a:ext cx="3786558"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defPPr>
              <a:defRPr lang="es-CO"/>
            </a:defPPr>
            <a:lvl1pPr marR="0" lvl="0" indent="0" algn="ctr" fontAlgn="auto">
              <a:lnSpc>
                <a:spcPct val="100000"/>
              </a:lnSpc>
              <a:spcBef>
                <a:spcPts val="0"/>
              </a:spcBef>
              <a:spcAft>
                <a:spcPts val="0"/>
              </a:spcAft>
              <a:buClr>
                <a:srgbClr val="000000"/>
              </a:buClr>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Montserrat Medium"/>
                <a:cs typeface="Arial"/>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Descripción del cambio</a:t>
            </a:r>
          </a:p>
        </p:txBody>
      </p:sp>
      <p:sp>
        <p:nvSpPr>
          <p:cNvPr id="16" name="Freeform 422">
            <a:extLst>
              <a:ext uri="{FF2B5EF4-FFF2-40B4-BE49-F238E27FC236}">
                <a16:creationId xmlns:a16="http://schemas.microsoft.com/office/drawing/2014/main" id="{61D2F2D2-CBBB-A647-69AD-64E1A49F5DA3}"/>
              </a:ext>
            </a:extLst>
          </p:cNvPr>
          <p:cNvSpPr>
            <a:spLocks/>
          </p:cNvSpPr>
          <p:nvPr/>
        </p:nvSpPr>
        <p:spPr bwMode="auto">
          <a:xfrm>
            <a:off x="1120354" y="2667344"/>
            <a:ext cx="4639145" cy="2375759"/>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17" name="Google Shape;7789;p148">
            <a:extLst>
              <a:ext uri="{FF2B5EF4-FFF2-40B4-BE49-F238E27FC236}">
                <a16:creationId xmlns:a16="http://schemas.microsoft.com/office/drawing/2014/main" id="{447C5F9D-C8D0-2669-4CFB-32C39F5D3692}"/>
              </a:ext>
            </a:extLst>
          </p:cNvPr>
          <p:cNvSpPr txBox="1">
            <a:spLocks noChangeArrowheads="1"/>
          </p:cNvSpPr>
          <p:nvPr/>
        </p:nvSpPr>
        <p:spPr bwMode="auto">
          <a:xfrm>
            <a:off x="1712365" y="2230878"/>
            <a:ext cx="357370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Causa del cambio</a:t>
            </a:r>
          </a:p>
        </p:txBody>
      </p:sp>
      <p:sp>
        <p:nvSpPr>
          <p:cNvPr id="18" name="Google Shape;7789;p148">
            <a:extLst>
              <a:ext uri="{FF2B5EF4-FFF2-40B4-BE49-F238E27FC236}">
                <a16:creationId xmlns:a16="http://schemas.microsoft.com/office/drawing/2014/main" id="{672E2E68-B739-98A8-A12A-3B650B17ACEA}"/>
              </a:ext>
            </a:extLst>
          </p:cNvPr>
          <p:cNvSpPr txBox="1">
            <a:spLocks noChangeArrowheads="1"/>
          </p:cNvSpPr>
          <p:nvPr/>
        </p:nvSpPr>
        <p:spPr bwMode="auto">
          <a:xfrm>
            <a:off x="6601124" y="5178411"/>
            <a:ext cx="4333307"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Consecuencias del cambio</a:t>
            </a:r>
          </a:p>
        </p:txBody>
      </p:sp>
      <p:sp>
        <p:nvSpPr>
          <p:cNvPr id="19" name="Google Shape;7789;p148">
            <a:extLst>
              <a:ext uri="{FF2B5EF4-FFF2-40B4-BE49-F238E27FC236}">
                <a16:creationId xmlns:a16="http://schemas.microsoft.com/office/drawing/2014/main" id="{49C6B330-6022-0889-B4C1-8E2A093F809C}"/>
              </a:ext>
            </a:extLst>
          </p:cNvPr>
          <p:cNvSpPr txBox="1">
            <a:spLocks noChangeArrowheads="1"/>
          </p:cNvSpPr>
          <p:nvPr/>
        </p:nvSpPr>
        <p:spPr bwMode="auto">
          <a:xfrm>
            <a:off x="1548698" y="5177509"/>
            <a:ext cx="163772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Fecha del cambio</a:t>
            </a:r>
          </a:p>
        </p:txBody>
      </p:sp>
      <p:pic>
        <p:nvPicPr>
          <p:cNvPr id="20" name="Gráfico 19" descr="Transferencia contorno">
            <a:extLst>
              <a:ext uri="{FF2B5EF4-FFF2-40B4-BE49-F238E27FC236}">
                <a16:creationId xmlns:a16="http://schemas.microsoft.com/office/drawing/2014/main" id="{E939C12B-4C72-5181-4622-941025744D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1124" y="5179217"/>
            <a:ext cx="264210" cy="264210"/>
          </a:xfrm>
          <a:prstGeom prst="rect">
            <a:avLst/>
          </a:prstGeom>
        </p:spPr>
      </p:pic>
      <p:pic>
        <p:nvPicPr>
          <p:cNvPr id="21" name="Gráfico 20" descr="Calendario mensual contorno">
            <a:extLst>
              <a:ext uri="{FF2B5EF4-FFF2-40B4-BE49-F238E27FC236}">
                <a16:creationId xmlns:a16="http://schemas.microsoft.com/office/drawing/2014/main" id="{7D1B0BE3-1D39-F0A5-0C7A-B187E20973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3447" y="5159818"/>
            <a:ext cx="264921" cy="264921"/>
          </a:xfrm>
          <a:prstGeom prst="rect">
            <a:avLst/>
          </a:prstGeom>
        </p:spPr>
      </p:pic>
      <p:pic>
        <p:nvPicPr>
          <p:cNvPr id="22" name="Gráfico 21" descr="Documento contorno">
            <a:extLst>
              <a:ext uri="{FF2B5EF4-FFF2-40B4-BE49-F238E27FC236}">
                <a16:creationId xmlns:a16="http://schemas.microsoft.com/office/drawing/2014/main" id="{2D72F240-9E6E-10B9-4EDF-EF4AEBBD5D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7585" y="2210561"/>
            <a:ext cx="274173" cy="274173"/>
          </a:xfrm>
          <a:prstGeom prst="rect">
            <a:avLst/>
          </a:prstGeom>
        </p:spPr>
      </p:pic>
      <p:sp>
        <p:nvSpPr>
          <p:cNvPr id="23" name="Rectángulo: esquinas redondeadas 22">
            <a:extLst>
              <a:ext uri="{FF2B5EF4-FFF2-40B4-BE49-F238E27FC236}">
                <a16:creationId xmlns:a16="http://schemas.microsoft.com/office/drawing/2014/main" id="{DE750E07-FA24-5271-9556-50B5B9823181}"/>
              </a:ext>
            </a:extLst>
          </p:cNvPr>
          <p:cNvSpPr/>
          <p:nvPr/>
        </p:nvSpPr>
        <p:spPr>
          <a:xfrm>
            <a:off x="3828089" y="5106351"/>
            <a:ext cx="2124000" cy="349200"/>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4" name="Google Shape;7789;p148">
            <a:extLst>
              <a:ext uri="{FF2B5EF4-FFF2-40B4-BE49-F238E27FC236}">
                <a16:creationId xmlns:a16="http://schemas.microsoft.com/office/drawing/2014/main" id="{0C0F8C44-D911-F4E5-914F-9984706EEE61}"/>
              </a:ext>
            </a:extLst>
          </p:cNvPr>
          <p:cNvSpPr txBox="1">
            <a:spLocks noChangeArrowheads="1"/>
          </p:cNvSpPr>
          <p:nvPr/>
        </p:nvSpPr>
        <p:spPr bwMode="auto">
          <a:xfrm>
            <a:off x="3998157" y="5176358"/>
            <a:ext cx="1879924"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Impacto del cambio</a:t>
            </a:r>
          </a:p>
        </p:txBody>
      </p:sp>
      <p:sp>
        <p:nvSpPr>
          <p:cNvPr id="25" name="Freeform 422">
            <a:extLst>
              <a:ext uri="{FF2B5EF4-FFF2-40B4-BE49-F238E27FC236}">
                <a16:creationId xmlns:a16="http://schemas.microsoft.com/office/drawing/2014/main" id="{21098061-E866-AD4E-D423-385D645BFAA9}"/>
              </a:ext>
            </a:extLst>
          </p:cNvPr>
          <p:cNvSpPr>
            <a:spLocks/>
          </p:cNvSpPr>
          <p:nvPr/>
        </p:nvSpPr>
        <p:spPr bwMode="auto">
          <a:xfrm>
            <a:off x="1120353" y="5526862"/>
            <a:ext cx="2225113"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26" name="Freeform 422">
            <a:extLst>
              <a:ext uri="{FF2B5EF4-FFF2-40B4-BE49-F238E27FC236}">
                <a16:creationId xmlns:a16="http://schemas.microsoft.com/office/drawing/2014/main" id="{5AE72255-056B-D81A-4437-CE111E01AF64}"/>
              </a:ext>
            </a:extLst>
          </p:cNvPr>
          <p:cNvSpPr>
            <a:spLocks/>
          </p:cNvSpPr>
          <p:nvPr/>
        </p:nvSpPr>
        <p:spPr bwMode="auto">
          <a:xfrm>
            <a:off x="3672769" y="5519559"/>
            <a:ext cx="2204341"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pic>
        <p:nvPicPr>
          <p:cNvPr id="27" name="Gráfico 26" descr="Portapapeles comprobado contorno">
            <a:extLst>
              <a:ext uri="{FF2B5EF4-FFF2-40B4-BE49-F238E27FC236}">
                <a16:creationId xmlns:a16="http://schemas.microsoft.com/office/drawing/2014/main" id="{D006B431-EE66-F0F2-9A62-054FFCBBAA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9813" y="5180478"/>
            <a:ext cx="263986" cy="263986"/>
          </a:xfrm>
          <a:prstGeom prst="rect">
            <a:avLst/>
          </a:prstGeom>
        </p:spPr>
      </p:pic>
      <p:sp>
        <p:nvSpPr>
          <p:cNvPr id="28" name="Google Shape;7788;p148">
            <a:extLst>
              <a:ext uri="{FF2B5EF4-FFF2-40B4-BE49-F238E27FC236}">
                <a16:creationId xmlns:a16="http://schemas.microsoft.com/office/drawing/2014/main" id="{6283BA09-2DD6-7F37-BC58-261B89A2CD76}"/>
              </a:ext>
            </a:extLst>
          </p:cNvPr>
          <p:cNvSpPr txBox="1">
            <a:spLocks noChangeArrowheads="1"/>
          </p:cNvSpPr>
          <p:nvPr/>
        </p:nvSpPr>
        <p:spPr bwMode="auto">
          <a:xfrm>
            <a:off x="1304860" y="5538937"/>
            <a:ext cx="1903721" cy="587217"/>
          </a:xfrm>
          <a:prstGeom prst="roundRect">
            <a:avLst>
              <a:gd name="adj" fmla="val 299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28 de octubre de 2025</a:t>
            </a:r>
          </a:p>
        </p:txBody>
      </p:sp>
      <p:sp>
        <p:nvSpPr>
          <p:cNvPr id="29" name="Google Shape;7788;p148">
            <a:extLst>
              <a:ext uri="{FF2B5EF4-FFF2-40B4-BE49-F238E27FC236}">
                <a16:creationId xmlns:a16="http://schemas.microsoft.com/office/drawing/2014/main" id="{6CE550CB-2854-A1C7-5EA1-7E3FD99DF83C}"/>
              </a:ext>
            </a:extLst>
          </p:cNvPr>
          <p:cNvSpPr txBox="1">
            <a:spLocks noChangeArrowheads="1"/>
          </p:cNvSpPr>
          <p:nvPr/>
        </p:nvSpPr>
        <p:spPr bwMode="auto">
          <a:xfrm>
            <a:off x="3828089" y="5538937"/>
            <a:ext cx="1931410" cy="58721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Cronograma del proyecto</a:t>
            </a:r>
          </a:p>
        </p:txBody>
      </p:sp>
      <p:sp>
        <p:nvSpPr>
          <p:cNvPr id="30" name="Google Shape;7788;p148">
            <a:extLst>
              <a:ext uri="{FF2B5EF4-FFF2-40B4-BE49-F238E27FC236}">
                <a16:creationId xmlns:a16="http://schemas.microsoft.com/office/drawing/2014/main" id="{D8B677A8-5A2C-125E-418B-63F893B06991}"/>
              </a:ext>
            </a:extLst>
          </p:cNvPr>
          <p:cNvSpPr txBox="1">
            <a:spLocks noChangeArrowheads="1"/>
          </p:cNvSpPr>
          <p:nvPr/>
        </p:nvSpPr>
        <p:spPr bwMode="auto">
          <a:xfrm>
            <a:off x="6432502" y="5550868"/>
            <a:ext cx="4278731" cy="5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Cambio en las actividades que </a:t>
            </a:r>
            <a:r>
              <a:rPr kumimoji="0" lang="es-CO" altLang="en-US" sz="120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no impacta </a:t>
            </a: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la fecha de finalización del proyecto y </a:t>
            </a:r>
            <a:r>
              <a:rPr kumimoji="0" lang="es-CO" altLang="en-US" sz="120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modifica el alcance.</a:t>
            </a:r>
          </a:p>
        </p:txBody>
      </p:sp>
      <p:sp>
        <p:nvSpPr>
          <p:cNvPr id="31" name="Google Shape;7788;p148">
            <a:extLst>
              <a:ext uri="{FF2B5EF4-FFF2-40B4-BE49-F238E27FC236}">
                <a16:creationId xmlns:a16="http://schemas.microsoft.com/office/drawing/2014/main" id="{9BAA8E4B-2D1A-B51D-52C1-090D53DD3050}"/>
              </a:ext>
            </a:extLst>
          </p:cNvPr>
          <p:cNvSpPr txBox="1">
            <a:spLocks noChangeArrowheads="1"/>
          </p:cNvSpPr>
          <p:nvPr/>
        </p:nvSpPr>
        <p:spPr bwMode="auto">
          <a:xfrm>
            <a:off x="6414436" y="3018032"/>
            <a:ext cx="4310125" cy="169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2DAA66"/>
              </a:buClr>
              <a:buSzPct val="90000"/>
              <a:buFont typeface="Arial" panose="020B0604020202020204" pitchFamily="34" charset="0"/>
              <a:buNone/>
              <a:tabLst/>
              <a:defRPr/>
            </a:pPr>
            <a:endParaRPr kumimoji="0" lang="es-MX" altLang="en-US" sz="1300" b="1"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2DAA66"/>
              </a:buClr>
              <a:buSzPct val="90000"/>
              <a:buFont typeface="Arial" panose="020B0604020202020204" pitchFamily="34" charset="0"/>
              <a:buNone/>
              <a:tabLst/>
              <a:defRPr/>
            </a:pPr>
            <a:r>
              <a:rPr kumimoji="0" lang="es-MX" sz="1300" b="1"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Modificación en los tiempos de ejecución </a:t>
            </a:r>
            <a:r>
              <a:rPr kumimoji="0" lang="es-MX" sz="1300" b="0"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de las actividades que conforman el desarrollo de</a:t>
            </a:r>
            <a:r>
              <a:rPr lang="es-MX" sz="1300">
                <a:solidFill>
                  <a:prstClr val="black"/>
                </a:solidFill>
                <a:latin typeface="Montserrat Medium"/>
                <a:cs typeface="Open Sans" panose="020B0606030504020204" pitchFamily="34" charset="0"/>
              </a:rPr>
              <a:t>l protocolo de comunicaciones en crisis </a:t>
            </a:r>
            <a:r>
              <a:rPr kumimoji="0" lang="es-MX" sz="1300" b="0"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del Fondo.</a:t>
            </a:r>
            <a:endParaRPr kumimoji="0" lang="es-MX" altLang="en-US" sz="1300" b="1"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2DAA66"/>
              </a:buClr>
              <a:buSzPct val="90000"/>
              <a:buFont typeface="Arial" panose="020B0604020202020204" pitchFamily="34" charset="0"/>
              <a:buNone/>
              <a:tabLst/>
              <a:defRPr/>
            </a:pPr>
            <a:endParaRPr kumimoji="0" lang="es-MX" altLang="en-US" sz="1300" b="1"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2DAA66"/>
              </a:buClr>
              <a:buSzPct val="90000"/>
              <a:buFont typeface="Arial" panose="020B0604020202020204" pitchFamily="34" charset="0"/>
              <a:buNone/>
              <a:tabLst/>
              <a:defRPr/>
            </a:pPr>
            <a:endParaRPr kumimoji="0" lang="es-MX" altLang="en-US" sz="1300" b="1"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endParaRPr>
          </a:p>
        </p:txBody>
      </p:sp>
      <p:sp>
        <p:nvSpPr>
          <p:cNvPr id="32" name="CuadroTexto 31">
            <a:extLst>
              <a:ext uri="{FF2B5EF4-FFF2-40B4-BE49-F238E27FC236}">
                <a16:creationId xmlns:a16="http://schemas.microsoft.com/office/drawing/2014/main" id="{1629EE4B-55B5-A6B0-9F88-F1369F3A8257}"/>
              </a:ext>
            </a:extLst>
          </p:cNvPr>
          <p:cNvSpPr txBox="1"/>
          <p:nvPr/>
        </p:nvSpPr>
        <p:spPr>
          <a:xfrm>
            <a:off x="1257569" y="2981627"/>
            <a:ext cx="4307254" cy="1692771"/>
          </a:xfrm>
          <a:prstGeom prst="rect">
            <a:avLst/>
          </a:prstGeom>
          <a:noFill/>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Debido a que la </a:t>
            </a:r>
            <a:r>
              <a:rPr kumimoji="0" lang="es-MX" sz="1300" b="1"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concentración de esfuerzos del equipo CRC </a:t>
            </a:r>
            <a:r>
              <a:rPr kumimoji="0" lang="es-MX" sz="1300" b="0"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se encuentra en la etapa final de revisión y validación de los escenarios del protocolo de comunicaciones en crisis, </a:t>
            </a:r>
            <a:r>
              <a:rPr kumimoji="0" lang="es-MX" sz="1300" b="1"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se solicita modificar el </a:t>
            </a:r>
            <a:r>
              <a:rPr lang="es-MX" sz="1300" b="1">
                <a:solidFill>
                  <a:prstClr val="black"/>
                </a:solidFill>
                <a:latin typeface="Montserrat Medium"/>
                <a:cs typeface="Open Sans" panose="020B0606030504020204" pitchFamily="34" charset="0"/>
                <a:sym typeface="Arial" panose="020B0604020202020204" pitchFamily="34" charset="0"/>
              </a:rPr>
              <a:t>alcance del proyecto para </a:t>
            </a:r>
            <a:r>
              <a:rPr kumimoji="0" lang="es-MX" sz="1300" b="1"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que el simulacro sea realizado una vez el protocolo esté completamente actualizado y validado</a:t>
            </a:r>
            <a:r>
              <a:rPr kumimoji="0" lang="es-MX" sz="1300" b="0" i="0" u="none" strike="noStrike" kern="1200" cap="none" spc="0" normalizeH="0" baseline="0" noProof="0">
                <a:ln>
                  <a:noFill/>
                </a:ln>
                <a:solidFill>
                  <a:prstClr val="black"/>
                </a:solidFill>
                <a:effectLst/>
                <a:uLnTx/>
                <a:uFillTx/>
                <a:latin typeface="Montserrat Medium"/>
                <a:cs typeface="Open Sans" panose="020B0606030504020204" pitchFamily="34" charset="0"/>
                <a:sym typeface="Arial" panose="020B0604020202020204" pitchFamily="34" charset="0"/>
              </a:rPr>
              <a:t>, garantizando la calidad técnica del resultado.</a:t>
            </a:r>
          </a:p>
        </p:txBody>
      </p:sp>
      <p:pic>
        <p:nvPicPr>
          <p:cNvPr id="35" name="Gráfico 34" descr="Engranajes contorno">
            <a:extLst>
              <a:ext uri="{FF2B5EF4-FFF2-40B4-BE49-F238E27FC236}">
                <a16:creationId xmlns:a16="http://schemas.microsoft.com/office/drawing/2014/main" id="{75F6FD33-7310-682D-8ECD-B9D09E80A2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99447" y="2199155"/>
            <a:ext cx="345370" cy="345370"/>
          </a:xfrm>
          <a:prstGeom prst="rect">
            <a:avLst/>
          </a:prstGeom>
        </p:spPr>
      </p:pic>
      <p:sp>
        <p:nvSpPr>
          <p:cNvPr id="42" name="Rectángulo 41">
            <a:extLst>
              <a:ext uri="{FF2B5EF4-FFF2-40B4-BE49-F238E27FC236}">
                <a16:creationId xmlns:a16="http://schemas.microsoft.com/office/drawing/2014/main" id="{2AB18850-B244-F6BB-46A1-674CADC98DD4}"/>
              </a:ext>
            </a:extLst>
          </p:cNvPr>
          <p:cNvSpPr/>
          <p:nvPr/>
        </p:nvSpPr>
        <p:spPr>
          <a:xfrm>
            <a:off x="3925135" y="1707857"/>
            <a:ext cx="4644364" cy="276313"/>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Líder: Jefe de Comunicaciones y Relaciones Corporativas</a:t>
            </a:r>
          </a:p>
        </p:txBody>
      </p:sp>
      <p:sp>
        <p:nvSpPr>
          <p:cNvPr id="43" name="CuadroTexto 6">
            <a:extLst>
              <a:ext uri="{FF2B5EF4-FFF2-40B4-BE49-F238E27FC236}">
                <a16:creationId xmlns:a16="http://schemas.microsoft.com/office/drawing/2014/main" id="{44AD426C-180B-993E-756C-93BD319A1DDC}"/>
              </a:ext>
            </a:extLst>
          </p:cNvPr>
          <p:cNvSpPr txBox="1"/>
          <p:nvPr/>
        </p:nvSpPr>
        <p:spPr>
          <a:xfrm rot="4">
            <a:off x="2761112" y="1422154"/>
            <a:ext cx="6956584" cy="28375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srgbClr val="000000"/>
                </a:solidFill>
                <a:effectLst/>
                <a:uLnTx/>
                <a:uFillTx/>
                <a:latin typeface="Montserrat Medium"/>
                <a:ea typeface="+mn-ea"/>
                <a:cs typeface="+mn-cs"/>
              </a:rPr>
              <a:t>Fortalecimiento de la estrategia de comunicación del Fondo</a:t>
            </a:r>
          </a:p>
        </p:txBody>
      </p:sp>
      <p:sp>
        <p:nvSpPr>
          <p:cNvPr id="65" name="Freeform 91">
            <a:extLst>
              <a:ext uri="{FF2B5EF4-FFF2-40B4-BE49-F238E27FC236}">
                <a16:creationId xmlns:a16="http://schemas.microsoft.com/office/drawing/2014/main" id="{5E46295C-3179-1B1C-C297-692A84E4682C}"/>
              </a:ext>
            </a:extLst>
          </p:cNvPr>
          <p:cNvSpPr>
            <a:spLocks noEditPoints="1"/>
          </p:cNvSpPr>
          <p:nvPr/>
        </p:nvSpPr>
        <p:spPr bwMode="auto">
          <a:xfrm>
            <a:off x="2521163" y="1535853"/>
            <a:ext cx="334275" cy="305067"/>
          </a:xfrm>
          <a:custGeom>
            <a:avLst/>
            <a:gdLst>
              <a:gd name="T0" fmla="*/ 176 w 176"/>
              <a:gd name="T1" fmla="*/ 54 h 160"/>
              <a:gd name="T2" fmla="*/ 112 w 176"/>
              <a:gd name="T3" fmla="*/ 0 h 160"/>
              <a:gd name="T4" fmla="*/ 53 w 176"/>
              <a:gd name="T5" fmla="*/ 33 h 160"/>
              <a:gd name="T6" fmla="*/ 63 w 176"/>
              <a:gd name="T7" fmla="*/ 32 h 160"/>
              <a:gd name="T8" fmla="*/ 112 w 176"/>
              <a:gd name="T9" fmla="*/ 8 h 160"/>
              <a:gd name="T10" fmla="*/ 168 w 176"/>
              <a:gd name="T11" fmla="*/ 54 h 160"/>
              <a:gd name="T12" fmla="*/ 151 w 176"/>
              <a:gd name="T13" fmla="*/ 87 h 160"/>
              <a:gd name="T14" fmla="*/ 149 w 176"/>
              <a:gd name="T15" fmla="*/ 95 h 160"/>
              <a:gd name="T16" fmla="*/ 152 w 176"/>
              <a:gd name="T17" fmla="*/ 107 h 160"/>
              <a:gd name="T18" fmla="*/ 135 w 176"/>
              <a:gd name="T19" fmla="*/ 100 h 160"/>
              <a:gd name="T20" fmla="*/ 134 w 176"/>
              <a:gd name="T21" fmla="*/ 108 h 160"/>
              <a:gd name="T22" fmla="*/ 164 w 176"/>
              <a:gd name="T23" fmla="*/ 120 h 160"/>
              <a:gd name="T24" fmla="*/ 156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8 h 160"/>
              <a:gd name="T48" fmla="*/ 48 w 176"/>
              <a:gd name="T49" fmla="*/ 138 h 160"/>
              <a:gd name="T50" fmla="*/ 45 w 176"/>
              <a:gd name="T51" fmla="*/ 139 h 160"/>
              <a:gd name="T52" fmla="*/ 24 w 176"/>
              <a:gd name="T53" fmla="*/ 147 h 160"/>
              <a:gd name="T54" fmla="*/ 27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7" y="0"/>
                  <a:pt x="112" y="0"/>
                </a:cubicBezTo>
                <a:cubicBezTo>
                  <a:pt x="86" y="0"/>
                  <a:pt x="63" y="13"/>
                  <a:pt x="53" y="33"/>
                </a:cubicBezTo>
                <a:cubicBezTo>
                  <a:pt x="56" y="32"/>
                  <a:pt x="60" y="32"/>
                  <a:pt x="63" y="32"/>
                </a:cubicBezTo>
                <a:cubicBezTo>
                  <a:pt x="72" y="18"/>
                  <a:pt x="91" y="8"/>
                  <a:pt x="112" y="8"/>
                </a:cubicBezTo>
                <a:cubicBezTo>
                  <a:pt x="143" y="8"/>
                  <a:pt x="168" y="29"/>
                  <a:pt x="168" y="54"/>
                </a:cubicBezTo>
                <a:cubicBezTo>
                  <a:pt x="168" y="66"/>
                  <a:pt x="162" y="78"/>
                  <a:pt x="151" y="87"/>
                </a:cubicBezTo>
                <a:cubicBezTo>
                  <a:pt x="149" y="89"/>
                  <a:pt x="148" y="92"/>
                  <a:pt x="149" y="95"/>
                </a:cubicBezTo>
                <a:cubicBezTo>
                  <a:pt x="152" y="107"/>
                  <a:pt x="152" y="107"/>
                  <a:pt x="152" y="107"/>
                </a:cubicBezTo>
                <a:cubicBezTo>
                  <a:pt x="135" y="100"/>
                  <a:pt x="135" y="100"/>
                  <a:pt x="135" y="100"/>
                </a:cubicBezTo>
                <a:cubicBezTo>
                  <a:pt x="135" y="103"/>
                  <a:pt x="134" y="106"/>
                  <a:pt x="134" y="108"/>
                </a:cubicBezTo>
                <a:cubicBezTo>
                  <a:pt x="164" y="120"/>
                  <a:pt x="164" y="120"/>
                  <a:pt x="164" y="120"/>
                </a:cubicBezTo>
                <a:cubicBezTo>
                  <a:pt x="156" y="93"/>
                  <a:pt x="156" y="93"/>
                  <a:pt x="156" y="93"/>
                </a:cubicBezTo>
                <a:cubicBezTo>
                  <a:pt x="168" y="83"/>
                  <a:pt x="176" y="69"/>
                  <a:pt x="176" y="54"/>
                </a:cubicBezTo>
                <a:moveTo>
                  <a:pt x="64" y="40"/>
                </a:moveTo>
                <a:cubicBezTo>
                  <a:pt x="29" y="40"/>
                  <a:pt x="0" y="64"/>
                  <a:pt x="0" y="94"/>
                </a:cubicBezTo>
                <a:cubicBezTo>
                  <a:pt x="0" y="109"/>
                  <a:pt x="8" y="123"/>
                  <a:pt x="20" y="133"/>
                </a:cubicBezTo>
                <a:cubicBezTo>
                  <a:pt x="12" y="160"/>
                  <a:pt x="12" y="160"/>
                  <a:pt x="12" y="160"/>
                </a:cubicBezTo>
                <a:cubicBezTo>
                  <a:pt x="48" y="146"/>
                  <a:pt x="48" y="146"/>
                  <a:pt x="48" y="146"/>
                </a:cubicBezTo>
                <a:cubicBezTo>
                  <a:pt x="53" y="147"/>
                  <a:pt x="58" y="148"/>
                  <a:pt x="64" y="148"/>
                </a:cubicBezTo>
                <a:cubicBezTo>
                  <a:pt x="99" y="148"/>
                  <a:pt x="128" y="124"/>
                  <a:pt x="128" y="94"/>
                </a:cubicBezTo>
                <a:cubicBezTo>
                  <a:pt x="128" y="64"/>
                  <a:pt x="99" y="40"/>
                  <a:pt x="64" y="40"/>
                </a:cubicBezTo>
                <a:moveTo>
                  <a:pt x="64" y="140"/>
                </a:moveTo>
                <a:cubicBezTo>
                  <a:pt x="59" y="140"/>
                  <a:pt x="54" y="139"/>
                  <a:pt x="50" y="138"/>
                </a:cubicBezTo>
                <a:cubicBezTo>
                  <a:pt x="49" y="138"/>
                  <a:pt x="48" y="138"/>
                  <a:pt x="48" y="138"/>
                </a:cubicBezTo>
                <a:cubicBezTo>
                  <a:pt x="47" y="138"/>
                  <a:pt x="46" y="138"/>
                  <a:pt x="45" y="139"/>
                </a:cubicBezTo>
                <a:cubicBezTo>
                  <a:pt x="24" y="147"/>
                  <a:pt x="24" y="147"/>
                  <a:pt x="24" y="147"/>
                </a:cubicBezTo>
                <a:cubicBezTo>
                  <a:pt x="27" y="135"/>
                  <a:pt x="27" y="135"/>
                  <a:pt x="27" y="135"/>
                </a:cubicBezTo>
                <a:cubicBezTo>
                  <a:pt x="28" y="132"/>
                  <a:pt x="27" y="129"/>
                  <a:pt x="25" y="127"/>
                </a:cubicBezTo>
                <a:cubicBezTo>
                  <a:pt x="14" y="118"/>
                  <a:pt x="8" y="106"/>
                  <a:pt x="8" y="94"/>
                </a:cubicBezTo>
                <a:cubicBezTo>
                  <a:pt x="8" y="69"/>
                  <a:pt x="33" y="48"/>
                  <a:pt x="64" y="48"/>
                </a:cubicBezTo>
                <a:cubicBezTo>
                  <a:pt x="95" y="48"/>
                  <a:pt x="120" y="69"/>
                  <a:pt x="120" y="94"/>
                </a:cubicBezTo>
                <a:cubicBezTo>
                  <a:pt x="120" y="119"/>
                  <a:pt x="95" y="140"/>
                  <a:pt x="64" y="140"/>
                </a:cubicBezTo>
              </a:path>
            </a:pathLst>
          </a:custGeom>
          <a:solidFill>
            <a:srgbClr val="F2F2F2">
              <a:lumMod val="10000"/>
            </a:srgbClr>
          </a:solidFill>
          <a:ln>
            <a:solidFill>
              <a:srgbClr val="F2F2F2">
                <a:lumMod val="10000"/>
              </a:srgb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F2F2"/>
              </a:solidFill>
              <a:effectLst/>
              <a:uLnTx/>
              <a:uFillTx/>
              <a:latin typeface="Montserrat Medium"/>
              <a:ea typeface="+mn-ea"/>
              <a:cs typeface="+mn-cs"/>
            </a:endParaRPr>
          </a:p>
        </p:txBody>
      </p:sp>
    </p:spTree>
    <p:extLst>
      <p:ext uri="{BB962C8B-B14F-4D97-AF65-F5344CB8AC3E}">
        <p14:creationId xmlns:p14="http://schemas.microsoft.com/office/powerpoint/2010/main" val="361001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9A75328-E2D6-DD71-7563-A2DE77B57571}"/>
              </a:ext>
            </a:extLst>
          </p:cNvPr>
          <p:cNvSpPr/>
          <p:nvPr/>
        </p:nvSpPr>
        <p:spPr>
          <a:xfrm>
            <a:off x="60455" y="5738450"/>
            <a:ext cx="11146468" cy="910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Rectangle 17">
            <a:extLst>
              <a:ext uri="{FF2B5EF4-FFF2-40B4-BE49-F238E27FC236}">
                <a16:creationId xmlns:a16="http://schemas.microsoft.com/office/drawing/2014/main" id="{780AB9D7-62EF-94BE-5FF9-7A43F5A4E903}"/>
              </a:ext>
            </a:extLst>
          </p:cNvPr>
          <p:cNvSpPr/>
          <p:nvPr/>
        </p:nvSpPr>
        <p:spPr>
          <a:xfrm>
            <a:off x="603966" y="2482483"/>
            <a:ext cx="10594453" cy="3725745"/>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sp>
        <p:nvSpPr>
          <p:cNvPr id="231" name="CuadroTexto 230">
            <a:extLst>
              <a:ext uri="{FF2B5EF4-FFF2-40B4-BE49-F238E27FC236}">
                <a16:creationId xmlns:a16="http://schemas.microsoft.com/office/drawing/2014/main" id="{7EAC9095-9540-3A92-7294-2E45607C41EE}"/>
              </a:ext>
            </a:extLst>
          </p:cNvPr>
          <p:cNvSpPr txBox="1"/>
          <p:nvPr/>
        </p:nvSpPr>
        <p:spPr>
          <a:xfrm>
            <a:off x="7099407" y="2461409"/>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100%</a:t>
            </a:r>
          </a:p>
          <a:p>
            <a:pPr algn="ctr">
              <a:defRPr/>
            </a:pPr>
            <a:r>
              <a:rPr lang="es-CO" sz="950">
                <a:solidFill>
                  <a:prstClr val="black"/>
                </a:solidFill>
                <a:latin typeface="Montserrat Medium"/>
                <a:cs typeface="Arial"/>
              </a:rPr>
              <a:t>100%</a:t>
            </a:r>
          </a:p>
        </p:txBody>
      </p:sp>
      <p:cxnSp>
        <p:nvCxnSpPr>
          <p:cNvPr id="232" name="Straight Connector 42">
            <a:extLst>
              <a:ext uri="{FF2B5EF4-FFF2-40B4-BE49-F238E27FC236}">
                <a16:creationId xmlns:a16="http://schemas.microsoft.com/office/drawing/2014/main" id="{703344E6-3A7E-6DAA-267C-A05CBD5D4DB7}"/>
              </a:ext>
            </a:extLst>
          </p:cNvPr>
          <p:cNvCxnSpPr>
            <a:cxnSpLocks/>
          </p:cNvCxnSpPr>
          <p:nvPr/>
        </p:nvCxnSpPr>
        <p:spPr>
          <a:xfrm flipH="1">
            <a:off x="8344336" y="2473849"/>
            <a:ext cx="10980" cy="3708000"/>
          </a:xfrm>
          <a:prstGeom prst="line">
            <a:avLst/>
          </a:prstGeom>
          <a:noFill/>
          <a:ln w="12700" cap="flat" cmpd="sng" algn="ctr">
            <a:solidFill>
              <a:sysClr val="window" lastClr="FFFFFF">
                <a:lumMod val="65000"/>
              </a:sysClr>
            </a:solidFill>
            <a:prstDash val="dash"/>
            <a:miter lim="800000"/>
          </a:ln>
          <a:effectLst/>
        </p:spPr>
      </p:cxnSp>
      <p:cxnSp>
        <p:nvCxnSpPr>
          <p:cNvPr id="233" name="Straight Connector 42">
            <a:extLst>
              <a:ext uri="{FF2B5EF4-FFF2-40B4-BE49-F238E27FC236}">
                <a16:creationId xmlns:a16="http://schemas.microsoft.com/office/drawing/2014/main" id="{843E1145-4B80-90CB-6CC3-77A4FDCD3A0B}"/>
              </a:ext>
            </a:extLst>
          </p:cNvPr>
          <p:cNvCxnSpPr>
            <a:cxnSpLocks/>
          </p:cNvCxnSpPr>
          <p:nvPr/>
        </p:nvCxnSpPr>
        <p:spPr>
          <a:xfrm flipH="1">
            <a:off x="9027615" y="2473849"/>
            <a:ext cx="10140" cy="3708000"/>
          </a:xfrm>
          <a:prstGeom prst="line">
            <a:avLst/>
          </a:prstGeom>
          <a:noFill/>
          <a:ln w="12700" cap="flat" cmpd="sng" algn="ctr">
            <a:solidFill>
              <a:sysClr val="window" lastClr="FFFFFF">
                <a:lumMod val="65000"/>
              </a:sysClr>
            </a:solidFill>
            <a:prstDash val="dash"/>
            <a:miter lim="800000"/>
          </a:ln>
          <a:effectLst/>
        </p:spPr>
      </p:cxnSp>
      <p:cxnSp>
        <p:nvCxnSpPr>
          <p:cNvPr id="234" name="Straight Connector 42">
            <a:extLst>
              <a:ext uri="{FF2B5EF4-FFF2-40B4-BE49-F238E27FC236}">
                <a16:creationId xmlns:a16="http://schemas.microsoft.com/office/drawing/2014/main" id="{ABD19360-BFD6-7EA1-2A87-458D8D6BA4ED}"/>
              </a:ext>
            </a:extLst>
          </p:cNvPr>
          <p:cNvCxnSpPr>
            <a:cxnSpLocks/>
          </p:cNvCxnSpPr>
          <p:nvPr/>
        </p:nvCxnSpPr>
        <p:spPr>
          <a:xfrm flipH="1">
            <a:off x="10469393" y="2473849"/>
            <a:ext cx="7620" cy="3708000"/>
          </a:xfrm>
          <a:prstGeom prst="line">
            <a:avLst/>
          </a:prstGeom>
          <a:noFill/>
          <a:ln w="12700" cap="flat" cmpd="sng" algn="ctr">
            <a:solidFill>
              <a:sysClr val="window" lastClr="FFFFFF">
                <a:lumMod val="65000"/>
              </a:sysClr>
            </a:solidFill>
            <a:prstDash val="dash"/>
            <a:miter lim="800000"/>
          </a:ln>
          <a:effectLst/>
        </p:spPr>
      </p:cxnSp>
      <p:cxnSp>
        <p:nvCxnSpPr>
          <p:cNvPr id="235" name="Straight Connector 42">
            <a:extLst>
              <a:ext uri="{FF2B5EF4-FFF2-40B4-BE49-F238E27FC236}">
                <a16:creationId xmlns:a16="http://schemas.microsoft.com/office/drawing/2014/main" id="{CD471716-B06A-B90B-3644-81EEAF164B9A}"/>
              </a:ext>
            </a:extLst>
          </p:cNvPr>
          <p:cNvCxnSpPr>
            <a:cxnSpLocks/>
          </p:cNvCxnSpPr>
          <p:nvPr/>
        </p:nvCxnSpPr>
        <p:spPr>
          <a:xfrm flipH="1">
            <a:off x="7656089" y="2473849"/>
            <a:ext cx="11820" cy="3708000"/>
          </a:xfrm>
          <a:prstGeom prst="line">
            <a:avLst/>
          </a:prstGeom>
          <a:noFill/>
          <a:ln w="12700" cap="flat" cmpd="sng" algn="ctr">
            <a:solidFill>
              <a:sysClr val="window" lastClr="FFFFFF">
                <a:lumMod val="50000"/>
              </a:sysClr>
            </a:solidFill>
            <a:prstDash val="dash"/>
            <a:miter lim="800000"/>
          </a:ln>
          <a:effectLst/>
        </p:spPr>
      </p:cxnSp>
      <p:cxnSp>
        <p:nvCxnSpPr>
          <p:cNvPr id="236" name="Straight Connector 42">
            <a:extLst>
              <a:ext uri="{FF2B5EF4-FFF2-40B4-BE49-F238E27FC236}">
                <a16:creationId xmlns:a16="http://schemas.microsoft.com/office/drawing/2014/main" id="{42849362-0297-0B5B-91B1-022694298F89}"/>
              </a:ext>
            </a:extLst>
          </p:cNvPr>
          <p:cNvCxnSpPr>
            <a:cxnSpLocks/>
          </p:cNvCxnSpPr>
          <p:nvPr/>
        </p:nvCxnSpPr>
        <p:spPr>
          <a:xfrm flipH="1">
            <a:off x="9758859" y="2460102"/>
            <a:ext cx="1" cy="3708000"/>
          </a:xfrm>
          <a:prstGeom prst="line">
            <a:avLst/>
          </a:prstGeom>
          <a:noFill/>
          <a:ln w="12700" cap="flat" cmpd="sng" algn="ctr">
            <a:solidFill>
              <a:sysClr val="window" lastClr="FFFFFF">
                <a:lumMod val="65000"/>
              </a:sysClr>
            </a:solidFill>
            <a:prstDash val="dash"/>
            <a:miter lim="800000"/>
          </a:ln>
          <a:effectLst/>
        </p:spPr>
      </p:cxnSp>
      <p:cxnSp>
        <p:nvCxnSpPr>
          <p:cNvPr id="237" name="Straight Connector 42">
            <a:extLst>
              <a:ext uri="{FF2B5EF4-FFF2-40B4-BE49-F238E27FC236}">
                <a16:creationId xmlns:a16="http://schemas.microsoft.com/office/drawing/2014/main" id="{FE495025-713E-E543-B9BD-65512412DD7E}"/>
              </a:ext>
            </a:extLst>
          </p:cNvPr>
          <p:cNvCxnSpPr>
            <a:cxnSpLocks/>
          </p:cNvCxnSpPr>
          <p:nvPr/>
        </p:nvCxnSpPr>
        <p:spPr>
          <a:xfrm flipH="1">
            <a:off x="8681114" y="2473849"/>
            <a:ext cx="7366" cy="3744000"/>
          </a:xfrm>
          <a:prstGeom prst="line">
            <a:avLst/>
          </a:prstGeom>
          <a:noFill/>
          <a:ln w="12700" cap="flat" cmpd="sng" algn="ctr">
            <a:solidFill>
              <a:sysClr val="window" lastClr="FFFFFF">
                <a:lumMod val="85000"/>
              </a:sysClr>
            </a:solidFill>
            <a:prstDash val="dash"/>
            <a:miter lim="800000"/>
          </a:ln>
          <a:effectLst/>
        </p:spPr>
      </p:cxnSp>
      <p:cxnSp>
        <p:nvCxnSpPr>
          <p:cNvPr id="238" name="Straight Connector 42">
            <a:extLst>
              <a:ext uri="{FF2B5EF4-FFF2-40B4-BE49-F238E27FC236}">
                <a16:creationId xmlns:a16="http://schemas.microsoft.com/office/drawing/2014/main" id="{7A86F11F-D7BD-436F-7066-4570492CEA16}"/>
              </a:ext>
            </a:extLst>
          </p:cNvPr>
          <p:cNvCxnSpPr>
            <a:cxnSpLocks/>
          </p:cNvCxnSpPr>
          <p:nvPr/>
        </p:nvCxnSpPr>
        <p:spPr>
          <a:xfrm flipH="1">
            <a:off x="9379887" y="2482558"/>
            <a:ext cx="6526" cy="3744000"/>
          </a:xfrm>
          <a:prstGeom prst="line">
            <a:avLst/>
          </a:prstGeom>
          <a:noFill/>
          <a:ln w="12700" cap="flat" cmpd="sng" algn="ctr">
            <a:solidFill>
              <a:sysClr val="window" lastClr="FFFFFF">
                <a:lumMod val="85000"/>
              </a:sysClr>
            </a:solidFill>
            <a:prstDash val="dash"/>
            <a:miter lim="800000"/>
          </a:ln>
          <a:effectLst/>
        </p:spPr>
      </p:cxnSp>
      <p:cxnSp>
        <p:nvCxnSpPr>
          <p:cNvPr id="239" name="Straight Connector 42">
            <a:extLst>
              <a:ext uri="{FF2B5EF4-FFF2-40B4-BE49-F238E27FC236}">
                <a16:creationId xmlns:a16="http://schemas.microsoft.com/office/drawing/2014/main" id="{41F6D3E9-232B-8762-73F3-610A596D7D72}"/>
              </a:ext>
            </a:extLst>
          </p:cNvPr>
          <p:cNvCxnSpPr>
            <a:cxnSpLocks/>
          </p:cNvCxnSpPr>
          <p:nvPr/>
        </p:nvCxnSpPr>
        <p:spPr>
          <a:xfrm>
            <a:off x="10833367" y="2473849"/>
            <a:ext cx="0" cy="3744000"/>
          </a:xfrm>
          <a:prstGeom prst="line">
            <a:avLst/>
          </a:prstGeom>
          <a:noFill/>
          <a:ln w="12700" cap="flat" cmpd="sng" algn="ctr">
            <a:solidFill>
              <a:sysClr val="window" lastClr="FFFFFF">
                <a:lumMod val="85000"/>
              </a:sysClr>
            </a:solidFill>
            <a:prstDash val="dash"/>
            <a:miter lim="800000"/>
          </a:ln>
          <a:effectLst/>
        </p:spPr>
      </p:cxnSp>
      <p:cxnSp>
        <p:nvCxnSpPr>
          <p:cNvPr id="240" name="Straight Connector 42">
            <a:extLst>
              <a:ext uri="{FF2B5EF4-FFF2-40B4-BE49-F238E27FC236}">
                <a16:creationId xmlns:a16="http://schemas.microsoft.com/office/drawing/2014/main" id="{694B8528-6E19-467D-623E-41E6FDE1DC60}"/>
              </a:ext>
            </a:extLst>
          </p:cNvPr>
          <p:cNvCxnSpPr>
            <a:cxnSpLocks/>
          </p:cNvCxnSpPr>
          <p:nvPr/>
        </p:nvCxnSpPr>
        <p:spPr>
          <a:xfrm flipH="1">
            <a:off x="7989126" y="2465140"/>
            <a:ext cx="8206" cy="3744000"/>
          </a:xfrm>
          <a:prstGeom prst="line">
            <a:avLst/>
          </a:prstGeom>
          <a:noFill/>
          <a:ln w="12700" cap="flat" cmpd="sng" algn="ctr">
            <a:solidFill>
              <a:sysClr val="window" lastClr="FFFFFF">
                <a:lumMod val="85000"/>
              </a:sysClr>
            </a:solidFill>
            <a:prstDash val="dash"/>
            <a:miter lim="800000"/>
          </a:ln>
          <a:effectLst/>
        </p:spPr>
      </p:cxnSp>
      <p:cxnSp>
        <p:nvCxnSpPr>
          <p:cNvPr id="241" name="Straight Connector 42">
            <a:extLst>
              <a:ext uri="{FF2B5EF4-FFF2-40B4-BE49-F238E27FC236}">
                <a16:creationId xmlns:a16="http://schemas.microsoft.com/office/drawing/2014/main" id="{41C70911-852A-097B-3CCF-38897A5E5EB1}"/>
              </a:ext>
            </a:extLst>
          </p:cNvPr>
          <p:cNvCxnSpPr>
            <a:cxnSpLocks/>
          </p:cNvCxnSpPr>
          <p:nvPr/>
        </p:nvCxnSpPr>
        <p:spPr>
          <a:xfrm>
            <a:off x="10131953" y="2482558"/>
            <a:ext cx="0" cy="3744000"/>
          </a:xfrm>
          <a:prstGeom prst="line">
            <a:avLst/>
          </a:prstGeom>
          <a:noFill/>
          <a:ln w="12700" cap="flat" cmpd="sng" algn="ctr">
            <a:solidFill>
              <a:sysClr val="window" lastClr="FFFFFF">
                <a:lumMod val="85000"/>
              </a:sysClr>
            </a:solidFill>
            <a:prstDash val="dash"/>
            <a:miter lim="800000"/>
          </a:ln>
          <a:effectLst/>
        </p:spPr>
      </p:cxnSp>
      <p:sp>
        <p:nvSpPr>
          <p:cNvPr id="242" name="CuadroTexto 241">
            <a:extLst>
              <a:ext uri="{FF2B5EF4-FFF2-40B4-BE49-F238E27FC236}">
                <a16:creationId xmlns:a16="http://schemas.microsoft.com/office/drawing/2014/main" id="{2C40C806-7506-020F-FF8A-865DAD6CFDB4}"/>
              </a:ext>
            </a:extLst>
          </p:cNvPr>
          <p:cNvSpPr txBox="1"/>
          <p:nvPr/>
        </p:nvSpPr>
        <p:spPr>
          <a:xfrm>
            <a:off x="7099407" y="2819683"/>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100%</a:t>
            </a:r>
          </a:p>
          <a:p>
            <a:pPr algn="ctr">
              <a:defRPr/>
            </a:pPr>
            <a:r>
              <a:rPr lang="es-CO" sz="950">
                <a:solidFill>
                  <a:prstClr val="black"/>
                </a:solidFill>
                <a:latin typeface="Montserrat Medium"/>
                <a:cs typeface="Arial"/>
              </a:rPr>
              <a:t>100%</a:t>
            </a:r>
          </a:p>
        </p:txBody>
      </p:sp>
      <p:sp>
        <p:nvSpPr>
          <p:cNvPr id="243" name="CuadroTexto 242">
            <a:extLst>
              <a:ext uri="{FF2B5EF4-FFF2-40B4-BE49-F238E27FC236}">
                <a16:creationId xmlns:a16="http://schemas.microsoft.com/office/drawing/2014/main" id="{236767BA-988F-BD54-4506-3639897FF8F5}"/>
              </a:ext>
            </a:extLst>
          </p:cNvPr>
          <p:cNvSpPr txBox="1"/>
          <p:nvPr/>
        </p:nvSpPr>
        <p:spPr>
          <a:xfrm>
            <a:off x="957277" y="2519877"/>
            <a:ext cx="4727588" cy="267784"/>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r>
              <a:rPr lang="es-CO" sz="1050">
                <a:solidFill>
                  <a:schemeClr val="tx1"/>
                </a:solidFill>
              </a:rPr>
              <a:t>Diseño de la Estrategia de transformación digital 2022-2023</a:t>
            </a:r>
          </a:p>
        </p:txBody>
      </p:sp>
      <p:sp>
        <p:nvSpPr>
          <p:cNvPr id="244" name="CuadroTexto 243">
            <a:extLst>
              <a:ext uri="{FF2B5EF4-FFF2-40B4-BE49-F238E27FC236}">
                <a16:creationId xmlns:a16="http://schemas.microsoft.com/office/drawing/2014/main" id="{8192AFAF-FB36-406A-EB98-F62A00ABA55A}"/>
              </a:ext>
            </a:extLst>
          </p:cNvPr>
          <p:cNvSpPr txBox="1"/>
          <p:nvPr/>
        </p:nvSpPr>
        <p:spPr>
          <a:xfrm>
            <a:off x="957276" y="2861578"/>
            <a:ext cx="4727588" cy="304631"/>
          </a:xfrm>
          <a:prstGeom prst="rect">
            <a:avLst/>
          </a:prstGeom>
          <a:noFill/>
          <a:ln w="12700" cap="flat" cmpd="sng" algn="ctr">
            <a:noFill/>
            <a:prstDash val="solid"/>
            <a:miter lim="800000"/>
          </a:ln>
          <a:effectLst/>
        </p:spPr>
        <p:txBody>
          <a:bodyPr tIns="72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a:lnSpc>
                <a:spcPts val="1100"/>
              </a:lnSpc>
            </a:pPr>
            <a:r>
              <a:rPr lang="es-CO" sz="1050">
                <a:solidFill>
                  <a:schemeClr val="tx1"/>
                </a:solidFill>
              </a:rPr>
              <a:t>Definición del marco para la Gestión de la información para la toma de decisiones</a:t>
            </a:r>
          </a:p>
        </p:txBody>
      </p:sp>
      <p:sp>
        <p:nvSpPr>
          <p:cNvPr id="245" name="CuadroTexto 244">
            <a:extLst>
              <a:ext uri="{FF2B5EF4-FFF2-40B4-BE49-F238E27FC236}">
                <a16:creationId xmlns:a16="http://schemas.microsoft.com/office/drawing/2014/main" id="{337CAEAA-FEE4-77A6-F1F7-44CEAF7A055B}"/>
              </a:ext>
            </a:extLst>
          </p:cNvPr>
          <p:cNvSpPr txBox="1"/>
          <p:nvPr/>
        </p:nvSpPr>
        <p:spPr>
          <a:xfrm>
            <a:off x="976985" y="3212316"/>
            <a:ext cx="4708279" cy="311934"/>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a:ln>
                  <a:noFill/>
                </a:ln>
                <a:solidFill>
                  <a:schemeClr val="tx1"/>
                </a:solidFill>
                <a:effectLst/>
                <a:uLnTx/>
                <a:uFillTx/>
                <a:latin typeface="Montserrat Medium"/>
              </a:rPr>
              <a:t>Implementación de iniciativas de Transformación Digital</a:t>
            </a:r>
          </a:p>
        </p:txBody>
      </p:sp>
      <p:sp>
        <p:nvSpPr>
          <p:cNvPr id="246" name="CuadroTexto 245">
            <a:extLst>
              <a:ext uri="{FF2B5EF4-FFF2-40B4-BE49-F238E27FC236}">
                <a16:creationId xmlns:a16="http://schemas.microsoft.com/office/drawing/2014/main" id="{31A8CDD2-3FE2-7E3B-0C8E-A869FF135E9A}"/>
              </a:ext>
            </a:extLst>
          </p:cNvPr>
          <p:cNvSpPr txBox="1"/>
          <p:nvPr/>
        </p:nvSpPr>
        <p:spPr>
          <a:xfrm>
            <a:off x="1083288" y="4996679"/>
            <a:ext cx="4515286" cy="296325"/>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a:defRPr/>
            </a:pPr>
            <a:r>
              <a:rPr lang="es-MX" sz="1000" kern="0"/>
              <a:t>Arquitectura empresarial</a:t>
            </a:r>
            <a:endParaRPr lang="es-CO" sz="1000" kern="0"/>
          </a:p>
        </p:txBody>
      </p:sp>
      <p:sp>
        <p:nvSpPr>
          <p:cNvPr id="248" name="CuadroTexto 247">
            <a:extLst>
              <a:ext uri="{FF2B5EF4-FFF2-40B4-BE49-F238E27FC236}">
                <a16:creationId xmlns:a16="http://schemas.microsoft.com/office/drawing/2014/main" id="{CDF65C86-04B0-7765-1821-361FE423D7CA}"/>
              </a:ext>
            </a:extLst>
          </p:cNvPr>
          <p:cNvSpPr txBox="1"/>
          <p:nvPr/>
        </p:nvSpPr>
        <p:spPr>
          <a:xfrm>
            <a:off x="1083288" y="3573849"/>
            <a:ext cx="4499560" cy="268049"/>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s-MX" sz="1000" kern="0"/>
              <a:t>Caso de uso 0: Informe Diario de Riesgos y Desempeño</a:t>
            </a:r>
            <a:endParaRPr lang="es-CO" sz="1000" kern="0"/>
          </a:p>
        </p:txBody>
      </p:sp>
      <p:sp>
        <p:nvSpPr>
          <p:cNvPr id="249" name="CuadroTexto 248">
            <a:extLst>
              <a:ext uri="{FF2B5EF4-FFF2-40B4-BE49-F238E27FC236}">
                <a16:creationId xmlns:a16="http://schemas.microsoft.com/office/drawing/2014/main" id="{A0B95088-68A5-4B11-2AF0-8AA6A331566E}"/>
              </a:ext>
            </a:extLst>
          </p:cNvPr>
          <p:cNvSpPr txBox="1"/>
          <p:nvPr/>
        </p:nvSpPr>
        <p:spPr>
          <a:xfrm>
            <a:off x="1083288" y="3968074"/>
            <a:ext cx="4515286" cy="275935"/>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s-CO" sz="1000" kern="0"/>
              <a:t>Caso de uso 1: Análisis de Entidades Financieras</a:t>
            </a:r>
          </a:p>
        </p:txBody>
      </p:sp>
      <p:sp>
        <p:nvSpPr>
          <p:cNvPr id="250" name="CuadroTexto 249">
            <a:extLst>
              <a:ext uri="{FF2B5EF4-FFF2-40B4-BE49-F238E27FC236}">
                <a16:creationId xmlns:a16="http://schemas.microsoft.com/office/drawing/2014/main" id="{7CFFDFE0-B0F7-9E8F-8724-B0EFEE5A533C}"/>
              </a:ext>
            </a:extLst>
          </p:cNvPr>
          <p:cNvSpPr txBox="1"/>
          <p:nvPr/>
        </p:nvSpPr>
        <p:spPr>
          <a:xfrm>
            <a:off x="1083288" y="4304161"/>
            <a:ext cx="4515286" cy="292498"/>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noProof="0">
                <a:ln>
                  <a:noFill/>
                </a:ln>
                <a:solidFill>
                  <a:prstClr val="black"/>
                </a:solidFill>
                <a:effectLst/>
                <a:uLnTx/>
                <a:uFillTx/>
                <a:latin typeface="Montserrat Medium"/>
              </a:rPr>
              <a:t>Caso de uso 2: Sistema integrador de operaciones del Back Office</a:t>
            </a:r>
            <a:endParaRPr kumimoji="0" lang="es-CO" sz="1000" b="0" i="0" u="none" strike="noStrike" kern="0" cap="none" spc="0" normalizeH="0" baseline="0" noProof="0">
              <a:ln>
                <a:noFill/>
              </a:ln>
              <a:solidFill>
                <a:prstClr val="black"/>
              </a:solidFill>
              <a:effectLst/>
              <a:uLnTx/>
              <a:uFillTx/>
              <a:latin typeface="Montserrat Medium"/>
            </a:endParaRPr>
          </a:p>
        </p:txBody>
      </p:sp>
      <p:sp>
        <p:nvSpPr>
          <p:cNvPr id="251" name="CuadroTexto 250">
            <a:extLst>
              <a:ext uri="{FF2B5EF4-FFF2-40B4-BE49-F238E27FC236}">
                <a16:creationId xmlns:a16="http://schemas.microsoft.com/office/drawing/2014/main" id="{96E3E455-86BC-24B8-5331-99DB1F55D41A}"/>
              </a:ext>
            </a:extLst>
          </p:cNvPr>
          <p:cNvSpPr txBox="1"/>
          <p:nvPr/>
        </p:nvSpPr>
        <p:spPr>
          <a:xfrm>
            <a:off x="1083288" y="4659997"/>
            <a:ext cx="4515286" cy="283888"/>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a:defRPr/>
            </a:pPr>
            <a:r>
              <a:rPr lang="es-MX" sz="1000" kern="0"/>
              <a:t>Caso de uso 3: Transmisión y análisis del FDI</a:t>
            </a:r>
            <a:endParaRPr lang="es-CO" sz="1000" kern="0"/>
          </a:p>
        </p:txBody>
      </p:sp>
      <p:sp>
        <p:nvSpPr>
          <p:cNvPr id="253" name="CuadroTexto 252">
            <a:extLst>
              <a:ext uri="{FF2B5EF4-FFF2-40B4-BE49-F238E27FC236}">
                <a16:creationId xmlns:a16="http://schemas.microsoft.com/office/drawing/2014/main" id="{B8AB9CA4-4E35-E14D-0471-74039221616A}"/>
              </a:ext>
            </a:extLst>
          </p:cNvPr>
          <p:cNvSpPr txBox="1"/>
          <p:nvPr/>
        </p:nvSpPr>
        <p:spPr>
          <a:xfrm>
            <a:off x="957276" y="5822342"/>
            <a:ext cx="4734134" cy="283888"/>
          </a:xfrm>
          <a:prstGeom prst="rect">
            <a:avLst/>
          </a:prstGeom>
          <a:noFill/>
          <a:ln w="12700" cap="flat" cmpd="sng" algn="ctr">
            <a:noFill/>
            <a:prstDash val="solid"/>
            <a:miter lim="800000"/>
          </a:ln>
          <a:effectLst/>
        </p:spPr>
        <p:txBody>
          <a:bodyPr tIns="108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050" b="0" i="0" u="none" strike="noStrike" kern="0" cap="none" spc="0" normalizeH="0" baseline="0" noProof="0">
                <a:ln>
                  <a:noFill/>
                </a:ln>
                <a:solidFill>
                  <a:prstClr val="black"/>
                </a:solidFill>
                <a:effectLst/>
                <a:uLnTx/>
                <a:uFillTx/>
                <a:latin typeface="Montserrat Medium"/>
              </a:rPr>
              <a:t>Definición e implementación del Plan de Apertura y Uso de Datos Abiertos</a:t>
            </a:r>
          </a:p>
        </p:txBody>
      </p:sp>
      <p:sp>
        <p:nvSpPr>
          <p:cNvPr id="254" name="Round Diagonal Corner Rectangle 4">
            <a:extLst>
              <a:ext uri="{FF2B5EF4-FFF2-40B4-BE49-F238E27FC236}">
                <a16:creationId xmlns:a16="http://schemas.microsoft.com/office/drawing/2014/main" id="{DF6D90EB-9E1C-D58B-1AEB-887BBEF65131}"/>
              </a:ext>
            </a:extLst>
          </p:cNvPr>
          <p:cNvSpPr/>
          <p:nvPr/>
        </p:nvSpPr>
        <p:spPr>
          <a:xfrm>
            <a:off x="600353" y="1492477"/>
            <a:ext cx="7384634" cy="553871"/>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kern="0">
              <a:solidFill>
                <a:prstClr val="white"/>
              </a:solidFill>
              <a:latin typeface="Montserrat Medium"/>
            </a:endParaRPr>
          </a:p>
        </p:txBody>
      </p:sp>
      <p:sp>
        <p:nvSpPr>
          <p:cNvPr id="256" name="Paralelogramo 255">
            <a:extLst>
              <a:ext uri="{FF2B5EF4-FFF2-40B4-BE49-F238E27FC236}">
                <a16:creationId xmlns:a16="http://schemas.microsoft.com/office/drawing/2014/main" id="{E0722BD3-21DD-2E84-D14A-F0584795045F}"/>
              </a:ext>
            </a:extLst>
          </p:cNvPr>
          <p:cNvSpPr/>
          <p:nvPr/>
        </p:nvSpPr>
        <p:spPr>
          <a:xfrm>
            <a:off x="562961" y="2113779"/>
            <a:ext cx="5171002"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1600" kern="0">
                <a:solidFill>
                  <a:prstClr val="white"/>
                </a:solidFill>
                <a:latin typeface="Montserrat Medium"/>
              </a:rPr>
              <a:t>Hitos</a:t>
            </a:r>
          </a:p>
        </p:txBody>
      </p:sp>
      <p:sp>
        <p:nvSpPr>
          <p:cNvPr id="257" name="Paralelogramo 256">
            <a:extLst>
              <a:ext uri="{FF2B5EF4-FFF2-40B4-BE49-F238E27FC236}">
                <a16:creationId xmlns:a16="http://schemas.microsoft.com/office/drawing/2014/main" id="{E5B449DC-7AC7-00F8-B8CC-0A5BAD422FCA}"/>
              </a:ext>
            </a:extLst>
          </p:cNvPr>
          <p:cNvSpPr/>
          <p:nvPr/>
        </p:nvSpPr>
        <p:spPr>
          <a:xfrm>
            <a:off x="5779286" y="2113779"/>
            <a:ext cx="1861880"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600" kern="0">
                <a:solidFill>
                  <a:prstClr val="white"/>
                </a:solidFill>
                <a:latin typeface="Montserrat Medium"/>
              </a:rPr>
              <a:t>Estado</a:t>
            </a:r>
            <a:endParaRPr lang="es-CO" sz="1600" kern="0">
              <a:solidFill>
                <a:prstClr val="white"/>
              </a:solidFill>
              <a:latin typeface="Montserrat Medium"/>
            </a:endParaRPr>
          </a:p>
        </p:txBody>
      </p:sp>
      <p:sp>
        <p:nvSpPr>
          <p:cNvPr id="258" name="Paralelogramo 257">
            <a:extLst>
              <a:ext uri="{FF2B5EF4-FFF2-40B4-BE49-F238E27FC236}">
                <a16:creationId xmlns:a16="http://schemas.microsoft.com/office/drawing/2014/main" id="{BFBD62B4-ADC4-D69A-8CAA-5270326DD1E0}"/>
              </a:ext>
            </a:extLst>
          </p:cNvPr>
          <p:cNvSpPr/>
          <p:nvPr/>
        </p:nvSpPr>
        <p:spPr>
          <a:xfrm>
            <a:off x="7695483" y="2113779"/>
            <a:ext cx="677269"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2021</a:t>
            </a:r>
            <a:endParaRPr lang="es-CO" sz="1400" kern="0">
              <a:solidFill>
                <a:prstClr val="white"/>
              </a:solidFill>
              <a:latin typeface="Montserrat Medium"/>
            </a:endParaRPr>
          </a:p>
        </p:txBody>
      </p:sp>
      <p:sp>
        <p:nvSpPr>
          <p:cNvPr id="259" name="Paralelogramo 258">
            <a:extLst>
              <a:ext uri="{FF2B5EF4-FFF2-40B4-BE49-F238E27FC236}">
                <a16:creationId xmlns:a16="http://schemas.microsoft.com/office/drawing/2014/main" id="{5CD07B7D-6E7A-D773-7FB2-2FFFB136D9CA}"/>
              </a:ext>
            </a:extLst>
          </p:cNvPr>
          <p:cNvSpPr/>
          <p:nvPr/>
        </p:nvSpPr>
        <p:spPr>
          <a:xfrm>
            <a:off x="8397856" y="2113779"/>
            <a:ext cx="677269"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2022</a:t>
            </a:r>
            <a:endParaRPr lang="es-CO" sz="1400" kern="0">
              <a:solidFill>
                <a:prstClr val="white"/>
              </a:solidFill>
              <a:latin typeface="Montserrat Medium"/>
            </a:endParaRPr>
          </a:p>
        </p:txBody>
      </p:sp>
      <p:sp>
        <p:nvSpPr>
          <p:cNvPr id="260" name="Paralelogramo 259">
            <a:extLst>
              <a:ext uri="{FF2B5EF4-FFF2-40B4-BE49-F238E27FC236}">
                <a16:creationId xmlns:a16="http://schemas.microsoft.com/office/drawing/2014/main" id="{BA23A3F7-BAD6-7901-2F75-95A377CDDBC9}"/>
              </a:ext>
            </a:extLst>
          </p:cNvPr>
          <p:cNvSpPr/>
          <p:nvPr/>
        </p:nvSpPr>
        <p:spPr>
          <a:xfrm>
            <a:off x="9087678" y="2113779"/>
            <a:ext cx="677269"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2023</a:t>
            </a:r>
            <a:endParaRPr lang="es-CO" sz="1400" kern="0">
              <a:solidFill>
                <a:prstClr val="white"/>
              </a:solidFill>
              <a:latin typeface="Montserrat Medium"/>
            </a:endParaRPr>
          </a:p>
        </p:txBody>
      </p:sp>
      <p:sp>
        <p:nvSpPr>
          <p:cNvPr id="261" name="Paralelogramo 260">
            <a:extLst>
              <a:ext uri="{FF2B5EF4-FFF2-40B4-BE49-F238E27FC236}">
                <a16:creationId xmlns:a16="http://schemas.microsoft.com/office/drawing/2014/main" id="{A53B1987-F249-5B24-042E-D6D25439FAE3}"/>
              </a:ext>
            </a:extLst>
          </p:cNvPr>
          <p:cNvSpPr/>
          <p:nvPr/>
        </p:nvSpPr>
        <p:spPr>
          <a:xfrm>
            <a:off x="9789910" y="2113779"/>
            <a:ext cx="701176"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2024</a:t>
            </a:r>
            <a:endParaRPr lang="es-CO" sz="1400" kern="0">
              <a:solidFill>
                <a:prstClr val="white"/>
              </a:solidFill>
              <a:latin typeface="Montserrat Medium"/>
            </a:endParaRPr>
          </a:p>
        </p:txBody>
      </p:sp>
      <p:sp>
        <p:nvSpPr>
          <p:cNvPr id="262" name="Paralelogramo 261">
            <a:extLst>
              <a:ext uri="{FF2B5EF4-FFF2-40B4-BE49-F238E27FC236}">
                <a16:creationId xmlns:a16="http://schemas.microsoft.com/office/drawing/2014/main" id="{5DDDF26E-88B7-B53A-DF60-8A6EC64E289D}"/>
              </a:ext>
            </a:extLst>
          </p:cNvPr>
          <p:cNvSpPr/>
          <p:nvPr/>
        </p:nvSpPr>
        <p:spPr>
          <a:xfrm>
            <a:off x="10529654" y="2113779"/>
            <a:ext cx="677269"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2025</a:t>
            </a:r>
            <a:endParaRPr lang="es-CO" sz="1400" kern="0">
              <a:solidFill>
                <a:prstClr val="white"/>
              </a:solidFill>
              <a:latin typeface="Montserrat Medium"/>
            </a:endParaRPr>
          </a:p>
        </p:txBody>
      </p:sp>
      <p:sp>
        <p:nvSpPr>
          <p:cNvPr id="263" name="Rectángulo 262">
            <a:extLst>
              <a:ext uri="{FF2B5EF4-FFF2-40B4-BE49-F238E27FC236}">
                <a16:creationId xmlns:a16="http://schemas.microsoft.com/office/drawing/2014/main" id="{14F9AE69-5513-B904-7510-73EDBBCF1CC8}"/>
              </a:ext>
            </a:extLst>
          </p:cNvPr>
          <p:cNvSpPr/>
          <p:nvPr/>
        </p:nvSpPr>
        <p:spPr>
          <a:xfrm>
            <a:off x="1422803" y="1701115"/>
            <a:ext cx="6261861" cy="29533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1100" kern="0">
                <a:solidFill>
                  <a:prstClr val="white"/>
                </a:solidFill>
                <a:latin typeface="Montserrat Medium"/>
              </a:rPr>
              <a:t>Líder: Jefe de Estrategia y Transformación y Jefe de Tecnologías de la Información</a:t>
            </a:r>
          </a:p>
        </p:txBody>
      </p:sp>
      <p:sp>
        <p:nvSpPr>
          <p:cNvPr id="264" name="CuadroTexto 6">
            <a:extLst>
              <a:ext uri="{FF2B5EF4-FFF2-40B4-BE49-F238E27FC236}">
                <a16:creationId xmlns:a16="http://schemas.microsoft.com/office/drawing/2014/main" id="{1E2335A3-CCA3-85A0-C879-A8E64B91ED5D}"/>
              </a:ext>
            </a:extLst>
          </p:cNvPr>
          <p:cNvSpPr txBox="1"/>
          <p:nvPr/>
        </p:nvSpPr>
        <p:spPr>
          <a:xfrm rot="4">
            <a:off x="1788795" y="1505204"/>
            <a:ext cx="5918585" cy="303288"/>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a:ln>
                  <a:noFill/>
                </a:ln>
                <a:solidFill>
                  <a:prstClr val="white"/>
                </a:solidFill>
                <a:effectLst/>
                <a:uLnTx/>
                <a:uFillTx/>
                <a:latin typeface="Montserrat Medium"/>
              </a:rPr>
              <a:t>Estrategia de transformación Digital y Analítica</a:t>
            </a:r>
          </a:p>
        </p:txBody>
      </p:sp>
      <p:sp>
        <p:nvSpPr>
          <p:cNvPr id="265" name="Paralelogramo 264">
            <a:extLst>
              <a:ext uri="{FF2B5EF4-FFF2-40B4-BE49-F238E27FC236}">
                <a16:creationId xmlns:a16="http://schemas.microsoft.com/office/drawing/2014/main" id="{DBFD34B1-8DD9-9A11-D751-5B2FF2FDB510}"/>
              </a:ext>
            </a:extLst>
          </p:cNvPr>
          <p:cNvSpPr/>
          <p:nvPr/>
        </p:nvSpPr>
        <p:spPr>
          <a:xfrm>
            <a:off x="8008810" y="1499233"/>
            <a:ext cx="3198113" cy="241891"/>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400" kern="0">
              <a:solidFill>
                <a:prstClr val="white"/>
              </a:solidFill>
              <a:latin typeface="Montserrat Medium"/>
            </a:endParaRPr>
          </a:p>
        </p:txBody>
      </p:sp>
      <p:sp>
        <p:nvSpPr>
          <p:cNvPr id="266" name="TextBox 2">
            <a:extLst>
              <a:ext uri="{FF2B5EF4-FFF2-40B4-BE49-F238E27FC236}">
                <a16:creationId xmlns:a16="http://schemas.microsoft.com/office/drawing/2014/main" id="{812C9FEE-BCCF-959B-A2F0-B391A4FF06F8}"/>
              </a:ext>
            </a:extLst>
          </p:cNvPr>
          <p:cNvSpPr txBox="1"/>
          <p:nvPr/>
        </p:nvSpPr>
        <p:spPr>
          <a:xfrm>
            <a:off x="8179226" y="1513498"/>
            <a:ext cx="1247086" cy="230832"/>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Montserrat Medium"/>
              </a:rPr>
              <a:t>% ESPERADO</a:t>
            </a:r>
          </a:p>
        </p:txBody>
      </p:sp>
      <p:sp>
        <p:nvSpPr>
          <p:cNvPr id="267" name="TextBox 2">
            <a:extLst>
              <a:ext uri="{FF2B5EF4-FFF2-40B4-BE49-F238E27FC236}">
                <a16:creationId xmlns:a16="http://schemas.microsoft.com/office/drawing/2014/main" id="{4CAA5288-B403-C379-67D2-3847C4641ACA}"/>
              </a:ext>
            </a:extLst>
          </p:cNvPr>
          <p:cNvSpPr txBox="1"/>
          <p:nvPr/>
        </p:nvSpPr>
        <p:spPr>
          <a:xfrm>
            <a:off x="9606236" y="1510292"/>
            <a:ext cx="1392156" cy="230832"/>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Montserrat Medium"/>
              </a:rPr>
              <a:t>% COMPLETADO</a:t>
            </a:r>
          </a:p>
        </p:txBody>
      </p:sp>
      <p:sp>
        <p:nvSpPr>
          <p:cNvPr id="269" name="Rectangle 17">
            <a:extLst>
              <a:ext uri="{FF2B5EF4-FFF2-40B4-BE49-F238E27FC236}">
                <a16:creationId xmlns:a16="http://schemas.microsoft.com/office/drawing/2014/main" id="{3F37BDFA-3FE1-56FC-7463-FCC9F43B231A}"/>
              </a:ext>
            </a:extLst>
          </p:cNvPr>
          <p:cNvSpPr/>
          <p:nvPr/>
        </p:nvSpPr>
        <p:spPr>
          <a:xfrm>
            <a:off x="8008809" y="1790720"/>
            <a:ext cx="3125915" cy="255203"/>
          </a:xfrm>
          <a:prstGeom prst="rect">
            <a:avLst/>
          </a:prstGeom>
          <a:solidFill>
            <a:schemeClr val="bg1">
              <a:lumMod val="95000"/>
            </a:schemeClr>
          </a:solidFill>
          <a:ln w="12700" cap="flat" cmpd="sng" algn="ctr">
            <a:solidFill>
              <a:srgbClr val="FFC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2F2F2">
                  <a:lumMod val="10000"/>
                </a:srgbClr>
              </a:solidFill>
              <a:effectLst/>
              <a:uLnTx/>
              <a:uFillTx/>
              <a:latin typeface="Montserrat Medium"/>
            </a:endParaRPr>
          </a:p>
        </p:txBody>
      </p:sp>
      <p:cxnSp>
        <p:nvCxnSpPr>
          <p:cNvPr id="270" name="Conector recto 269">
            <a:extLst>
              <a:ext uri="{FF2B5EF4-FFF2-40B4-BE49-F238E27FC236}">
                <a16:creationId xmlns:a16="http://schemas.microsoft.com/office/drawing/2014/main" id="{0F82E8C2-DFC2-F3BE-9674-D98C9097121F}"/>
              </a:ext>
            </a:extLst>
          </p:cNvPr>
          <p:cNvCxnSpPr>
            <a:cxnSpLocks/>
          </p:cNvCxnSpPr>
          <p:nvPr/>
        </p:nvCxnSpPr>
        <p:spPr>
          <a:xfrm>
            <a:off x="9562062" y="1812186"/>
            <a:ext cx="0" cy="302419"/>
          </a:xfrm>
          <a:prstGeom prst="line">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cxnSp>
      <p:sp>
        <p:nvSpPr>
          <p:cNvPr id="271" name="Subtitle 2">
            <a:extLst>
              <a:ext uri="{FF2B5EF4-FFF2-40B4-BE49-F238E27FC236}">
                <a16:creationId xmlns:a16="http://schemas.microsoft.com/office/drawing/2014/main" id="{03499E30-2084-DBDA-229B-292F2EC5A757}"/>
              </a:ext>
            </a:extLst>
          </p:cNvPr>
          <p:cNvSpPr txBox="1"/>
          <p:nvPr/>
        </p:nvSpPr>
        <p:spPr>
          <a:xfrm>
            <a:off x="8478331" y="1777199"/>
            <a:ext cx="774130" cy="307777"/>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a:solidFill>
                  <a:srgbClr val="F2F2F2">
                    <a:lumMod val="10000"/>
                  </a:srgbClr>
                </a:solidFill>
              </a:rPr>
              <a:t>99</a:t>
            </a:r>
            <a:r>
              <a:rPr kumimoji="0" lang="en-US" sz="1400" b="1" i="0" u="none" strike="noStrike" kern="0" cap="none" spc="0" normalizeH="0" baseline="0" noProof="0">
                <a:ln>
                  <a:noFill/>
                </a:ln>
                <a:solidFill>
                  <a:srgbClr val="F2F2F2">
                    <a:lumMod val="10000"/>
                  </a:srgbClr>
                </a:solidFill>
                <a:effectLst/>
                <a:uLnTx/>
                <a:uFillTx/>
                <a:latin typeface="Montserrat Medium"/>
              </a:rPr>
              <a:t>%</a:t>
            </a:r>
          </a:p>
        </p:txBody>
      </p:sp>
      <p:sp>
        <p:nvSpPr>
          <p:cNvPr id="272" name="Subtitle 2">
            <a:extLst>
              <a:ext uri="{FF2B5EF4-FFF2-40B4-BE49-F238E27FC236}">
                <a16:creationId xmlns:a16="http://schemas.microsoft.com/office/drawing/2014/main" id="{6CC96B6A-4F1C-8F47-1322-3A6B1C25C929}"/>
              </a:ext>
            </a:extLst>
          </p:cNvPr>
          <p:cNvSpPr txBox="1"/>
          <p:nvPr/>
        </p:nvSpPr>
        <p:spPr>
          <a:xfrm>
            <a:off x="9999440" y="1770072"/>
            <a:ext cx="774129" cy="307777"/>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2F2F2">
                    <a:lumMod val="10000"/>
                  </a:srgbClr>
                </a:solidFill>
                <a:effectLst/>
                <a:uLnTx/>
                <a:uFillTx/>
                <a:latin typeface="Montserrat Medium"/>
              </a:rPr>
              <a:t>99%</a:t>
            </a:r>
          </a:p>
        </p:txBody>
      </p:sp>
      <p:sp>
        <p:nvSpPr>
          <p:cNvPr id="273" name="Paralelogramo 272">
            <a:extLst>
              <a:ext uri="{FF2B5EF4-FFF2-40B4-BE49-F238E27FC236}">
                <a16:creationId xmlns:a16="http://schemas.microsoft.com/office/drawing/2014/main" id="{B95796C0-069B-8ABC-E38C-84C0DD46EDB9}"/>
              </a:ext>
            </a:extLst>
          </p:cNvPr>
          <p:cNvSpPr/>
          <p:nvPr/>
        </p:nvSpPr>
        <p:spPr>
          <a:xfrm>
            <a:off x="701675" y="2538481"/>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200">
                <a:solidFill>
                  <a:srgbClr val="FFFFFF"/>
                </a:solidFill>
                <a:latin typeface="Montserrat Medium"/>
              </a:rPr>
              <a:t>1</a:t>
            </a:r>
          </a:p>
        </p:txBody>
      </p:sp>
      <p:sp>
        <p:nvSpPr>
          <p:cNvPr id="289" name="Paralelogramo 288">
            <a:extLst>
              <a:ext uri="{FF2B5EF4-FFF2-40B4-BE49-F238E27FC236}">
                <a16:creationId xmlns:a16="http://schemas.microsoft.com/office/drawing/2014/main" id="{AD10B1F4-4B0B-AEAB-0187-FE6D97A50DAF}"/>
              </a:ext>
            </a:extLst>
          </p:cNvPr>
          <p:cNvSpPr/>
          <p:nvPr/>
        </p:nvSpPr>
        <p:spPr>
          <a:xfrm>
            <a:off x="5885715" y="2545769"/>
            <a:ext cx="1152000" cy="216000"/>
          </a:xfrm>
          <a:prstGeom prst="parallelogram">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290" name="Paralelogramo 289">
            <a:extLst>
              <a:ext uri="{FF2B5EF4-FFF2-40B4-BE49-F238E27FC236}">
                <a16:creationId xmlns:a16="http://schemas.microsoft.com/office/drawing/2014/main" id="{B99B9197-E16E-20D1-FF39-6AAF615BA63A}"/>
              </a:ext>
            </a:extLst>
          </p:cNvPr>
          <p:cNvSpPr/>
          <p:nvPr/>
        </p:nvSpPr>
        <p:spPr>
          <a:xfrm>
            <a:off x="5892113" y="2904428"/>
            <a:ext cx="1145602" cy="216000"/>
          </a:xfrm>
          <a:prstGeom prst="parallelogram">
            <a:avLst/>
          </a:prstGeom>
          <a:gradFill>
            <a:gsLst>
              <a:gs pos="100000">
                <a:srgbClr val="61A60E"/>
              </a:gs>
              <a:gs pos="0">
                <a:srgbClr val="61A60E"/>
              </a:gs>
              <a:gs pos="100000">
                <a:srgbClr val="F2F2F2"/>
              </a:gs>
            </a:gsLst>
            <a:lin ang="60000" scaled="0"/>
          </a:gradFill>
          <a:ln w="12700" cap="flat" cmpd="sng" algn="ctr">
            <a:solidFill>
              <a:srgbClr val="61A60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291" name="Paralelogramo 290">
            <a:extLst>
              <a:ext uri="{FF2B5EF4-FFF2-40B4-BE49-F238E27FC236}">
                <a16:creationId xmlns:a16="http://schemas.microsoft.com/office/drawing/2014/main" id="{C95DA5F6-B9AE-9EF3-DBC1-27F4877BD30A}"/>
              </a:ext>
            </a:extLst>
          </p:cNvPr>
          <p:cNvSpPr/>
          <p:nvPr/>
        </p:nvSpPr>
        <p:spPr>
          <a:xfrm>
            <a:off x="5891279" y="3240642"/>
            <a:ext cx="1146436" cy="216000"/>
          </a:xfrm>
          <a:prstGeom prst="parallelogram">
            <a:avLst/>
          </a:prstGeom>
          <a:gradFill>
            <a:gsLst>
              <a:gs pos="94000">
                <a:srgbClr val="61A60E"/>
              </a:gs>
              <a:gs pos="94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292" name="Paralelogramo 291">
            <a:extLst>
              <a:ext uri="{FF2B5EF4-FFF2-40B4-BE49-F238E27FC236}">
                <a16:creationId xmlns:a16="http://schemas.microsoft.com/office/drawing/2014/main" id="{0DF5AB49-C5B2-3B14-55C7-BC63ED8F03EA}"/>
              </a:ext>
            </a:extLst>
          </p:cNvPr>
          <p:cNvSpPr/>
          <p:nvPr/>
        </p:nvSpPr>
        <p:spPr>
          <a:xfrm>
            <a:off x="5996455" y="3622762"/>
            <a:ext cx="887197" cy="216000"/>
          </a:xfrm>
          <a:prstGeom prst="parallelogram">
            <a:avLst/>
          </a:prstGeom>
          <a:gradFill>
            <a:gsLst>
              <a:gs pos="100000">
                <a:srgbClr val="61A60E"/>
              </a:gs>
              <a:gs pos="0">
                <a:srgbClr val="61A60E"/>
              </a:gs>
              <a:gs pos="100000">
                <a:srgbClr val="F2F2F2"/>
              </a:gs>
            </a:gsLst>
            <a:lin ang="6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293" name="Paralelogramo 292">
            <a:extLst>
              <a:ext uri="{FF2B5EF4-FFF2-40B4-BE49-F238E27FC236}">
                <a16:creationId xmlns:a16="http://schemas.microsoft.com/office/drawing/2014/main" id="{4617F8A3-3D90-9479-F66D-C9C0F7D36974}"/>
              </a:ext>
            </a:extLst>
          </p:cNvPr>
          <p:cNvSpPr/>
          <p:nvPr/>
        </p:nvSpPr>
        <p:spPr>
          <a:xfrm>
            <a:off x="5996455" y="3967377"/>
            <a:ext cx="887197" cy="216000"/>
          </a:xfrm>
          <a:prstGeom prst="parallelogram">
            <a:avLst/>
          </a:prstGeom>
          <a:gradFill>
            <a:gsLst>
              <a:gs pos="91000">
                <a:srgbClr val="61A60E"/>
              </a:gs>
              <a:gs pos="92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294" name="Paralelogramo 293">
            <a:extLst>
              <a:ext uri="{FF2B5EF4-FFF2-40B4-BE49-F238E27FC236}">
                <a16:creationId xmlns:a16="http://schemas.microsoft.com/office/drawing/2014/main" id="{DB0E6A8D-B301-4353-AC7C-45E0684244FD}"/>
              </a:ext>
            </a:extLst>
          </p:cNvPr>
          <p:cNvSpPr/>
          <p:nvPr/>
        </p:nvSpPr>
        <p:spPr>
          <a:xfrm>
            <a:off x="5996455" y="4328829"/>
            <a:ext cx="887197" cy="216000"/>
          </a:xfrm>
          <a:prstGeom prst="parallelogram">
            <a:avLst/>
          </a:prstGeom>
          <a:gradFill>
            <a:gsLst>
              <a:gs pos="91000">
                <a:srgbClr val="61A60E"/>
              </a:gs>
              <a:gs pos="92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295" name="Paralelogramo 294">
            <a:extLst>
              <a:ext uri="{FF2B5EF4-FFF2-40B4-BE49-F238E27FC236}">
                <a16:creationId xmlns:a16="http://schemas.microsoft.com/office/drawing/2014/main" id="{89E645D4-8805-20D5-AF1C-69AF2A8DFAE9}"/>
              </a:ext>
            </a:extLst>
          </p:cNvPr>
          <p:cNvSpPr/>
          <p:nvPr/>
        </p:nvSpPr>
        <p:spPr>
          <a:xfrm>
            <a:off x="5996455" y="4688319"/>
            <a:ext cx="887197" cy="216000"/>
          </a:xfrm>
          <a:prstGeom prst="parallelogram">
            <a:avLst/>
          </a:prstGeom>
          <a:gradFill>
            <a:gsLst>
              <a:gs pos="84000">
                <a:srgbClr val="61A60E"/>
              </a:gs>
              <a:gs pos="85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297" name="Paralelogramo 296">
            <a:extLst>
              <a:ext uri="{FF2B5EF4-FFF2-40B4-BE49-F238E27FC236}">
                <a16:creationId xmlns:a16="http://schemas.microsoft.com/office/drawing/2014/main" id="{18C857EB-9788-8443-CC43-70EA70CB1E09}"/>
              </a:ext>
            </a:extLst>
          </p:cNvPr>
          <p:cNvSpPr/>
          <p:nvPr/>
        </p:nvSpPr>
        <p:spPr>
          <a:xfrm>
            <a:off x="5996090" y="5040061"/>
            <a:ext cx="887927" cy="216000"/>
          </a:xfrm>
          <a:prstGeom prst="parallelogram">
            <a:avLst/>
          </a:prstGeom>
          <a:gradFill>
            <a:gsLst>
              <a:gs pos="91000">
                <a:srgbClr val="61A60E"/>
              </a:gs>
              <a:gs pos="92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298" name="Paralelogramo 297">
            <a:extLst>
              <a:ext uri="{FF2B5EF4-FFF2-40B4-BE49-F238E27FC236}">
                <a16:creationId xmlns:a16="http://schemas.microsoft.com/office/drawing/2014/main" id="{0AD4FA67-6629-B5CE-5D87-764062F66CE7}"/>
              </a:ext>
            </a:extLst>
          </p:cNvPr>
          <p:cNvSpPr/>
          <p:nvPr/>
        </p:nvSpPr>
        <p:spPr>
          <a:xfrm>
            <a:off x="5901193" y="5826274"/>
            <a:ext cx="1152000" cy="216000"/>
          </a:xfrm>
          <a:prstGeom prst="parallelogram">
            <a:avLst/>
          </a:prstGeom>
          <a:gradFill>
            <a:gsLst>
              <a:gs pos="96000">
                <a:srgbClr val="61A60E"/>
              </a:gs>
              <a:gs pos="97000">
                <a:srgbClr val="F2F2F2"/>
              </a:gs>
            </a:gsLst>
            <a:lin ang="900000" scaled="0"/>
          </a:gradFill>
          <a:ln w="12700" cap="flat" cmpd="sng" algn="ctr">
            <a:solidFill>
              <a:srgbClr val="61A60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cxnSp>
        <p:nvCxnSpPr>
          <p:cNvPr id="299" name="Conector recto 298">
            <a:extLst>
              <a:ext uri="{FF2B5EF4-FFF2-40B4-BE49-F238E27FC236}">
                <a16:creationId xmlns:a16="http://schemas.microsoft.com/office/drawing/2014/main" id="{C06F950E-133C-4A8C-47F0-41D6C56CAFCF}"/>
              </a:ext>
            </a:extLst>
          </p:cNvPr>
          <p:cNvCxnSpPr>
            <a:cxnSpLocks/>
          </p:cNvCxnSpPr>
          <p:nvPr/>
        </p:nvCxnSpPr>
        <p:spPr>
          <a:xfrm>
            <a:off x="9580890" y="1503782"/>
            <a:ext cx="0" cy="216000"/>
          </a:xfrm>
          <a:prstGeom prst="line">
            <a:avLst/>
          </a:prstGeom>
          <a:noFill/>
          <a:ln w="6350" cap="flat" cmpd="sng" algn="ctr">
            <a:solidFill>
              <a:sysClr val="window" lastClr="FFFFFF"/>
            </a:solidFill>
            <a:prstDash val="solid"/>
            <a:miter lim="800000"/>
          </a:ln>
          <a:effectLst>
            <a:outerShdw blurRad="50800" dist="38100" dir="2700000" algn="tl" rotWithShape="0">
              <a:prstClr val="black">
                <a:alpha val="40000"/>
              </a:prstClr>
            </a:outerShdw>
          </a:effectLst>
        </p:spPr>
      </p:cxnSp>
      <p:cxnSp>
        <p:nvCxnSpPr>
          <p:cNvPr id="300" name="Conector recto 299">
            <a:extLst>
              <a:ext uri="{FF2B5EF4-FFF2-40B4-BE49-F238E27FC236}">
                <a16:creationId xmlns:a16="http://schemas.microsoft.com/office/drawing/2014/main" id="{B20B3492-4AC5-1BCF-C16C-6B385A76EDB2}"/>
              </a:ext>
            </a:extLst>
          </p:cNvPr>
          <p:cNvCxnSpPr>
            <a:cxnSpLocks/>
          </p:cNvCxnSpPr>
          <p:nvPr/>
        </p:nvCxnSpPr>
        <p:spPr>
          <a:xfrm>
            <a:off x="9580890" y="1802599"/>
            <a:ext cx="0" cy="216000"/>
          </a:xfrm>
          <a:prstGeom prst="line">
            <a:avLst/>
          </a:prstGeom>
          <a:noFill/>
          <a:ln w="6350" cap="flat" cmpd="sng" algn="ctr">
            <a:solidFill>
              <a:srgbClr val="FFC000"/>
            </a:solidFill>
            <a:prstDash val="solid"/>
            <a:miter lim="800000"/>
          </a:ln>
          <a:effectLst>
            <a:outerShdw blurRad="50800" dist="38100" dir="2700000" algn="tl" rotWithShape="0">
              <a:prstClr val="black">
                <a:alpha val="40000"/>
              </a:prstClr>
            </a:outerShdw>
          </a:effectLst>
        </p:spPr>
      </p:cxnSp>
      <p:pic>
        <p:nvPicPr>
          <p:cNvPr id="301" name="Imagen 300">
            <a:extLst>
              <a:ext uri="{FF2B5EF4-FFF2-40B4-BE49-F238E27FC236}">
                <a16:creationId xmlns:a16="http://schemas.microsoft.com/office/drawing/2014/main" id="{D6972698-CB9D-EBFC-7148-3E6685CF1A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906" b="98534" l="9971" r="89883">
                        <a14:foregroundMark x1="35484" y1="99120" x2="31378" y2="91056"/>
                        <a14:foregroundMark x1="31378" y1="91056" x2="30059" y2="89736"/>
                        <a14:foregroundMark x1="84018" y1="98534" x2="83871" y2="89443"/>
                        <a14:foregroundMark x1="22874" y1="53372" x2="23314" y2="60997"/>
                        <a14:foregroundMark x1="23314" y1="60997" x2="30645" y2="61877"/>
                        <a14:foregroundMark x1="30645" y1="61877" x2="31965" y2="54692"/>
                        <a14:foregroundMark x1="31965" y1="54692" x2="21994" y2="53079"/>
                        <a14:foregroundMark x1="29619" y1="7478" x2="46334" y2="1906"/>
                        <a14:foregroundMark x1="55279" y1="2493" x2="55425" y2="2493"/>
                      </a14:backgroundRemoval>
                    </a14:imgEffect>
                  </a14:imgLayer>
                </a14:imgProps>
              </a:ext>
            </a:extLst>
          </a:blip>
          <a:stretch>
            <a:fillRect/>
          </a:stretch>
        </p:blipFill>
        <p:spPr>
          <a:xfrm>
            <a:off x="1047381" y="1636151"/>
            <a:ext cx="293766" cy="293766"/>
          </a:xfrm>
          <a:prstGeom prst="rect">
            <a:avLst/>
          </a:prstGeom>
        </p:spPr>
      </p:pic>
      <p:sp>
        <p:nvSpPr>
          <p:cNvPr id="315" name="Forma libre: forma 314">
            <a:extLst>
              <a:ext uri="{FF2B5EF4-FFF2-40B4-BE49-F238E27FC236}">
                <a16:creationId xmlns:a16="http://schemas.microsoft.com/office/drawing/2014/main" id="{7D6B9D82-B218-764A-F101-0F6196D28EEA}"/>
              </a:ext>
            </a:extLst>
          </p:cNvPr>
          <p:cNvSpPr/>
          <p:nvPr/>
        </p:nvSpPr>
        <p:spPr>
          <a:xfrm>
            <a:off x="8398374" y="2597312"/>
            <a:ext cx="144436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16" name="Forma libre: forma 315">
            <a:extLst>
              <a:ext uri="{FF2B5EF4-FFF2-40B4-BE49-F238E27FC236}">
                <a16:creationId xmlns:a16="http://schemas.microsoft.com/office/drawing/2014/main" id="{BD62D5B5-06D0-8225-8EAE-9A27E2C15712}"/>
              </a:ext>
            </a:extLst>
          </p:cNvPr>
          <p:cNvSpPr/>
          <p:nvPr/>
        </p:nvSpPr>
        <p:spPr>
          <a:xfrm>
            <a:off x="8398374" y="2957435"/>
            <a:ext cx="144436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17" name="Forma libre: forma 316">
            <a:extLst>
              <a:ext uri="{FF2B5EF4-FFF2-40B4-BE49-F238E27FC236}">
                <a16:creationId xmlns:a16="http://schemas.microsoft.com/office/drawing/2014/main" id="{C1C780DF-506B-1E3D-08B7-1E64B42F913A}"/>
              </a:ext>
            </a:extLst>
          </p:cNvPr>
          <p:cNvSpPr/>
          <p:nvPr/>
        </p:nvSpPr>
        <p:spPr>
          <a:xfrm>
            <a:off x="9758859" y="3273980"/>
            <a:ext cx="141948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18" name="Forma libre: forma 317">
            <a:extLst>
              <a:ext uri="{FF2B5EF4-FFF2-40B4-BE49-F238E27FC236}">
                <a16:creationId xmlns:a16="http://schemas.microsoft.com/office/drawing/2014/main" id="{A3A55B4B-FB3B-58B8-EFF9-03536A2BF317}"/>
              </a:ext>
            </a:extLst>
          </p:cNvPr>
          <p:cNvSpPr/>
          <p:nvPr/>
        </p:nvSpPr>
        <p:spPr>
          <a:xfrm>
            <a:off x="9792974" y="4034109"/>
            <a:ext cx="1205409" cy="10682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19" name="Forma libre: forma 318">
            <a:extLst>
              <a:ext uri="{FF2B5EF4-FFF2-40B4-BE49-F238E27FC236}">
                <a16:creationId xmlns:a16="http://schemas.microsoft.com/office/drawing/2014/main" id="{8E187C8E-469E-DBB3-9E2A-B3B025DF45F7}"/>
              </a:ext>
            </a:extLst>
          </p:cNvPr>
          <p:cNvSpPr/>
          <p:nvPr/>
        </p:nvSpPr>
        <p:spPr>
          <a:xfrm>
            <a:off x="9792976" y="4378064"/>
            <a:ext cx="1168382" cy="126903"/>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20" name="Forma libre: forma 319">
            <a:extLst>
              <a:ext uri="{FF2B5EF4-FFF2-40B4-BE49-F238E27FC236}">
                <a16:creationId xmlns:a16="http://schemas.microsoft.com/office/drawing/2014/main" id="{17206D88-0981-F571-DE96-E4AB70D3974D}"/>
              </a:ext>
            </a:extLst>
          </p:cNvPr>
          <p:cNvSpPr/>
          <p:nvPr/>
        </p:nvSpPr>
        <p:spPr>
          <a:xfrm>
            <a:off x="9979557" y="4741917"/>
            <a:ext cx="1198787" cy="14862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22" name="Forma libre: forma 321">
            <a:extLst>
              <a:ext uri="{FF2B5EF4-FFF2-40B4-BE49-F238E27FC236}">
                <a16:creationId xmlns:a16="http://schemas.microsoft.com/office/drawing/2014/main" id="{0B287126-8204-35AC-8900-D03C98708826}"/>
              </a:ext>
            </a:extLst>
          </p:cNvPr>
          <p:cNvSpPr/>
          <p:nvPr/>
        </p:nvSpPr>
        <p:spPr>
          <a:xfrm>
            <a:off x="9988299" y="5099005"/>
            <a:ext cx="973057"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23" name="Forma libre: forma 322">
            <a:extLst>
              <a:ext uri="{FF2B5EF4-FFF2-40B4-BE49-F238E27FC236}">
                <a16:creationId xmlns:a16="http://schemas.microsoft.com/office/drawing/2014/main" id="{BCA59749-666D-8B62-D47D-3963694BB2E6}"/>
              </a:ext>
            </a:extLst>
          </p:cNvPr>
          <p:cNvSpPr/>
          <p:nvPr/>
        </p:nvSpPr>
        <p:spPr>
          <a:xfrm>
            <a:off x="9115650" y="5854578"/>
            <a:ext cx="1645656" cy="9841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24" name="CuadroTexto 323">
            <a:extLst>
              <a:ext uri="{FF2B5EF4-FFF2-40B4-BE49-F238E27FC236}">
                <a16:creationId xmlns:a16="http://schemas.microsoft.com/office/drawing/2014/main" id="{4B8AFD05-5CD9-122D-7698-90219065B9B9}"/>
              </a:ext>
            </a:extLst>
          </p:cNvPr>
          <p:cNvSpPr txBox="1"/>
          <p:nvPr/>
        </p:nvSpPr>
        <p:spPr>
          <a:xfrm>
            <a:off x="7099407" y="3177464"/>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92%</a:t>
            </a:r>
          </a:p>
          <a:p>
            <a:pPr algn="ctr">
              <a:defRPr/>
            </a:pPr>
            <a:r>
              <a:rPr lang="es-CO" sz="950">
                <a:solidFill>
                  <a:prstClr val="black"/>
                </a:solidFill>
                <a:latin typeface="Montserrat Medium"/>
                <a:cs typeface="Arial"/>
              </a:rPr>
              <a:t>92%</a:t>
            </a:r>
          </a:p>
        </p:txBody>
      </p:sp>
      <p:sp>
        <p:nvSpPr>
          <p:cNvPr id="325" name="CuadroTexto 324">
            <a:extLst>
              <a:ext uri="{FF2B5EF4-FFF2-40B4-BE49-F238E27FC236}">
                <a16:creationId xmlns:a16="http://schemas.microsoft.com/office/drawing/2014/main" id="{CAC85934-1D21-00BE-70C9-09074020EC8C}"/>
              </a:ext>
            </a:extLst>
          </p:cNvPr>
          <p:cNvSpPr txBox="1"/>
          <p:nvPr/>
        </p:nvSpPr>
        <p:spPr>
          <a:xfrm>
            <a:off x="7099407" y="3544412"/>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100%</a:t>
            </a:r>
          </a:p>
          <a:p>
            <a:pPr algn="ctr">
              <a:defRPr/>
            </a:pPr>
            <a:r>
              <a:rPr lang="es-CO" sz="950">
                <a:solidFill>
                  <a:prstClr val="black"/>
                </a:solidFill>
                <a:latin typeface="Montserrat Medium"/>
                <a:cs typeface="Arial"/>
              </a:rPr>
              <a:t>100%</a:t>
            </a:r>
          </a:p>
        </p:txBody>
      </p:sp>
      <p:sp>
        <p:nvSpPr>
          <p:cNvPr id="326" name="CuadroTexto 325">
            <a:extLst>
              <a:ext uri="{FF2B5EF4-FFF2-40B4-BE49-F238E27FC236}">
                <a16:creationId xmlns:a16="http://schemas.microsoft.com/office/drawing/2014/main" id="{B1676CD4-3F34-5023-4A06-C8DB77AE52DC}"/>
              </a:ext>
            </a:extLst>
          </p:cNvPr>
          <p:cNvSpPr txBox="1"/>
          <p:nvPr/>
        </p:nvSpPr>
        <p:spPr>
          <a:xfrm>
            <a:off x="7099407" y="3909975"/>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99%</a:t>
            </a:r>
          </a:p>
          <a:p>
            <a:pPr algn="ctr">
              <a:defRPr/>
            </a:pPr>
            <a:r>
              <a:rPr lang="es-CO" sz="950">
                <a:solidFill>
                  <a:prstClr val="black"/>
                </a:solidFill>
                <a:latin typeface="Montserrat Medium"/>
                <a:cs typeface="Arial"/>
              </a:rPr>
              <a:t>100%</a:t>
            </a:r>
          </a:p>
        </p:txBody>
      </p:sp>
      <p:sp>
        <p:nvSpPr>
          <p:cNvPr id="327" name="CuadroTexto 326">
            <a:extLst>
              <a:ext uri="{FF2B5EF4-FFF2-40B4-BE49-F238E27FC236}">
                <a16:creationId xmlns:a16="http://schemas.microsoft.com/office/drawing/2014/main" id="{91660FBD-E6C6-D811-6E06-6781A7FFE5BE}"/>
              </a:ext>
            </a:extLst>
          </p:cNvPr>
          <p:cNvSpPr txBox="1"/>
          <p:nvPr/>
        </p:nvSpPr>
        <p:spPr>
          <a:xfrm>
            <a:off x="7099407" y="4266599"/>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98%</a:t>
            </a:r>
          </a:p>
          <a:p>
            <a:pPr algn="ctr">
              <a:defRPr/>
            </a:pPr>
            <a:r>
              <a:rPr lang="es-CO" sz="950">
                <a:solidFill>
                  <a:prstClr val="black"/>
                </a:solidFill>
                <a:latin typeface="Montserrat Medium"/>
                <a:cs typeface="Arial"/>
              </a:rPr>
              <a:t>100%</a:t>
            </a:r>
          </a:p>
        </p:txBody>
      </p:sp>
      <p:sp>
        <p:nvSpPr>
          <p:cNvPr id="328" name="CuadroTexto 327">
            <a:extLst>
              <a:ext uri="{FF2B5EF4-FFF2-40B4-BE49-F238E27FC236}">
                <a16:creationId xmlns:a16="http://schemas.microsoft.com/office/drawing/2014/main" id="{C888FA1F-2B17-C7F2-DE81-6E45C56E1F5F}"/>
              </a:ext>
            </a:extLst>
          </p:cNvPr>
          <p:cNvSpPr txBox="1"/>
          <p:nvPr/>
        </p:nvSpPr>
        <p:spPr>
          <a:xfrm>
            <a:off x="7099407" y="4613023"/>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87%</a:t>
            </a:r>
          </a:p>
          <a:p>
            <a:pPr algn="ctr">
              <a:defRPr/>
            </a:pPr>
            <a:r>
              <a:rPr lang="es-CO" sz="950">
                <a:solidFill>
                  <a:prstClr val="black"/>
                </a:solidFill>
                <a:latin typeface="Montserrat Medium"/>
                <a:cs typeface="Arial"/>
              </a:rPr>
              <a:t>89%</a:t>
            </a:r>
          </a:p>
        </p:txBody>
      </p:sp>
      <p:sp>
        <p:nvSpPr>
          <p:cNvPr id="330" name="CuadroTexto 329">
            <a:extLst>
              <a:ext uri="{FF2B5EF4-FFF2-40B4-BE49-F238E27FC236}">
                <a16:creationId xmlns:a16="http://schemas.microsoft.com/office/drawing/2014/main" id="{1E5AEBB5-3016-6496-6EFC-8A1BC076D12C}"/>
              </a:ext>
            </a:extLst>
          </p:cNvPr>
          <p:cNvSpPr txBox="1"/>
          <p:nvPr/>
        </p:nvSpPr>
        <p:spPr>
          <a:xfrm>
            <a:off x="7099407" y="4977656"/>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100%</a:t>
            </a:r>
          </a:p>
          <a:p>
            <a:pPr algn="ctr">
              <a:defRPr/>
            </a:pPr>
            <a:r>
              <a:rPr lang="es-CO" sz="950">
                <a:solidFill>
                  <a:prstClr val="black"/>
                </a:solidFill>
                <a:latin typeface="Montserrat Medium"/>
                <a:cs typeface="Arial"/>
              </a:rPr>
              <a:t>100%</a:t>
            </a:r>
          </a:p>
        </p:txBody>
      </p:sp>
      <p:sp>
        <p:nvSpPr>
          <p:cNvPr id="331" name="CuadroTexto 330">
            <a:extLst>
              <a:ext uri="{FF2B5EF4-FFF2-40B4-BE49-F238E27FC236}">
                <a16:creationId xmlns:a16="http://schemas.microsoft.com/office/drawing/2014/main" id="{5E215FE0-CD70-C20B-AE66-C7E382B7BEFE}"/>
              </a:ext>
            </a:extLst>
          </p:cNvPr>
          <p:cNvSpPr txBox="1"/>
          <p:nvPr/>
        </p:nvSpPr>
        <p:spPr>
          <a:xfrm>
            <a:off x="7099407" y="5710648"/>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100%</a:t>
            </a:r>
          </a:p>
          <a:p>
            <a:pPr algn="ctr">
              <a:defRPr/>
            </a:pPr>
            <a:r>
              <a:rPr lang="es-CO" sz="950">
                <a:solidFill>
                  <a:prstClr val="black"/>
                </a:solidFill>
                <a:latin typeface="Montserrat Medium"/>
                <a:cs typeface="Arial"/>
              </a:rPr>
              <a:t>100%</a:t>
            </a:r>
          </a:p>
        </p:txBody>
      </p:sp>
      <p:sp>
        <p:nvSpPr>
          <p:cNvPr id="332" name="Forma libre: forma 331">
            <a:extLst>
              <a:ext uri="{FF2B5EF4-FFF2-40B4-BE49-F238E27FC236}">
                <a16:creationId xmlns:a16="http://schemas.microsoft.com/office/drawing/2014/main" id="{1E282CB3-BFCC-DF3A-C4DC-A0FAFFC417AF}"/>
              </a:ext>
            </a:extLst>
          </p:cNvPr>
          <p:cNvSpPr/>
          <p:nvPr/>
        </p:nvSpPr>
        <p:spPr>
          <a:xfrm>
            <a:off x="9792976" y="3680055"/>
            <a:ext cx="519599" cy="14144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33" name="CuadroTexto 332">
            <a:extLst>
              <a:ext uri="{FF2B5EF4-FFF2-40B4-BE49-F238E27FC236}">
                <a16:creationId xmlns:a16="http://schemas.microsoft.com/office/drawing/2014/main" id="{8F34392D-249E-96D0-4445-64E60A9B6B02}"/>
              </a:ext>
            </a:extLst>
          </p:cNvPr>
          <p:cNvSpPr txBox="1"/>
          <p:nvPr/>
        </p:nvSpPr>
        <p:spPr>
          <a:xfrm>
            <a:off x="1098103" y="5351316"/>
            <a:ext cx="4515286" cy="314930"/>
          </a:xfrm>
          <a:prstGeom prst="rect">
            <a:avLst/>
          </a:prstGeom>
          <a:noFill/>
          <a:ln w="12700" cap="flat" cmpd="sng" algn="ctr">
            <a:noFill/>
            <a:prstDash val="solid"/>
            <a:miter lim="800000"/>
          </a:ln>
          <a:effectLst/>
        </p:spPr>
        <p:txBody>
          <a:bodyPr tIns="72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a:lnSpc>
                <a:spcPts val="1000"/>
              </a:lnSpc>
              <a:defRPr/>
            </a:pPr>
            <a:r>
              <a:rPr lang="es-MX" sz="1000" kern="0"/>
              <a:t>Propuesta de Cultura y gobierno de transformación digital y analítica</a:t>
            </a:r>
          </a:p>
        </p:txBody>
      </p:sp>
      <p:sp>
        <p:nvSpPr>
          <p:cNvPr id="336" name="Paralelogramo 335">
            <a:extLst>
              <a:ext uri="{FF2B5EF4-FFF2-40B4-BE49-F238E27FC236}">
                <a16:creationId xmlns:a16="http://schemas.microsoft.com/office/drawing/2014/main" id="{32C73AC4-66EA-B7E0-A9CB-B69D3E6364C4}"/>
              </a:ext>
            </a:extLst>
          </p:cNvPr>
          <p:cNvSpPr/>
          <p:nvPr/>
        </p:nvSpPr>
        <p:spPr>
          <a:xfrm>
            <a:off x="5996090" y="5378203"/>
            <a:ext cx="887927" cy="216000"/>
          </a:xfrm>
          <a:prstGeom prst="parallelogram">
            <a:avLst/>
          </a:prstGeom>
          <a:gradFill>
            <a:gsLst>
              <a:gs pos="91000">
                <a:srgbClr val="61A60E"/>
              </a:gs>
              <a:gs pos="92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337" name="Forma libre: forma 336">
            <a:extLst>
              <a:ext uri="{FF2B5EF4-FFF2-40B4-BE49-F238E27FC236}">
                <a16:creationId xmlns:a16="http://schemas.microsoft.com/office/drawing/2014/main" id="{A7C6FCF2-23EE-ED44-621B-3753B4B258F4}"/>
              </a:ext>
            </a:extLst>
          </p:cNvPr>
          <p:cNvSpPr/>
          <p:nvPr/>
        </p:nvSpPr>
        <p:spPr>
          <a:xfrm>
            <a:off x="9827587" y="5470694"/>
            <a:ext cx="1307136" cy="126903"/>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38" name="CuadroTexto 337">
            <a:extLst>
              <a:ext uri="{FF2B5EF4-FFF2-40B4-BE49-F238E27FC236}">
                <a16:creationId xmlns:a16="http://schemas.microsoft.com/office/drawing/2014/main" id="{DB989870-2C4A-0E79-85A9-1EB4C96E4DC6}"/>
              </a:ext>
            </a:extLst>
          </p:cNvPr>
          <p:cNvSpPr txBox="1"/>
          <p:nvPr/>
        </p:nvSpPr>
        <p:spPr>
          <a:xfrm>
            <a:off x="7099407" y="5322601"/>
            <a:ext cx="540000" cy="384721"/>
          </a:xfrm>
          <a:prstGeom prst="rect">
            <a:avLst/>
          </a:prstGeom>
          <a:noFill/>
        </p:spPr>
        <p:txBody>
          <a:bodyPr wrap="square">
            <a:spAutoFit/>
          </a:bodyPr>
          <a:lstStyle/>
          <a:p>
            <a:pPr algn="ctr">
              <a:defRPr/>
            </a:pPr>
            <a:r>
              <a:rPr lang="es-CO" sz="950" u="sng">
                <a:solidFill>
                  <a:prstClr val="black"/>
                </a:solidFill>
                <a:latin typeface="Montserrat Medium"/>
                <a:cs typeface="Arial"/>
              </a:rPr>
              <a:t>95%</a:t>
            </a:r>
          </a:p>
          <a:p>
            <a:pPr algn="ctr">
              <a:defRPr/>
            </a:pPr>
            <a:r>
              <a:rPr lang="es-CO" sz="950">
                <a:solidFill>
                  <a:prstClr val="black"/>
                </a:solidFill>
                <a:latin typeface="Montserrat Medium"/>
                <a:cs typeface="Arial"/>
              </a:rPr>
              <a:t>95%</a:t>
            </a:r>
          </a:p>
        </p:txBody>
      </p:sp>
      <p:sp>
        <p:nvSpPr>
          <p:cNvPr id="3" name="Título 1">
            <a:extLst>
              <a:ext uri="{FF2B5EF4-FFF2-40B4-BE49-F238E27FC236}">
                <a16:creationId xmlns:a16="http://schemas.microsoft.com/office/drawing/2014/main" id="{31CEB4E2-4B8A-06C3-8FB9-82BBD8E6BC42}"/>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4" name="CuadroTexto 3">
            <a:extLst>
              <a:ext uri="{FF2B5EF4-FFF2-40B4-BE49-F238E27FC236}">
                <a16:creationId xmlns:a16="http://schemas.microsoft.com/office/drawing/2014/main" id="{51D368FA-10D7-A74D-1960-B33A0D33CECE}"/>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Transformación Digital y Analítica</a:t>
            </a:r>
          </a:p>
        </p:txBody>
      </p:sp>
      <p:cxnSp>
        <p:nvCxnSpPr>
          <p:cNvPr id="38" name="Straight Connector 42">
            <a:extLst>
              <a:ext uri="{FF2B5EF4-FFF2-40B4-BE49-F238E27FC236}">
                <a16:creationId xmlns:a16="http://schemas.microsoft.com/office/drawing/2014/main" id="{ED07B05D-DF41-6134-03E8-FDF4BF8855E4}"/>
              </a:ext>
            </a:extLst>
          </p:cNvPr>
          <p:cNvCxnSpPr>
            <a:cxnSpLocks/>
          </p:cNvCxnSpPr>
          <p:nvPr/>
        </p:nvCxnSpPr>
        <p:spPr>
          <a:xfrm>
            <a:off x="637176" y="2813953"/>
            <a:ext cx="10548000" cy="0"/>
          </a:xfrm>
          <a:prstGeom prst="line">
            <a:avLst/>
          </a:prstGeom>
          <a:noFill/>
          <a:ln w="6350" cap="flat" cmpd="sng" algn="ctr">
            <a:solidFill>
              <a:sysClr val="window" lastClr="FFFFFF">
                <a:lumMod val="85000"/>
              </a:sysClr>
            </a:solidFill>
            <a:prstDash val="solid"/>
            <a:miter lim="800000"/>
          </a:ln>
          <a:effectLst/>
        </p:spPr>
      </p:cxnSp>
      <p:sp>
        <p:nvSpPr>
          <p:cNvPr id="39" name="Paralelogramo 38">
            <a:extLst>
              <a:ext uri="{FF2B5EF4-FFF2-40B4-BE49-F238E27FC236}">
                <a16:creationId xmlns:a16="http://schemas.microsoft.com/office/drawing/2014/main" id="{CFD9F8B9-9550-A27C-DA2B-5ACC06119282}"/>
              </a:ext>
            </a:extLst>
          </p:cNvPr>
          <p:cNvSpPr/>
          <p:nvPr/>
        </p:nvSpPr>
        <p:spPr>
          <a:xfrm>
            <a:off x="701675" y="2909718"/>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200">
                <a:solidFill>
                  <a:srgbClr val="FFFFFF"/>
                </a:solidFill>
                <a:latin typeface="Montserrat Medium"/>
              </a:rPr>
              <a:t>2</a:t>
            </a:r>
          </a:p>
        </p:txBody>
      </p:sp>
      <p:sp>
        <p:nvSpPr>
          <p:cNvPr id="40" name="Paralelogramo 39">
            <a:extLst>
              <a:ext uri="{FF2B5EF4-FFF2-40B4-BE49-F238E27FC236}">
                <a16:creationId xmlns:a16="http://schemas.microsoft.com/office/drawing/2014/main" id="{66215084-9C98-BE26-D846-9F8332254785}"/>
              </a:ext>
            </a:extLst>
          </p:cNvPr>
          <p:cNvSpPr/>
          <p:nvPr/>
        </p:nvSpPr>
        <p:spPr>
          <a:xfrm>
            <a:off x="701675" y="3249155"/>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200">
                <a:solidFill>
                  <a:srgbClr val="FFFFFF"/>
                </a:solidFill>
                <a:latin typeface="Montserrat Medium"/>
              </a:rPr>
              <a:t>3</a:t>
            </a:r>
          </a:p>
        </p:txBody>
      </p:sp>
      <p:sp>
        <p:nvSpPr>
          <p:cNvPr id="41" name="Paralelogramo 40">
            <a:extLst>
              <a:ext uri="{FF2B5EF4-FFF2-40B4-BE49-F238E27FC236}">
                <a16:creationId xmlns:a16="http://schemas.microsoft.com/office/drawing/2014/main" id="{59D3B529-2FD6-19C7-FFEB-F5EE7C2FCB59}"/>
              </a:ext>
            </a:extLst>
          </p:cNvPr>
          <p:cNvSpPr/>
          <p:nvPr/>
        </p:nvSpPr>
        <p:spPr>
          <a:xfrm>
            <a:off x="701675" y="5820388"/>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200">
                <a:solidFill>
                  <a:srgbClr val="FFFFFF"/>
                </a:solidFill>
                <a:latin typeface="Montserrat Medium"/>
              </a:rPr>
              <a:t>4</a:t>
            </a:r>
            <a:endParaRPr lang="es-CO" sz="1200">
              <a:solidFill>
                <a:srgbClr val="FFFFFF"/>
              </a:solidFill>
              <a:latin typeface="Montserrat Medium"/>
            </a:endParaRPr>
          </a:p>
        </p:txBody>
      </p:sp>
      <p:sp>
        <p:nvSpPr>
          <p:cNvPr id="43" name="Paralelogramo 42">
            <a:extLst>
              <a:ext uri="{FF2B5EF4-FFF2-40B4-BE49-F238E27FC236}">
                <a16:creationId xmlns:a16="http://schemas.microsoft.com/office/drawing/2014/main" id="{F4AF1700-0569-0683-81A9-5D6819BFE2E5}"/>
              </a:ext>
            </a:extLst>
          </p:cNvPr>
          <p:cNvSpPr/>
          <p:nvPr/>
        </p:nvSpPr>
        <p:spPr>
          <a:xfrm>
            <a:off x="817912" y="3610894"/>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4" name="Paralelogramo 43">
            <a:extLst>
              <a:ext uri="{FF2B5EF4-FFF2-40B4-BE49-F238E27FC236}">
                <a16:creationId xmlns:a16="http://schemas.microsoft.com/office/drawing/2014/main" id="{E34814D0-429E-A674-431E-0AB75B113C9D}"/>
              </a:ext>
            </a:extLst>
          </p:cNvPr>
          <p:cNvSpPr/>
          <p:nvPr/>
        </p:nvSpPr>
        <p:spPr>
          <a:xfrm>
            <a:off x="798995" y="3981585"/>
            <a:ext cx="241235"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5" name="Paralelogramo 44">
            <a:extLst>
              <a:ext uri="{FF2B5EF4-FFF2-40B4-BE49-F238E27FC236}">
                <a16:creationId xmlns:a16="http://schemas.microsoft.com/office/drawing/2014/main" id="{001DFEDC-4A22-B318-11C0-AF86C4241DEC}"/>
              </a:ext>
            </a:extLst>
          </p:cNvPr>
          <p:cNvSpPr/>
          <p:nvPr/>
        </p:nvSpPr>
        <p:spPr>
          <a:xfrm>
            <a:off x="798995" y="4336509"/>
            <a:ext cx="241235"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6" name="Paralelogramo 45">
            <a:extLst>
              <a:ext uri="{FF2B5EF4-FFF2-40B4-BE49-F238E27FC236}">
                <a16:creationId xmlns:a16="http://schemas.microsoft.com/office/drawing/2014/main" id="{12D4289F-343A-7C74-AD7B-4E1AB5538FEE}"/>
              </a:ext>
            </a:extLst>
          </p:cNvPr>
          <p:cNvSpPr/>
          <p:nvPr/>
        </p:nvSpPr>
        <p:spPr>
          <a:xfrm>
            <a:off x="798995" y="4699201"/>
            <a:ext cx="241235"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7" name="Paralelogramo 46">
            <a:extLst>
              <a:ext uri="{FF2B5EF4-FFF2-40B4-BE49-F238E27FC236}">
                <a16:creationId xmlns:a16="http://schemas.microsoft.com/office/drawing/2014/main" id="{B4CB71B1-8BF0-C321-A8A6-B9AF8523AD38}"/>
              </a:ext>
            </a:extLst>
          </p:cNvPr>
          <p:cNvSpPr/>
          <p:nvPr/>
        </p:nvSpPr>
        <p:spPr>
          <a:xfrm>
            <a:off x="801063" y="5052410"/>
            <a:ext cx="239167"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8" name="Paralelogramo 47">
            <a:extLst>
              <a:ext uri="{FF2B5EF4-FFF2-40B4-BE49-F238E27FC236}">
                <a16:creationId xmlns:a16="http://schemas.microsoft.com/office/drawing/2014/main" id="{28D8DD33-F482-7260-FBFE-76867705184C}"/>
              </a:ext>
            </a:extLst>
          </p:cNvPr>
          <p:cNvSpPr/>
          <p:nvPr/>
        </p:nvSpPr>
        <p:spPr>
          <a:xfrm>
            <a:off x="798995" y="5404318"/>
            <a:ext cx="241235"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cxnSp>
        <p:nvCxnSpPr>
          <p:cNvPr id="52" name="Straight Connector 42">
            <a:extLst>
              <a:ext uri="{FF2B5EF4-FFF2-40B4-BE49-F238E27FC236}">
                <a16:creationId xmlns:a16="http://schemas.microsoft.com/office/drawing/2014/main" id="{8DC607A6-0640-7151-DF12-87CA22FFD501}"/>
              </a:ext>
            </a:extLst>
          </p:cNvPr>
          <p:cNvCxnSpPr>
            <a:cxnSpLocks/>
          </p:cNvCxnSpPr>
          <p:nvPr/>
        </p:nvCxnSpPr>
        <p:spPr>
          <a:xfrm>
            <a:off x="637176" y="3177464"/>
            <a:ext cx="10548000" cy="0"/>
          </a:xfrm>
          <a:prstGeom prst="line">
            <a:avLst/>
          </a:prstGeom>
          <a:noFill/>
          <a:ln w="6350" cap="flat" cmpd="sng" algn="ctr">
            <a:solidFill>
              <a:sysClr val="window" lastClr="FFFFFF">
                <a:lumMod val="85000"/>
              </a:sysClr>
            </a:solidFill>
            <a:prstDash val="solid"/>
            <a:miter lim="800000"/>
          </a:ln>
          <a:effectLst/>
        </p:spPr>
      </p:cxnSp>
      <p:cxnSp>
        <p:nvCxnSpPr>
          <p:cNvPr id="53" name="Straight Connector 42">
            <a:extLst>
              <a:ext uri="{FF2B5EF4-FFF2-40B4-BE49-F238E27FC236}">
                <a16:creationId xmlns:a16="http://schemas.microsoft.com/office/drawing/2014/main" id="{12E7AE16-F266-380E-EE47-B2FA92AD43D6}"/>
              </a:ext>
            </a:extLst>
          </p:cNvPr>
          <p:cNvCxnSpPr>
            <a:cxnSpLocks/>
          </p:cNvCxnSpPr>
          <p:nvPr/>
        </p:nvCxnSpPr>
        <p:spPr>
          <a:xfrm>
            <a:off x="637176" y="3531001"/>
            <a:ext cx="10548000" cy="0"/>
          </a:xfrm>
          <a:prstGeom prst="line">
            <a:avLst/>
          </a:prstGeom>
          <a:noFill/>
          <a:ln w="6350" cap="flat" cmpd="sng" algn="ctr">
            <a:solidFill>
              <a:sysClr val="window" lastClr="FFFFFF">
                <a:lumMod val="85000"/>
              </a:sysClr>
            </a:solidFill>
            <a:prstDash val="solid"/>
            <a:miter lim="800000"/>
          </a:ln>
          <a:effectLst/>
        </p:spPr>
      </p:cxnSp>
      <p:cxnSp>
        <p:nvCxnSpPr>
          <p:cNvPr id="54" name="Straight Connector 42">
            <a:extLst>
              <a:ext uri="{FF2B5EF4-FFF2-40B4-BE49-F238E27FC236}">
                <a16:creationId xmlns:a16="http://schemas.microsoft.com/office/drawing/2014/main" id="{8626E30C-BB0D-3644-F1F7-B065F38154E9}"/>
              </a:ext>
            </a:extLst>
          </p:cNvPr>
          <p:cNvCxnSpPr>
            <a:cxnSpLocks/>
          </p:cNvCxnSpPr>
          <p:nvPr/>
        </p:nvCxnSpPr>
        <p:spPr>
          <a:xfrm>
            <a:off x="637176" y="3897700"/>
            <a:ext cx="10548000" cy="0"/>
          </a:xfrm>
          <a:prstGeom prst="line">
            <a:avLst/>
          </a:prstGeom>
          <a:noFill/>
          <a:ln w="6350" cap="flat" cmpd="sng" algn="ctr">
            <a:solidFill>
              <a:sysClr val="window" lastClr="FFFFFF">
                <a:lumMod val="85000"/>
              </a:sysClr>
            </a:solidFill>
            <a:prstDash val="solid"/>
            <a:miter lim="800000"/>
          </a:ln>
          <a:effectLst/>
        </p:spPr>
      </p:cxnSp>
      <p:cxnSp>
        <p:nvCxnSpPr>
          <p:cNvPr id="55" name="Straight Connector 42">
            <a:extLst>
              <a:ext uri="{FF2B5EF4-FFF2-40B4-BE49-F238E27FC236}">
                <a16:creationId xmlns:a16="http://schemas.microsoft.com/office/drawing/2014/main" id="{1FF54B96-ED50-1D74-929E-660589FF763A}"/>
              </a:ext>
            </a:extLst>
          </p:cNvPr>
          <p:cNvCxnSpPr>
            <a:cxnSpLocks/>
          </p:cNvCxnSpPr>
          <p:nvPr/>
        </p:nvCxnSpPr>
        <p:spPr>
          <a:xfrm>
            <a:off x="637176" y="4244009"/>
            <a:ext cx="10548000" cy="0"/>
          </a:xfrm>
          <a:prstGeom prst="line">
            <a:avLst/>
          </a:prstGeom>
          <a:noFill/>
          <a:ln w="6350" cap="flat" cmpd="sng" algn="ctr">
            <a:solidFill>
              <a:sysClr val="window" lastClr="FFFFFF">
                <a:lumMod val="85000"/>
              </a:sysClr>
            </a:solidFill>
            <a:prstDash val="solid"/>
            <a:miter lim="800000"/>
          </a:ln>
          <a:effectLst/>
        </p:spPr>
      </p:cxnSp>
      <p:cxnSp>
        <p:nvCxnSpPr>
          <p:cNvPr id="56" name="Straight Connector 42">
            <a:extLst>
              <a:ext uri="{FF2B5EF4-FFF2-40B4-BE49-F238E27FC236}">
                <a16:creationId xmlns:a16="http://schemas.microsoft.com/office/drawing/2014/main" id="{D5DFE380-4BBB-8B20-98DB-FEF7E401B1D3}"/>
              </a:ext>
            </a:extLst>
          </p:cNvPr>
          <p:cNvCxnSpPr>
            <a:cxnSpLocks/>
          </p:cNvCxnSpPr>
          <p:nvPr/>
        </p:nvCxnSpPr>
        <p:spPr>
          <a:xfrm>
            <a:off x="637176" y="4613023"/>
            <a:ext cx="10548000" cy="0"/>
          </a:xfrm>
          <a:prstGeom prst="line">
            <a:avLst/>
          </a:prstGeom>
          <a:noFill/>
          <a:ln w="6350" cap="flat" cmpd="sng" algn="ctr">
            <a:solidFill>
              <a:sysClr val="window" lastClr="FFFFFF">
                <a:lumMod val="85000"/>
              </a:sysClr>
            </a:solidFill>
            <a:prstDash val="solid"/>
            <a:miter lim="800000"/>
          </a:ln>
          <a:effectLst/>
        </p:spPr>
      </p:cxnSp>
      <p:cxnSp>
        <p:nvCxnSpPr>
          <p:cNvPr id="57" name="Straight Connector 42">
            <a:extLst>
              <a:ext uri="{FF2B5EF4-FFF2-40B4-BE49-F238E27FC236}">
                <a16:creationId xmlns:a16="http://schemas.microsoft.com/office/drawing/2014/main" id="{C4A6E2AF-1F45-A392-28F5-2369A16E62F0}"/>
              </a:ext>
            </a:extLst>
          </p:cNvPr>
          <p:cNvCxnSpPr>
            <a:cxnSpLocks/>
          </p:cNvCxnSpPr>
          <p:nvPr/>
        </p:nvCxnSpPr>
        <p:spPr>
          <a:xfrm>
            <a:off x="637176" y="4977049"/>
            <a:ext cx="10548000" cy="0"/>
          </a:xfrm>
          <a:prstGeom prst="line">
            <a:avLst/>
          </a:prstGeom>
          <a:noFill/>
          <a:ln w="6350" cap="flat" cmpd="sng" algn="ctr">
            <a:solidFill>
              <a:sysClr val="window" lastClr="FFFFFF">
                <a:lumMod val="85000"/>
              </a:sysClr>
            </a:solidFill>
            <a:prstDash val="solid"/>
            <a:miter lim="800000"/>
          </a:ln>
          <a:effectLst/>
        </p:spPr>
      </p:cxnSp>
      <p:cxnSp>
        <p:nvCxnSpPr>
          <p:cNvPr id="58" name="Straight Connector 42">
            <a:extLst>
              <a:ext uri="{FF2B5EF4-FFF2-40B4-BE49-F238E27FC236}">
                <a16:creationId xmlns:a16="http://schemas.microsoft.com/office/drawing/2014/main" id="{74A9F7B4-0AA2-FA1C-C8DB-BC4DDCF11441}"/>
              </a:ext>
            </a:extLst>
          </p:cNvPr>
          <p:cNvCxnSpPr>
            <a:cxnSpLocks/>
          </p:cNvCxnSpPr>
          <p:nvPr/>
        </p:nvCxnSpPr>
        <p:spPr>
          <a:xfrm>
            <a:off x="637176" y="5311483"/>
            <a:ext cx="10548000" cy="0"/>
          </a:xfrm>
          <a:prstGeom prst="line">
            <a:avLst/>
          </a:prstGeom>
          <a:noFill/>
          <a:ln w="6350" cap="flat" cmpd="sng" algn="ctr">
            <a:solidFill>
              <a:sysClr val="window" lastClr="FFFFFF">
                <a:lumMod val="85000"/>
              </a:sysClr>
            </a:solidFill>
            <a:prstDash val="solid"/>
            <a:miter lim="800000"/>
          </a:ln>
          <a:effectLst/>
        </p:spPr>
      </p:cxnSp>
      <p:cxnSp>
        <p:nvCxnSpPr>
          <p:cNvPr id="59" name="Straight Connector 42">
            <a:extLst>
              <a:ext uri="{FF2B5EF4-FFF2-40B4-BE49-F238E27FC236}">
                <a16:creationId xmlns:a16="http://schemas.microsoft.com/office/drawing/2014/main" id="{127290DD-B83B-8860-372D-4F3F3BF759B6}"/>
              </a:ext>
            </a:extLst>
          </p:cNvPr>
          <p:cNvCxnSpPr>
            <a:cxnSpLocks/>
          </p:cNvCxnSpPr>
          <p:nvPr/>
        </p:nvCxnSpPr>
        <p:spPr>
          <a:xfrm>
            <a:off x="637176" y="5655859"/>
            <a:ext cx="10548000" cy="0"/>
          </a:xfrm>
          <a:prstGeom prst="line">
            <a:avLst/>
          </a:prstGeom>
          <a:noFill/>
          <a:ln w="6350" cap="flat" cmpd="sng" algn="ctr">
            <a:solidFill>
              <a:sysClr val="window" lastClr="FFFFFF">
                <a:lumMod val="85000"/>
              </a:sysClr>
            </a:solidFill>
            <a:prstDash val="solid"/>
            <a:miter lim="800000"/>
          </a:ln>
          <a:effectLst/>
        </p:spPr>
      </p:cxnSp>
      <p:sp>
        <p:nvSpPr>
          <p:cNvPr id="61" name="CuadroTexto 60">
            <a:extLst>
              <a:ext uri="{FF2B5EF4-FFF2-40B4-BE49-F238E27FC236}">
                <a16:creationId xmlns:a16="http://schemas.microsoft.com/office/drawing/2014/main" id="{98567A22-C4F8-C5B0-E98F-2D181B5E6097}"/>
              </a:ext>
            </a:extLst>
          </p:cNvPr>
          <p:cNvSpPr txBox="1"/>
          <p:nvPr/>
        </p:nvSpPr>
        <p:spPr>
          <a:xfrm>
            <a:off x="860156" y="3648337"/>
            <a:ext cx="154405"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3.1</a:t>
            </a:r>
            <a:endParaRPr lang="es-CO" sz="900" i="1">
              <a:solidFill>
                <a:schemeClr val="bg1"/>
              </a:solidFill>
              <a:latin typeface="Montserrat Medium" panose="00000600000000000000" pitchFamily="2" charset="0"/>
            </a:endParaRPr>
          </a:p>
        </p:txBody>
      </p:sp>
      <p:sp>
        <p:nvSpPr>
          <p:cNvPr id="62" name="CuadroTexto 61">
            <a:extLst>
              <a:ext uri="{FF2B5EF4-FFF2-40B4-BE49-F238E27FC236}">
                <a16:creationId xmlns:a16="http://schemas.microsoft.com/office/drawing/2014/main" id="{0EADF5DF-7DB8-B15B-7DE2-0948A1F00907}"/>
              </a:ext>
            </a:extLst>
          </p:cNvPr>
          <p:cNvSpPr txBox="1"/>
          <p:nvPr/>
        </p:nvSpPr>
        <p:spPr>
          <a:xfrm>
            <a:off x="839121" y="4024624"/>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3.2</a:t>
            </a:r>
            <a:endParaRPr lang="es-CO" sz="900" i="1">
              <a:solidFill>
                <a:schemeClr val="bg1"/>
              </a:solidFill>
              <a:latin typeface="Montserrat Medium" panose="00000600000000000000" pitchFamily="2" charset="0"/>
            </a:endParaRPr>
          </a:p>
        </p:txBody>
      </p:sp>
      <p:sp>
        <p:nvSpPr>
          <p:cNvPr id="63" name="CuadroTexto 62">
            <a:extLst>
              <a:ext uri="{FF2B5EF4-FFF2-40B4-BE49-F238E27FC236}">
                <a16:creationId xmlns:a16="http://schemas.microsoft.com/office/drawing/2014/main" id="{16FB30B9-B66B-2366-748C-A6AD8829AE98}"/>
              </a:ext>
            </a:extLst>
          </p:cNvPr>
          <p:cNvSpPr txBox="1"/>
          <p:nvPr/>
        </p:nvSpPr>
        <p:spPr>
          <a:xfrm>
            <a:off x="838568" y="4379469"/>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3.3</a:t>
            </a:r>
            <a:endParaRPr lang="es-CO" sz="900" i="1">
              <a:solidFill>
                <a:schemeClr val="bg1"/>
              </a:solidFill>
              <a:latin typeface="Montserrat Medium" panose="00000600000000000000" pitchFamily="2" charset="0"/>
            </a:endParaRPr>
          </a:p>
        </p:txBody>
      </p:sp>
      <p:sp>
        <p:nvSpPr>
          <p:cNvPr id="192" name="CuadroTexto 191">
            <a:extLst>
              <a:ext uri="{FF2B5EF4-FFF2-40B4-BE49-F238E27FC236}">
                <a16:creationId xmlns:a16="http://schemas.microsoft.com/office/drawing/2014/main" id="{ECBEA10F-E256-376C-672D-84670233C31C}"/>
              </a:ext>
            </a:extLst>
          </p:cNvPr>
          <p:cNvSpPr txBox="1"/>
          <p:nvPr/>
        </p:nvSpPr>
        <p:spPr>
          <a:xfrm>
            <a:off x="836306" y="4746772"/>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3.4</a:t>
            </a:r>
            <a:endParaRPr lang="es-CO" sz="900" i="1">
              <a:solidFill>
                <a:schemeClr val="bg1"/>
              </a:solidFill>
              <a:latin typeface="Montserrat Medium" panose="00000600000000000000" pitchFamily="2" charset="0"/>
            </a:endParaRPr>
          </a:p>
        </p:txBody>
      </p:sp>
      <p:sp>
        <p:nvSpPr>
          <p:cNvPr id="193" name="CuadroTexto 192">
            <a:extLst>
              <a:ext uri="{FF2B5EF4-FFF2-40B4-BE49-F238E27FC236}">
                <a16:creationId xmlns:a16="http://schemas.microsoft.com/office/drawing/2014/main" id="{FB1A5660-D76A-5FEA-06FD-1952C39C3134}"/>
              </a:ext>
            </a:extLst>
          </p:cNvPr>
          <p:cNvSpPr txBox="1"/>
          <p:nvPr/>
        </p:nvSpPr>
        <p:spPr>
          <a:xfrm>
            <a:off x="841068" y="5098316"/>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3.5</a:t>
            </a:r>
            <a:endParaRPr lang="es-CO" sz="900" i="1">
              <a:solidFill>
                <a:schemeClr val="bg1"/>
              </a:solidFill>
              <a:latin typeface="Montserrat Medium" panose="00000600000000000000" pitchFamily="2" charset="0"/>
            </a:endParaRPr>
          </a:p>
        </p:txBody>
      </p:sp>
      <p:sp>
        <p:nvSpPr>
          <p:cNvPr id="194" name="CuadroTexto 193">
            <a:extLst>
              <a:ext uri="{FF2B5EF4-FFF2-40B4-BE49-F238E27FC236}">
                <a16:creationId xmlns:a16="http://schemas.microsoft.com/office/drawing/2014/main" id="{7F1CF249-89C3-CCFF-51A3-383620A13F74}"/>
              </a:ext>
            </a:extLst>
          </p:cNvPr>
          <p:cNvSpPr txBox="1"/>
          <p:nvPr/>
        </p:nvSpPr>
        <p:spPr>
          <a:xfrm>
            <a:off x="838687" y="5449945"/>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3.6</a:t>
            </a:r>
            <a:endParaRPr lang="es-CO" sz="900" i="1">
              <a:solidFill>
                <a:schemeClr val="bg1"/>
              </a:solidFill>
              <a:latin typeface="Montserrat Medium" panose="00000600000000000000" pitchFamily="2" charset="0"/>
            </a:endParaRPr>
          </a:p>
        </p:txBody>
      </p:sp>
      <p:sp>
        <p:nvSpPr>
          <p:cNvPr id="5" name="Paralelogramo 4">
            <a:extLst>
              <a:ext uri="{FF2B5EF4-FFF2-40B4-BE49-F238E27FC236}">
                <a16:creationId xmlns:a16="http://schemas.microsoft.com/office/drawing/2014/main" id="{91E0D313-F12B-C18E-C0C9-49392A8B476E}"/>
              </a:ext>
            </a:extLst>
          </p:cNvPr>
          <p:cNvSpPr/>
          <p:nvPr/>
        </p:nvSpPr>
        <p:spPr>
          <a:xfrm>
            <a:off x="981075" y="105395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Montserrat Medium"/>
              <a:ea typeface="+mn-ea"/>
              <a:cs typeface="+mn-cs"/>
            </a:endParaRPr>
          </a:p>
        </p:txBody>
      </p:sp>
      <p:sp>
        <p:nvSpPr>
          <p:cNvPr id="6" name="Título 1">
            <a:extLst>
              <a:ext uri="{FF2B5EF4-FFF2-40B4-BE49-F238E27FC236}">
                <a16:creationId xmlns:a16="http://schemas.microsoft.com/office/drawing/2014/main" id="{8FBDF626-B8B2-BB51-A876-982B824FF136}"/>
              </a:ext>
            </a:extLst>
          </p:cNvPr>
          <p:cNvSpPr txBox="1">
            <a:spLocks/>
          </p:cNvSpPr>
          <p:nvPr/>
        </p:nvSpPr>
        <p:spPr>
          <a:xfrm>
            <a:off x="4011431" y="107507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7" name="Título 1">
            <a:extLst>
              <a:ext uri="{FF2B5EF4-FFF2-40B4-BE49-F238E27FC236}">
                <a16:creationId xmlns:a16="http://schemas.microsoft.com/office/drawing/2014/main" id="{053B914B-777C-711C-5D24-F2368D6714C0}"/>
              </a:ext>
            </a:extLst>
          </p:cNvPr>
          <p:cNvSpPr txBox="1">
            <a:spLocks/>
          </p:cNvSpPr>
          <p:nvPr/>
        </p:nvSpPr>
        <p:spPr>
          <a:xfrm>
            <a:off x="5598834" y="107295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8" name="Título 1">
            <a:extLst>
              <a:ext uri="{FF2B5EF4-FFF2-40B4-BE49-F238E27FC236}">
                <a16:creationId xmlns:a16="http://schemas.microsoft.com/office/drawing/2014/main" id="{58312D59-F755-C5EC-C7DD-2F73455B4F86}"/>
              </a:ext>
            </a:extLst>
          </p:cNvPr>
          <p:cNvSpPr txBox="1">
            <a:spLocks/>
          </p:cNvSpPr>
          <p:nvPr/>
        </p:nvSpPr>
        <p:spPr>
          <a:xfrm>
            <a:off x="7104967" y="108129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9" name="Título 1">
            <a:extLst>
              <a:ext uri="{FF2B5EF4-FFF2-40B4-BE49-F238E27FC236}">
                <a16:creationId xmlns:a16="http://schemas.microsoft.com/office/drawing/2014/main" id="{F181F25C-F6F7-41C6-AFFC-7101C4866917}"/>
              </a:ext>
            </a:extLst>
          </p:cNvPr>
          <p:cNvSpPr txBox="1">
            <a:spLocks/>
          </p:cNvSpPr>
          <p:nvPr/>
        </p:nvSpPr>
        <p:spPr>
          <a:xfrm>
            <a:off x="1591989" y="109561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10" name="Título 1">
            <a:extLst>
              <a:ext uri="{FF2B5EF4-FFF2-40B4-BE49-F238E27FC236}">
                <a16:creationId xmlns:a16="http://schemas.microsoft.com/office/drawing/2014/main" id="{2B307FD2-B112-7634-7E80-C6E7BFEE4ADB}"/>
              </a:ext>
            </a:extLst>
          </p:cNvPr>
          <p:cNvSpPr txBox="1">
            <a:spLocks/>
          </p:cNvSpPr>
          <p:nvPr/>
        </p:nvSpPr>
        <p:spPr>
          <a:xfrm>
            <a:off x="2280304" y="106035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11" name="Título 1">
            <a:extLst>
              <a:ext uri="{FF2B5EF4-FFF2-40B4-BE49-F238E27FC236}">
                <a16:creationId xmlns:a16="http://schemas.microsoft.com/office/drawing/2014/main" id="{E38464DA-D0A1-9B23-4CE3-DDC7EEA07613}"/>
              </a:ext>
            </a:extLst>
          </p:cNvPr>
          <p:cNvSpPr txBox="1">
            <a:spLocks/>
          </p:cNvSpPr>
          <p:nvPr/>
        </p:nvSpPr>
        <p:spPr>
          <a:xfrm>
            <a:off x="2290170" y="122692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12" name="Conector recto 11">
            <a:extLst>
              <a:ext uri="{FF2B5EF4-FFF2-40B4-BE49-F238E27FC236}">
                <a16:creationId xmlns:a16="http://schemas.microsoft.com/office/drawing/2014/main" id="{871E6705-EAEB-309A-C836-B6700964CB5F}"/>
              </a:ext>
            </a:extLst>
          </p:cNvPr>
          <p:cNvCxnSpPr/>
          <p:nvPr/>
        </p:nvCxnSpPr>
        <p:spPr>
          <a:xfrm>
            <a:off x="2280304" y="1244783"/>
            <a:ext cx="991742" cy="0"/>
          </a:xfrm>
          <a:prstGeom prst="line">
            <a:avLst/>
          </a:prstGeom>
          <a:noFill/>
          <a:ln w="19050" cap="flat" cmpd="sng" algn="ctr">
            <a:solidFill>
              <a:sysClr val="windowText" lastClr="000000"/>
            </a:solidFill>
            <a:prstDash val="solid"/>
            <a:miter lim="800000"/>
          </a:ln>
          <a:effectLst/>
        </p:spPr>
      </p:cxnSp>
      <p:sp>
        <p:nvSpPr>
          <p:cNvPr id="13" name="Rectángulo 12">
            <a:extLst>
              <a:ext uri="{FF2B5EF4-FFF2-40B4-BE49-F238E27FC236}">
                <a16:creationId xmlns:a16="http://schemas.microsoft.com/office/drawing/2014/main" id="{63473872-3298-D5D0-CE5C-498DEECDEA95}"/>
              </a:ext>
            </a:extLst>
          </p:cNvPr>
          <p:cNvSpPr/>
          <p:nvPr/>
        </p:nvSpPr>
        <p:spPr>
          <a:xfrm>
            <a:off x="8638101" y="112840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a:t>
            </a:r>
            <a:r>
              <a:rPr kumimoji="0" lang="es-MX" sz="900" b="0" i="0" u="none" strike="noStrike" kern="0" cap="none" spc="0" normalizeH="0" baseline="0" noProof="0">
                <a:ln>
                  <a:noFill/>
                </a:ln>
                <a:solidFill>
                  <a:prstClr val="black"/>
                </a:solidFill>
                <a:uLnTx/>
                <a:uFillTx/>
                <a:latin typeface="Montserrat Medium"/>
                <a:ea typeface="Roboto Light" panose="02000000000000000000" pitchFamily="2" charset="0"/>
                <a:cs typeface="Myanmar Text" panose="020B0604020202020204" pitchFamily="34" charset="0"/>
              </a:rPr>
              <a:t>iniciado</a:t>
            </a: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14" name="Google Shape;753;p16">
            <a:extLst>
              <a:ext uri="{FF2B5EF4-FFF2-40B4-BE49-F238E27FC236}">
                <a16:creationId xmlns:a16="http://schemas.microsoft.com/office/drawing/2014/main" id="{076D6BB3-11F9-72D3-5DFA-59D4FB325AD9}"/>
              </a:ext>
            </a:extLst>
          </p:cNvPr>
          <p:cNvSpPr/>
          <p:nvPr/>
        </p:nvSpPr>
        <p:spPr>
          <a:xfrm>
            <a:off x="3926985" y="111115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15" name="Google Shape;753;p16">
            <a:extLst>
              <a:ext uri="{FF2B5EF4-FFF2-40B4-BE49-F238E27FC236}">
                <a16:creationId xmlns:a16="http://schemas.microsoft.com/office/drawing/2014/main" id="{56C43BFC-E09C-2B5D-04D4-D9FD930A6626}"/>
              </a:ext>
            </a:extLst>
          </p:cNvPr>
          <p:cNvSpPr/>
          <p:nvPr/>
        </p:nvSpPr>
        <p:spPr>
          <a:xfrm>
            <a:off x="5527395" y="111115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16" name="Google Shape;753;p16">
            <a:extLst>
              <a:ext uri="{FF2B5EF4-FFF2-40B4-BE49-F238E27FC236}">
                <a16:creationId xmlns:a16="http://schemas.microsoft.com/office/drawing/2014/main" id="{D2F6F365-488D-5ABA-06F2-3129A4E69E85}"/>
              </a:ext>
            </a:extLst>
          </p:cNvPr>
          <p:cNvSpPr/>
          <p:nvPr/>
        </p:nvSpPr>
        <p:spPr>
          <a:xfrm>
            <a:off x="7057903" y="112332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17" name="Google Shape;753;p16">
            <a:extLst>
              <a:ext uri="{FF2B5EF4-FFF2-40B4-BE49-F238E27FC236}">
                <a16:creationId xmlns:a16="http://schemas.microsoft.com/office/drawing/2014/main" id="{EB1E2DEB-EF37-3425-FD17-DAA7F0AC2730}"/>
              </a:ext>
            </a:extLst>
          </p:cNvPr>
          <p:cNvSpPr/>
          <p:nvPr/>
        </p:nvSpPr>
        <p:spPr>
          <a:xfrm>
            <a:off x="8524242" y="112332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Tree>
    <p:extLst>
      <p:ext uri="{BB962C8B-B14F-4D97-AF65-F5344CB8AC3E}">
        <p14:creationId xmlns:p14="http://schemas.microsoft.com/office/powerpoint/2010/main" val="177217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ítulo 1">
            <a:extLst>
              <a:ext uri="{FF2B5EF4-FFF2-40B4-BE49-F238E27FC236}">
                <a16:creationId xmlns:a16="http://schemas.microsoft.com/office/drawing/2014/main" id="{4B4F7E34-D5A2-65B3-278C-2A78A59A0832}"/>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Resultados del proyecto a 30 de septiembre</a:t>
            </a:r>
          </a:p>
        </p:txBody>
      </p:sp>
      <p:sp>
        <p:nvSpPr>
          <p:cNvPr id="50" name="CuadroTexto 49">
            <a:extLst>
              <a:ext uri="{FF2B5EF4-FFF2-40B4-BE49-F238E27FC236}">
                <a16:creationId xmlns:a16="http://schemas.microsoft.com/office/drawing/2014/main" id="{4A6778BE-8C74-062A-DB81-55BF8C2F3BDA}"/>
              </a:ext>
            </a:extLst>
          </p:cNvPr>
          <p:cNvSpPr txBox="1"/>
          <p:nvPr/>
        </p:nvSpPr>
        <p:spPr>
          <a:xfrm>
            <a:off x="661770" y="664809"/>
            <a:ext cx="9993194" cy="400110"/>
          </a:xfrm>
          <a:prstGeom prst="rect">
            <a:avLst/>
          </a:prstGeom>
          <a:noFill/>
        </p:spPr>
        <p:txBody>
          <a:bodyPr wrap="square">
            <a:spAutoFit/>
          </a:bodyPr>
          <a:lstStyle/>
          <a:p>
            <a:r>
              <a:rPr lang="es-CO" sz="2000">
                <a:solidFill>
                  <a:srgbClr val="B28A3F"/>
                </a:solidFill>
                <a:latin typeface="+mj-lt"/>
                <a:ea typeface="+mj-ea"/>
                <a:cs typeface="+mj-cs"/>
              </a:rPr>
              <a:t>Estrategia de transformación Digital y Analítica</a:t>
            </a:r>
          </a:p>
        </p:txBody>
      </p:sp>
      <p:sp>
        <p:nvSpPr>
          <p:cNvPr id="123" name="Paralelogramo 122">
            <a:extLst>
              <a:ext uri="{FF2B5EF4-FFF2-40B4-BE49-F238E27FC236}">
                <a16:creationId xmlns:a16="http://schemas.microsoft.com/office/drawing/2014/main" id="{BA4C60BA-A3E5-6593-4559-D6B2AF0981E7}"/>
              </a:ext>
            </a:extLst>
          </p:cNvPr>
          <p:cNvSpPr/>
          <p:nvPr/>
        </p:nvSpPr>
        <p:spPr>
          <a:xfrm>
            <a:off x="9679990" y="1146061"/>
            <a:ext cx="2431614" cy="338830"/>
          </a:xfrm>
          <a:prstGeom prst="parallelogram">
            <a:avLst/>
          </a:pr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 tIns="72000" rIns="0" bIns="34290" numCol="1" anchor="ctr" anchorCtr="0" compatLnSpc="1">
            <a:prstTxWarp prst="textNoShape">
              <a:avLst/>
            </a:prstTxWarp>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rPr>
              <a:t>   ¿Qué se ha aprendido?</a:t>
            </a:r>
            <a:endParaRPr kumimoji="0" lang="es-CO" sz="1200" b="1" i="0" u="none" strike="noStrike" kern="0" cap="none" spc="0" normalizeH="0" baseline="0" noProof="0">
              <a:ln>
                <a:noFill/>
              </a:ln>
              <a:solidFill>
                <a:srgbClr val="FFFFFF"/>
              </a:solidFill>
              <a:effectLst/>
              <a:uLnTx/>
              <a:uFillTx/>
              <a:latin typeface="Montserrat Medium"/>
              <a:sym typeface="Arial" panose="020B0604020202020204" pitchFamily="34" charset="0"/>
            </a:endParaRPr>
          </a:p>
        </p:txBody>
      </p:sp>
      <p:sp>
        <p:nvSpPr>
          <p:cNvPr id="124" name="Paralelogramo 123">
            <a:extLst>
              <a:ext uri="{FF2B5EF4-FFF2-40B4-BE49-F238E27FC236}">
                <a16:creationId xmlns:a16="http://schemas.microsoft.com/office/drawing/2014/main" id="{633A34F6-0A7F-1C26-6BF0-29BC5A786279}"/>
              </a:ext>
            </a:extLst>
          </p:cNvPr>
          <p:cNvSpPr/>
          <p:nvPr/>
        </p:nvSpPr>
        <p:spPr>
          <a:xfrm>
            <a:off x="2076544" y="1150480"/>
            <a:ext cx="2580620" cy="330908"/>
          </a:xfrm>
          <a:prstGeom prst="parallelogram">
            <a:avLst/>
          </a:prstGeom>
          <a:solidFill>
            <a:srgbClr val="416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rPr>
              <a:t>      ¿Para qué ha servido?</a:t>
            </a:r>
            <a:endParaRPr kumimoji="0" lang="es-CO" sz="1200" b="1" i="0" u="none" strike="noStrike" kern="0" cap="none" spc="0" normalizeH="0" baseline="0" noProof="0">
              <a:ln>
                <a:noFill/>
              </a:ln>
              <a:solidFill>
                <a:srgbClr val="FFFFFF"/>
              </a:solidFill>
              <a:effectLst/>
              <a:uLnTx/>
              <a:uFillTx/>
              <a:latin typeface="Montserrat Medium"/>
            </a:endParaRPr>
          </a:p>
        </p:txBody>
      </p:sp>
      <p:sp>
        <p:nvSpPr>
          <p:cNvPr id="125" name="Paralelogramo 124">
            <a:extLst>
              <a:ext uri="{FF2B5EF4-FFF2-40B4-BE49-F238E27FC236}">
                <a16:creationId xmlns:a16="http://schemas.microsoft.com/office/drawing/2014/main" id="{C9FABB59-3027-B17D-80F0-1276EE6C4CDD}"/>
              </a:ext>
            </a:extLst>
          </p:cNvPr>
          <p:cNvSpPr/>
          <p:nvPr/>
        </p:nvSpPr>
        <p:spPr>
          <a:xfrm>
            <a:off x="4688771" y="1146061"/>
            <a:ext cx="2545408" cy="340538"/>
          </a:xfrm>
          <a:prstGeom prst="parallelogram">
            <a:avLst/>
          </a:prstGeom>
          <a:solidFill>
            <a:srgbClr val="26B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rPr>
              <a:t>     ¿Qué se ha logrado?</a:t>
            </a:r>
            <a:endParaRPr kumimoji="0" lang="es-CO" sz="1200" b="1" i="0" u="none" strike="noStrike" kern="0" cap="none" spc="0" normalizeH="0" baseline="0" noProof="0">
              <a:ln>
                <a:noFill/>
              </a:ln>
              <a:solidFill>
                <a:srgbClr val="FFFFFF"/>
              </a:solidFill>
              <a:effectLst/>
              <a:uLnTx/>
              <a:uFillTx/>
              <a:latin typeface="Montserrat Medium"/>
            </a:endParaRPr>
          </a:p>
        </p:txBody>
      </p:sp>
      <p:sp>
        <p:nvSpPr>
          <p:cNvPr id="126" name="Paralelogramo 125">
            <a:extLst>
              <a:ext uri="{FF2B5EF4-FFF2-40B4-BE49-F238E27FC236}">
                <a16:creationId xmlns:a16="http://schemas.microsoft.com/office/drawing/2014/main" id="{34D42BA7-F14B-7D4A-C002-D1B0E5669125}"/>
              </a:ext>
            </a:extLst>
          </p:cNvPr>
          <p:cNvSpPr/>
          <p:nvPr/>
        </p:nvSpPr>
        <p:spPr>
          <a:xfrm>
            <a:off x="7295431" y="1146061"/>
            <a:ext cx="2294592" cy="338830"/>
          </a:xfrm>
          <a:prstGeom prst="parallelogram">
            <a:avLst/>
          </a:prstGeom>
          <a:solidFill>
            <a:srgbClr val="61A60E"/>
          </a:solidFill>
          <a:ln>
            <a:noFill/>
          </a:ln>
        </p:spPr>
        <p:txBody>
          <a:bodyPr vert="horz" wrap="square" lIns="68580" tIns="34290" rIns="68580" bIns="3429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rPr>
              <a:t>      ¿Qué se necesita?</a:t>
            </a:r>
            <a:endParaRPr kumimoji="0" lang="es-CO" sz="1200" b="1" i="0" u="none" strike="noStrike" kern="0" cap="none" spc="0" normalizeH="0" baseline="0" noProof="0">
              <a:ln>
                <a:noFill/>
              </a:ln>
              <a:solidFill>
                <a:srgbClr val="FFFFFF"/>
              </a:solidFill>
              <a:effectLst/>
              <a:uLnTx/>
              <a:uFillTx/>
              <a:latin typeface="Montserrat Medium"/>
            </a:endParaRPr>
          </a:p>
        </p:txBody>
      </p:sp>
      <p:cxnSp>
        <p:nvCxnSpPr>
          <p:cNvPr id="129" name="Conector recto 128">
            <a:extLst>
              <a:ext uri="{FF2B5EF4-FFF2-40B4-BE49-F238E27FC236}">
                <a16:creationId xmlns:a16="http://schemas.microsoft.com/office/drawing/2014/main" id="{0762720A-96CB-9F6E-54F7-4EE112182825}"/>
              </a:ext>
            </a:extLst>
          </p:cNvPr>
          <p:cNvCxnSpPr>
            <a:cxnSpLocks/>
          </p:cNvCxnSpPr>
          <p:nvPr/>
        </p:nvCxnSpPr>
        <p:spPr>
          <a:xfrm>
            <a:off x="4666049" y="1533323"/>
            <a:ext cx="0" cy="446400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id="{B70B60A3-C87A-8FCF-185C-3E6885DAAC54}"/>
              </a:ext>
            </a:extLst>
          </p:cNvPr>
          <p:cNvCxnSpPr>
            <a:cxnSpLocks/>
          </p:cNvCxnSpPr>
          <p:nvPr/>
        </p:nvCxnSpPr>
        <p:spPr>
          <a:xfrm>
            <a:off x="7219672" y="1533323"/>
            <a:ext cx="0" cy="446400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56ECF3C1-94B4-21D6-7C8F-77A0E9816A77}"/>
              </a:ext>
            </a:extLst>
          </p:cNvPr>
          <p:cNvCxnSpPr>
            <a:cxnSpLocks/>
          </p:cNvCxnSpPr>
          <p:nvPr/>
        </p:nvCxnSpPr>
        <p:spPr>
          <a:xfrm>
            <a:off x="9592181" y="1513799"/>
            <a:ext cx="0" cy="446400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32" name="Paralelogramo 131">
            <a:extLst>
              <a:ext uri="{FF2B5EF4-FFF2-40B4-BE49-F238E27FC236}">
                <a16:creationId xmlns:a16="http://schemas.microsoft.com/office/drawing/2014/main" id="{5DCB86FF-6BF4-A375-1752-2473BD3915DF}"/>
              </a:ext>
            </a:extLst>
          </p:cNvPr>
          <p:cNvSpPr/>
          <p:nvPr/>
        </p:nvSpPr>
        <p:spPr>
          <a:xfrm>
            <a:off x="146142" y="1150480"/>
            <a:ext cx="1827792" cy="330908"/>
          </a:xfrm>
          <a:prstGeom prst="parallelogram">
            <a:avLst/>
          </a:prstGeom>
          <a:solidFill>
            <a:srgbClr val="901440"/>
          </a:solidFill>
          <a:ln>
            <a:noFill/>
          </a:ln>
        </p:spPr>
        <p:txBody>
          <a:bodyPr vert="horz" wrap="square" lIns="68580" tIns="34290" rIns="68580" bIns="3429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rPr>
              <a:t>      Caso de uso</a:t>
            </a:r>
            <a:endParaRPr kumimoji="0" lang="es-CO" sz="1200" b="1" i="0" u="none" strike="noStrike" kern="0" cap="none" spc="0" normalizeH="0" baseline="0" noProof="0">
              <a:ln>
                <a:noFill/>
              </a:ln>
              <a:solidFill>
                <a:srgbClr val="FFFFFF"/>
              </a:solidFill>
              <a:effectLst/>
              <a:uLnTx/>
              <a:uFillTx/>
              <a:latin typeface="Montserrat Medium"/>
            </a:endParaRPr>
          </a:p>
        </p:txBody>
      </p:sp>
      <p:sp>
        <p:nvSpPr>
          <p:cNvPr id="138" name="CuadroTexto 137">
            <a:extLst>
              <a:ext uri="{FF2B5EF4-FFF2-40B4-BE49-F238E27FC236}">
                <a16:creationId xmlns:a16="http://schemas.microsoft.com/office/drawing/2014/main" id="{864B9962-6FDB-825B-CAF2-D1B43FE6EF54}"/>
              </a:ext>
            </a:extLst>
          </p:cNvPr>
          <p:cNvSpPr txBox="1"/>
          <p:nvPr/>
        </p:nvSpPr>
        <p:spPr>
          <a:xfrm>
            <a:off x="284633" y="2401777"/>
            <a:ext cx="1639162" cy="830997"/>
          </a:xfrm>
          <a:prstGeom prst="rect">
            <a:avLst/>
          </a:prstGeom>
          <a:noFill/>
        </p:spPr>
        <p:txBody>
          <a:bodyPr wrap="square" rtlCol="0">
            <a:spAutoFit/>
          </a:bodyPr>
          <a:lstStyle/>
          <a:p>
            <a:pPr algn="ctr"/>
            <a:r>
              <a:rPr lang="es-MX" sz="1600" b="1" dirty="0">
                <a:solidFill>
                  <a:srgbClr val="F2F2F2">
                    <a:lumMod val="10000"/>
                  </a:srgbClr>
                </a:solidFill>
                <a:latin typeface="Montserrat Medium"/>
              </a:rPr>
              <a:t>Análisis de Entidades Financieras</a:t>
            </a:r>
            <a:endParaRPr lang="es-CO" sz="1600" b="1" dirty="0">
              <a:solidFill>
                <a:srgbClr val="F2F2F2">
                  <a:lumMod val="10000"/>
                </a:srgbClr>
              </a:solidFill>
              <a:latin typeface="Montserrat Medium"/>
            </a:endParaRPr>
          </a:p>
        </p:txBody>
      </p:sp>
      <p:pic>
        <p:nvPicPr>
          <p:cNvPr id="150" name="Gráfico 149" descr="Piezas de rompecabezas con relleno sólido">
            <a:extLst>
              <a:ext uri="{FF2B5EF4-FFF2-40B4-BE49-F238E27FC236}">
                <a16:creationId xmlns:a16="http://schemas.microsoft.com/office/drawing/2014/main" id="{4C4BB539-069E-EBF2-B301-3EFA07EBEB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074" y="1171411"/>
            <a:ext cx="300762" cy="269596"/>
          </a:xfrm>
          <a:prstGeom prst="rect">
            <a:avLst/>
          </a:prstGeom>
        </p:spPr>
      </p:pic>
      <p:sp>
        <p:nvSpPr>
          <p:cNvPr id="151" name="CuadroTexto 150">
            <a:extLst>
              <a:ext uri="{FF2B5EF4-FFF2-40B4-BE49-F238E27FC236}">
                <a16:creationId xmlns:a16="http://schemas.microsoft.com/office/drawing/2014/main" id="{8217EB83-1C9D-5C5D-D89D-F92303EC1133}"/>
              </a:ext>
            </a:extLst>
          </p:cNvPr>
          <p:cNvSpPr txBox="1"/>
          <p:nvPr/>
        </p:nvSpPr>
        <p:spPr>
          <a:xfrm>
            <a:off x="2089212" y="1880682"/>
            <a:ext cx="2479202"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a:ln>
                  <a:noFill/>
                </a:ln>
                <a:solidFill>
                  <a:srgbClr val="F2F2F2">
                    <a:lumMod val="10000"/>
                  </a:srgbClr>
                </a:solidFill>
                <a:effectLst/>
                <a:uLnTx/>
                <a:uFillTx/>
                <a:latin typeface="Montserrat Medium"/>
                <a:ea typeface="+mn-ea"/>
                <a:cs typeface="+mn-cs"/>
              </a:rPr>
              <a:t>Optimizar los procesos relacionados con la recopilación de información, reduciendo los tiempos y la carga operativa en los procesos de análisis.</a:t>
            </a:r>
            <a:endParaRPr kumimoji="0" lang="es-CO" sz="1300" b="0" i="0" u="none" strike="noStrike" kern="1200" cap="none" spc="0" normalizeH="0" baseline="0" noProof="0" dirty="0">
              <a:ln>
                <a:noFill/>
              </a:ln>
              <a:solidFill>
                <a:srgbClr val="F2F2F2">
                  <a:lumMod val="10000"/>
                </a:srgbClr>
              </a:solidFill>
              <a:effectLst/>
              <a:uLnTx/>
              <a:uFillTx/>
              <a:latin typeface="Montserrat Medium"/>
              <a:ea typeface="+mn-ea"/>
              <a:cs typeface="+mn-cs"/>
            </a:endParaRPr>
          </a:p>
        </p:txBody>
      </p:sp>
      <p:sp>
        <p:nvSpPr>
          <p:cNvPr id="152" name="CuadroTexto 151">
            <a:extLst>
              <a:ext uri="{FF2B5EF4-FFF2-40B4-BE49-F238E27FC236}">
                <a16:creationId xmlns:a16="http://schemas.microsoft.com/office/drawing/2014/main" id="{2AD0808D-5EA8-EA57-F981-996486ECF07C}"/>
              </a:ext>
            </a:extLst>
          </p:cNvPr>
          <p:cNvSpPr txBox="1"/>
          <p:nvPr/>
        </p:nvSpPr>
        <p:spPr>
          <a:xfrm>
            <a:off x="4747748" y="1730073"/>
            <a:ext cx="2447046" cy="2092881"/>
          </a:xfrm>
          <a:prstGeom prst="rect">
            <a:avLst/>
          </a:prstGeom>
          <a:ln w="1905">
            <a:noFill/>
            <a:prstDash val="lgDashDotDot"/>
          </a:ln>
        </p:spPr>
        <p:style>
          <a:lnRef idx="1">
            <a:schemeClr val="accent1"/>
          </a:lnRef>
          <a:fillRef idx="0">
            <a:schemeClr val="accent1"/>
          </a:fillRef>
          <a:effectRef idx="0">
            <a:schemeClr val="accent1"/>
          </a:effectRef>
          <a:fontRef idx="minor">
            <a:schemeClr val="tx1"/>
          </a:fontRef>
        </p:style>
        <p:txBody>
          <a:bodyPr wrap="square" rtlCol="0">
            <a:spAutoFit/>
          </a:bodyPr>
          <a:lstStyle/>
          <a:p>
            <a:pPr lvl="0" algn="ctr">
              <a:defRPr/>
            </a:pPr>
            <a:r>
              <a:rPr kumimoji="0" lang="es-MX" sz="1300" b="0" i="0" u="none" strike="noStrike" kern="1200" cap="none" spc="0" normalizeH="0" baseline="0" noProof="0" dirty="0">
                <a:ln>
                  <a:noFill/>
                </a:ln>
                <a:solidFill>
                  <a:srgbClr val="F2F2F2">
                    <a:lumMod val="10000"/>
                  </a:srgbClr>
                </a:solidFill>
                <a:effectLst/>
                <a:uLnTx/>
                <a:uFillTx/>
                <a:latin typeface="Montserrat Medium"/>
                <a:ea typeface="+mn-ea"/>
                <a:cs typeface="+mn-cs"/>
              </a:rPr>
              <a:t>Implementación </a:t>
            </a:r>
            <a:r>
              <a:rPr lang="es-MX" sz="1300" dirty="0">
                <a:solidFill>
                  <a:srgbClr val="F2F2F2">
                    <a:lumMod val="10000"/>
                  </a:srgbClr>
                </a:solidFill>
                <a:latin typeface="Montserrat Medium"/>
              </a:rPr>
              <a:t>de mecanismo de transferencia de información nube a nube.</a:t>
            </a:r>
          </a:p>
          <a:p>
            <a:pPr lvl="0" algn="ctr">
              <a:defRPr/>
            </a:pPr>
            <a:r>
              <a:rPr kumimoji="0" lang="es-MX" sz="1300" b="0" i="0" u="none" strike="noStrike" kern="1200" cap="none" spc="0" normalizeH="0" baseline="0" noProof="0" dirty="0">
                <a:ln>
                  <a:noFill/>
                </a:ln>
                <a:solidFill>
                  <a:srgbClr val="F2F2F2">
                    <a:lumMod val="10000"/>
                  </a:srgbClr>
                </a:solidFill>
                <a:effectLst/>
                <a:uLnTx/>
                <a:uFillTx/>
                <a:latin typeface="Montserrat Medium"/>
                <a:ea typeface="+mn-ea"/>
                <a:cs typeface="+mn-cs"/>
              </a:rPr>
              <a:t>Migración satisfactoria de los traductores a la nube y ejecución</a:t>
            </a:r>
            <a:r>
              <a:rPr lang="es-MX" sz="1300" dirty="0">
                <a:solidFill>
                  <a:srgbClr val="F2F2F2">
                    <a:lumMod val="10000"/>
                  </a:srgbClr>
                </a:solidFill>
                <a:latin typeface="Montserrat Medium"/>
              </a:rPr>
              <a:t> de las pruebas integrales de ingesta y los traductores en el ambiente de desarrollo. </a:t>
            </a:r>
            <a:endParaRPr kumimoji="0" lang="es-CO" sz="1300" b="0" i="0" u="none" strike="noStrike" kern="1200" cap="none" spc="0" normalizeH="0" baseline="0" noProof="0" dirty="0">
              <a:ln>
                <a:noFill/>
              </a:ln>
              <a:solidFill>
                <a:srgbClr val="F2F2F2">
                  <a:lumMod val="10000"/>
                </a:srgbClr>
              </a:solidFill>
              <a:effectLst/>
              <a:uLnTx/>
              <a:uFillTx/>
              <a:latin typeface="Montserrat Medium"/>
              <a:ea typeface="+mn-ea"/>
              <a:cs typeface="+mn-cs"/>
            </a:endParaRPr>
          </a:p>
        </p:txBody>
      </p:sp>
      <p:sp>
        <p:nvSpPr>
          <p:cNvPr id="153" name="CuadroTexto 152">
            <a:extLst>
              <a:ext uri="{FF2B5EF4-FFF2-40B4-BE49-F238E27FC236}">
                <a16:creationId xmlns:a16="http://schemas.microsoft.com/office/drawing/2014/main" id="{FB282625-7462-E442-D959-46D81511EEA1}"/>
              </a:ext>
            </a:extLst>
          </p:cNvPr>
          <p:cNvSpPr txBox="1"/>
          <p:nvPr/>
        </p:nvSpPr>
        <p:spPr>
          <a:xfrm>
            <a:off x="7194794" y="2305251"/>
            <a:ext cx="2400336" cy="892552"/>
          </a:xfrm>
          <a:prstGeom prst="rect">
            <a:avLst/>
          </a:prstGeom>
          <a:noFill/>
        </p:spPr>
        <p:txBody>
          <a:bodyPr wrap="square" rtlCol="0">
            <a:spAutoFit/>
          </a:bodyPr>
          <a:lstStyle/>
          <a:p>
            <a:pPr algn="ctr">
              <a:defRPr/>
            </a:pPr>
            <a:r>
              <a:rPr lang="es-MX" sz="1300">
                <a:solidFill>
                  <a:srgbClr val="F2F2F2">
                    <a:lumMod val="10000"/>
                  </a:srgbClr>
                </a:solidFill>
                <a:latin typeface="Montserrat Medium"/>
              </a:rPr>
              <a:t>Realizar ejercicio de retrospectiva frente a los resultados obtenidos en el proceso.</a:t>
            </a:r>
          </a:p>
        </p:txBody>
      </p:sp>
      <p:sp>
        <p:nvSpPr>
          <p:cNvPr id="154" name="CuadroTexto 153">
            <a:extLst>
              <a:ext uri="{FF2B5EF4-FFF2-40B4-BE49-F238E27FC236}">
                <a16:creationId xmlns:a16="http://schemas.microsoft.com/office/drawing/2014/main" id="{C3F49355-3890-3517-1A58-C7449BD97B9E}"/>
              </a:ext>
            </a:extLst>
          </p:cNvPr>
          <p:cNvSpPr txBox="1"/>
          <p:nvPr/>
        </p:nvSpPr>
        <p:spPr>
          <a:xfrm>
            <a:off x="9620008" y="2351004"/>
            <a:ext cx="2376147" cy="692497"/>
          </a:xfrm>
          <a:prstGeom prst="rect">
            <a:avLst/>
          </a:prstGeom>
          <a:noFill/>
        </p:spPr>
        <p:txBody>
          <a:bodyPr wrap="square" rtlCol="0">
            <a:spAutoFit/>
          </a:bodyPr>
          <a:lstStyle>
            <a:defPPr>
              <a:defRPr lang="es-CO"/>
            </a:defPPr>
            <a:lvl1pPr algn="ctr">
              <a:defRPr sz="1300">
                <a:solidFill>
                  <a:srgbClr val="F2F2F2">
                    <a:lumMod val="10000"/>
                  </a:srgbClr>
                </a:solidFill>
                <a:latin typeface="Montserrat Medium"/>
              </a:defRPr>
            </a:lvl1pPr>
          </a:lstStyle>
          <a:p>
            <a:r>
              <a:rPr lang="es-MX"/>
              <a:t>En el periodo no se evidenciaron nuevas lecciones aprendidas.</a:t>
            </a:r>
          </a:p>
        </p:txBody>
      </p:sp>
      <p:sp>
        <p:nvSpPr>
          <p:cNvPr id="2" name="CuadroTexto 1">
            <a:extLst>
              <a:ext uri="{FF2B5EF4-FFF2-40B4-BE49-F238E27FC236}">
                <a16:creationId xmlns:a16="http://schemas.microsoft.com/office/drawing/2014/main" id="{19FC38C2-9C5A-0E9B-979F-BEB9E909421A}"/>
              </a:ext>
            </a:extLst>
          </p:cNvPr>
          <p:cNvSpPr txBox="1"/>
          <p:nvPr/>
        </p:nvSpPr>
        <p:spPr>
          <a:xfrm>
            <a:off x="162031" y="4285974"/>
            <a:ext cx="1723011" cy="1323439"/>
          </a:xfrm>
          <a:prstGeom prst="rect">
            <a:avLst/>
          </a:prstGeom>
          <a:noFill/>
        </p:spPr>
        <p:txBody>
          <a:bodyPr wrap="square" rtlCol="0">
            <a:spAutoFit/>
          </a:bodyPr>
          <a:lstStyle/>
          <a:p>
            <a:pPr algn="ctr"/>
            <a:r>
              <a:rPr lang="es-MX" sz="1600" b="1" dirty="0">
                <a:solidFill>
                  <a:srgbClr val="F2F2F2">
                    <a:lumMod val="10000"/>
                  </a:srgbClr>
                </a:solidFill>
                <a:latin typeface="Montserrat Medium"/>
              </a:rPr>
              <a:t>Sistema integrador de operaciones del Back Office - SIO</a:t>
            </a:r>
            <a:endParaRPr lang="es-CO" sz="1600" b="1" dirty="0">
              <a:solidFill>
                <a:srgbClr val="F2F2F2">
                  <a:lumMod val="10000"/>
                </a:srgbClr>
              </a:solidFill>
              <a:latin typeface="Montserrat Medium"/>
            </a:endParaRPr>
          </a:p>
        </p:txBody>
      </p:sp>
      <p:cxnSp>
        <p:nvCxnSpPr>
          <p:cNvPr id="7" name="Conector recto 6">
            <a:extLst>
              <a:ext uri="{FF2B5EF4-FFF2-40B4-BE49-F238E27FC236}">
                <a16:creationId xmlns:a16="http://schemas.microsoft.com/office/drawing/2014/main" id="{CFC640D4-1DC9-7295-94BD-6DC0DE8D24F2}"/>
              </a:ext>
            </a:extLst>
          </p:cNvPr>
          <p:cNvCxnSpPr>
            <a:cxnSpLocks/>
          </p:cNvCxnSpPr>
          <p:nvPr/>
        </p:nvCxnSpPr>
        <p:spPr>
          <a:xfrm>
            <a:off x="204919" y="3913116"/>
            <a:ext cx="11906685" cy="26885"/>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706F9722-5C63-E917-B9DF-05EF3BD3E945}"/>
              </a:ext>
            </a:extLst>
          </p:cNvPr>
          <p:cNvCxnSpPr>
            <a:cxnSpLocks/>
          </p:cNvCxnSpPr>
          <p:nvPr/>
        </p:nvCxnSpPr>
        <p:spPr>
          <a:xfrm>
            <a:off x="2000123" y="1533323"/>
            <a:ext cx="0" cy="446400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8" name="Freeform 51">
            <a:extLst>
              <a:ext uri="{FF2B5EF4-FFF2-40B4-BE49-F238E27FC236}">
                <a16:creationId xmlns:a16="http://schemas.microsoft.com/office/drawing/2014/main" id="{46CAADA7-3B10-CA38-DB2E-ABD2EC55AB71}"/>
              </a:ext>
            </a:extLst>
          </p:cNvPr>
          <p:cNvSpPr>
            <a:spLocks/>
          </p:cNvSpPr>
          <p:nvPr/>
        </p:nvSpPr>
        <p:spPr bwMode="auto">
          <a:xfrm>
            <a:off x="7586697" y="1163359"/>
            <a:ext cx="252000" cy="252000"/>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uk-UA"/>
          </a:p>
        </p:txBody>
      </p:sp>
      <p:sp>
        <p:nvSpPr>
          <p:cNvPr id="10" name="Freeform 70">
            <a:extLst>
              <a:ext uri="{FF2B5EF4-FFF2-40B4-BE49-F238E27FC236}">
                <a16:creationId xmlns:a16="http://schemas.microsoft.com/office/drawing/2014/main" id="{27DFA16E-DFE4-BB19-BCED-24720BB61A5E}"/>
              </a:ext>
            </a:extLst>
          </p:cNvPr>
          <p:cNvSpPr>
            <a:spLocks noEditPoints="1"/>
          </p:cNvSpPr>
          <p:nvPr/>
        </p:nvSpPr>
        <p:spPr bwMode="auto">
          <a:xfrm>
            <a:off x="2269473" y="1191161"/>
            <a:ext cx="288000" cy="252000"/>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11" name="Freeform 21">
            <a:extLst>
              <a:ext uri="{FF2B5EF4-FFF2-40B4-BE49-F238E27FC236}">
                <a16:creationId xmlns:a16="http://schemas.microsoft.com/office/drawing/2014/main" id="{1FD2B34D-8507-2D43-5B01-2C6A7BDAF623}"/>
              </a:ext>
            </a:extLst>
          </p:cNvPr>
          <p:cNvSpPr>
            <a:spLocks noEditPoints="1"/>
          </p:cNvSpPr>
          <p:nvPr/>
        </p:nvSpPr>
        <p:spPr bwMode="auto">
          <a:xfrm>
            <a:off x="4986721" y="1191161"/>
            <a:ext cx="252000" cy="252000"/>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uk-UA" sz="1350"/>
          </a:p>
        </p:txBody>
      </p:sp>
      <p:sp>
        <p:nvSpPr>
          <p:cNvPr id="12" name="Freeform 107">
            <a:extLst>
              <a:ext uri="{FF2B5EF4-FFF2-40B4-BE49-F238E27FC236}">
                <a16:creationId xmlns:a16="http://schemas.microsoft.com/office/drawing/2014/main" id="{8F3951EB-B950-4A42-0EA2-E2684BA96C06}"/>
              </a:ext>
            </a:extLst>
          </p:cNvPr>
          <p:cNvSpPr>
            <a:spLocks noEditPoints="1"/>
          </p:cNvSpPr>
          <p:nvPr/>
        </p:nvSpPr>
        <p:spPr bwMode="auto">
          <a:xfrm>
            <a:off x="9881289" y="1155121"/>
            <a:ext cx="180000" cy="288000"/>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14" name="CuadroTexto 13">
            <a:extLst>
              <a:ext uri="{FF2B5EF4-FFF2-40B4-BE49-F238E27FC236}">
                <a16:creationId xmlns:a16="http://schemas.microsoft.com/office/drawing/2014/main" id="{A0B8D550-E898-1B36-B783-E7A946E7A2C6}"/>
              </a:ext>
            </a:extLst>
          </p:cNvPr>
          <p:cNvSpPr txBox="1"/>
          <p:nvPr/>
        </p:nvSpPr>
        <p:spPr>
          <a:xfrm>
            <a:off x="2005161" y="4174403"/>
            <a:ext cx="2639432" cy="1461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dirty="0">
              <a:ln>
                <a:noFill/>
              </a:ln>
              <a:effectLst/>
              <a:uLnTx/>
              <a:uFillTx/>
              <a:latin typeface="Montserrat Medium"/>
              <a:ea typeface="+mn-ea"/>
              <a:cs typeface="+mn-cs"/>
            </a:endParaRPr>
          </a:p>
          <a:p>
            <a:pPr algn="ctr">
              <a:defRPr/>
            </a:pPr>
            <a:r>
              <a:rPr lang="es-ES" sz="1200" dirty="0">
                <a:latin typeface="Montserrat Medium"/>
              </a:rPr>
              <a:t>Selección del proveedor que implementará la solución.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a:ln>
                  <a:noFill/>
                </a:ln>
                <a:effectLst/>
                <a:uLnTx/>
                <a:uFillTx/>
                <a:latin typeface="Montserrat Medium"/>
                <a:ea typeface="+mn-ea"/>
                <a:cs typeface="+mn-cs"/>
              </a:rPr>
              <a:t>del proceso actual para su optimización y definición de términos para contratación de proveedor.</a:t>
            </a:r>
          </a:p>
        </p:txBody>
      </p:sp>
      <p:sp>
        <p:nvSpPr>
          <p:cNvPr id="15" name="CuadroTexto 14">
            <a:extLst>
              <a:ext uri="{FF2B5EF4-FFF2-40B4-BE49-F238E27FC236}">
                <a16:creationId xmlns:a16="http://schemas.microsoft.com/office/drawing/2014/main" id="{75B55C70-6F62-1868-C0AA-0985FB304BD3}"/>
              </a:ext>
            </a:extLst>
          </p:cNvPr>
          <p:cNvSpPr txBox="1"/>
          <p:nvPr/>
        </p:nvSpPr>
        <p:spPr>
          <a:xfrm>
            <a:off x="4674718" y="4438135"/>
            <a:ext cx="2536286" cy="954107"/>
          </a:xfrm>
          <a:prstGeom prst="rect">
            <a:avLst/>
          </a:prstGeom>
          <a:noFill/>
        </p:spPr>
        <p:txBody>
          <a:bodyPr wrap="square" rtlCol="0">
            <a:spAutoFit/>
          </a:bodyPr>
          <a:lstStyle/>
          <a:p>
            <a:pPr lvl="0" algn="ctr">
              <a:defRPr/>
            </a:pPr>
            <a:r>
              <a:rPr lang="es-MX" sz="1400" dirty="0">
                <a:latin typeface="Montserrat Medium"/>
              </a:rPr>
              <a:t>Formalización de la  contratación del proveedor que efectúa el desarrollo del proyecto.</a:t>
            </a:r>
            <a:endParaRPr kumimoji="0" lang="es-ES" sz="1400" b="0" i="0" u="none" strike="noStrike" kern="1200" cap="none" spc="0" normalizeH="0" baseline="0" noProof="0" dirty="0">
              <a:ln>
                <a:noFill/>
              </a:ln>
              <a:effectLst/>
              <a:uLnTx/>
              <a:uFillTx/>
              <a:latin typeface="Montserrat Medium"/>
              <a:ea typeface="+mn-ea"/>
              <a:cs typeface="+mn-cs"/>
            </a:endParaRPr>
          </a:p>
        </p:txBody>
      </p:sp>
      <p:sp>
        <p:nvSpPr>
          <p:cNvPr id="16" name="CuadroTexto 15">
            <a:extLst>
              <a:ext uri="{FF2B5EF4-FFF2-40B4-BE49-F238E27FC236}">
                <a16:creationId xmlns:a16="http://schemas.microsoft.com/office/drawing/2014/main" id="{8E6FA3CE-BF00-1A44-6A3F-4EC20141B578}"/>
              </a:ext>
            </a:extLst>
          </p:cNvPr>
          <p:cNvSpPr txBox="1"/>
          <p:nvPr/>
        </p:nvSpPr>
        <p:spPr>
          <a:xfrm>
            <a:off x="9733630" y="4559123"/>
            <a:ext cx="2231060" cy="692497"/>
          </a:xfrm>
          <a:prstGeom prst="rect">
            <a:avLst/>
          </a:prstGeom>
          <a:noFill/>
        </p:spPr>
        <p:txBody>
          <a:bodyPr wrap="square" rtlCol="0">
            <a:spAutoFit/>
          </a:bodyPr>
          <a:lstStyle>
            <a:defPPr>
              <a:defRPr lang="es-CO"/>
            </a:defPPr>
            <a:lvl1pPr algn="ctr">
              <a:defRPr sz="1300">
                <a:solidFill>
                  <a:srgbClr val="F2F2F2">
                    <a:lumMod val="10000"/>
                  </a:srgbClr>
                </a:solidFill>
                <a:latin typeface="Montserrat Medium"/>
              </a:defRPr>
            </a:lvl1pPr>
          </a:lstStyle>
          <a:p>
            <a:r>
              <a:rPr lang="es-MX"/>
              <a:t>En el periodo no se evidenciaron nuevas lecciones aprendidas.</a:t>
            </a:r>
          </a:p>
        </p:txBody>
      </p:sp>
      <p:sp>
        <p:nvSpPr>
          <p:cNvPr id="17" name="CuadroTexto 16">
            <a:extLst>
              <a:ext uri="{FF2B5EF4-FFF2-40B4-BE49-F238E27FC236}">
                <a16:creationId xmlns:a16="http://schemas.microsoft.com/office/drawing/2014/main" id="{D93B5C38-EA59-F3E2-CE9B-CD74D425657E}"/>
              </a:ext>
            </a:extLst>
          </p:cNvPr>
          <p:cNvSpPr txBox="1"/>
          <p:nvPr/>
        </p:nvSpPr>
        <p:spPr>
          <a:xfrm>
            <a:off x="7267079" y="4350028"/>
            <a:ext cx="2231060" cy="1169551"/>
          </a:xfrm>
          <a:prstGeom prst="rect">
            <a:avLst/>
          </a:prstGeom>
          <a:noFill/>
        </p:spPr>
        <p:txBody>
          <a:bodyPr wrap="square" rtlCol="0">
            <a:spAutoFit/>
          </a:bodyPr>
          <a:lstStyle>
            <a:defPPr>
              <a:defRPr lang="es-CO"/>
            </a:defPPr>
            <a:lvl1pPr algn="ctr">
              <a:defRPr sz="1300">
                <a:solidFill>
                  <a:srgbClr val="F2F2F2">
                    <a:lumMod val="10000"/>
                  </a:srgbClr>
                </a:solidFill>
                <a:latin typeface="Montserrat Medium"/>
              </a:defRPr>
            </a:lvl1pPr>
          </a:lstStyle>
          <a:p>
            <a:r>
              <a:rPr lang="es-MX"/>
              <a:t>Realizar ejercicio de retrospectiva frente a los resultados obtenidos en el proceso.</a:t>
            </a:r>
          </a:p>
        </p:txBody>
      </p:sp>
    </p:spTree>
    <p:extLst>
      <p:ext uri="{BB962C8B-B14F-4D97-AF65-F5344CB8AC3E}">
        <p14:creationId xmlns:p14="http://schemas.microsoft.com/office/powerpoint/2010/main" val="2492739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04ECA99-8700-6102-0979-B6576F9DCBE4}"/>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
        <p:nvSpPr>
          <p:cNvPr id="8" name="CuadroTexto 7">
            <a:extLst>
              <a:ext uri="{FF2B5EF4-FFF2-40B4-BE49-F238E27FC236}">
                <a16:creationId xmlns:a16="http://schemas.microsoft.com/office/drawing/2014/main" id="{8F8427C8-24DF-C59C-AE3E-04274CBC3479}"/>
              </a:ext>
            </a:extLst>
          </p:cNvPr>
          <p:cNvSpPr txBox="1"/>
          <p:nvPr/>
        </p:nvSpPr>
        <p:spPr>
          <a:xfrm>
            <a:off x="661770" y="664809"/>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Estrategia de transformación Digital y Analítica</a:t>
            </a:r>
          </a:p>
        </p:txBody>
      </p:sp>
      <p:sp>
        <p:nvSpPr>
          <p:cNvPr id="25" name="CuadroTexto 24">
            <a:extLst>
              <a:ext uri="{FF2B5EF4-FFF2-40B4-BE49-F238E27FC236}">
                <a16:creationId xmlns:a16="http://schemas.microsoft.com/office/drawing/2014/main" id="{B201CEDD-6B28-D907-8A40-2E0E1960258E}"/>
              </a:ext>
            </a:extLst>
          </p:cNvPr>
          <p:cNvSpPr txBox="1"/>
          <p:nvPr/>
        </p:nvSpPr>
        <p:spPr>
          <a:xfrm>
            <a:off x="108667" y="2408159"/>
            <a:ext cx="17022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F2F2F2">
                    <a:lumMod val="10000"/>
                  </a:srgbClr>
                </a:solidFill>
                <a:effectLst/>
                <a:uLnTx/>
                <a:uFillTx/>
                <a:latin typeface="Montserrat Medium"/>
                <a:ea typeface="+mn-ea"/>
                <a:cs typeface="+mn-cs"/>
              </a:rPr>
              <a:t>Transmisión y análisis del FDI </a:t>
            </a:r>
            <a:endParaRPr kumimoji="0" lang="es-CO" sz="1600" b="1" i="0" u="none" strike="noStrike" kern="1200" cap="none" spc="0" normalizeH="0" baseline="0" noProof="0" dirty="0">
              <a:ln>
                <a:noFill/>
              </a:ln>
              <a:solidFill>
                <a:srgbClr val="F2F2F2">
                  <a:lumMod val="10000"/>
                </a:srgbClr>
              </a:solidFill>
              <a:effectLst/>
              <a:uLnTx/>
              <a:uFillTx/>
              <a:latin typeface="Montserrat Medium"/>
              <a:ea typeface="+mn-ea"/>
              <a:cs typeface="+mn-cs"/>
            </a:endParaRPr>
          </a:p>
        </p:txBody>
      </p:sp>
      <p:sp>
        <p:nvSpPr>
          <p:cNvPr id="26" name="CuadroTexto 25">
            <a:extLst>
              <a:ext uri="{FF2B5EF4-FFF2-40B4-BE49-F238E27FC236}">
                <a16:creationId xmlns:a16="http://schemas.microsoft.com/office/drawing/2014/main" id="{79705556-B787-45F5-F557-F8515BF2DCD4}"/>
              </a:ext>
            </a:extLst>
          </p:cNvPr>
          <p:cNvSpPr txBox="1"/>
          <p:nvPr/>
        </p:nvSpPr>
        <p:spPr>
          <a:xfrm>
            <a:off x="2010214" y="2218127"/>
            <a:ext cx="2403799"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a:ln>
                  <a:noFill/>
                </a:ln>
                <a:solidFill>
                  <a:srgbClr val="F2F2F2">
                    <a:lumMod val="10000"/>
                  </a:srgbClr>
                </a:solidFill>
                <a:effectLst/>
                <a:uLnTx/>
                <a:uFillTx/>
                <a:latin typeface="Montserrat Medium"/>
                <a:ea typeface="+mn-ea"/>
                <a:cs typeface="+mn-cs"/>
              </a:rPr>
              <a:t>Avanzar en el desarrollo de las iniciativas de mejora identificadas en el proceso de transmisión y análisis.</a:t>
            </a:r>
            <a:endParaRPr kumimoji="0" lang="es-CO" sz="1300" b="0" i="0" u="none" strike="noStrike" kern="1200" cap="none" spc="0" normalizeH="0" baseline="0" noProof="0" dirty="0">
              <a:ln>
                <a:noFill/>
              </a:ln>
              <a:solidFill>
                <a:srgbClr val="F2F2F2">
                  <a:lumMod val="10000"/>
                </a:srgbClr>
              </a:solidFill>
              <a:effectLst/>
              <a:uLnTx/>
              <a:uFillTx/>
              <a:latin typeface="Montserrat Medium"/>
              <a:ea typeface="+mn-ea"/>
              <a:cs typeface="+mn-cs"/>
            </a:endParaRPr>
          </a:p>
        </p:txBody>
      </p:sp>
      <p:sp>
        <p:nvSpPr>
          <p:cNvPr id="27" name="CuadroTexto 26">
            <a:extLst>
              <a:ext uri="{FF2B5EF4-FFF2-40B4-BE49-F238E27FC236}">
                <a16:creationId xmlns:a16="http://schemas.microsoft.com/office/drawing/2014/main" id="{DCC066A8-EF9C-3529-2641-B1660CD546A6}"/>
              </a:ext>
            </a:extLst>
          </p:cNvPr>
          <p:cNvSpPr txBox="1"/>
          <p:nvPr/>
        </p:nvSpPr>
        <p:spPr>
          <a:xfrm>
            <a:off x="4581024" y="1688069"/>
            <a:ext cx="2428980" cy="2292935"/>
          </a:xfrm>
          <a:prstGeom prst="rect">
            <a:avLst/>
          </a:prstGeom>
          <a:noFill/>
        </p:spPr>
        <p:txBody>
          <a:bodyPr wrap="square" rtlCol="0">
            <a:spAutoFit/>
          </a:bodyPr>
          <a:lstStyle/>
          <a:p>
            <a:pPr marL="88900" indent="-88900" algn="just">
              <a:buFont typeface="Arial" panose="020B0604020202020204" pitchFamily="34" charset="0"/>
              <a:buChar char="•"/>
              <a:defRPr/>
            </a:pPr>
            <a:r>
              <a:rPr lang="es-CO" sz="1100" b="1" dirty="0">
                <a:latin typeface="Montserrat Medium"/>
              </a:rPr>
              <a:t>Aumento de capacidad de procesamiento de la página de transmisión: </a:t>
            </a:r>
            <a:r>
              <a:rPr lang="es-CO" sz="1100" dirty="0">
                <a:solidFill>
                  <a:prstClr val="black"/>
                </a:solidFill>
                <a:latin typeface="Montserrat Medium"/>
              </a:rPr>
              <a:t>Se llevaron a cabo pruebas con Bancolombia para probar el mecanismo de firma digital (PGP), para la recepción del formato para entidades de gran tamaño (en desarrollo).</a:t>
            </a:r>
          </a:p>
          <a:p>
            <a:pPr marL="88900" lvl="0" indent="-88900" algn="just">
              <a:buFont typeface="Arial" panose="020B0604020202020204" pitchFamily="34" charset="0"/>
              <a:buChar char="•"/>
              <a:defRPr/>
            </a:pPr>
            <a:r>
              <a:rPr kumimoji="0" lang="es-CO" sz="1100" b="1" i="0" u="none" strike="noStrike" kern="1200" cap="none" spc="0" normalizeH="0" baseline="0" noProof="0" dirty="0">
                <a:ln>
                  <a:noFill/>
                </a:ln>
                <a:effectLst/>
                <a:uLnTx/>
                <a:uFillTx/>
                <a:latin typeface="Montserrat Medium"/>
                <a:ea typeface="+mn-ea"/>
                <a:cs typeface="+mn-cs"/>
              </a:rPr>
              <a:t>Mejoras al aplicativo de inscripción: </a:t>
            </a:r>
            <a:r>
              <a:rPr lang="es-CO" sz="1100" dirty="0">
                <a:solidFill>
                  <a:prstClr val="black"/>
                </a:solidFill>
                <a:latin typeface="Montserrat Medium"/>
              </a:rPr>
              <a:t>Se continuó con el desarrollo tecnológico para las mejoras identificadas.</a:t>
            </a:r>
            <a:endParaRPr kumimoji="0" lang="es-CO" sz="1200" b="0" i="0" u="none" strike="noStrike" kern="1200" cap="none" spc="0" normalizeH="0" baseline="0" noProof="0" dirty="0">
              <a:ln>
                <a:noFill/>
              </a:ln>
              <a:effectLst/>
              <a:uLnTx/>
              <a:uFillTx/>
              <a:latin typeface="Montserrat Medium"/>
              <a:ea typeface="+mn-ea"/>
              <a:cs typeface="+mn-cs"/>
            </a:endParaRPr>
          </a:p>
        </p:txBody>
      </p:sp>
      <p:sp>
        <p:nvSpPr>
          <p:cNvPr id="28" name="CuadroTexto 27">
            <a:extLst>
              <a:ext uri="{FF2B5EF4-FFF2-40B4-BE49-F238E27FC236}">
                <a16:creationId xmlns:a16="http://schemas.microsoft.com/office/drawing/2014/main" id="{7FE078F9-6F5B-6FCE-2303-F15B2FF4B892}"/>
              </a:ext>
            </a:extLst>
          </p:cNvPr>
          <p:cNvSpPr txBox="1"/>
          <p:nvPr/>
        </p:nvSpPr>
        <p:spPr>
          <a:xfrm>
            <a:off x="7110945" y="2362613"/>
            <a:ext cx="2330336" cy="892552"/>
          </a:xfrm>
          <a:prstGeom prst="rect">
            <a:avLst/>
          </a:prstGeom>
          <a:noFill/>
        </p:spPr>
        <p:txBody>
          <a:bodyPr wrap="square" rtlCol="0" anchor="ctr">
            <a:spAutoFit/>
          </a:bodyPr>
          <a:lstStyle/>
          <a:p>
            <a:pPr algn="ctr">
              <a:defRPr/>
            </a:pPr>
            <a:r>
              <a:rPr lang="es-MX" sz="1300">
                <a:latin typeface="Montserrat Medium"/>
              </a:rPr>
              <a:t>Continuar con la ejecución de las actividades de los planes de trabajo definidos.</a:t>
            </a:r>
          </a:p>
        </p:txBody>
      </p:sp>
      <p:sp>
        <p:nvSpPr>
          <p:cNvPr id="29" name="CuadroTexto 28">
            <a:extLst>
              <a:ext uri="{FF2B5EF4-FFF2-40B4-BE49-F238E27FC236}">
                <a16:creationId xmlns:a16="http://schemas.microsoft.com/office/drawing/2014/main" id="{FD1C91CA-004F-6478-A78B-7255CB42B816}"/>
              </a:ext>
            </a:extLst>
          </p:cNvPr>
          <p:cNvSpPr txBox="1"/>
          <p:nvPr/>
        </p:nvSpPr>
        <p:spPr>
          <a:xfrm>
            <a:off x="9506487" y="2402450"/>
            <a:ext cx="2330306"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a:ln>
                  <a:noFill/>
                </a:ln>
                <a:solidFill>
                  <a:srgbClr val="F2F2F2">
                    <a:lumMod val="10000"/>
                  </a:srgbClr>
                </a:solidFill>
                <a:effectLst/>
                <a:uLnTx/>
                <a:uFillTx/>
                <a:latin typeface="Montserrat Medium"/>
                <a:ea typeface="+mn-ea"/>
                <a:cs typeface="+mn-cs"/>
              </a:rPr>
              <a:t>En el periodo no se evidenciaron nuevas lecciones aprendidas.</a:t>
            </a:r>
          </a:p>
        </p:txBody>
      </p:sp>
      <p:sp>
        <p:nvSpPr>
          <p:cNvPr id="30" name="Paralelogramo 29">
            <a:extLst>
              <a:ext uri="{FF2B5EF4-FFF2-40B4-BE49-F238E27FC236}">
                <a16:creationId xmlns:a16="http://schemas.microsoft.com/office/drawing/2014/main" id="{E1D23EF8-84EA-8727-A477-8A04D0C54177}"/>
              </a:ext>
            </a:extLst>
          </p:cNvPr>
          <p:cNvSpPr/>
          <p:nvPr/>
        </p:nvSpPr>
        <p:spPr>
          <a:xfrm>
            <a:off x="9583738" y="1214641"/>
            <a:ext cx="2431614" cy="338830"/>
          </a:xfrm>
          <a:prstGeom prst="parallelogram">
            <a:avLst/>
          </a:pr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 tIns="72000" rIns="0" bIns="34290" numCol="1" anchor="ctr" anchorCtr="0" compatLnSpc="1">
            <a:prstTxWarp prst="textNoShape">
              <a:avLst/>
            </a:prstTxWarp>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ea typeface="+mn-ea"/>
                <a:cs typeface="+mn-cs"/>
              </a:rPr>
              <a:t>   ¿Qué se ha aprendido?</a:t>
            </a:r>
            <a:endParaRPr kumimoji="0" lang="es-CO" sz="1200" b="1" i="0" u="none" strike="noStrike" kern="0" cap="none" spc="0" normalizeH="0" baseline="0" noProof="0">
              <a:ln>
                <a:noFill/>
              </a:ln>
              <a:solidFill>
                <a:srgbClr val="FFFFFF"/>
              </a:solidFill>
              <a:effectLst/>
              <a:uLnTx/>
              <a:uFillTx/>
              <a:latin typeface="Montserrat Medium"/>
              <a:ea typeface="+mn-ea"/>
              <a:cs typeface="+mn-cs"/>
              <a:sym typeface="Arial" panose="020B0604020202020204" pitchFamily="34" charset="0"/>
            </a:endParaRPr>
          </a:p>
        </p:txBody>
      </p:sp>
      <p:sp>
        <p:nvSpPr>
          <p:cNvPr id="31" name="Paralelogramo 30">
            <a:extLst>
              <a:ext uri="{FF2B5EF4-FFF2-40B4-BE49-F238E27FC236}">
                <a16:creationId xmlns:a16="http://schemas.microsoft.com/office/drawing/2014/main" id="{41587705-F242-5FAD-7534-59516A2FAC67}"/>
              </a:ext>
            </a:extLst>
          </p:cNvPr>
          <p:cNvSpPr/>
          <p:nvPr/>
        </p:nvSpPr>
        <p:spPr>
          <a:xfrm>
            <a:off x="1980292" y="1219060"/>
            <a:ext cx="2580620" cy="330908"/>
          </a:xfrm>
          <a:prstGeom prst="parallelogram">
            <a:avLst/>
          </a:prstGeom>
          <a:solidFill>
            <a:srgbClr val="416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ea typeface="+mn-ea"/>
                <a:cs typeface="+mn-cs"/>
              </a:rPr>
              <a:t>      ¿Para qué ha servido?</a:t>
            </a:r>
            <a:endParaRPr kumimoji="0" lang="es-CO" sz="1200" b="1" i="0" u="none" strike="noStrike" kern="0" cap="none" spc="0" normalizeH="0" baseline="0" noProof="0">
              <a:ln>
                <a:noFill/>
              </a:ln>
              <a:solidFill>
                <a:srgbClr val="FFFFFF"/>
              </a:solidFill>
              <a:effectLst/>
              <a:uLnTx/>
              <a:uFillTx/>
              <a:latin typeface="Montserrat Medium"/>
              <a:ea typeface="+mn-ea"/>
              <a:cs typeface="+mn-cs"/>
            </a:endParaRPr>
          </a:p>
        </p:txBody>
      </p:sp>
      <p:sp>
        <p:nvSpPr>
          <p:cNvPr id="32" name="Paralelogramo 31">
            <a:extLst>
              <a:ext uri="{FF2B5EF4-FFF2-40B4-BE49-F238E27FC236}">
                <a16:creationId xmlns:a16="http://schemas.microsoft.com/office/drawing/2014/main" id="{459BDA6B-CA06-8744-5768-FADCBC5E8F79}"/>
              </a:ext>
            </a:extLst>
          </p:cNvPr>
          <p:cNvSpPr/>
          <p:nvPr/>
        </p:nvSpPr>
        <p:spPr>
          <a:xfrm>
            <a:off x="4592519" y="1214641"/>
            <a:ext cx="2545408" cy="340538"/>
          </a:xfrm>
          <a:prstGeom prst="parallelogram">
            <a:avLst/>
          </a:prstGeom>
          <a:solidFill>
            <a:srgbClr val="26B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ea typeface="+mn-ea"/>
                <a:cs typeface="+mn-cs"/>
              </a:rPr>
              <a:t>     ¿Qué se ha logrado?</a:t>
            </a:r>
            <a:endParaRPr kumimoji="0" lang="es-CO" sz="1200" b="1" i="0" u="none" strike="noStrike" kern="0" cap="none" spc="0" normalizeH="0" baseline="0" noProof="0">
              <a:ln>
                <a:noFill/>
              </a:ln>
              <a:solidFill>
                <a:srgbClr val="FFFFFF"/>
              </a:solidFill>
              <a:effectLst/>
              <a:uLnTx/>
              <a:uFillTx/>
              <a:latin typeface="Montserrat Medium"/>
              <a:ea typeface="+mn-ea"/>
              <a:cs typeface="+mn-cs"/>
            </a:endParaRPr>
          </a:p>
        </p:txBody>
      </p:sp>
      <p:sp>
        <p:nvSpPr>
          <p:cNvPr id="33" name="Paralelogramo 32">
            <a:extLst>
              <a:ext uri="{FF2B5EF4-FFF2-40B4-BE49-F238E27FC236}">
                <a16:creationId xmlns:a16="http://schemas.microsoft.com/office/drawing/2014/main" id="{3BFB6D2A-94B9-8CE0-97AC-9131E76184F0}"/>
              </a:ext>
            </a:extLst>
          </p:cNvPr>
          <p:cNvSpPr/>
          <p:nvPr/>
        </p:nvSpPr>
        <p:spPr>
          <a:xfrm>
            <a:off x="7199179" y="1214641"/>
            <a:ext cx="2294592" cy="338830"/>
          </a:xfrm>
          <a:prstGeom prst="parallelogram">
            <a:avLst/>
          </a:prstGeom>
          <a:solidFill>
            <a:srgbClr val="61A60E"/>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ea typeface="+mn-ea"/>
                <a:cs typeface="+mn-cs"/>
              </a:rPr>
              <a:t>      ¿Qué se necesita?</a:t>
            </a:r>
            <a:endParaRPr kumimoji="0" lang="es-CO" sz="1200" b="1" i="0" u="none" strike="noStrike" kern="0" cap="none" spc="0" normalizeH="0" baseline="0" noProof="0">
              <a:ln>
                <a:noFill/>
              </a:ln>
              <a:solidFill>
                <a:srgbClr val="FFFFFF"/>
              </a:solidFill>
              <a:effectLst/>
              <a:uLnTx/>
              <a:uFillTx/>
              <a:latin typeface="Montserrat Medium"/>
              <a:ea typeface="+mn-ea"/>
              <a:cs typeface="+mn-cs"/>
            </a:endParaRPr>
          </a:p>
        </p:txBody>
      </p:sp>
      <p:sp>
        <p:nvSpPr>
          <p:cNvPr id="34" name="Paralelogramo 33">
            <a:extLst>
              <a:ext uri="{FF2B5EF4-FFF2-40B4-BE49-F238E27FC236}">
                <a16:creationId xmlns:a16="http://schemas.microsoft.com/office/drawing/2014/main" id="{965152AB-44ED-3789-308C-3D362C3C6AF3}"/>
              </a:ext>
            </a:extLst>
          </p:cNvPr>
          <p:cNvSpPr/>
          <p:nvPr/>
        </p:nvSpPr>
        <p:spPr>
          <a:xfrm>
            <a:off x="84180" y="1219060"/>
            <a:ext cx="1827792" cy="330908"/>
          </a:xfrm>
          <a:prstGeom prst="parallelogram">
            <a:avLst/>
          </a:prstGeom>
          <a:solidFill>
            <a:srgbClr val="901440"/>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rgbClr val="FFFFFF"/>
                </a:solidFill>
                <a:effectLst/>
                <a:uLnTx/>
                <a:uFillTx/>
                <a:latin typeface="Montserrat Medium"/>
                <a:ea typeface="+mn-ea"/>
                <a:cs typeface="+mn-cs"/>
              </a:rPr>
              <a:t>      Caso de uso</a:t>
            </a:r>
            <a:endParaRPr kumimoji="0" lang="es-CO" sz="1200" b="1" i="0" u="none" strike="noStrike" kern="0" cap="none" spc="0" normalizeH="0" baseline="0" noProof="0">
              <a:ln>
                <a:noFill/>
              </a:ln>
              <a:solidFill>
                <a:srgbClr val="FFFFFF"/>
              </a:solidFill>
              <a:effectLst/>
              <a:uLnTx/>
              <a:uFillTx/>
              <a:latin typeface="Montserrat Medium"/>
              <a:ea typeface="+mn-ea"/>
              <a:cs typeface="+mn-cs"/>
            </a:endParaRPr>
          </a:p>
        </p:txBody>
      </p:sp>
      <p:pic>
        <p:nvPicPr>
          <p:cNvPr id="35" name="Gráfico 34" descr="Piezas de rompecabezas con relleno sólido">
            <a:extLst>
              <a:ext uri="{FF2B5EF4-FFF2-40B4-BE49-F238E27FC236}">
                <a16:creationId xmlns:a16="http://schemas.microsoft.com/office/drawing/2014/main" id="{04C32CCE-CD27-CA15-C02C-E17027F20C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7112" y="1239991"/>
            <a:ext cx="300762" cy="269596"/>
          </a:xfrm>
          <a:prstGeom prst="rect">
            <a:avLst/>
          </a:prstGeom>
        </p:spPr>
      </p:pic>
      <p:sp>
        <p:nvSpPr>
          <p:cNvPr id="36" name="Freeform 51">
            <a:extLst>
              <a:ext uri="{FF2B5EF4-FFF2-40B4-BE49-F238E27FC236}">
                <a16:creationId xmlns:a16="http://schemas.microsoft.com/office/drawing/2014/main" id="{21CCCD43-212A-B9E1-F978-A389895B479A}"/>
              </a:ext>
            </a:extLst>
          </p:cNvPr>
          <p:cNvSpPr>
            <a:spLocks/>
          </p:cNvSpPr>
          <p:nvPr/>
        </p:nvSpPr>
        <p:spPr bwMode="auto">
          <a:xfrm>
            <a:off x="7490445" y="1231939"/>
            <a:ext cx="252000" cy="252000"/>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7" name="Freeform 70">
            <a:extLst>
              <a:ext uri="{FF2B5EF4-FFF2-40B4-BE49-F238E27FC236}">
                <a16:creationId xmlns:a16="http://schemas.microsoft.com/office/drawing/2014/main" id="{55EC519F-9E0B-CB8F-DB31-66EB2310D968}"/>
              </a:ext>
            </a:extLst>
          </p:cNvPr>
          <p:cNvSpPr>
            <a:spLocks noEditPoints="1"/>
          </p:cNvSpPr>
          <p:nvPr/>
        </p:nvSpPr>
        <p:spPr bwMode="auto">
          <a:xfrm>
            <a:off x="2173221" y="1259741"/>
            <a:ext cx="288000" cy="252000"/>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8" name="Freeform 21">
            <a:extLst>
              <a:ext uri="{FF2B5EF4-FFF2-40B4-BE49-F238E27FC236}">
                <a16:creationId xmlns:a16="http://schemas.microsoft.com/office/drawing/2014/main" id="{ED25D028-774B-6E94-A9EC-33E50F59C172}"/>
              </a:ext>
            </a:extLst>
          </p:cNvPr>
          <p:cNvSpPr>
            <a:spLocks noEditPoints="1"/>
          </p:cNvSpPr>
          <p:nvPr/>
        </p:nvSpPr>
        <p:spPr bwMode="auto">
          <a:xfrm>
            <a:off x="4890469" y="1259741"/>
            <a:ext cx="252000" cy="252000"/>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39" name="Freeform 107">
            <a:extLst>
              <a:ext uri="{FF2B5EF4-FFF2-40B4-BE49-F238E27FC236}">
                <a16:creationId xmlns:a16="http://schemas.microsoft.com/office/drawing/2014/main" id="{6FEB4C52-07E3-6A00-14DD-9B602199C57D}"/>
              </a:ext>
            </a:extLst>
          </p:cNvPr>
          <p:cNvSpPr>
            <a:spLocks noEditPoints="1"/>
          </p:cNvSpPr>
          <p:nvPr/>
        </p:nvSpPr>
        <p:spPr bwMode="auto">
          <a:xfrm>
            <a:off x="9785037" y="1223701"/>
            <a:ext cx="180000" cy="288000"/>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cxnSp>
        <p:nvCxnSpPr>
          <p:cNvPr id="40" name="Conector recto 39">
            <a:extLst>
              <a:ext uri="{FF2B5EF4-FFF2-40B4-BE49-F238E27FC236}">
                <a16:creationId xmlns:a16="http://schemas.microsoft.com/office/drawing/2014/main" id="{ACA2FFDF-B7A8-2305-E52A-AD982CD08C23}"/>
              </a:ext>
            </a:extLst>
          </p:cNvPr>
          <p:cNvCxnSpPr>
            <a:cxnSpLocks/>
          </p:cNvCxnSpPr>
          <p:nvPr/>
        </p:nvCxnSpPr>
        <p:spPr>
          <a:xfrm>
            <a:off x="4546937" y="1567613"/>
            <a:ext cx="0" cy="482400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7ED3AA37-2280-DADC-19A8-32738487CFA5}"/>
              </a:ext>
            </a:extLst>
          </p:cNvPr>
          <p:cNvCxnSpPr>
            <a:cxnSpLocks/>
          </p:cNvCxnSpPr>
          <p:nvPr/>
        </p:nvCxnSpPr>
        <p:spPr>
          <a:xfrm>
            <a:off x="7100560" y="1567613"/>
            <a:ext cx="0" cy="482400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27D31303-23FA-1B91-74C7-727BFC5D7138}"/>
              </a:ext>
            </a:extLst>
          </p:cNvPr>
          <p:cNvCxnSpPr>
            <a:cxnSpLocks/>
          </p:cNvCxnSpPr>
          <p:nvPr/>
        </p:nvCxnSpPr>
        <p:spPr>
          <a:xfrm>
            <a:off x="9473069" y="1548089"/>
            <a:ext cx="0" cy="482400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46E7D53-23E3-E475-B0F4-00210EA1EF6C}"/>
              </a:ext>
            </a:extLst>
          </p:cNvPr>
          <p:cNvCxnSpPr>
            <a:cxnSpLocks/>
          </p:cNvCxnSpPr>
          <p:nvPr/>
        </p:nvCxnSpPr>
        <p:spPr>
          <a:xfrm>
            <a:off x="1881011" y="1567613"/>
            <a:ext cx="0" cy="482400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5BE4655C-2076-9050-5FA3-1781631EAB23}"/>
              </a:ext>
            </a:extLst>
          </p:cNvPr>
          <p:cNvSpPr txBox="1"/>
          <p:nvPr/>
        </p:nvSpPr>
        <p:spPr>
          <a:xfrm>
            <a:off x="84180" y="4884028"/>
            <a:ext cx="1639162" cy="584775"/>
          </a:xfrm>
          <a:prstGeom prst="rect">
            <a:avLst/>
          </a:prstGeom>
          <a:noFill/>
        </p:spPr>
        <p:txBody>
          <a:bodyPr wrap="square" rtlCol="0">
            <a:spAutoFit/>
          </a:bodyPr>
          <a:lstStyle/>
          <a:p>
            <a:pPr algn="ctr"/>
            <a:r>
              <a:rPr lang="es-MX" sz="1600" b="1" dirty="0">
                <a:solidFill>
                  <a:srgbClr val="F2F2F2">
                    <a:lumMod val="10000"/>
                  </a:srgbClr>
                </a:solidFill>
                <a:latin typeface="Montserrat Medium"/>
              </a:rPr>
              <a:t>Arquitectura empresarial</a:t>
            </a:r>
            <a:endParaRPr lang="es-CO" sz="1600" b="1" dirty="0">
              <a:solidFill>
                <a:srgbClr val="F2F2F2">
                  <a:lumMod val="10000"/>
                </a:srgbClr>
              </a:solidFill>
              <a:latin typeface="Montserrat Medium"/>
            </a:endParaRPr>
          </a:p>
        </p:txBody>
      </p:sp>
      <p:sp>
        <p:nvSpPr>
          <p:cNvPr id="45" name="CuadroTexto 44">
            <a:extLst>
              <a:ext uri="{FF2B5EF4-FFF2-40B4-BE49-F238E27FC236}">
                <a16:creationId xmlns:a16="http://schemas.microsoft.com/office/drawing/2014/main" id="{786BCB90-2872-B9E5-5694-3AE907D787DE}"/>
              </a:ext>
            </a:extLst>
          </p:cNvPr>
          <p:cNvSpPr txBox="1"/>
          <p:nvPr/>
        </p:nvSpPr>
        <p:spPr>
          <a:xfrm>
            <a:off x="2021032" y="4416213"/>
            <a:ext cx="2385885" cy="1292662"/>
          </a:xfrm>
          <a:prstGeom prst="rect">
            <a:avLst/>
          </a:prstGeom>
          <a:noFill/>
        </p:spPr>
        <p:txBody>
          <a:bodyPr wrap="square" rtlCol="0">
            <a:spAutoFit/>
          </a:bodyPr>
          <a:lstStyle/>
          <a:p>
            <a:pPr algn="ctr"/>
            <a:r>
              <a:rPr lang="es-MX" sz="1300" dirty="0">
                <a:solidFill>
                  <a:srgbClr val="F2F2F2">
                    <a:lumMod val="10000"/>
                  </a:srgbClr>
                </a:solidFill>
                <a:latin typeface="Montserrat Medium"/>
              </a:rPr>
              <a:t>Alcanzamos el </a:t>
            </a:r>
            <a:r>
              <a:rPr lang="es-MX" sz="1300" b="1" dirty="0">
                <a:solidFill>
                  <a:srgbClr val="F2F2F2">
                    <a:lumMod val="10000"/>
                  </a:srgbClr>
                </a:solidFill>
                <a:latin typeface="Montserrat Medium"/>
              </a:rPr>
              <a:t>100% de cumplimiento de los lineamientos establecidos por </a:t>
            </a:r>
            <a:r>
              <a:rPr lang="es-MX" sz="1300" b="1" dirty="0" err="1">
                <a:solidFill>
                  <a:srgbClr val="F2F2F2">
                    <a:lumMod val="10000"/>
                  </a:srgbClr>
                </a:solidFill>
                <a:latin typeface="Montserrat Medium"/>
              </a:rPr>
              <a:t>MinTic</a:t>
            </a:r>
            <a:r>
              <a:rPr lang="es-MX" sz="1300" b="1" dirty="0">
                <a:solidFill>
                  <a:srgbClr val="F2F2F2">
                    <a:lumMod val="10000"/>
                  </a:srgbClr>
                </a:solidFill>
                <a:latin typeface="Montserrat Medium"/>
              </a:rPr>
              <a:t> </a:t>
            </a:r>
            <a:r>
              <a:rPr lang="es-MX" sz="1300" dirty="0">
                <a:solidFill>
                  <a:srgbClr val="F2F2F2">
                    <a:lumMod val="10000"/>
                  </a:srgbClr>
                </a:solidFill>
                <a:latin typeface="Montserrat Medium"/>
              </a:rPr>
              <a:t>para el Modelo de Arquitectura Empresarial.</a:t>
            </a:r>
          </a:p>
        </p:txBody>
      </p:sp>
      <p:sp>
        <p:nvSpPr>
          <p:cNvPr id="46" name="CuadroTexto 45">
            <a:extLst>
              <a:ext uri="{FF2B5EF4-FFF2-40B4-BE49-F238E27FC236}">
                <a16:creationId xmlns:a16="http://schemas.microsoft.com/office/drawing/2014/main" id="{D79D60C3-1964-BDCD-9A36-CEB7D0F4B199}"/>
              </a:ext>
            </a:extLst>
          </p:cNvPr>
          <p:cNvSpPr txBox="1"/>
          <p:nvPr/>
        </p:nvSpPr>
        <p:spPr>
          <a:xfrm>
            <a:off x="4770255" y="4517589"/>
            <a:ext cx="2239749" cy="1492716"/>
          </a:xfrm>
          <a:prstGeom prst="rect">
            <a:avLst/>
          </a:prstGeom>
          <a:noFill/>
        </p:spPr>
        <p:txBody>
          <a:bodyPr wrap="square" rtlCol="0">
            <a:spAutoFit/>
          </a:bodyPr>
          <a:lstStyle/>
          <a:p>
            <a:pPr algn="ctr"/>
            <a:r>
              <a:rPr lang="es-MX" sz="1300" b="1" dirty="0">
                <a:solidFill>
                  <a:srgbClr val="F2F2F2">
                    <a:lumMod val="10000"/>
                  </a:srgbClr>
                </a:solidFill>
                <a:latin typeface="Montserrat Medium"/>
              </a:rPr>
              <a:t>Se completaron todos los artefactos del modelo de los artefactos de cada dominio que conforma la Arquitectura Empresarial.</a:t>
            </a:r>
          </a:p>
        </p:txBody>
      </p:sp>
      <p:sp>
        <p:nvSpPr>
          <p:cNvPr id="47" name="CuadroTexto 46">
            <a:extLst>
              <a:ext uri="{FF2B5EF4-FFF2-40B4-BE49-F238E27FC236}">
                <a16:creationId xmlns:a16="http://schemas.microsoft.com/office/drawing/2014/main" id="{943F715E-9B83-F477-D504-C529FDC237E4}"/>
              </a:ext>
            </a:extLst>
          </p:cNvPr>
          <p:cNvSpPr txBox="1"/>
          <p:nvPr/>
        </p:nvSpPr>
        <p:spPr>
          <a:xfrm>
            <a:off x="7233320" y="5013124"/>
            <a:ext cx="2185253" cy="292388"/>
          </a:xfrm>
          <a:prstGeom prst="rect">
            <a:avLst/>
          </a:prstGeom>
          <a:noFill/>
        </p:spPr>
        <p:txBody>
          <a:bodyPr wrap="square" rtlCol="0" anchor="ctr">
            <a:sp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F2F2F2">
                    <a:lumMod val="10000"/>
                  </a:srgbClr>
                </a:solidFill>
                <a:effectLst/>
                <a:uLnTx/>
                <a:uFillTx/>
                <a:latin typeface="Montserrat Medium"/>
              </a:defRPr>
            </a:lvl1pPr>
          </a:lstStyle>
          <a:p>
            <a:r>
              <a:rPr lang="es-MX" sz="1300"/>
              <a:t>No aplica.</a:t>
            </a:r>
            <a:endParaRPr lang="es-CO" sz="1300"/>
          </a:p>
        </p:txBody>
      </p:sp>
      <p:sp>
        <p:nvSpPr>
          <p:cNvPr id="48" name="CuadroTexto 47">
            <a:extLst>
              <a:ext uri="{FF2B5EF4-FFF2-40B4-BE49-F238E27FC236}">
                <a16:creationId xmlns:a16="http://schemas.microsoft.com/office/drawing/2014/main" id="{78A3D021-F255-9E49-E3BD-C76D8CC85AC5}"/>
              </a:ext>
            </a:extLst>
          </p:cNvPr>
          <p:cNvSpPr txBox="1"/>
          <p:nvPr/>
        </p:nvSpPr>
        <p:spPr>
          <a:xfrm>
            <a:off x="9536827" y="4752751"/>
            <a:ext cx="2356325" cy="692497"/>
          </a:xfrm>
          <a:prstGeom prst="rect">
            <a:avLst/>
          </a:prstGeom>
          <a:noFill/>
        </p:spPr>
        <p:txBody>
          <a:bodyPr wrap="square" rtlCol="0">
            <a:sp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F2F2F2">
                    <a:lumMod val="10000"/>
                  </a:srgbClr>
                </a:solidFill>
                <a:effectLst/>
                <a:uLnTx/>
                <a:uFillTx/>
                <a:latin typeface="Montserrat Medium"/>
              </a:defRPr>
            </a:lvl1pPr>
          </a:lstStyle>
          <a:p>
            <a:r>
              <a:rPr lang="es-MX" sz="1300"/>
              <a:t>En el periodo no se evidenciaron nuevas lecciones aprendidas.</a:t>
            </a:r>
          </a:p>
        </p:txBody>
      </p:sp>
      <p:cxnSp>
        <p:nvCxnSpPr>
          <p:cNvPr id="49" name="Conector recto 48">
            <a:extLst>
              <a:ext uri="{FF2B5EF4-FFF2-40B4-BE49-F238E27FC236}">
                <a16:creationId xmlns:a16="http://schemas.microsoft.com/office/drawing/2014/main" id="{D27D693B-F2C8-B9E0-21D3-2F31F5BFF222}"/>
              </a:ext>
            </a:extLst>
          </p:cNvPr>
          <p:cNvCxnSpPr>
            <a:cxnSpLocks/>
          </p:cNvCxnSpPr>
          <p:nvPr/>
        </p:nvCxnSpPr>
        <p:spPr>
          <a:xfrm>
            <a:off x="108667" y="3981696"/>
            <a:ext cx="12084785" cy="0"/>
          </a:xfrm>
          <a:prstGeom prst="line">
            <a:avLst/>
          </a:prstGeom>
          <a:ln w="1905">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63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7">
            <a:extLst>
              <a:ext uri="{FF2B5EF4-FFF2-40B4-BE49-F238E27FC236}">
                <a16:creationId xmlns:a16="http://schemas.microsoft.com/office/drawing/2014/main" id="{A79BA658-1BE0-F9D9-E145-C5050D0D2B73}"/>
              </a:ext>
            </a:extLst>
          </p:cNvPr>
          <p:cNvSpPr/>
          <p:nvPr/>
        </p:nvSpPr>
        <p:spPr>
          <a:xfrm>
            <a:off x="734633" y="2772868"/>
            <a:ext cx="10286970" cy="2739439"/>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cxnSp>
        <p:nvCxnSpPr>
          <p:cNvPr id="158" name="Straight Connector 42">
            <a:extLst>
              <a:ext uri="{FF2B5EF4-FFF2-40B4-BE49-F238E27FC236}">
                <a16:creationId xmlns:a16="http://schemas.microsoft.com/office/drawing/2014/main" id="{51E8EA0B-06F6-1F10-3B6B-EB31174B0D8B}"/>
              </a:ext>
            </a:extLst>
          </p:cNvPr>
          <p:cNvCxnSpPr>
            <a:cxnSpLocks/>
          </p:cNvCxnSpPr>
          <p:nvPr/>
        </p:nvCxnSpPr>
        <p:spPr>
          <a:xfrm>
            <a:off x="8314610" y="2822489"/>
            <a:ext cx="0" cy="2664000"/>
          </a:xfrm>
          <a:prstGeom prst="line">
            <a:avLst/>
          </a:prstGeom>
          <a:noFill/>
          <a:ln w="12700" cap="flat" cmpd="sng" algn="ctr">
            <a:solidFill>
              <a:sysClr val="window" lastClr="FFFFFF">
                <a:lumMod val="65000"/>
              </a:sysClr>
            </a:solidFill>
            <a:prstDash val="dash"/>
            <a:miter lim="800000"/>
          </a:ln>
          <a:effectLst/>
        </p:spPr>
      </p:cxnSp>
      <p:cxnSp>
        <p:nvCxnSpPr>
          <p:cNvPr id="159" name="Straight Connector 42">
            <a:extLst>
              <a:ext uri="{FF2B5EF4-FFF2-40B4-BE49-F238E27FC236}">
                <a16:creationId xmlns:a16="http://schemas.microsoft.com/office/drawing/2014/main" id="{433AE9CF-A3F9-4685-6275-128221EF32C5}"/>
              </a:ext>
            </a:extLst>
          </p:cNvPr>
          <p:cNvCxnSpPr>
            <a:cxnSpLocks/>
          </p:cNvCxnSpPr>
          <p:nvPr/>
        </p:nvCxnSpPr>
        <p:spPr>
          <a:xfrm>
            <a:off x="10340265" y="2822490"/>
            <a:ext cx="0" cy="2664000"/>
          </a:xfrm>
          <a:prstGeom prst="line">
            <a:avLst/>
          </a:prstGeom>
          <a:noFill/>
          <a:ln w="12700" cap="flat" cmpd="sng" algn="ctr">
            <a:solidFill>
              <a:sysClr val="window" lastClr="FFFFFF">
                <a:lumMod val="65000"/>
              </a:sysClr>
            </a:solidFill>
            <a:prstDash val="dash"/>
            <a:miter lim="800000"/>
          </a:ln>
          <a:effectLst/>
        </p:spPr>
      </p:cxnSp>
      <p:cxnSp>
        <p:nvCxnSpPr>
          <p:cNvPr id="160" name="Straight Connector 42">
            <a:extLst>
              <a:ext uri="{FF2B5EF4-FFF2-40B4-BE49-F238E27FC236}">
                <a16:creationId xmlns:a16="http://schemas.microsoft.com/office/drawing/2014/main" id="{6E09002D-E701-571D-9BD0-5749B43A5336}"/>
              </a:ext>
            </a:extLst>
          </p:cNvPr>
          <p:cNvCxnSpPr>
            <a:cxnSpLocks/>
          </p:cNvCxnSpPr>
          <p:nvPr/>
        </p:nvCxnSpPr>
        <p:spPr>
          <a:xfrm>
            <a:off x="7696169" y="2822490"/>
            <a:ext cx="0" cy="2664000"/>
          </a:xfrm>
          <a:prstGeom prst="line">
            <a:avLst/>
          </a:prstGeom>
          <a:noFill/>
          <a:ln w="12700" cap="flat" cmpd="sng" algn="ctr">
            <a:solidFill>
              <a:sysClr val="window" lastClr="FFFFFF">
                <a:lumMod val="50000"/>
              </a:sysClr>
            </a:solidFill>
            <a:prstDash val="dash"/>
            <a:miter lim="800000"/>
          </a:ln>
          <a:effectLst/>
        </p:spPr>
      </p:cxnSp>
      <p:cxnSp>
        <p:nvCxnSpPr>
          <p:cNvPr id="161" name="Straight Connector 42">
            <a:extLst>
              <a:ext uri="{FF2B5EF4-FFF2-40B4-BE49-F238E27FC236}">
                <a16:creationId xmlns:a16="http://schemas.microsoft.com/office/drawing/2014/main" id="{35361F90-9EF2-4BF2-F000-2B096788A83D}"/>
              </a:ext>
            </a:extLst>
          </p:cNvPr>
          <p:cNvCxnSpPr>
            <a:cxnSpLocks/>
          </p:cNvCxnSpPr>
          <p:nvPr/>
        </p:nvCxnSpPr>
        <p:spPr>
          <a:xfrm>
            <a:off x="8652835" y="2822490"/>
            <a:ext cx="0" cy="2664000"/>
          </a:xfrm>
          <a:prstGeom prst="line">
            <a:avLst/>
          </a:prstGeom>
          <a:noFill/>
          <a:ln w="12700" cap="flat" cmpd="sng" algn="ctr">
            <a:solidFill>
              <a:sysClr val="window" lastClr="FFFFFF">
                <a:lumMod val="85000"/>
              </a:sysClr>
            </a:solidFill>
            <a:prstDash val="dash"/>
            <a:miter lim="800000"/>
          </a:ln>
          <a:effectLst/>
        </p:spPr>
      </p:cxnSp>
      <p:cxnSp>
        <p:nvCxnSpPr>
          <p:cNvPr id="162" name="Straight Connector 42">
            <a:extLst>
              <a:ext uri="{FF2B5EF4-FFF2-40B4-BE49-F238E27FC236}">
                <a16:creationId xmlns:a16="http://schemas.microsoft.com/office/drawing/2014/main" id="{215A13DE-E067-56C6-4361-89C1BE1A5E02}"/>
              </a:ext>
            </a:extLst>
          </p:cNvPr>
          <p:cNvCxnSpPr>
            <a:cxnSpLocks/>
          </p:cNvCxnSpPr>
          <p:nvPr/>
        </p:nvCxnSpPr>
        <p:spPr>
          <a:xfrm>
            <a:off x="9314008" y="2811857"/>
            <a:ext cx="0" cy="2664000"/>
          </a:xfrm>
          <a:prstGeom prst="line">
            <a:avLst/>
          </a:prstGeom>
          <a:noFill/>
          <a:ln w="12700" cap="flat" cmpd="sng" algn="ctr">
            <a:solidFill>
              <a:sysClr val="window" lastClr="FFFFFF">
                <a:lumMod val="85000"/>
              </a:sysClr>
            </a:solidFill>
            <a:prstDash val="dash"/>
            <a:miter lim="800000"/>
          </a:ln>
          <a:effectLst/>
        </p:spPr>
      </p:cxnSp>
      <p:cxnSp>
        <p:nvCxnSpPr>
          <p:cNvPr id="163" name="Straight Connector 42">
            <a:extLst>
              <a:ext uri="{FF2B5EF4-FFF2-40B4-BE49-F238E27FC236}">
                <a16:creationId xmlns:a16="http://schemas.microsoft.com/office/drawing/2014/main" id="{BB853BBA-778E-CD41-5B23-48211824B4D1}"/>
              </a:ext>
            </a:extLst>
          </p:cNvPr>
          <p:cNvCxnSpPr>
            <a:cxnSpLocks/>
          </p:cNvCxnSpPr>
          <p:nvPr/>
        </p:nvCxnSpPr>
        <p:spPr>
          <a:xfrm>
            <a:off x="10657024" y="2822490"/>
            <a:ext cx="0" cy="2664000"/>
          </a:xfrm>
          <a:prstGeom prst="line">
            <a:avLst/>
          </a:prstGeom>
          <a:noFill/>
          <a:ln w="12700" cap="flat" cmpd="sng" algn="ctr">
            <a:solidFill>
              <a:sysClr val="window" lastClr="FFFFFF">
                <a:lumMod val="85000"/>
              </a:sysClr>
            </a:solidFill>
            <a:prstDash val="dash"/>
            <a:miter lim="800000"/>
          </a:ln>
          <a:effectLst/>
        </p:spPr>
      </p:cxnSp>
      <p:cxnSp>
        <p:nvCxnSpPr>
          <p:cNvPr id="164" name="Straight Connector 42">
            <a:extLst>
              <a:ext uri="{FF2B5EF4-FFF2-40B4-BE49-F238E27FC236}">
                <a16:creationId xmlns:a16="http://schemas.microsoft.com/office/drawing/2014/main" id="{C6757723-F087-A368-960B-0A3EA581825A}"/>
              </a:ext>
            </a:extLst>
          </p:cNvPr>
          <p:cNvCxnSpPr>
            <a:cxnSpLocks/>
          </p:cNvCxnSpPr>
          <p:nvPr/>
        </p:nvCxnSpPr>
        <p:spPr>
          <a:xfrm>
            <a:off x="8012928" y="2822490"/>
            <a:ext cx="0" cy="2664000"/>
          </a:xfrm>
          <a:prstGeom prst="line">
            <a:avLst/>
          </a:prstGeom>
          <a:noFill/>
          <a:ln w="12700" cap="flat" cmpd="sng" algn="ctr">
            <a:solidFill>
              <a:sysClr val="window" lastClr="FFFFFF">
                <a:lumMod val="85000"/>
              </a:sysClr>
            </a:solidFill>
            <a:prstDash val="dash"/>
            <a:miter lim="800000"/>
          </a:ln>
          <a:effectLst/>
        </p:spPr>
      </p:cxnSp>
      <p:cxnSp>
        <p:nvCxnSpPr>
          <p:cNvPr id="165" name="Straight Connector 42">
            <a:extLst>
              <a:ext uri="{FF2B5EF4-FFF2-40B4-BE49-F238E27FC236}">
                <a16:creationId xmlns:a16="http://schemas.microsoft.com/office/drawing/2014/main" id="{C40AD2D6-2396-E118-DD3C-E7181D100F29}"/>
              </a:ext>
            </a:extLst>
          </p:cNvPr>
          <p:cNvCxnSpPr>
            <a:cxnSpLocks/>
          </p:cNvCxnSpPr>
          <p:nvPr/>
        </p:nvCxnSpPr>
        <p:spPr>
          <a:xfrm>
            <a:off x="9975181" y="2822490"/>
            <a:ext cx="0" cy="2664000"/>
          </a:xfrm>
          <a:prstGeom prst="line">
            <a:avLst/>
          </a:prstGeom>
          <a:noFill/>
          <a:ln w="12700" cap="flat" cmpd="sng" algn="ctr">
            <a:solidFill>
              <a:sysClr val="window" lastClr="FFFFFF">
                <a:lumMod val="85000"/>
              </a:sysClr>
            </a:solidFill>
            <a:prstDash val="dash"/>
            <a:miter lim="800000"/>
          </a:ln>
          <a:effectLst/>
        </p:spPr>
      </p:cxnSp>
      <p:sp>
        <p:nvSpPr>
          <p:cNvPr id="166" name="CuadroTexto 165">
            <a:extLst>
              <a:ext uri="{FF2B5EF4-FFF2-40B4-BE49-F238E27FC236}">
                <a16:creationId xmlns:a16="http://schemas.microsoft.com/office/drawing/2014/main" id="{311528E3-DF26-FC8E-5101-F02FF1B8890C}"/>
              </a:ext>
            </a:extLst>
          </p:cNvPr>
          <p:cNvSpPr txBox="1"/>
          <p:nvPr/>
        </p:nvSpPr>
        <p:spPr>
          <a:xfrm>
            <a:off x="7169265" y="2855625"/>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167" name="CuadroTexto 166">
            <a:extLst>
              <a:ext uri="{FF2B5EF4-FFF2-40B4-BE49-F238E27FC236}">
                <a16:creationId xmlns:a16="http://schemas.microsoft.com/office/drawing/2014/main" id="{CF58CD24-8E3F-F0A5-272F-F932139BA455}"/>
              </a:ext>
            </a:extLst>
          </p:cNvPr>
          <p:cNvSpPr txBox="1"/>
          <p:nvPr/>
        </p:nvSpPr>
        <p:spPr>
          <a:xfrm>
            <a:off x="1275673" y="2850833"/>
            <a:ext cx="450000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Capital Humano Estratégico</a:t>
            </a:r>
            <a:endParaRPr kumimoji="0" lang="es-CO" sz="1200" b="0" i="0" u="none" strike="noStrike" kern="0" cap="none" spc="0" normalizeH="0" baseline="0" noProof="0">
              <a:ln>
                <a:noFill/>
              </a:ln>
              <a:solidFill>
                <a:schemeClr val="tx1"/>
              </a:solidFill>
              <a:effectLst/>
              <a:uLnTx/>
              <a:uFillTx/>
              <a:latin typeface="Montserrat Medium"/>
            </a:endParaRPr>
          </a:p>
        </p:txBody>
      </p:sp>
      <p:sp>
        <p:nvSpPr>
          <p:cNvPr id="168" name="CuadroTexto 167">
            <a:extLst>
              <a:ext uri="{FF2B5EF4-FFF2-40B4-BE49-F238E27FC236}">
                <a16:creationId xmlns:a16="http://schemas.microsoft.com/office/drawing/2014/main" id="{5D8DA49A-47DE-A959-A0DD-25D9821E9054}"/>
              </a:ext>
            </a:extLst>
          </p:cNvPr>
          <p:cNvSpPr txBox="1"/>
          <p:nvPr/>
        </p:nvSpPr>
        <p:spPr>
          <a:xfrm>
            <a:off x="1270560" y="3408546"/>
            <a:ext cx="4520016" cy="28800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Construcción del Nuevo Modelo de Formación</a:t>
            </a:r>
          </a:p>
        </p:txBody>
      </p:sp>
      <p:sp>
        <p:nvSpPr>
          <p:cNvPr id="169" name="CuadroTexto 168">
            <a:extLst>
              <a:ext uri="{FF2B5EF4-FFF2-40B4-BE49-F238E27FC236}">
                <a16:creationId xmlns:a16="http://schemas.microsoft.com/office/drawing/2014/main" id="{2192BC8E-028F-A6B3-79EB-5E2450183C67}"/>
              </a:ext>
            </a:extLst>
          </p:cNvPr>
          <p:cNvSpPr txBox="1"/>
          <p:nvPr/>
        </p:nvSpPr>
        <p:spPr>
          <a:xfrm>
            <a:off x="1265345" y="3900659"/>
            <a:ext cx="4523318" cy="28800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Implementar la estrategia de E-learning</a:t>
            </a:r>
          </a:p>
        </p:txBody>
      </p:sp>
      <p:sp>
        <p:nvSpPr>
          <p:cNvPr id="170" name="CuadroTexto 169">
            <a:extLst>
              <a:ext uri="{FF2B5EF4-FFF2-40B4-BE49-F238E27FC236}">
                <a16:creationId xmlns:a16="http://schemas.microsoft.com/office/drawing/2014/main" id="{9751CC39-4C0C-56F7-8860-1BE20E88CF77}"/>
              </a:ext>
            </a:extLst>
          </p:cNvPr>
          <p:cNvSpPr txBox="1"/>
          <p:nvPr/>
        </p:nvSpPr>
        <p:spPr>
          <a:xfrm>
            <a:off x="1265305" y="4420983"/>
            <a:ext cx="4524436" cy="34143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Actualizar herramienta de dimensionamiento de </a:t>
            </a:r>
            <a:r>
              <a:rPr lang="es-MX" kern="0">
                <a:solidFill>
                  <a:schemeClr val="tx1"/>
                </a:solidFill>
              </a:rPr>
              <a:t>la planta de personal</a:t>
            </a:r>
            <a:endParaRPr kumimoji="0" lang="es-MX" sz="1200" b="0" i="0" u="none" strike="noStrike" kern="0" cap="none" spc="0" normalizeH="0" baseline="0" noProof="0">
              <a:ln>
                <a:noFill/>
              </a:ln>
              <a:solidFill>
                <a:schemeClr val="tx1"/>
              </a:solidFill>
              <a:effectLst/>
              <a:uLnTx/>
              <a:uFillTx/>
              <a:latin typeface="Montserrat Medium"/>
            </a:endParaRPr>
          </a:p>
        </p:txBody>
      </p:sp>
      <p:sp>
        <p:nvSpPr>
          <p:cNvPr id="171" name="Round Diagonal Corner Rectangle 4">
            <a:extLst>
              <a:ext uri="{FF2B5EF4-FFF2-40B4-BE49-F238E27FC236}">
                <a16:creationId xmlns:a16="http://schemas.microsoft.com/office/drawing/2014/main" id="{33658E31-8D85-702A-7A81-39BBB0E41A34}"/>
              </a:ext>
            </a:extLst>
          </p:cNvPr>
          <p:cNvSpPr/>
          <p:nvPr/>
        </p:nvSpPr>
        <p:spPr>
          <a:xfrm>
            <a:off x="770572" y="1790541"/>
            <a:ext cx="7097511" cy="511357"/>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Montserrat Medium"/>
            </a:endParaRPr>
          </a:p>
        </p:txBody>
      </p:sp>
      <p:sp>
        <p:nvSpPr>
          <p:cNvPr id="173" name="Paralelogramo 172">
            <a:extLst>
              <a:ext uri="{FF2B5EF4-FFF2-40B4-BE49-F238E27FC236}">
                <a16:creationId xmlns:a16="http://schemas.microsoft.com/office/drawing/2014/main" id="{4A25CC12-6CD3-FE88-B731-142FD4F08CF7}"/>
              </a:ext>
            </a:extLst>
          </p:cNvPr>
          <p:cNvSpPr/>
          <p:nvPr/>
        </p:nvSpPr>
        <p:spPr>
          <a:xfrm>
            <a:off x="734633" y="2384376"/>
            <a:ext cx="4969947" cy="265253"/>
          </a:xfrm>
          <a:prstGeom prst="parallelogram">
            <a:avLst/>
          </a:prstGeom>
          <a:solidFill>
            <a:srgbClr val="FF5B00"/>
          </a:solidFill>
          <a:ln w="12700" cap="flat" cmpd="sng" algn="ctr">
            <a:solidFill>
              <a:srgbClr val="FF5B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b="1" kern="0">
                <a:solidFill>
                  <a:prstClr val="white"/>
                </a:solidFill>
                <a:latin typeface="Montserrat Medium"/>
              </a:rPr>
              <a:t>Hitos</a:t>
            </a:r>
          </a:p>
        </p:txBody>
      </p:sp>
      <p:sp>
        <p:nvSpPr>
          <p:cNvPr id="174" name="Paralelogramo 173">
            <a:extLst>
              <a:ext uri="{FF2B5EF4-FFF2-40B4-BE49-F238E27FC236}">
                <a16:creationId xmlns:a16="http://schemas.microsoft.com/office/drawing/2014/main" id="{84F62E14-58E8-8034-6709-D604F7E6F60D}"/>
              </a:ext>
            </a:extLst>
          </p:cNvPr>
          <p:cNvSpPr/>
          <p:nvPr/>
        </p:nvSpPr>
        <p:spPr>
          <a:xfrm>
            <a:off x="5748141" y="2384376"/>
            <a:ext cx="1830000"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b="1" kern="0">
                <a:solidFill>
                  <a:prstClr val="white"/>
                </a:solidFill>
                <a:latin typeface="Montserrat Medium"/>
              </a:rPr>
              <a:t>Estado</a:t>
            </a:r>
            <a:endParaRPr lang="es-CO" b="1" kern="0">
              <a:solidFill>
                <a:prstClr val="white"/>
              </a:solidFill>
              <a:latin typeface="Montserrat Medium"/>
            </a:endParaRPr>
          </a:p>
        </p:txBody>
      </p:sp>
      <p:sp>
        <p:nvSpPr>
          <p:cNvPr id="175" name="Paralelogramo 174">
            <a:extLst>
              <a:ext uri="{FF2B5EF4-FFF2-40B4-BE49-F238E27FC236}">
                <a16:creationId xmlns:a16="http://schemas.microsoft.com/office/drawing/2014/main" id="{D9B3DC77-29D4-5D17-3BAC-208C966AF88C}"/>
              </a:ext>
            </a:extLst>
          </p:cNvPr>
          <p:cNvSpPr/>
          <p:nvPr/>
        </p:nvSpPr>
        <p:spPr>
          <a:xfrm>
            <a:off x="7604013" y="2384376"/>
            <a:ext cx="650936"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2021</a:t>
            </a:r>
            <a:endParaRPr lang="es-CO" sz="1200" b="1" kern="0">
              <a:solidFill>
                <a:prstClr val="white"/>
              </a:solidFill>
              <a:latin typeface="Montserrat Medium"/>
            </a:endParaRPr>
          </a:p>
        </p:txBody>
      </p:sp>
      <p:sp>
        <p:nvSpPr>
          <p:cNvPr id="176" name="Paralelogramo 175">
            <a:extLst>
              <a:ext uri="{FF2B5EF4-FFF2-40B4-BE49-F238E27FC236}">
                <a16:creationId xmlns:a16="http://schemas.microsoft.com/office/drawing/2014/main" id="{E00E3CE1-F908-C720-B794-C962C51F4C4D}"/>
              </a:ext>
            </a:extLst>
          </p:cNvPr>
          <p:cNvSpPr/>
          <p:nvPr/>
        </p:nvSpPr>
        <p:spPr>
          <a:xfrm>
            <a:off x="8272416" y="2384376"/>
            <a:ext cx="668401"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2022</a:t>
            </a:r>
            <a:endParaRPr lang="es-CO" sz="1200" b="1" kern="0">
              <a:solidFill>
                <a:prstClr val="white"/>
              </a:solidFill>
              <a:latin typeface="Montserrat Medium"/>
            </a:endParaRPr>
          </a:p>
        </p:txBody>
      </p:sp>
      <p:sp>
        <p:nvSpPr>
          <p:cNvPr id="177" name="Paralelogramo 176">
            <a:extLst>
              <a:ext uri="{FF2B5EF4-FFF2-40B4-BE49-F238E27FC236}">
                <a16:creationId xmlns:a16="http://schemas.microsoft.com/office/drawing/2014/main" id="{37E65D91-0A15-E609-9208-1022063507F0}"/>
              </a:ext>
            </a:extLst>
          </p:cNvPr>
          <p:cNvSpPr/>
          <p:nvPr/>
        </p:nvSpPr>
        <p:spPr>
          <a:xfrm>
            <a:off x="8967822" y="2384376"/>
            <a:ext cx="668401"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2023</a:t>
            </a:r>
            <a:endParaRPr lang="es-CO" sz="1200" b="1" kern="0">
              <a:solidFill>
                <a:prstClr val="white"/>
              </a:solidFill>
              <a:latin typeface="Montserrat Medium"/>
            </a:endParaRPr>
          </a:p>
        </p:txBody>
      </p:sp>
      <p:sp>
        <p:nvSpPr>
          <p:cNvPr id="178" name="Paralelogramo 177">
            <a:extLst>
              <a:ext uri="{FF2B5EF4-FFF2-40B4-BE49-F238E27FC236}">
                <a16:creationId xmlns:a16="http://schemas.microsoft.com/office/drawing/2014/main" id="{F303949B-3C8F-282A-5C2C-42349240DA10}"/>
              </a:ext>
            </a:extLst>
          </p:cNvPr>
          <p:cNvSpPr/>
          <p:nvPr/>
        </p:nvSpPr>
        <p:spPr>
          <a:xfrm>
            <a:off x="9663476" y="2384376"/>
            <a:ext cx="682363"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2024</a:t>
            </a:r>
            <a:endParaRPr lang="es-CO" sz="1200" b="1" kern="0">
              <a:solidFill>
                <a:prstClr val="white"/>
              </a:solidFill>
              <a:latin typeface="Montserrat Medium"/>
            </a:endParaRPr>
          </a:p>
        </p:txBody>
      </p:sp>
      <p:sp>
        <p:nvSpPr>
          <p:cNvPr id="179" name="Paralelogramo 178">
            <a:extLst>
              <a:ext uri="{FF2B5EF4-FFF2-40B4-BE49-F238E27FC236}">
                <a16:creationId xmlns:a16="http://schemas.microsoft.com/office/drawing/2014/main" id="{5536C29C-C79B-DD53-81CE-38CCD7B3927C}"/>
              </a:ext>
            </a:extLst>
          </p:cNvPr>
          <p:cNvSpPr/>
          <p:nvPr/>
        </p:nvSpPr>
        <p:spPr>
          <a:xfrm>
            <a:off x="10371711" y="2384376"/>
            <a:ext cx="668401"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2025</a:t>
            </a:r>
            <a:endParaRPr lang="es-CO" sz="1200" b="1" kern="0">
              <a:solidFill>
                <a:prstClr val="white"/>
              </a:solidFill>
              <a:latin typeface="Montserrat Medium"/>
            </a:endParaRPr>
          </a:p>
        </p:txBody>
      </p:sp>
      <p:sp>
        <p:nvSpPr>
          <p:cNvPr id="180" name="Rectángulo 179">
            <a:extLst>
              <a:ext uri="{FF2B5EF4-FFF2-40B4-BE49-F238E27FC236}">
                <a16:creationId xmlns:a16="http://schemas.microsoft.com/office/drawing/2014/main" id="{8BADCC7B-79FC-2680-078A-543BC4951F98}"/>
              </a:ext>
            </a:extLst>
          </p:cNvPr>
          <p:cNvSpPr/>
          <p:nvPr/>
        </p:nvSpPr>
        <p:spPr>
          <a:xfrm>
            <a:off x="1686566" y="2095824"/>
            <a:ext cx="5967229" cy="217606"/>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s-CO" sz="1100" kern="0">
                <a:solidFill>
                  <a:prstClr val="white"/>
                </a:solidFill>
                <a:latin typeface="Myriad Pro"/>
                <a:ea typeface="Roboto Light" panose="02000000000000000000" pitchFamily="2" charset="0"/>
                <a:cs typeface="Myanmar Text" panose="020B0604020202020204" pitchFamily="34" charset="0"/>
              </a:rPr>
              <a:t>Líder: Jefe de Talento Humano</a:t>
            </a:r>
          </a:p>
        </p:txBody>
      </p:sp>
      <p:sp>
        <p:nvSpPr>
          <p:cNvPr id="182" name="Paralelogramo 181">
            <a:extLst>
              <a:ext uri="{FF2B5EF4-FFF2-40B4-BE49-F238E27FC236}">
                <a16:creationId xmlns:a16="http://schemas.microsoft.com/office/drawing/2014/main" id="{25771776-3CDB-19FD-1F14-43F2D6897672}"/>
              </a:ext>
            </a:extLst>
          </p:cNvPr>
          <p:cNvSpPr/>
          <p:nvPr/>
        </p:nvSpPr>
        <p:spPr>
          <a:xfrm>
            <a:off x="7890978" y="1790541"/>
            <a:ext cx="3130625"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kern="0">
              <a:solidFill>
                <a:prstClr val="white"/>
              </a:solidFill>
              <a:latin typeface="Montserrat Medium"/>
            </a:endParaRPr>
          </a:p>
        </p:txBody>
      </p:sp>
      <p:sp>
        <p:nvSpPr>
          <p:cNvPr id="183" name="TextBox 2">
            <a:extLst>
              <a:ext uri="{FF2B5EF4-FFF2-40B4-BE49-F238E27FC236}">
                <a16:creationId xmlns:a16="http://schemas.microsoft.com/office/drawing/2014/main" id="{6DFF04B9-A1F9-1B35-7B9D-08347EA04AA3}"/>
              </a:ext>
            </a:extLst>
          </p:cNvPr>
          <p:cNvSpPr txBox="1"/>
          <p:nvPr/>
        </p:nvSpPr>
        <p:spPr>
          <a:xfrm>
            <a:off x="7999015" y="1847725"/>
            <a:ext cx="1198597" cy="170080"/>
          </a:xfrm>
          <a:prstGeom prst="rect">
            <a:avLst/>
          </a:prstGeom>
          <a:solidFill>
            <a:srgbClr val="FF5B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Montserrat Medium"/>
              </a:rPr>
              <a:t>% ESPERADO</a:t>
            </a:r>
          </a:p>
        </p:txBody>
      </p:sp>
      <p:sp>
        <p:nvSpPr>
          <p:cNvPr id="184" name="TextBox 2">
            <a:extLst>
              <a:ext uri="{FF2B5EF4-FFF2-40B4-BE49-F238E27FC236}">
                <a16:creationId xmlns:a16="http://schemas.microsoft.com/office/drawing/2014/main" id="{EBBA7DAD-6589-29AD-E586-C81561C93E83}"/>
              </a:ext>
            </a:extLst>
          </p:cNvPr>
          <p:cNvSpPr txBox="1"/>
          <p:nvPr/>
        </p:nvSpPr>
        <p:spPr>
          <a:xfrm>
            <a:off x="9476520" y="1845229"/>
            <a:ext cx="1338027" cy="170080"/>
          </a:xfrm>
          <a:prstGeom prst="rect">
            <a:avLst/>
          </a:prstGeom>
          <a:solidFill>
            <a:srgbClr val="FF5B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Montserrat Medium"/>
              </a:rPr>
              <a:t>% COMPLETADO</a:t>
            </a:r>
          </a:p>
        </p:txBody>
      </p:sp>
      <p:cxnSp>
        <p:nvCxnSpPr>
          <p:cNvPr id="185" name="Conector recto 184">
            <a:extLst>
              <a:ext uri="{FF2B5EF4-FFF2-40B4-BE49-F238E27FC236}">
                <a16:creationId xmlns:a16="http://schemas.microsoft.com/office/drawing/2014/main" id="{BC81B946-1874-DB8D-37F0-ED194CD345F2}"/>
              </a:ext>
            </a:extLst>
          </p:cNvPr>
          <p:cNvCxnSpPr>
            <a:cxnSpLocks/>
          </p:cNvCxnSpPr>
          <p:nvPr/>
        </p:nvCxnSpPr>
        <p:spPr>
          <a:xfrm>
            <a:off x="9337482" y="1810824"/>
            <a:ext cx="0" cy="222826"/>
          </a:xfrm>
          <a:prstGeom prst="line">
            <a:avLst/>
          </a:prstGeom>
          <a:solidFill>
            <a:srgbClr val="FF5B00"/>
          </a:solidFill>
          <a:ln w="12700" cap="flat" cmpd="sng" algn="ctr">
            <a:noFill/>
            <a:prstDash val="solid"/>
            <a:miter lim="800000"/>
          </a:ln>
          <a:effectLst/>
        </p:spPr>
      </p:cxnSp>
      <p:sp>
        <p:nvSpPr>
          <p:cNvPr id="186" name="Rectangle 17">
            <a:extLst>
              <a:ext uri="{FF2B5EF4-FFF2-40B4-BE49-F238E27FC236}">
                <a16:creationId xmlns:a16="http://schemas.microsoft.com/office/drawing/2014/main" id="{8B77D946-7FB5-41DF-4347-E82CA5F59C07}"/>
              </a:ext>
            </a:extLst>
          </p:cNvPr>
          <p:cNvSpPr/>
          <p:nvPr/>
        </p:nvSpPr>
        <p:spPr>
          <a:xfrm>
            <a:off x="7914413" y="2090930"/>
            <a:ext cx="3048861" cy="211681"/>
          </a:xfrm>
          <a:prstGeom prst="rect">
            <a:avLst/>
          </a:prstGeom>
          <a:solidFill>
            <a:schemeClr val="bg1">
              <a:lumMod val="95000"/>
            </a:schemeClr>
          </a:solidFill>
          <a:ln w="12700" cap="flat" cmpd="sng" algn="ctr">
            <a:solidFill>
              <a:srgbClr val="FF5B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Montserrat Medium"/>
            </a:endParaRPr>
          </a:p>
        </p:txBody>
      </p:sp>
      <p:cxnSp>
        <p:nvCxnSpPr>
          <p:cNvPr id="187" name="Conector recto 186">
            <a:extLst>
              <a:ext uri="{FF2B5EF4-FFF2-40B4-BE49-F238E27FC236}">
                <a16:creationId xmlns:a16="http://schemas.microsoft.com/office/drawing/2014/main" id="{2F9930A6-04BC-CB81-1A1B-10C2A32520C2}"/>
              </a:ext>
            </a:extLst>
          </p:cNvPr>
          <p:cNvCxnSpPr>
            <a:cxnSpLocks/>
          </p:cNvCxnSpPr>
          <p:nvPr/>
        </p:nvCxnSpPr>
        <p:spPr>
          <a:xfrm>
            <a:off x="9337482" y="2090806"/>
            <a:ext cx="0" cy="222826"/>
          </a:xfrm>
          <a:prstGeom prst="line">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cxnSp>
      <p:sp>
        <p:nvSpPr>
          <p:cNvPr id="188" name="Subtitle 2">
            <a:extLst>
              <a:ext uri="{FF2B5EF4-FFF2-40B4-BE49-F238E27FC236}">
                <a16:creationId xmlns:a16="http://schemas.microsoft.com/office/drawing/2014/main" id="{AF074A6F-CC0E-BB2E-0246-4C3530C1BB5D}"/>
              </a:ext>
            </a:extLst>
          </p:cNvPr>
          <p:cNvSpPr txBox="1"/>
          <p:nvPr/>
        </p:nvSpPr>
        <p:spPr>
          <a:xfrm>
            <a:off x="8333000" y="2083742"/>
            <a:ext cx="744030" cy="22677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2F2F2">
                    <a:lumMod val="10000"/>
                  </a:srgbClr>
                </a:solidFill>
                <a:effectLst/>
                <a:uLnTx/>
                <a:uFillTx/>
                <a:latin typeface="Montserrat Medium"/>
              </a:rPr>
              <a:t>99%</a:t>
            </a:r>
          </a:p>
        </p:txBody>
      </p:sp>
      <p:sp>
        <p:nvSpPr>
          <p:cNvPr id="189" name="Subtitle 2">
            <a:extLst>
              <a:ext uri="{FF2B5EF4-FFF2-40B4-BE49-F238E27FC236}">
                <a16:creationId xmlns:a16="http://schemas.microsoft.com/office/drawing/2014/main" id="{4E6808A9-CC69-9318-B72D-6BD0B46553C9}"/>
              </a:ext>
            </a:extLst>
          </p:cNvPr>
          <p:cNvSpPr txBox="1"/>
          <p:nvPr/>
        </p:nvSpPr>
        <p:spPr>
          <a:xfrm>
            <a:off x="9837018" y="2096270"/>
            <a:ext cx="744029" cy="22677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2F2F2">
                    <a:lumMod val="10000"/>
                  </a:srgbClr>
                </a:solidFill>
                <a:effectLst/>
                <a:uLnTx/>
                <a:uFillTx/>
                <a:latin typeface="Montserrat Medium"/>
              </a:rPr>
              <a:t>99%</a:t>
            </a:r>
          </a:p>
        </p:txBody>
      </p:sp>
      <p:sp>
        <p:nvSpPr>
          <p:cNvPr id="190" name="Paralelogramo 189">
            <a:extLst>
              <a:ext uri="{FF2B5EF4-FFF2-40B4-BE49-F238E27FC236}">
                <a16:creationId xmlns:a16="http://schemas.microsoft.com/office/drawing/2014/main" id="{70A06479-E6A2-B3D5-E9B0-4E5E005D3908}"/>
              </a:ext>
            </a:extLst>
          </p:cNvPr>
          <p:cNvSpPr/>
          <p:nvPr/>
        </p:nvSpPr>
        <p:spPr>
          <a:xfrm>
            <a:off x="5987372" y="3411687"/>
            <a:ext cx="1152000" cy="216000"/>
          </a:xfrm>
          <a:prstGeom prst="parallelogram">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191" name="Paralelogramo 190">
            <a:extLst>
              <a:ext uri="{FF2B5EF4-FFF2-40B4-BE49-F238E27FC236}">
                <a16:creationId xmlns:a16="http://schemas.microsoft.com/office/drawing/2014/main" id="{61EB8D93-51FD-9F6E-EB3F-0BC17AE008B4}"/>
              </a:ext>
            </a:extLst>
          </p:cNvPr>
          <p:cNvSpPr/>
          <p:nvPr/>
        </p:nvSpPr>
        <p:spPr>
          <a:xfrm>
            <a:off x="5985442" y="2943627"/>
            <a:ext cx="1152000" cy="216000"/>
          </a:xfrm>
          <a:prstGeom prst="parallelogram">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192" name="Paralelogramo 191">
            <a:extLst>
              <a:ext uri="{FF2B5EF4-FFF2-40B4-BE49-F238E27FC236}">
                <a16:creationId xmlns:a16="http://schemas.microsoft.com/office/drawing/2014/main" id="{3B4DA2A3-BC2B-01CB-0A3F-FF4BC63986D9}"/>
              </a:ext>
            </a:extLst>
          </p:cNvPr>
          <p:cNvSpPr/>
          <p:nvPr/>
        </p:nvSpPr>
        <p:spPr>
          <a:xfrm>
            <a:off x="5987372" y="3937901"/>
            <a:ext cx="1152000" cy="216000"/>
          </a:xfrm>
          <a:prstGeom prst="parallelogram">
            <a:avLst/>
          </a:prstGeom>
          <a:gradFill>
            <a:gsLst>
              <a:gs pos="71000">
                <a:srgbClr val="C55A11"/>
              </a:gs>
              <a:gs pos="72000">
                <a:srgbClr val="F2F2F2"/>
              </a:gs>
            </a:gsLst>
            <a:lin ang="1200000" scaled="0"/>
          </a:gradFill>
          <a:ln w="12700" cap="flat" cmpd="sng" algn="ctr">
            <a:solidFill>
              <a:srgbClr val="ED7D31">
                <a:lumMod val="50000"/>
              </a:srgbClr>
            </a:solidFill>
            <a:prstDash val="solid"/>
            <a:miter lim="800000"/>
          </a:ln>
          <a:effectLst/>
        </p:spPr>
        <p:txBody>
          <a:bodyPr rtlCol="0" anchor="ctr"/>
          <a:lstStyle/>
          <a:p>
            <a:pPr algn="ctr"/>
            <a:endParaRPr lang="es-CO" sz="900" kern="0">
              <a:solidFill>
                <a:prstClr val="white"/>
              </a:solidFill>
              <a:latin typeface="Montserrat Medium"/>
            </a:endParaRPr>
          </a:p>
        </p:txBody>
      </p:sp>
      <p:sp>
        <p:nvSpPr>
          <p:cNvPr id="193" name="Paralelogramo 192">
            <a:extLst>
              <a:ext uri="{FF2B5EF4-FFF2-40B4-BE49-F238E27FC236}">
                <a16:creationId xmlns:a16="http://schemas.microsoft.com/office/drawing/2014/main" id="{C6341B3E-09EF-0D9D-1528-0CCBA5DF8E0B}"/>
              </a:ext>
            </a:extLst>
          </p:cNvPr>
          <p:cNvSpPr/>
          <p:nvPr/>
        </p:nvSpPr>
        <p:spPr>
          <a:xfrm>
            <a:off x="5974579" y="4485212"/>
            <a:ext cx="1152000" cy="216000"/>
          </a:xfrm>
          <a:prstGeom prst="parallelogram">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194" name="Paralelogramo 193">
            <a:extLst>
              <a:ext uri="{FF2B5EF4-FFF2-40B4-BE49-F238E27FC236}">
                <a16:creationId xmlns:a16="http://schemas.microsoft.com/office/drawing/2014/main" id="{1CF52450-6504-895D-45EF-B5225F0170B6}"/>
              </a:ext>
            </a:extLst>
          </p:cNvPr>
          <p:cNvSpPr/>
          <p:nvPr/>
        </p:nvSpPr>
        <p:spPr>
          <a:xfrm>
            <a:off x="856380" y="2926674"/>
            <a:ext cx="300565" cy="273197"/>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195" name="Paralelogramo 194">
            <a:extLst>
              <a:ext uri="{FF2B5EF4-FFF2-40B4-BE49-F238E27FC236}">
                <a16:creationId xmlns:a16="http://schemas.microsoft.com/office/drawing/2014/main" id="{81366602-169D-38C7-3FA2-C63A86E87743}"/>
              </a:ext>
            </a:extLst>
          </p:cNvPr>
          <p:cNvSpPr/>
          <p:nvPr/>
        </p:nvSpPr>
        <p:spPr>
          <a:xfrm>
            <a:off x="864162" y="3414433"/>
            <a:ext cx="295548" cy="26161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sp>
        <p:nvSpPr>
          <p:cNvPr id="196" name="Paralelogramo 195">
            <a:extLst>
              <a:ext uri="{FF2B5EF4-FFF2-40B4-BE49-F238E27FC236}">
                <a16:creationId xmlns:a16="http://schemas.microsoft.com/office/drawing/2014/main" id="{280E3A38-5D5D-1748-9623-AC38DD0651A7}"/>
              </a:ext>
            </a:extLst>
          </p:cNvPr>
          <p:cNvSpPr/>
          <p:nvPr/>
        </p:nvSpPr>
        <p:spPr>
          <a:xfrm>
            <a:off x="864162" y="3872228"/>
            <a:ext cx="295548" cy="26161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197" name="Paralelogramo 196">
            <a:extLst>
              <a:ext uri="{FF2B5EF4-FFF2-40B4-BE49-F238E27FC236}">
                <a16:creationId xmlns:a16="http://schemas.microsoft.com/office/drawing/2014/main" id="{D85A2945-7A47-015D-AD85-0C89900BF6E3}"/>
              </a:ext>
            </a:extLst>
          </p:cNvPr>
          <p:cNvSpPr/>
          <p:nvPr/>
        </p:nvSpPr>
        <p:spPr>
          <a:xfrm>
            <a:off x="883598" y="4441339"/>
            <a:ext cx="295548" cy="26161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198" name="Freeform 154">
            <a:extLst>
              <a:ext uri="{FF2B5EF4-FFF2-40B4-BE49-F238E27FC236}">
                <a16:creationId xmlns:a16="http://schemas.microsoft.com/office/drawing/2014/main" id="{60A13F33-F44A-527C-4E2B-3D8C133892B9}"/>
              </a:ext>
            </a:extLst>
          </p:cNvPr>
          <p:cNvSpPr>
            <a:spLocks noEditPoints="1"/>
          </p:cNvSpPr>
          <p:nvPr/>
        </p:nvSpPr>
        <p:spPr bwMode="auto">
          <a:xfrm>
            <a:off x="1068284" y="1894870"/>
            <a:ext cx="334275" cy="27423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F2F2"/>
              </a:solidFill>
              <a:effectLst/>
              <a:uLnTx/>
              <a:uFillTx/>
              <a:latin typeface="Montserrat Medium"/>
            </a:endParaRPr>
          </a:p>
        </p:txBody>
      </p:sp>
      <p:cxnSp>
        <p:nvCxnSpPr>
          <p:cNvPr id="213" name="Straight Connector 42">
            <a:extLst>
              <a:ext uri="{FF2B5EF4-FFF2-40B4-BE49-F238E27FC236}">
                <a16:creationId xmlns:a16="http://schemas.microsoft.com/office/drawing/2014/main" id="{AED7422A-71BD-DC28-8B3F-627ADFBF47D3}"/>
              </a:ext>
            </a:extLst>
          </p:cNvPr>
          <p:cNvCxnSpPr>
            <a:cxnSpLocks/>
          </p:cNvCxnSpPr>
          <p:nvPr/>
        </p:nvCxnSpPr>
        <p:spPr>
          <a:xfrm>
            <a:off x="9652693" y="2794137"/>
            <a:ext cx="0" cy="2664000"/>
          </a:xfrm>
          <a:prstGeom prst="line">
            <a:avLst/>
          </a:prstGeom>
          <a:noFill/>
          <a:ln w="12700" cap="flat" cmpd="sng" algn="ctr">
            <a:solidFill>
              <a:sysClr val="window" lastClr="FFFFFF">
                <a:lumMod val="65000"/>
              </a:sysClr>
            </a:solidFill>
            <a:prstDash val="dash"/>
            <a:miter lim="800000"/>
          </a:ln>
          <a:effectLst/>
        </p:spPr>
      </p:cxnSp>
      <p:cxnSp>
        <p:nvCxnSpPr>
          <p:cNvPr id="214" name="Straight Connector 42">
            <a:extLst>
              <a:ext uri="{FF2B5EF4-FFF2-40B4-BE49-F238E27FC236}">
                <a16:creationId xmlns:a16="http://schemas.microsoft.com/office/drawing/2014/main" id="{0E35C760-3654-BED3-CB25-09652CDFE00B}"/>
              </a:ext>
            </a:extLst>
          </p:cNvPr>
          <p:cNvCxnSpPr>
            <a:cxnSpLocks/>
          </p:cNvCxnSpPr>
          <p:nvPr/>
        </p:nvCxnSpPr>
        <p:spPr>
          <a:xfrm>
            <a:off x="8975755" y="2787042"/>
            <a:ext cx="0" cy="2664000"/>
          </a:xfrm>
          <a:prstGeom prst="line">
            <a:avLst/>
          </a:prstGeom>
          <a:noFill/>
          <a:ln w="12700" cap="flat" cmpd="sng" algn="ctr">
            <a:solidFill>
              <a:sysClr val="window" lastClr="FFFFFF">
                <a:lumMod val="65000"/>
              </a:sysClr>
            </a:solidFill>
            <a:prstDash val="dash"/>
            <a:miter lim="800000"/>
          </a:ln>
          <a:effectLst/>
        </p:spPr>
      </p:cxnSp>
      <p:cxnSp>
        <p:nvCxnSpPr>
          <p:cNvPr id="215" name="Conector recto 214">
            <a:extLst>
              <a:ext uri="{FF2B5EF4-FFF2-40B4-BE49-F238E27FC236}">
                <a16:creationId xmlns:a16="http://schemas.microsoft.com/office/drawing/2014/main" id="{E1E70E10-F66A-0987-663F-FC9009538B8C}"/>
              </a:ext>
            </a:extLst>
          </p:cNvPr>
          <p:cNvCxnSpPr>
            <a:cxnSpLocks/>
          </p:cNvCxnSpPr>
          <p:nvPr/>
        </p:nvCxnSpPr>
        <p:spPr>
          <a:xfrm>
            <a:off x="9442182" y="1796957"/>
            <a:ext cx="0" cy="252000"/>
          </a:xfrm>
          <a:prstGeom prst="line">
            <a:avLst/>
          </a:prstGeom>
          <a:noFill/>
          <a:ln w="6350" cap="flat" cmpd="sng" algn="ctr">
            <a:solidFill>
              <a:sysClr val="window" lastClr="FFFFFF"/>
            </a:solidFill>
            <a:prstDash val="solid"/>
            <a:miter lim="800000"/>
          </a:ln>
          <a:effectLst/>
        </p:spPr>
      </p:cxnSp>
      <p:cxnSp>
        <p:nvCxnSpPr>
          <p:cNvPr id="216" name="Conector recto 215">
            <a:extLst>
              <a:ext uri="{FF2B5EF4-FFF2-40B4-BE49-F238E27FC236}">
                <a16:creationId xmlns:a16="http://schemas.microsoft.com/office/drawing/2014/main" id="{9B1B4683-33AE-16AB-AB2B-3767CB82B2BB}"/>
              </a:ext>
            </a:extLst>
          </p:cNvPr>
          <p:cNvCxnSpPr>
            <a:cxnSpLocks/>
          </p:cNvCxnSpPr>
          <p:nvPr/>
        </p:nvCxnSpPr>
        <p:spPr>
          <a:xfrm>
            <a:off x="9440658" y="2091586"/>
            <a:ext cx="0" cy="216000"/>
          </a:xfrm>
          <a:prstGeom prst="line">
            <a:avLst/>
          </a:prstGeom>
          <a:noFill/>
          <a:ln w="6350" cap="flat" cmpd="sng" algn="ctr">
            <a:solidFill>
              <a:srgbClr val="FF5B00"/>
            </a:solidFill>
            <a:prstDash val="solid"/>
            <a:miter lim="800000"/>
          </a:ln>
          <a:effectLst>
            <a:outerShdw blurRad="50800" dist="38100" dir="2700000" algn="tl" rotWithShape="0">
              <a:prstClr val="black">
                <a:alpha val="40000"/>
              </a:prstClr>
            </a:outerShdw>
          </a:effectLst>
        </p:spPr>
      </p:cxnSp>
      <p:sp>
        <p:nvSpPr>
          <p:cNvPr id="217" name="Forma libre: forma 216">
            <a:extLst>
              <a:ext uri="{FF2B5EF4-FFF2-40B4-BE49-F238E27FC236}">
                <a16:creationId xmlns:a16="http://schemas.microsoft.com/office/drawing/2014/main" id="{E567EE57-C63C-DFAD-BD55-8091E182C16B}"/>
              </a:ext>
            </a:extLst>
          </p:cNvPr>
          <p:cNvSpPr/>
          <p:nvPr/>
        </p:nvSpPr>
        <p:spPr>
          <a:xfrm>
            <a:off x="8272417" y="2981536"/>
            <a:ext cx="792000"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18" name="Forma libre: forma 217">
            <a:extLst>
              <a:ext uri="{FF2B5EF4-FFF2-40B4-BE49-F238E27FC236}">
                <a16:creationId xmlns:a16="http://schemas.microsoft.com/office/drawing/2014/main" id="{E6009BAB-FCD6-1A4A-E07E-A6AB1E3E5A51}"/>
              </a:ext>
            </a:extLst>
          </p:cNvPr>
          <p:cNvSpPr/>
          <p:nvPr/>
        </p:nvSpPr>
        <p:spPr>
          <a:xfrm>
            <a:off x="9659423" y="3474141"/>
            <a:ext cx="67910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19" name="Forma libre: forma 218">
            <a:extLst>
              <a:ext uri="{FF2B5EF4-FFF2-40B4-BE49-F238E27FC236}">
                <a16:creationId xmlns:a16="http://schemas.microsoft.com/office/drawing/2014/main" id="{497246EF-16F4-290F-8BE9-BFFCCC4EDEF1}"/>
              </a:ext>
            </a:extLst>
          </p:cNvPr>
          <p:cNvSpPr/>
          <p:nvPr/>
        </p:nvSpPr>
        <p:spPr>
          <a:xfrm>
            <a:off x="9679139" y="3967178"/>
            <a:ext cx="1324442"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20" name="Forma libre: forma 219">
            <a:extLst>
              <a:ext uri="{FF2B5EF4-FFF2-40B4-BE49-F238E27FC236}">
                <a16:creationId xmlns:a16="http://schemas.microsoft.com/office/drawing/2014/main" id="{86E318ED-1F0F-40D0-95D4-CA1514F40D3B}"/>
              </a:ext>
            </a:extLst>
          </p:cNvPr>
          <p:cNvSpPr/>
          <p:nvPr/>
        </p:nvSpPr>
        <p:spPr>
          <a:xfrm>
            <a:off x="9732904" y="4485978"/>
            <a:ext cx="596727"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21" name="CuadroTexto 220">
            <a:extLst>
              <a:ext uri="{FF2B5EF4-FFF2-40B4-BE49-F238E27FC236}">
                <a16:creationId xmlns:a16="http://schemas.microsoft.com/office/drawing/2014/main" id="{8F7C1918-C4FA-65EA-4D8B-053D97BCD7DC}"/>
              </a:ext>
            </a:extLst>
          </p:cNvPr>
          <p:cNvSpPr txBox="1"/>
          <p:nvPr/>
        </p:nvSpPr>
        <p:spPr>
          <a:xfrm>
            <a:off x="7169265" y="3325848"/>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222" name="CuadroTexto 221">
            <a:extLst>
              <a:ext uri="{FF2B5EF4-FFF2-40B4-BE49-F238E27FC236}">
                <a16:creationId xmlns:a16="http://schemas.microsoft.com/office/drawing/2014/main" id="{DBF2F166-1B0C-F8AE-EA24-49ABC2DE02D8}"/>
              </a:ext>
            </a:extLst>
          </p:cNvPr>
          <p:cNvSpPr txBox="1"/>
          <p:nvPr/>
        </p:nvSpPr>
        <p:spPr>
          <a:xfrm>
            <a:off x="7169265" y="3844604"/>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71%</a:t>
            </a:r>
          </a:p>
          <a:p>
            <a:pPr algn="ctr">
              <a:defRPr/>
            </a:pPr>
            <a:r>
              <a:rPr lang="es-CO" sz="1000">
                <a:solidFill>
                  <a:prstClr val="black"/>
                </a:solidFill>
                <a:latin typeface="Montserrat Medium"/>
                <a:cs typeface="Arial"/>
              </a:rPr>
              <a:t>89%</a:t>
            </a:r>
          </a:p>
        </p:txBody>
      </p:sp>
      <p:sp>
        <p:nvSpPr>
          <p:cNvPr id="223" name="CuadroTexto 222">
            <a:extLst>
              <a:ext uri="{FF2B5EF4-FFF2-40B4-BE49-F238E27FC236}">
                <a16:creationId xmlns:a16="http://schemas.microsoft.com/office/drawing/2014/main" id="{39E6C365-B9A8-3052-50F9-A6EA452BD59C}"/>
              </a:ext>
            </a:extLst>
          </p:cNvPr>
          <p:cNvSpPr txBox="1"/>
          <p:nvPr/>
        </p:nvSpPr>
        <p:spPr>
          <a:xfrm>
            <a:off x="7169265" y="4380986"/>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224" name="CuadroTexto 223">
            <a:extLst>
              <a:ext uri="{FF2B5EF4-FFF2-40B4-BE49-F238E27FC236}">
                <a16:creationId xmlns:a16="http://schemas.microsoft.com/office/drawing/2014/main" id="{38B0A60A-1146-DF65-9D4F-DCE9A56A1192}"/>
              </a:ext>
            </a:extLst>
          </p:cNvPr>
          <p:cNvSpPr txBox="1"/>
          <p:nvPr/>
        </p:nvSpPr>
        <p:spPr>
          <a:xfrm>
            <a:off x="1265305" y="4883784"/>
            <a:ext cx="4524436" cy="588278"/>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Simulacro de herramienta de dimensionamiento integrada con Mecanismos de Resolución y Recuperación</a:t>
            </a:r>
          </a:p>
        </p:txBody>
      </p:sp>
      <p:sp>
        <p:nvSpPr>
          <p:cNvPr id="225" name="Paralelogramo 224">
            <a:extLst>
              <a:ext uri="{FF2B5EF4-FFF2-40B4-BE49-F238E27FC236}">
                <a16:creationId xmlns:a16="http://schemas.microsoft.com/office/drawing/2014/main" id="{8DC727D0-5B87-6E82-96AF-2ED4B48E1A8A}"/>
              </a:ext>
            </a:extLst>
          </p:cNvPr>
          <p:cNvSpPr/>
          <p:nvPr/>
        </p:nvSpPr>
        <p:spPr>
          <a:xfrm>
            <a:off x="5974579" y="5064125"/>
            <a:ext cx="1152000" cy="216000"/>
          </a:xfrm>
          <a:prstGeom prst="parallelogram">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226" name="Paralelogramo 225">
            <a:extLst>
              <a:ext uri="{FF2B5EF4-FFF2-40B4-BE49-F238E27FC236}">
                <a16:creationId xmlns:a16="http://schemas.microsoft.com/office/drawing/2014/main" id="{D4C4092E-9CD4-3AB8-D73C-22904DF44897}"/>
              </a:ext>
            </a:extLst>
          </p:cNvPr>
          <p:cNvSpPr/>
          <p:nvPr/>
        </p:nvSpPr>
        <p:spPr>
          <a:xfrm>
            <a:off x="883598" y="5034767"/>
            <a:ext cx="295548" cy="26161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5</a:t>
            </a:r>
            <a:endParaRPr lang="es-CO" sz="1600">
              <a:solidFill>
                <a:srgbClr val="FFFFFF"/>
              </a:solidFill>
              <a:latin typeface="Montserrat Medium"/>
            </a:endParaRPr>
          </a:p>
        </p:txBody>
      </p:sp>
      <p:sp>
        <p:nvSpPr>
          <p:cNvPr id="227" name="Forma libre: forma 226">
            <a:extLst>
              <a:ext uri="{FF2B5EF4-FFF2-40B4-BE49-F238E27FC236}">
                <a16:creationId xmlns:a16="http://schemas.microsoft.com/office/drawing/2014/main" id="{45334D64-B367-106F-A9F7-45207AC77FFC}"/>
              </a:ext>
            </a:extLst>
          </p:cNvPr>
          <p:cNvSpPr/>
          <p:nvPr/>
        </p:nvSpPr>
        <p:spPr>
          <a:xfrm>
            <a:off x="10345838" y="5093919"/>
            <a:ext cx="428709" cy="12148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28" name="CuadroTexto 227">
            <a:extLst>
              <a:ext uri="{FF2B5EF4-FFF2-40B4-BE49-F238E27FC236}">
                <a16:creationId xmlns:a16="http://schemas.microsoft.com/office/drawing/2014/main" id="{B20D36C6-E207-D591-412B-C580F1CFFF64}"/>
              </a:ext>
            </a:extLst>
          </p:cNvPr>
          <p:cNvSpPr txBox="1"/>
          <p:nvPr/>
        </p:nvSpPr>
        <p:spPr>
          <a:xfrm>
            <a:off x="7169265" y="4967984"/>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2" name="Título 1">
            <a:extLst>
              <a:ext uri="{FF2B5EF4-FFF2-40B4-BE49-F238E27FC236}">
                <a16:creationId xmlns:a16="http://schemas.microsoft.com/office/drawing/2014/main" id="{D4FD5701-C5E2-0682-EF0F-D4E8C20F6069}"/>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3" name="CuadroTexto 2">
            <a:extLst>
              <a:ext uri="{FF2B5EF4-FFF2-40B4-BE49-F238E27FC236}">
                <a16:creationId xmlns:a16="http://schemas.microsoft.com/office/drawing/2014/main" id="{02510FBB-EFB4-F367-87F1-73CAFD74786B}"/>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Capital Humano Estratégico</a:t>
            </a:r>
          </a:p>
        </p:txBody>
      </p:sp>
      <p:sp>
        <p:nvSpPr>
          <p:cNvPr id="181" name="CuadroTexto 6">
            <a:extLst>
              <a:ext uri="{FF2B5EF4-FFF2-40B4-BE49-F238E27FC236}">
                <a16:creationId xmlns:a16="http://schemas.microsoft.com/office/drawing/2014/main" id="{CB6D322B-B588-BA93-BC69-32799F2DE8F2}"/>
              </a:ext>
            </a:extLst>
          </p:cNvPr>
          <p:cNvSpPr txBox="1"/>
          <p:nvPr/>
        </p:nvSpPr>
        <p:spPr>
          <a:xfrm rot="4">
            <a:off x="2162547" y="1788795"/>
            <a:ext cx="4974896" cy="370398"/>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a:lnSpc>
                <a:spcPts val="1600"/>
              </a:lnSpc>
              <a:defRPr sz="1800" b="0" i="0" u="none" strike="noStrike" kern="0" cap="none" spc="0" baseline="0">
                <a:solidFill>
                  <a:srgbClr val="000000"/>
                </a:solidFill>
                <a:uFillTx/>
              </a:defRPr>
            </a:pPr>
            <a:r>
              <a:rPr lang="es-CO" sz="1600" b="1" kern="1200">
                <a:solidFill>
                  <a:schemeClr val="bg1"/>
                </a:solidFill>
                <a:latin typeface="Montserrat Medium" panose="00000600000000000000" pitchFamily="2" charset="0"/>
              </a:rPr>
              <a:t>Capital Humano Estratégico</a:t>
            </a:r>
          </a:p>
        </p:txBody>
      </p:sp>
      <p:cxnSp>
        <p:nvCxnSpPr>
          <p:cNvPr id="21" name="Straight Connector 42">
            <a:extLst>
              <a:ext uri="{FF2B5EF4-FFF2-40B4-BE49-F238E27FC236}">
                <a16:creationId xmlns:a16="http://schemas.microsoft.com/office/drawing/2014/main" id="{1A97C30A-58AD-E6D8-B928-5068DA48C965}"/>
              </a:ext>
            </a:extLst>
          </p:cNvPr>
          <p:cNvCxnSpPr>
            <a:cxnSpLocks/>
          </p:cNvCxnSpPr>
          <p:nvPr/>
        </p:nvCxnSpPr>
        <p:spPr>
          <a:xfrm>
            <a:off x="815584" y="3263096"/>
            <a:ext cx="10188000" cy="0"/>
          </a:xfrm>
          <a:prstGeom prst="line">
            <a:avLst/>
          </a:prstGeom>
          <a:noFill/>
          <a:ln w="6350" cap="flat" cmpd="sng" algn="ctr">
            <a:solidFill>
              <a:sysClr val="window" lastClr="FFFFFF">
                <a:lumMod val="85000"/>
              </a:sysClr>
            </a:solidFill>
            <a:prstDash val="solid"/>
            <a:miter lim="800000"/>
          </a:ln>
          <a:effectLst/>
        </p:spPr>
      </p:cxnSp>
      <p:cxnSp>
        <p:nvCxnSpPr>
          <p:cNvPr id="22" name="Straight Connector 42">
            <a:extLst>
              <a:ext uri="{FF2B5EF4-FFF2-40B4-BE49-F238E27FC236}">
                <a16:creationId xmlns:a16="http://schemas.microsoft.com/office/drawing/2014/main" id="{EE256DCF-1AF0-6E63-D3A0-038245190473}"/>
              </a:ext>
            </a:extLst>
          </p:cNvPr>
          <p:cNvCxnSpPr>
            <a:cxnSpLocks/>
          </p:cNvCxnSpPr>
          <p:nvPr/>
        </p:nvCxnSpPr>
        <p:spPr>
          <a:xfrm>
            <a:off x="815584" y="3754986"/>
            <a:ext cx="10188000" cy="0"/>
          </a:xfrm>
          <a:prstGeom prst="line">
            <a:avLst/>
          </a:prstGeom>
          <a:noFill/>
          <a:ln w="6350" cap="flat" cmpd="sng" algn="ctr">
            <a:solidFill>
              <a:sysClr val="window" lastClr="FFFFFF">
                <a:lumMod val="85000"/>
              </a:sysClr>
            </a:solidFill>
            <a:prstDash val="solid"/>
            <a:miter lim="800000"/>
          </a:ln>
          <a:effectLst/>
        </p:spPr>
      </p:cxnSp>
      <p:cxnSp>
        <p:nvCxnSpPr>
          <p:cNvPr id="23" name="Straight Connector 42">
            <a:extLst>
              <a:ext uri="{FF2B5EF4-FFF2-40B4-BE49-F238E27FC236}">
                <a16:creationId xmlns:a16="http://schemas.microsoft.com/office/drawing/2014/main" id="{C6AA4FAF-8CFF-5B37-2D9B-011416043FAD}"/>
              </a:ext>
            </a:extLst>
          </p:cNvPr>
          <p:cNvCxnSpPr>
            <a:cxnSpLocks/>
          </p:cNvCxnSpPr>
          <p:nvPr/>
        </p:nvCxnSpPr>
        <p:spPr>
          <a:xfrm>
            <a:off x="815584" y="4244714"/>
            <a:ext cx="10188000" cy="0"/>
          </a:xfrm>
          <a:prstGeom prst="line">
            <a:avLst/>
          </a:prstGeom>
          <a:noFill/>
          <a:ln w="6350" cap="flat" cmpd="sng" algn="ctr">
            <a:solidFill>
              <a:sysClr val="window" lastClr="FFFFFF">
                <a:lumMod val="85000"/>
              </a:sysClr>
            </a:solidFill>
            <a:prstDash val="solid"/>
            <a:miter lim="800000"/>
          </a:ln>
          <a:effectLst/>
        </p:spPr>
      </p:cxnSp>
      <p:cxnSp>
        <p:nvCxnSpPr>
          <p:cNvPr id="24" name="Straight Connector 42">
            <a:extLst>
              <a:ext uri="{FF2B5EF4-FFF2-40B4-BE49-F238E27FC236}">
                <a16:creationId xmlns:a16="http://schemas.microsoft.com/office/drawing/2014/main" id="{0A4A632C-CE9B-FE03-F5CF-429E1EE8EFD5}"/>
              </a:ext>
            </a:extLst>
          </p:cNvPr>
          <p:cNvCxnSpPr>
            <a:cxnSpLocks/>
          </p:cNvCxnSpPr>
          <p:nvPr/>
        </p:nvCxnSpPr>
        <p:spPr>
          <a:xfrm>
            <a:off x="815584" y="4849324"/>
            <a:ext cx="10188000" cy="0"/>
          </a:xfrm>
          <a:prstGeom prst="line">
            <a:avLst/>
          </a:prstGeom>
          <a:noFill/>
          <a:ln w="6350" cap="flat" cmpd="sng" algn="ctr">
            <a:solidFill>
              <a:sysClr val="window" lastClr="FFFFFF">
                <a:lumMod val="85000"/>
              </a:sysClr>
            </a:solidFill>
            <a:prstDash val="solid"/>
            <a:miter lim="800000"/>
          </a:ln>
          <a:effectLst/>
        </p:spPr>
      </p:cxnSp>
      <p:sp>
        <p:nvSpPr>
          <p:cNvPr id="17" name="Paralelogramo 16">
            <a:extLst>
              <a:ext uri="{FF2B5EF4-FFF2-40B4-BE49-F238E27FC236}">
                <a16:creationId xmlns:a16="http://schemas.microsoft.com/office/drawing/2014/main" id="{BECF0BEF-03DA-87CD-7323-62F1E43B0591}"/>
              </a:ext>
            </a:extLst>
          </p:cNvPr>
          <p:cNvSpPr/>
          <p:nvPr/>
        </p:nvSpPr>
        <p:spPr>
          <a:xfrm>
            <a:off x="981075" y="120254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Montserrat Medium"/>
              <a:ea typeface="+mn-ea"/>
              <a:cs typeface="+mn-cs"/>
            </a:endParaRPr>
          </a:p>
        </p:txBody>
      </p:sp>
      <p:sp>
        <p:nvSpPr>
          <p:cNvPr id="18" name="Título 1">
            <a:extLst>
              <a:ext uri="{FF2B5EF4-FFF2-40B4-BE49-F238E27FC236}">
                <a16:creationId xmlns:a16="http://schemas.microsoft.com/office/drawing/2014/main" id="{D514D853-1B27-6DC8-BE6E-C8B1C0FF7EB7}"/>
              </a:ext>
            </a:extLst>
          </p:cNvPr>
          <p:cNvSpPr txBox="1">
            <a:spLocks/>
          </p:cNvSpPr>
          <p:nvPr/>
        </p:nvSpPr>
        <p:spPr>
          <a:xfrm>
            <a:off x="4011431" y="122366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19" name="Título 1">
            <a:extLst>
              <a:ext uri="{FF2B5EF4-FFF2-40B4-BE49-F238E27FC236}">
                <a16:creationId xmlns:a16="http://schemas.microsoft.com/office/drawing/2014/main" id="{59569921-2BDD-D91E-89C3-D95DECD27808}"/>
              </a:ext>
            </a:extLst>
          </p:cNvPr>
          <p:cNvSpPr txBox="1">
            <a:spLocks/>
          </p:cNvSpPr>
          <p:nvPr/>
        </p:nvSpPr>
        <p:spPr>
          <a:xfrm>
            <a:off x="5598834" y="122154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25" name="Título 1">
            <a:extLst>
              <a:ext uri="{FF2B5EF4-FFF2-40B4-BE49-F238E27FC236}">
                <a16:creationId xmlns:a16="http://schemas.microsoft.com/office/drawing/2014/main" id="{0BE41543-CFE2-DCC7-D4C2-D74174D08EBB}"/>
              </a:ext>
            </a:extLst>
          </p:cNvPr>
          <p:cNvSpPr txBox="1">
            <a:spLocks/>
          </p:cNvSpPr>
          <p:nvPr/>
        </p:nvSpPr>
        <p:spPr>
          <a:xfrm>
            <a:off x="7104967" y="122988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26" name="Título 1">
            <a:extLst>
              <a:ext uri="{FF2B5EF4-FFF2-40B4-BE49-F238E27FC236}">
                <a16:creationId xmlns:a16="http://schemas.microsoft.com/office/drawing/2014/main" id="{3D8FE026-3358-A8EC-9C58-2383EEAE57AA}"/>
              </a:ext>
            </a:extLst>
          </p:cNvPr>
          <p:cNvSpPr txBox="1">
            <a:spLocks/>
          </p:cNvSpPr>
          <p:nvPr/>
        </p:nvSpPr>
        <p:spPr>
          <a:xfrm>
            <a:off x="1591989" y="124420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27" name="Título 1">
            <a:extLst>
              <a:ext uri="{FF2B5EF4-FFF2-40B4-BE49-F238E27FC236}">
                <a16:creationId xmlns:a16="http://schemas.microsoft.com/office/drawing/2014/main" id="{B0BFB199-EE42-E6C2-F6D1-7E5F5B1A7FF1}"/>
              </a:ext>
            </a:extLst>
          </p:cNvPr>
          <p:cNvSpPr txBox="1">
            <a:spLocks/>
          </p:cNvSpPr>
          <p:nvPr/>
        </p:nvSpPr>
        <p:spPr>
          <a:xfrm>
            <a:off x="2280304" y="120894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28" name="Título 1">
            <a:extLst>
              <a:ext uri="{FF2B5EF4-FFF2-40B4-BE49-F238E27FC236}">
                <a16:creationId xmlns:a16="http://schemas.microsoft.com/office/drawing/2014/main" id="{79A9BE75-CBEB-FD9E-E890-A350B08FEC08}"/>
              </a:ext>
            </a:extLst>
          </p:cNvPr>
          <p:cNvSpPr txBox="1">
            <a:spLocks/>
          </p:cNvSpPr>
          <p:nvPr/>
        </p:nvSpPr>
        <p:spPr>
          <a:xfrm>
            <a:off x="2290170" y="137551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29" name="Conector recto 28">
            <a:extLst>
              <a:ext uri="{FF2B5EF4-FFF2-40B4-BE49-F238E27FC236}">
                <a16:creationId xmlns:a16="http://schemas.microsoft.com/office/drawing/2014/main" id="{53CF158D-7487-D887-5907-D24E75FB9C71}"/>
              </a:ext>
            </a:extLst>
          </p:cNvPr>
          <p:cNvCxnSpPr/>
          <p:nvPr/>
        </p:nvCxnSpPr>
        <p:spPr>
          <a:xfrm>
            <a:off x="2280304" y="1393373"/>
            <a:ext cx="991742" cy="0"/>
          </a:xfrm>
          <a:prstGeom prst="line">
            <a:avLst/>
          </a:prstGeom>
          <a:noFill/>
          <a:ln w="19050" cap="flat" cmpd="sng" algn="ctr">
            <a:solidFill>
              <a:sysClr val="windowText" lastClr="000000"/>
            </a:solidFill>
            <a:prstDash val="solid"/>
            <a:miter lim="800000"/>
          </a:ln>
          <a:effectLst/>
        </p:spPr>
      </p:cxnSp>
      <p:sp>
        <p:nvSpPr>
          <p:cNvPr id="30" name="Rectángulo 29">
            <a:extLst>
              <a:ext uri="{FF2B5EF4-FFF2-40B4-BE49-F238E27FC236}">
                <a16:creationId xmlns:a16="http://schemas.microsoft.com/office/drawing/2014/main" id="{612C9C96-50D4-B406-2644-FC0D95AB406E}"/>
              </a:ext>
            </a:extLst>
          </p:cNvPr>
          <p:cNvSpPr/>
          <p:nvPr/>
        </p:nvSpPr>
        <p:spPr>
          <a:xfrm>
            <a:off x="8638101" y="127699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a:t>
            </a:r>
            <a:r>
              <a:rPr kumimoji="0" lang="es-MX" sz="900" b="0" i="0" u="none" strike="noStrike" kern="0" cap="none" spc="0" normalizeH="0" baseline="0" noProof="0">
                <a:ln>
                  <a:noFill/>
                </a:ln>
                <a:solidFill>
                  <a:prstClr val="black"/>
                </a:solidFill>
                <a:uLnTx/>
                <a:uFillTx/>
                <a:latin typeface="Montserrat Medium"/>
                <a:ea typeface="Roboto Light" panose="02000000000000000000" pitchFamily="2" charset="0"/>
                <a:cs typeface="Myanmar Text" panose="020B0604020202020204" pitchFamily="34" charset="0"/>
              </a:rPr>
              <a:t>iniciado</a:t>
            </a: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31" name="Google Shape;753;p16">
            <a:extLst>
              <a:ext uri="{FF2B5EF4-FFF2-40B4-BE49-F238E27FC236}">
                <a16:creationId xmlns:a16="http://schemas.microsoft.com/office/drawing/2014/main" id="{C9FB8066-1248-F307-C147-F1DD657503B3}"/>
              </a:ext>
            </a:extLst>
          </p:cNvPr>
          <p:cNvSpPr/>
          <p:nvPr/>
        </p:nvSpPr>
        <p:spPr>
          <a:xfrm>
            <a:off x="3926985" y="125974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32" name="Google Shape;753;p16">
            <a:extLst>
              <a:ext uri="{FF2B5EF4-FFF2-40B4-BE49-F238E27FC236}">
                <a16:creationId xmlns:a16="http://schemas.microsoft.com/office/drawing/2014/main" id="{AD5B246B-E273-CCC8-364F-B6E2508F05DE}"/>
              </a:ext>
            </a:extLst>
          </p:cNvPr>
          <p:cNvSpPr/>
          <p:nvPr/>
        </p:nvSpPr>
        <p:spPr>
          <a:xfrm>
            <a:off x="5527395" y="125974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33" name="Google Shape;753;p16">
            <a:extLst>
              <a:ext uri="{FF2B5EF4-FFF2-40B4-BE49-F238E27FC236}">
                <a16:creationId xmlns:a16="http://schemas.microsoft.com/office/drawing/2014/main" id="{B5F4BDF4-755C-F346-2945-F02664D3DAE9}"/>
              </a:ext>
            </a:extLst>
          </p:cNvPr>
          <p:cNvSpPr/>
          <p:nvPr/>
        </p:nvSpPr>
        <p:spPr>
          <a:xfrm>
            <a:off x="7057903" y="127191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34" name="Google Shape;753;p16">
            <a:extLst>
              <a:ext uri="{FF2B5EF4-FFF2-40B4-BE49-F238E27FC236}">
                <a16:creationId xmlns:a16="http://schemas.microsoft.com/office/drawing/2014/main" id="{2104A4F6-78B3-BC13-2C9B-879E8B6EEE07}"/>
              </a:ext>
            </a:extLst>
          </p:cNvPr>
          <p:cNvSpPr/>
          <p:nvPr/>
        </p:nvSpPr>
        <p:spPr>
          <a:xfrm>
            <a:off x="8524242" y="127191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Tree>
    <p:extLst>
      <p:ext uri="{BB962C8B-B14F-4D97-AF65-F5344CB8AC3E}">
        <p14:creationId xmlns:p14="http://schemas.microsoft.com/office/powerpoint/2010/main" val="3168268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14B0FFA-56A5-E436-B013-72EC4418ADE9}"/>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
        <p:nvSpPr>
          <p:cNvPr id="4" name="CuadroTexto 3">
            <a:extLst>
              <a:ext uri="{FF2B5EF4-FFF2-40B4-BE49-F238E27FC236}">
                <a16:creationId xmlns:a16="http://schemas.microsoft.com/office/drawing/2014/main" id="{20455860-166F-4CBB-9BE1-3E86F1215D86}"/>
              </a:ext>
            </a:extLst>
          </p:cNvPr>
          <p:cNvSpPr txBox="1"/>
          <p:nvPr/>
        </p:nvSpPr>
        <p:spPr>
          <a:xfrm>
            <a:off x="6769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Capital Humano Estratégico</a:t>
            </a:r>
          </a:p>
        </p:txBody>
      </p:sp>
      <p:sp>
        <p:nvSpPr>
          <p:cNvPr id="15" name="AutoShape 8" descr="Reunión en línea con relleno sólido">
            <a:extLst>
              <a:ext uri="{FF2B5EF4-FFF2-40B4-BE49-F238E27FC236}">
                <a16:creationId xmlns:a16="http://schemas.microsoft.com/office/drawing/2014/main" id="{C7D5B77F-7270-E2A9-8B55-3767D2CEB147}"/>
              </a:ext>
            </a:extLst>
          </p:cNvPr>
          <p:cNvSpPr>
            <a:spLocks noChangeAspect="1" noChangeArrowheads="1"/>
          </p:cNvSpPr>
          <p:nvPr/>
        </p:nvSpPr>
        <p:spPr bwMode="auto">
          <a:xfrm>
            <a:off x="6411552" y="345634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6" name="Freeform 422">
            <a:extLst>
              <a:ext uri="{FF2B5EF4-FFF2-40B4-BE49-F238E27FC236}">
                <a16:creationId xmlns:a16="http://schemas.microsoft.com/office/drawing/2014/main" id="{C0E1CCF8-0E82-D333-3203-17FEC2900AA9}"/>
              </a:ext>
            </a:extLst>
          </p:cNvPr>
          <p:cNvSpPr>
            <a:spLocks/>
          </p:cNvSpPr>
          <p:nvPr/>
        </p:nvSpPr>
        <p:spPr bwMode="auto">
          <a:xfrm>
            <a:off x="7447066" y="1348098"/>
            <a:ext cx="4528795" cy="2379290"/>
          </a:xfrm>
          <a:prstGeom prst="parallelogram">
            <a:avLst>
              <a:gd name="adj" fmla="val 17729"/>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rPr>
              <a:t>Elaboración de los contenidos de los módulos 1, 2 y 3 del e-learning interno, enfocados en explicar de forma didáctica las funciones del sistema financiero, la Red de Seguridad y el papel de Fogafín. El módulo 1 se encuentra finalizado y en proceso de producción de piezas.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a:ln>
                <a:noFill/>
              </a:ln>
              <a:solidFill>
                <a:prstClr val="black"/>
              </a:solidFill>
              <a:effectLst/>
              <a:uLnTx/>
              <a:uFillTx/>
              <a:latin typeface="Montserrat Medium" panose="000006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rPr>
              <a:t>Articulación entre las áreas misionales </a:t>
            </a:r>
            <a:r>
              <a:rPr lang="es-MX" sz="1200">
                <a:solidFill>
                  <a:prstClr val="black"/>
                </a:solidFill>
                <a:latin typeface="Montserrat Medium" panose="00000600000000000000" pitchFamily="2" charset="0"/>
              </a:rPr>
              <a:t>con CRC</a:t>
            </a:r>
            <a:r>
              <a:rPr kumimoji="0" lang="es-MX" sz="1200" b="0" i="0" u="none" strike="noStrike" kern="1200" cap="none" spc="0" normalizeH="0" baseline="0" noProof="0">
                <a:ln>
                  <a:noFill/>
                </a:ln>
                <a:solidFill>
                  <a:prstClr val="black"/>
                </a:solidFill>
                <a:effectLst/>
                <a:uLnTx/>
                <a:uFillTx/>
                <a:latin typeface="Montserrat Medium" panose="00000600000000000000" pitchFamily="2" charset="0"/>
              </a:rPr>
              <a:t> para asegurar claridad y rigurosidad en el contenido.</a:t>
            </a:r>
            <a:endParaRPr kumimoji="0" lang="es-CO" sz="1200" b="0" i="0" u="none" strike="noStrike" kern="1200" cap="none" spc="0" normalizeH="0" baseline="0" noProof="0">
              <a:ln>
                <a:noFill/>
              </a:ln>
              <a:solidFill>
                <a:prstClr val="black"/>
              </a:solidFill>
              <a:effectLst/>
              <a:uLnTx/>
              <a:uFillTx/>
              <a:latin typeface="Montserrat Medium" panose="00000600000000000000" pitchFamily="2" charset="0"/>
              <a:sym typeface="Arial" panose="020B0604020202020204" pitchFamily="34" charset="0"/>
            </a:endParaRPr>
          </a:p>
        </p:txBody>
      </p:sp>
      <p:sp>
        <p:nvSpPr>
          <p:cNvPr id="17" name="Freeform 422">
            <a:extLst>
              <a:ext uri="{FF2B5EF4-FFF2-40B4-BE49-F238E27FC236}">
                <a16:creationId xmlns:a16="http://schemas.microsoft.com/office/drawing/2014/main" id="{26FFC931-E199-8C73-BAFB-86EB0089647B}"/>
              </a:ext>
            </a:extLst>
          </p:cNvPr>
          <p:cNvSpPr>
            <a:spLocks/>
          </p:cNvSpPr>
          <p:nvPr/>
        </p:nvSpPr>
        <p:spPr bwMode="auto">
          <a:xfrm>
            <a:off x="1135866" y="1348098"/>
            <a:ext cx="5082299" cy="2323618"/>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a:ln>
                  <a:noFill/>
                </a:ln>
                <a:solidFill>
                  <a:prstClr val="black"/>
                </a:solidFill>
                <a:effectLst/>
                <a:uLnTx/>
                <a:uFillTx/>
                <a:latin typeface="Montserrat Medium" panose="00000600000000000000" pitchFamily="2" charset="0"/>
              </a:rPr>
              <a:t>Construir un recurso formativo estratégico que fortalece el conocimiento institucional y facilita la apropiación de las funciones de Fogafín entre los colaboradores.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1200" cap="none" spc="0" normalizeH="0" baseline="0" noProof="0">
              <a:ln>
                <a:noFill/>
              </a:ln>
              <a:solidFill>
                <a:prstClr val="black"/>
              </a:solidFill>
              <a:effectLst/>
              <a:uLnTx/>
              <a:uFillTx/>
              <a:latin typeface="Montserrat Medium" panose="000006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a:ln>
                  <a:noFill/>
                </a:ln>
                <a:solidFill>
                  <a:prstClr val="black"/>
                </a:solidFill>
                <a:effectLst/>
                <a:uLnTx/>
                <a:uFillTx/>
                <a:latin typeface="Montserrat Medium" panose="00000600000000000000" pitchFamily="2" charset="0"/>
              </a:rPr>
              <a:t>Traducir el rol de Fogafín dentro del sistema financiero en un lenguaje claro y pedagógico, promoviendo una comprensión más cercana de su contribución a la estabilidad financiera.</a:t>
            </a:r>
            <a:endParaRPr kumimoji="0" lang="es-CO" sz="1300" b="0" i="0" u="none" strike="noStrike" kern="0" cap="none" spc="0" normalizeH="0" baseline="0" noProof="0">
              <a:ln>
                <a:noFill/>
              </a:ln>
              <a:solidFill>
                <a:prstClr val="black"/>
              </a:solidFill>
              <a:effectLst/>
              <a:uLnTx/>
              <a:uFillTx/>
              <a:latin typeface="Montserrat Medium" panose="00000600000000000000" pitchFamily="2" charset="0"/>
            </a:endParaRPr>
          </a:p>
        </p:txBody>
      </p:sp>
      <p:sp>
        <p:nvSpPr>
          <p:cNvPr id="18" name="Freeform 422">
            <a:extLst>
              <a:ext uri="{FF2B5EF4-FFF2-40B4-BE49-F238E27FC236}">
                <a16:creationId xmlns:a16="http://schemas.microsoft.com/office/drawing/2014/main" id="{F57E638A-D6C5-B2D0-C654-D8F830146CA8}"/>
              </a:ext>
            </a:extLst>
          </p:cNvPr>
          <p:cNvSpPr>
            <a:spLocks/>
          </p:cNvSpPr>
          <p:nvPr/>
        </p:nvSpPr>
        <p:spPr bwMode="auto">
          <a:xfrm>
            <a:off x="7312401" y="4109144"/>
            <a:ext cx="4352378" cy="2379290"/>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85725"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panose="00000600000000000000" pitchFamily="2" charset="0"/>
                <a:sym typeface="Arial" panose="020B0604020202020204" pitchFamily="34" charset="0"/>
              </a:rPr>
              <a:t>No aplica.</a:t>
            </a:r>
          </a:p>
        </p:txBody>
      </p:sp>
      <p:sp>
        <p:nvSpPr>
          <p:cNvPr id="19" name="Freeform 422">
            <a:extLst>
              <a:ext uri="{FF2B5EF4-FFF2-40B4-BE49-F238E27FC236}">
                <a16:creationId xmlns:a16="http://schemas.microsoft.com/office/drawing/2014/main" id="{9B771370-A5C9-B095-57B7-9D28FAEFB633}"/>
              </a:ext>
            </a:extLst>
          </p:cNvPr>
          <p:cNvSpPr>
            <a:spLocks/>
          </p:cNvSpPr>
          <p:nvPr/>
        </p:nvSpPr>
        <p:spPr bwMode="auto">
          <a:xfrm>
            <a:off x="1135866" y="4164816"/>
            <a:ext cx="4514509" cy="2323618"/>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a:ln>
                  <a:noFill/>
                </a:ln>
                <a:solidFill>
                  <a:prstClr val="black"/>
                </a:solidFill>
                <a:effectLst/>
                <a:uLnTx/>
                <a:uFillTx/>
                <a:latin typeface="Montserrat Medium" panose="00000600000000000000" pitchFamily="2" charset="0"/>
              </a:rPr>
              <a:t>Apoyo y compromiso de las áreas involucradas para cumplir los tiempos de revisión, validación y entrega de contenidos.</a:t>
            </a:r>
          </a:p>
        </p:txBody>
      </p:sp>
      <p:sp>
        <p:nvSpPr>
          <p:cNvPr id="20" name="AutoShape 8" descr="Reunión en línea con relleno sólido">
            <a:extLst>
              <a:ext uri="{FF2B5EF4-FFF2-40B4-BE49-F238E27FC236}">
                <a16:creationId xmlns:a16="http://schemas.microsoft.com/office/drawing/2014/main" id="{6CF1EA68-DE66-855B-C23A-FA4EF2F8CF9E}"/>
              </a:ext>
            </a:extLst>
          </p:cNvPr>
          <p:cNvSpPr>
            <a:spLocks noChangeAspect="1" noChangeArrowheads="1"/>
          </p:cNvSpPr>
          <p:nvPr/>
        </p:nvSpPr>
        <p:spPr bwMode="auto">
          <a:xfrm>
            <a:off x="6218166" y="32783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21" name="AutoShape 12" descr="Reunión en línea con relleno sólido">
            <a:extLst>
              <a:ext uri="{FF2B5EF4-FFF2-40B4-BE49-F238E27FC236}">
                <a16:creationId xmlns:a16="http://schemas.microsoft.com/office/drawing/2014/main" id="{9D47DFAA-E4B2-E956-FAF2-487C2F79BC5A}"/>
              </a:ext>
            </a:extLst>
          </p:cNvPr>
          <p:cNvSpPr>
            <a:spLocks noChangeAspect="1" noChangeArrowheads="1"/>
          </p:cNvSpPr>
          <p:nvPr/>
        </p:nvSpPr>
        <p:spPr bwMode="auto">
          <a:xfrm>
            <a:off x="6359549" y="35412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22" name="Paralelogramo 21">
            <a:extLst>
              <a:ext uri="{FF2B5EF4-FFF2-40B4-BE49-F238E27FC236}">
                <a16:creationId xmlns:a16="http://schemas.microsoft.com/office/drawing/2014/main" id="{2F7345A0-905C-4C81-1FD1-4E9C870F3DDD}"/>
              </a:ext>
            </a:extLst>
          </p:cNvPr>
          <p:cNvSpPr/>
          <p:nvPr/>
        </p:nvSpPr>
        <p:spPr>
          <a:xfrm>
            <a:off x="216138" y="1292127"/>
            <a:ext cx="1598953" cy="2435261"/>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23" name="Paralelogramo 22">
            <a:extLst>
              <a:ext uri="{FF2B5EF4-FFF2-40B4-BE49-F238E27FC236}">
                <a16:creationId xmlns:a16="http://schemas.microsoft.com/office/drawing/2014/main" id="{579D0C34-AEC2-3A42-8C3A-19296992A6FB}"/>
              </a:ext>
            </a:extLst>
          </p:cNvPr>
          <p:cNvSpPr/>
          <p:nvPr/>
        </p:nvSpPr>
        <p:spPr>
          <a:xfrm>
            <a:off x="6294336" y="1348098"/>
            <a:ext cx="1706664" cy="2379290"/>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24" name="Paralelogramo 23">
            <a:extLst>
              <a:ext uri="{FF2B5EF4-FFF2-40B4-BE49-F238E27FC236}">
                <a16:creationId xmlns:a16="http://schemas.microsoft.com/office/drawing/2014/main" id="{3BFE84A1-B390-E640-F8B4-370CF628F843}"/>
              </a:ext>
            </a:extLst>
          </p:cNvPr>
          <p:cNvSpPr/>
          <p:nvPr/>
        </p:nvSpPr>
        <p:spPr>
          <a:xfrm>
            <a:off x="135720" y="4080004"/>
            <a:ext cx="1679371" cy="2426919"/>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25" name="Paralelogramo 24">
            <a:extLst>
              <a:ext uri="{FF2B5EF4-FFF2-40B4-BE49-F238E27FC236}">
                <a16:creationId xmlns:a16="http://schemas.microsoft.com/office/drawing/2014/main" id="{A34DD878-B6CA-EE22-3AC7-6D292939A0F4}"/>
              </a:ext>
            </a:extLst>
          </p:cNvPr>
          <p:cNvSpPr/>
          <p:nvPr/>
        </p:nvSpPr>
        <p:spPr>
          <a:xfrm>
            <a:off x="6294336" y="4061515"/>
            <a:ext cx="1769280" cy="2426919"/>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26" name="Freeform 51">
            <a:extLst>
              <a:ext uri="{FF2B5EF4-FFF2-40B4-BE49-F238E27FC236}">
                <a16:creationId xmlns:a16="http://schemas.microsoft.com/office/drawing/2014/main" id="{7E2365DE-FC26-C2ED-2F8C-ECB3F256C3D0}"/>
              </a:ext>
            </a:extLst>
          </p:cNvPr>
          <p:cNvSpPr>
            <a:spLocks/>
          </p:cNvSpPr>
          <p:nvPr/>
        </p:nvSpPr>
        <p:spPr bwMode="auto">
          <a:xfrm>
            <a:off x="742950"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7" name="Freeform 70">
            <a:extLst>
              <a:ext uri="{FF2B5EF4-FFF2-40B4-BE49-F238E27FC236}">
                <a16:creationId xmlns:a16="http://schemas.microsoft.com/office/drawing/2014/main" id="{262119AC-24CA-63C5-B485-9FAA504C1452}"/>
              </a:ext>
            </a:extLst>
          </p:cNvPr>
          <p:cNvSpPr>
            <a:spLocks noEditPoints="1"/>
          </p:cNvSpPr>
          <p:nvPr/>
        </p:nvSpPr>
        <p:spPr bwMode="auto">
          <a:xfrm>
            <a:off x="742950" y="1729555"/>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8" name="Freeform 21">
            <a:extLst>
              <a:ext uri="{FF2B5EF4-FFF2-40B4-BE49-F238E27FC236}">
                <a16:creationId xmlns:a16="http://schemas.microsoft.com/office/drawing/2014/main" id="{AED6CAA3-E185-464B-6419-13E994EB5B4D}"/>
              </a:ext>
            </a:extLst>
          </p:cNvPr>
          <p:cNvSpPr>
            <a:spLocks noEditPoints="1"/>
          </p:cNvSpPr>
          <p:nvPr/>
        </p:nvSpPr>
        <p:spPr bwMode="auto">
          <a:xfrm>
            <a:off x="6942387" y="1759694"/>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29" name="Freeform 107">
            <a:extLst>
              <a:ext uri="{FF2B5EF4-FFF2-40B4-BE49-F238E27FC236}">
                <a16:creationId xmlns:a16="http://schemas.microsoft.com/office/drawing/2014/main" id="{C77D949C-C730-0902-4E9D-B9D1CC53AC82}"/>
              </a:ext>
            </a:extLst>
          </p:cNvPr>
          <p:cNvSpPr>
            <a:spLocks noEditPoints="1"/>
          </p:cNvSpPr>
          <p:nvPr/>
        </p:nvSpPr>
        <p:spPr bwMode="auto">
          <a:xfrm>
            <a:off x="6996917" y="4515878"/>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7" name="Rectangle 3">
            <a:extLst>
              <a:ext uri="{FF2B5EF4-FFF2-40B4-BE49-F238E27FC236}">
                <a16:creationId xmlns:a16="http://schemas.microsoft.com/office/drawing/2014/main" id="{5D44B0D4-9F4F-B1FA-8BA3-A127D1B24FE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012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4B1F2-B126-4BC2-8243-5542272112E7}"/>
              </a:ext>
            </a:extLst>
          </p:cNvPr>
          <p:cNvSpPr>
            <a:spLocks noGrp="1"/>
          </p:cNvSpPr>
          <p:nvPr>
            <p:ph type="title"/>
          </p:nvPr>
        </p:nvSpPr>
        <p:spPr>
          <a:xfrm>
            <a:off x="4775200" y="1191840"/>
            <a:ext cx="7291882" cy="3679963"/>
          </a:xfrm>
        </p:spPr>
        <p:txBody>
          <a:bodyPr>
            <a:normAutofit/>
          </a:bodyPr>
          <a:lstStyle/>
          <a:p>
            <a:r>
              <a:rPr kumimoji="0" lang="es-MX" sz="52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t>1. Avances generales Plan Estratégico</a:t>
            </a:r>
            <a:br>
              <a:rPr kumimoji="0" lang="es-CO" sz="36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br>
            <a:endParaRPr lang="es-CO"/>
          </a:p>
        </p:txBody>
      </p:sp>
      <p:pic>
        <p:nvPicPr>
          <p:cNvPr id="6" name="Marcador de posición de imagen 5" descr="Un grupo de personas en un salón de clases&#10;&#10;El contenido generado por IA puede ser incorrecto.">
            <a:extLst>
              <a:ext uri="{FF2B5EF4-FFF2-40B4-BE49-F238E27FC236}">
                <a16:creationId xmlns:a16="http://schemas.microsoft.com/office/drawing/2014/main" id="{06EB1635-B60C-1722-EBC4-F995A92873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08" t="394" r="1137" b="633"/>
          <a:stretch/>
        </p:blipFill>
        <p:spPr>
          <a:xfrm>
            <a:off x="-911967" y="488705"/>
            <a:ext cx="5125931" cy="5073895"/>
          </a:xfrm>
        </p:spPr>
      </p:pic>
    </p:spTree>
    <p:extLst>
      <p:ext uri="{BB962C8B-B14F-4D97-AF65-F5344CB8AC3E}">
        <p14:creationId xmlns:p14="http://schemas.microsoft.com/office/powerpoint/2010/main" val="3929437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9A6032B-ADBA-8BC3-B2B6-354178334BE6}"/>
              </a:ext>
            </a:extLst>
          </p:cNvPr>
          <p:cNvSpPr/>
          <p:nvPr/>
        </p:nvSpPr>
        <p:spPr>
          <a:xfrm>
            <a:off x="60455" y="5746996"/>
            <a:ext cx="2967185" cy="910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angle 17">
            <a:extLst>
              <a:ext uri="{FF2B5EF4-FFF2-40B4-BE49-F238E27FC236}">
                <a16:creationId xmlns:a16="http://schemas.microsoft.com/office/drawing/2014/main" id="{92FF1F0D-D8E0-E21C-D698-385C2ECB152E}"/>
              </a:ext>
            </a:extLst>
          </p:cNvPr>
          <p:cNvSpPr/>
          <p:nvPr/>
        </p:nvSpPr>
        <p:spPr>
          <a:xfrm>
            <a:off x="417473" y="3075046"/>
            <a:ext cx="11238323" cy="3314590"/>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sp>
        <p:nvSpPr>
          <p:cNvPr id="304" name="Paralelogramo 303">
            <a:extLst>
              <a:ext uri="{FF2B5EF4-FFF2-40B4-BE49-F238E27FC236}">
                <a16:creationId xmlns:a16="http://schemas.microsoft.com/office/drawing/2014/main" id="{120CACB4-03DF-C33B-73C5-33C36B6423DD}"/>
              </a:ext>
            </a:extLst>
          </p:cNvPr>
          <p:cNvSpPr/>
          <p:nvPr/>
        </p:nvSpPr>
        <p:spPr>
          <a:xfrm>
            <a:off x="352663" y="2555496"/>
            <a:ext cx="3316917" cy="360000"/>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a:ln>
                  <a:noFill/>
                </a:ln>
                <a:solidFill>
                  <a:prstClr val="white"/>
                </a:solidFill>
                <a:effectLst/>
                <a:uLnTx/>
                <a:uFillTx/>
                <a:latin typeface="Montserrat Medium"/>
              </a:rPr>
              <a:t>Hitos</a:t>
            </a:r>
          </a:p>
        </p:txBody>
      </p:sp>
      <p:sp>
        <p:nvSpPr>
          <p:cNvPr id="305" name="CuadroTexto 304">
            <a:extLst>
              <a:ext uri="{FF2B5EF4-FFF2-40B4-BE49-F238E27FC236}">
                <a16:creationId xmlns:a16="http://schemas.microsoft.com/office/drawing/2014/main" id="{1CBD5839-221A-1C0F-FB9D-CA66AEAA5F2D}"/>
              </a:ext>
            </a:extLst>
          </p:cNvPr>
          <p:cNvSpPr txBox="1"/>
          <p:nvPr/>
        </p:nvSpPr>
        <p:spPr>
          <a:xfrm>
            <a:off x="4967187" y="3078360"/>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r>
              <a:rPr lang="es-CO" sz="1000">
                <a:solidFill>
                  <a:prstClr val="black"/>
                </a:solidFill>
                <a:latin typeface="Montserrat Medium"/>
                <a:cs typeface="Arial"/>
              </a:rPr>
              <a:t>100%</a:t>
            </a:r>
          </a:p>
        </p:txBody>
      </p:sp>
      <p:sp>
        <p:nvSpPr>
          <p:cNvPr id="306" name="CuadroTexto 305">
            <a:extLst>
              <a:ext uri="{FF2B5EF4-FFF2-40B4-BE49-F238E27FC236}">
                <a16:creationId xmlns:a16="http://schemas.microsoft.com/office/drawing/2014/main" id="{BF90C5F6-DC62-2958-9905-2378ACA48790}"/>
              </a:ext>
            </a:extLst>
          </p:cNvPr>
          <p:cNvSpPr txBox="1"/>
          <p:nvPr/>
        </p:nvSpPr>
        <p:spPr>
          <a:xfrm>
            <a:off x="4967187" y="4708616"/>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88%</a:t>
            </a:r>
          </a:p>
          <a:p>
            <a:pPr algn="ctr">
              <a:defRPr/>
            </a:pPr>
            <a:r>
              <a:rPr lang="es-CO" sz="1000">
                <a:solidFill>
                  <a:prstClr val="black"/>
                </a:solidFill>
                <a:latin typeface="Montserrat Medium"/>
                <a:cs typeface="Arial"/>
              </a:rPr>
              <a:t>93%</a:t>
            </a:r>
          </a:p>
        </p:txBody>
      </p:sp>
      <p:sp>
        <p:nvSpPr>
          <p:cNvPr id="307" name="Paralelogramo 306">
            <a:extLst>
              <a:ext uri="{FF2B5EF4-FFF2-40B4-BE49-F238E27FC236}">
                <a16:creationId xmlns:a16="http://schemas.microsoft.com/office/drawing/2014/main" id="{B7B36D96-C8CF-F1E2-4B6E-A79C021F7381}"/>
              </a:ext>
            </a:extLst>
          </p:cNvPr>
          <p:cNvSpPr/>
          <p:nvPr/>
        </p:nvSpPr>
        <p:spPr>
          <a:xfrm>
            <a:off x="3732601" y="2573698"/>
            <a:ext cx="1717337" cy="360000"/>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rPr>
              <a:t>Estado</a:t>
            </a:r>
            <a:endParaRPr kumimoji="0" lang="es-CO" sz="1800" b="1" i="0" u="none" strike="noStrike" kern="0" cap="none" spc="0" normalizeH="0" baseline="0" noProof="0">
              <a:ln>
                <a:noFill/>
              </a:ln>
              <a:solidFill>
                <a:prstClr val="white"/>
              </a:solidFill>
              <a:effectLst/>
              <a:uLnTx/>
              <a:uFillTx/>
              <a:latin typeface="Montserrat Medium"/>
            </a:endParaRPr>
          </a:p>
        </p:txBody>
      </p:sp>
      <p:sp>
        <p:nvSpPr>
          <p:cNvPr id="308" name="Paralelogramo 307">
            <a:extLst>
              <a:ext uri="{FF2B5EF4-FFF2-40B4-BE49-F238E27FC236}">
                <a16:creationId xmlns:a16="http://schemas.microsoft.com/office/drawing/2014/main" id="{1E46FD30-8383-90EB-AFF0-6FEDCC26106D}"/>
              </a:ext>
            </a:extLst>
          </p:cNvPr>
          <p:cNvSpPr/>
          <p:nvPr/>
        </p:nvSpPr>
        <p:spPr>
          <a:xfrm>
            <a:off x="6300359" y="2513778"/>
            <a:ext cx="5442250" cy="285985"/>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rPr>
              <a:t>2025</a:t>
            </a:r>
            <a:endParaRPr kumimoji="0" lang="es-CO" sz="1400" b="1" i="0" u="none" strike="noStrike" kern="0" cap="none" spc="0" normalizeH="0" baseline="0" noProof="0">
              <a:ln>
                <a:noFill/>
              </a:ln>
              <a:solidFill>
                <a:prstClr val="white"/>
              </a:solidFill>
              <a:effectLst/>
              <a:uLnTx/>
              <a:uFillTx/>
              <a:latin typeface="Montserrat Medium"/>
            </a:endParaRPr>
          </a:p>
        </p:txBody>
      </p:sp>
      <p:sp>
        <p:nvSpPr>
          <p:cNvPr id="309" name="Paralelogramo 308">
            <a:extLst>
              <a:ext uri="{FF2B5EF4-FFF2-40B4-BE49-F238E27FC236}">
                <a16:creationId xmlns:a16="http://schemas.microsoft.com/office/drawing/2014/main" id="{A1C3BFC8-02AF-CAAC-213B-BF2FE7D8ACEE}"/>
              </a:ext>
            </a:extLst>
          </p:cNvPr>
          <p:cNvSpPr/>
          <p:nvPr/>
        </p:nvSpPr>
        <p:spPr>
          <a:xfrm>
            <a:off x="5533832" y="2570919"/>
            <a:ext cx="720000" cy="362779"/>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rPr>
              <a:t>2024</a:t>
            </a:r>
            <a:endParaRPr kumimoji="0" lang="es-CO" sz="1400" b="1" i="0" u="none" strike="noStrike" kern="0" cap="none" spc="0" normalizeH="0" baseline="0" noProof="0">
              <a:ln>
                <a:noFill/>
              </a:ln>
              <a:solidFill>
                <a:prstClr val="white"/>
              </a:solidFill>
              <a:effectLst/>
              <a:uLnTx/>
              <a:uFillTx/>
              <a:latin typeface="Montserrat Medium"/>
            </a:endParaRPr>
          </a:p>
        </p:txBody>
      </p:sp>
      <p:cxnSp>
        <p:nvCxnSpPr>
          <p:cNvPr id="310" name="Straight Connector 42">
            <a:extLst>
              <a:ext uri="{FF2B5EF4-FFF2-40B4-BE49-F238E27FC236}">
                <a16:creationId xmlns:a16="http://schemas.microsoft.com/office/drawing/2014/main" id="{D828E1D5-2843-E982-59F5-073B6577D81C}"/>
              </a:ext>
            </a:extLst>
          </p:cNvPr>
          <p:cNvCxnSpPr>
            <a:cxnSpLocks/>
          </p:cNvCxnSpPr>
          <p:nvPr/>
        </p:nvCxnSpPr>
        <p:spPr>
          <a:xfrm>
            <a:off x="5560959" y="3139469"/>
            <a:ext cx="0" cy="3250167"/>
          </a:xfrm>
          <a:prstGeom prst="line">
            <a:avLst/>
          </a:prstGeom>
          <a:noFill/>
          <a:ln w="12700" cap="flat" cmpd="sng" algn="ctr">
            <a:solidFill>
              <a:sysClr val="window" lastClr="FFFFFF">
                <a:lumMod val="65000"/>
              </a:sysClr>
            </a:solidFill>
            <a:prstDash val="dash"/>
            <a:miter lim="800000"/>
          </a:ln>
          <a:effectLst/>
        </p:spPr>
      </p:cxnSp>
      <p:cxnSp>
        <p:nvCxnSpPr>
          <p:cNvPr id="311" name="Straight Connector 42">
            <a:extLst>
              <a:ext uri="{FF2B5EF4-FFF2-40B4-BE49-F238E27FC236}">
                <a16:creationId xmlns:a16="http://schemas.microsoft.com/office/drawing/2014/main" id="{B72049F1-A773-4A86-7530-50ACBC49D8EB}"/>
              </a:ext>
            </a:extLst>
          </p:cNvPr>
          <p:cNvCxnSpPr>
            <a:cxnSpLocks/>
          </p:cNvCxnSpPr>
          <p:nvPr/>
        </p:nvCxnSpPr>
        <p:spPr>
          <a:xfrm>
            <a:off x="11167551" y="2999799"/>
            <a:ext cx="0" cy="3316191"/>
          </a:xfrm>
          <a:prstGeom prst="line">
            <a:avLst/>
          </a:prstGeom>
          <a:noFill/>
          <a:ln w="12700" cap="flat" cmpd="sng" algn="ctr">
            <a:solidFill>
              <a:sysClr val="window" lastClr="FFFFFF">
                <a:lumMod val="85000"/>
              </a:sysClr>
            </a:solidFill>
            <a:prstDash val="dash"/>
            <a:miter lim="800000"/>
          </a:ln>
          <a:effectLst/>
        </p:spPr>
      </p:cxnSp>
      <p:sp>
        <p:nvSpPr>
          <p:cNvPr id="312" name="CuadroTexto 311">
            <a:extLst>
              <a:ext uri="{FF2B5EF4-FFF2-40B4-BE49-F238E27FC236}">
                <a16:creationId xmlns:a16="http://schemas.microsoft.com/office/drawing/2014/main" id="{2369F12C-D94E-0550-989D-86AEBD0E7121}"/>
              </a:ext>
            </a:extLst>
          </p:cNvPr>
          <p:cNvSpPr txBox="1"/>
          <p:nvPr/>
        </p:nvSpPr>
        <p:spPr>
          <a:xfrm>
            <a:off x="934243" y="3110734"/>
            <a:ext cx="2703351" cy="28800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100" b="0" i="0" u="none" strike="noStrike" kern="0" cap="none" spc="0" normalizeH="0" baseline="0" noProof="0">
                <a:ln>
                  <a:noFill/>
                </a:ln>
                <a:solidFill>
                  <a:schemeClr val="tx1"/>
                </a:solidFill>
                <a:effectLst/>
                <a:uLnTx/>
                <a:uFillTx/>
                <a:latin typeface="Montserrat Medium"/>
              </a:rPr>
              <a:t>Contratación</a:t>
            </a:r>
          </a:p>
        </p:txBody>
      </p:sp>
      <p:sp>
        <p:nvSpPr>
          <p:cNvPr id="313" name="CuadroTexto 312">
            <a:extLst>
              <a:ext uri="{FF2B5EF4-FFF2-40B4-BE49-F238E27FC236}">
                <a16:creationId xmlns:a16="http://schemas.microsoft.com/office/drawing/2014/main" id="{DC2AC739-8E7E-BC38-ECF6-EDF5C0431F11}"/>
              </a:ext>
            </a:extLst>
          </p:cNvPr>
          <p:cNvSpPr txBox="1"/>
          <p:nvPr/>
        </p:nvSpPr>
        <p:spPr>
          <a:xfrm>
            <a:off x="933771" y="3490313"/>
            <a:ext cx="2717528" cy="549142"/>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Fortalecimiento de la continuidad el proceso de administración  de las inversiones</a:t>
            </a:r>
            <a:endParaRPr kumimoji="0" lang="es-ES_tradnl" sz="1100" b="0" i="0" u="none" strike="noStrike" kern="0" cap="none" spc="0" normalizeH="0" baseline="0" noProof="0">
              <a:ln>
                <a:noFill/>
              </a:ln>
              <a:solidFill>
                <a:schemeClr val="tx1"/>
              </a:solidFill>
              <a:effectLst/>
              <a:uLnTx/>
              <a:uFillTx/>
              <a:latin typeface="Montserrat Medium"/>
            </a:endParaRPr>
          </a:p>
        </p:txBody>
      </p:sp>
      <p:sp>
        <p:nvSpPr>
          <p:cNvPr id="314" name="CuadroTexto 313">
            <a:extLst>
              <a:ext uri="{FF2B5EF4-FFF2-40B4-BE49-F238E27FC236}">
                <a16:creationId xmlns:a16="http://schemas.microsoft.com/office/drawing/2014/main" id="{F73691C6-30F4-1745-5BE8-28DBC67C34AA}"/>
              </a:ext>
            </a:extLst>
          </p:cNvPr>
          <p:cNvSpPr txBox="1"/>
          <p:nvPr/>
        </p:nvSpPr>
        <p:spPr>
          <a:xfrm>
            <a:off x="934243" y="4718257"/>
            <a:ext cx="2717056" cy="549142"/>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Fortalecimiento de la continuidad el proceso  Trasmisión del formato de depósitos individuales</a:t>
            </a:r>
            <a:endParaRPr kumimoji="0" lang="es-ES_tradnl" sz="1100" b="0" i="0" u="none" strike="noStrike" kern="0" cap="none" spc="0" normalizeH="0" baseline="0" noProof="0">
              <a:ln>
                <a:noFill/>
              </a:ln>
              <a:solidFill>
                <a:schemeClr val="tx1"/>
              </a:solidFill>
              <a:effectLst/>
              <a:uLnTx/>
              <a:uFillTx/>
              <a:latin typeface="Montserrat Medium"/>
            </a:endParaRPr>
          </a:p>
        </p:txBody>
      </p:sp>
      <p:sp>
        <p:nvSpPr>
          <p:cNvPr id="315" name="CuadroTexto 314">
            <a:extLst>
              <a:ext uri="{FF2B5EF4-FFF2-40B4-BE49-F238E27FC236}">
                <a16:creationId xmlns:a16="http://schemas.microsoft.com/office/drawing/2014/main" id="{6F985D5E-10FB-749F-FB7D-604E90AA75C2}"/>
              </a:ext>
            </a:extLst>
          </p:cNvPr>
          <p:cNvSpPr txBox="1"/>
          <p:nvPr/>
        </p:nvSpPr>
        <p:spPr>
          <a:xfrm>
            <a:off x="939018" y="5316955"/>
            <a:ext cx="2728898" cy="50187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Armonización de la continuidad del negocio crisis  y emergencia</a:t>
            </a:r>
          </a:p>
        </p:txBody>
      </p:sp>
      <p:sp>
        <p:nvSpPr>
          <p:cNvPr id="316" name="CuadroTexto 315">
            <a:extLst>
              <a:ext uri="{FF2B5EF4-FFF2-40B4-BE49-F238E27FC236}">
                <a16:creationId xmlns:a16="http://schemas.microsoft.com/office/drawing/2014/main" id="{1AFC9E2C-7BEB-357A-C54D-27816C3C7809}"/>
              </a:ext>
            </a:extLst>
          </p:cNvPr>
          <p:cNvSpPr txBox="1"/>
          <p:nvPr/>
        </p:nvSpPr>
        <p:spPr>
          <a:xfrm>
            <a:off x="946091" y="5920122"/>
            <a:ext cx="2728898" cy="312848"/>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Cierre</a:t>
            </a:r>
          </a:p>
        </p:txBody>
      </p:sp>
      <p:sp>
        <p:nvSpPr>
          <p:cNvPr id="317" name="CuadroTexto 316">
            <a:extLst>
              <a:ext uri="{FF2B5EF4-FFF2-40B4-BE49-F238E27FC236}">
                <a16:creationId xmlns:a16="http://schemas.microsoft.com/office/drawing/2014/main" id="{FDCBA4D2-49A8-C661-ED27-0E2DF2D55650}"/>
              </a:ext>
            </a:extLst>
          </p:cNvPr>
          <p:cNvSpPr txBox="1"/>
          <p:nvPr/>
        </p:nvSpPr>
        <p:spPr>
          <a:xfrm>
            <a:off x="4967187" y="5319921"/>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318" name="CuadroTexto 317">
            <a:extLst>
              <a:ext uri="{FF2B5EF4-FFF2-40B4-BE49-F238E27FC236}">
                <a16:creationId xmlns:a16="http://schemas.microsoft.com/office/drawing/2014/main" id="{6B2E5C53-445E-CBFC-5812-45D47E7EF544}"/>
              </a:ext>
            </a:extLst>
          </p:cNvPr>
          <p:cNvSpPr txBox="1"/>
          <p:nvPr/>
        </p:nvSpPr>
        <p:spPr>
          <a:xfrm>
            <a:off x="4967187" y="5867150"/>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76%</a:t>
            </a:r>
          </a:p>
          <a:p>
            <a:pPr algn="ctr">
              <a:defRPr/>
            </a:pPr>
            <a:r>
              <a:rPr lang="es-CO" sz="1000">
                <a:solidFill>
                  <a:prstClr val="black"/>
                </a:solidFill>
                <a:latin typeface="Montserrat Medium"/>
                <a:cs typeface="Arial"/>
              </a:rPr>
              <a:t>76%</a:t>
            </a:r>
          </a:p>
        </p:txBody>
      </p:sp>
      <p:graphicFrame>
        <p:nvGraphicFramePr>
          <p:cNvPr id="319" name="Tabla 318">
            <a:extLst>
              <a:ext uri="{FF2B5EF4-FFF2-40B4-BE49-F238E27FC236}">
                <a16:creationId xmlns:a16="http://schemas.microsoft.com/office/drawing/2014/main" id="{D5DD4FDA-E531-A494-E0F9-9BAF1464D9BD}"/>
              </a:ext>
            </a:extLst>
          </p:cNvPr>
          <p:cNvGraphicFramePr>
            <a:graphicFrameLocks noGrp="1"/>
          </p:cNvGraphicFramePr>
          <p:nvPr>
            <p:extLst>
              <p:ext uri="{D42A27DB-BD31-4B8C-83A1-F6EECF244321}">
                <p14:modId xmlns:p14="http://schemas.microsoft.com/office/powerpoint/2010/main" val="1418381968"/>
              </p:ext>
            </p:extLst>
          </p:nvPr>
        </p:nvGraphicFramePr>
        <p:xfrm>
          <a:off x="6337726" y="2817837"/>
          <a:ext cx="5309709" cy="228600"/>
        </p:xfrm>
        <a:graphic>
          <a:graphicData uri="http://schemas.openxmlformats.org/drawingml/2006/table">
            <a:tbl>
              <a:tblPr bandRow="1">
                <a:effectLst>
                  <a:outerShdw blurRad="50800" dist="38100" dir="2700000" algn="tl" rotWithShape="0">
                    <a:prstClr val="black">
                      <a:alpha val="40000"/>
                    </a:prstClr>
                  </a:outerShdw>
                </a:effectLst>
              </a:tblPr>
              <a:tblGrid>
                <a:gridCol w="437613">
                  <a:extLst>
                    <a:ext uri="{9D8B030D-6E8A-4147-A177-3AD203B41FA5}">
                      <a16:colId xmlns:a16="http://schemas.microsoft.com/office/drawing/2014/main" val="3882810018"/>
                    </a:ext>
                  </a:extLst>
                </a:gridCol>
                <a:gridCol w="437613">
                  <a:extLst>
                    <a:ext uri="{9D8B030D-6E8A-4147-A177-3AD203B41FA5}">
                      <a16:colId xmlns:a16="http://schemas.microsoft.com/office/drawing/2014/main" val="2577915125"/>
                    </a:ext>
                  </a:extLst>
                </a:gridCol>
                <a:gridCol w="437613">
                  <a:extLst>
                    <a:ext uri="{9D8B030D-6E8A-4147-A177-3AD203B41FA5}">
                      <a16:colId xmlns:a16="http://schemas.microsoft.com/office/drawing/2014/main" val="192381345"/>
                    </a:ext>
                  </a:extLst>
                </a:gridCol>
                <a:gridCol w="437613">
                  <a:extLst>
                    <a:ext uri="{9D8B030D-6E8A-4147-A177-3AD203B41FA5}">
                      <a16:colId xmlns:a16="http://schemas.microsoft.com/office/drawing/2014/main" val="3903191656"/>
                    </a:ext>
                  </a:extLst>
                </a:gridCol>
                <a:gridCol w="437613">
                  <a:extLst>
                    <a:ext uri="{9D8B030D-6E8A-4147-A177-3AD203B41FA5}">
                      <a16:colId xmlns:a16="http://schemas.microsoft.com/office/drawing/2014/main" val="3336459926"/>
                    </a:ext>
                  </a:extLst>
                </a:gridCol>
                <a:gridCol w="437613">
                  <a:extLst>
                    <a:ext uri="{9D8B030D-6E8A-4147-A177-3AD203B41FA5}">
                      <a16:colId xmlns:a16="http://schemas.microsoft.com/office/drawing/2014/main" val="4025143432"/>
                    </a:ext>
                  </a:extLst>
                </a:gridCol>
                <a:gridCol w="437613">
                  <a:extLst>
                    <a:ext uri="{9D8B030D-6E8A-4147-A177-3AD203B41FA5}">
                      <a16:colId xmlns:a16="http://schemas.microsoft.com/office/drawing/2014/main" val="3209198941"/>
                    </a:ext>
                  </a:extLst>
                </a:gridCol>
                <a:gridCol w="437613">
                  <a:extLst>
                    <a:ext uri="{9D8B030D-6E8A-4147-A177-3AD203B41FA5}">
                      <a16:colId xmlns:a16="http://schemas.microsoft.com/office/drawing/2014/main" val="1309118171"/>
                    </a:ext>
                  </a:extLst>
                </a:gridCol>
                <a:gridCol w="437613">
                  <a:extLst>
                    <a:ext uri="{9D8B030D-6E8A-4147-A177-3AD203B41FA5}">
                      <a16:colId xmlns:a16="http://schemas.microsoft.com/office/drawing/2014/main" val="3874771424"/>
                    </a:ext>
                  </a:extLst>
                </a:gridCol>
                <a:gridCol w="437613">
                  <a:extLst>
                    <a:ext uri="{9D8B030D-6E8A-4147-A177-3AD203B41FA5}">
                      <a16:colId xmlns:a16="http://schemas.microsoft.com/office/drawing/2014/main" val="1530045852"/>
                    </a:ext>
                  </a:extLst>
                </a:gridCol>
                <a:gridCol w="437613">
                  <a:extLst>
                    <a:ext uri="{9D8B030D-6E8A-4147-A177-3AD203B41FA5}">
                      <a16:colId xmlns:a16="http://schemas.microsoft.com/office/drawing/2014/main" val="1100142794"/>
                    </a:ext>
                  </a:extLst>
                </a:gridCol>
                <a:gridCol w="495966">
                  <a:extLst>
                    <a:ext uri="{9D8B030D-6E8A-4147-A177-3AD203B41FA5}">
                      <a16:colId xmlns:a16="http://schemas.microsoft.com/office/drawing/2014/main" val="1124660944"/>
                    </a:ext>
                  </a:extLst>
                </a:gridCol>
              </a:tblGrid>
              <a:tr h="216553">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Ene</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Feb</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Mar</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err="1">
                          <a:solidFill>
                            <a:schemeClr val="bg1">
                              <a:lumMod val="10000"/>
                            </a:schemeClr>
                          </a:solidFill>
                          <a:latin typeface="Montserrat" panose="00000500000000000000" pitchFamily="2" charset="0"/>
                          <a:cs typeface="Poppins SemiBold" pitchFamily="2" charset="77"/>
                        </a:rPr>
                        <a:t>Abr</a:t>
                      </a:r>
                      <a:endParaRPr lang="en-US" sz="900" b="1" i="0">
                        <a:solidFill>
                          <a:schemeClr val="bg1">
                            <a:lumMod val="10000"/>
                          </a:schemeClr>
                        </a:solidFill>
                        <a:latin typeface="Montserrat" panose="00000500000000000000" pitchFamily="2" charset="0"/>
                        <a:cs typeface="Poppins SemiBold" pitchFamily="2" charset="77"/>
                      </a:endParaRP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May</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Jun</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Jul</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Ago</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Sep</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chemeClr val="tx1"/>
                          </a:solidFill>
                          <a:latin typeface="Montserrat Medium"/>
                        </a:defRPr>
                      </a:lvl1pPr>
                      <a:lvl2pPr marL="457200" algn="l" defTabSz="914400" rtl="0" eaLnBrk="1" latinLnBrk="0" hangingPunct="1">
                        <a:defRPr sz="1800" kern="1200">
                          <a:solidFill>
                            <a:schemeClr val="tx1"/>
                          </a:solidFill>
                          <a:latin typeface="Montserrat Medium"/>
                        </a:defRPr>
                      </a:lvl2pPr>
                      <a:lvl3pPr marL="914400" algn="l" defTabSz="914400" rtl="0" eaLnBrk="1" latinLnBrk="0" hangingPunct="1">
                        <a:defRPr sz="1800" kern="1200">
                          <a:solidFill>
                            <a:schemeClr val="tx1"/>
                          </a:solidFill>
                          <a:latin typeface="Montserrat Medium"/>
                        </a:defRPr>
                      </a:lvl3pPr>
                      <a:lvl4pPr marL="1371600" algn="l" defTabSz="914400" rtl="0" eaLnBrk="1" latinLnBrk="0" hangingPunct="1">
                        <a:defRPr sz="1800" kern="1200">
                          <a:solidFill>
                            <a:schemeClr val="tx1"/>
                          </a:solidFill>
                          <a:latin typeface="Montserrat Medium"/>
                        </a:defRPr>
                      </a:lvl4pPr>
                      <a:lvl5pPr marL="1828800" algn="l" defTabSz="914400" rtl="0" eaLnBrk="1" latinLnBrk="0" hangingPunct="1">
                        <a:defRPr sz="1800" kern="1200">
                          <a:solidFill>
                            <a:schemeClr val="tx1"/>
                          </a:solidFill>
                          <a:latin typeface="Montserrat Medium"/>
                        </a:defRPr>
                      </a:lvl5pPr>
                      <a:lvl6pPr marL="2286000" algn="l" defTabSz="914400" rtl="0" eaLnBrk="1" latinLnBrk="0" hangingPunct="1">
                        <a:defRPr sz="1800" kern="1200">
                          <a:solidFill>
                            <a:schemeClr val="tx1"/>
                          </a:solidFill>
                          <a:latin typeface="Montserrat Medium"/>
                        </a:defRPr>
                      </a:lvl6pPr>
                      <a:lvl7pPr marL="2743200" algn="l" defTabSz="914400" rtl="0" eaLnBrk="1" latinLnBrk="0" hangingPunct="1">
                        <a:defRPr sz="1800" kern="1200">
                          <a:solidFill>
                            <a:schemeClr val="tx1"/>
                          </a:solidFill>
                          <a:latin typeface="Montserrat Medium"/>
                        </a:defRPr>
                      </a:lvl7pPr>
                      <a:lvl8pPr marL="3200400" algn="l" defTabSz="914400" rtl="0" eaLnBrk="1" latinLnBrk="0" hangingPunct="1">
                        <a:defRPr sz="1800" kern="1200">
                          <a:solidFill>
                            <a:schemeClr val="tx1"/>
                          </a:solidFill>
                          <a:latin typeface="Montserrat Medium"/>
                        </a:defRPr>
                      </a:lvl8pPr>
                      <a:lvl9pPr marL="3657600" algn="l" defTabSz="914400" rtl="0" eaLnBrk="1" latinLnBrk="0" hangingPunct="1">
                        <a:defRPr sz="1800" kern="1200">
                          <a:solidFill>
                            <a:schemeClr val="tx1"/>
                          </a:solidFill>
                          <a:latin typeface="Montserrat Medium"/>
                        </a:defRPr>
                      </a:lvl9pPr>
                    </a:lstStyle>
                    <a:p>
                      <a:pPr algn="ctr"/>
                      <a:r>
                        <a:rPr lang="en-US" sz="900" b="1" i="0">
                          <a:solidFill>
                            <a:schemeClr val="bg1">
                              <a:lumMod val="10000"/>
                            </a:schemeClr>
                          </a:solidFill>
                          <a:latin typeface="Montserrat" panose="00000500000000000000" pitchFamily="2" charset="0"/>
                          <a:cs typeface="Poppins SemiBold" pitchFamily="2" charset="77"/>
                        </a:rPr>
                        <a:t>Oct</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Nov</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err="1">
                          <a:solidFill>
                            <a:schemeClr val="bg1">
                              <a:lumMod val="10000"/>
                            </a:schemeClr>
                          </a:solidFill>
                          <a:latin typeface="Montserrat" panose="00000500000000000000" pitchFamily="2" charset="0"/>
                          <a:cs typeface="Poppins SemiBold" pitchFamily="2" charset="77"/>
                        </a:rPr>
                        <a:t>Dic</a:t>
                      </a:r>
                      <a:endParaRPr lang="en-US" sz="900" b="1" i="0">
                        <a:solidFill>
                          <a:schemeClr val="bg1">
                            <a:lumMod val="10000"/>
                          </a:schemeClr>
                        </a:solidFill>
                        <a:latin typeface="Montserrat" panose="00000500000000000000" pitchFamily="2" charset="0"/>
                        <a:cs typeface="Poppins SemiBold" pitchFamily="2" charset="77"/>
                      </a:endParaRP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465549619"/>
                  </a:ext>
                </a:extLst>
              </a:tr>
            </a:tbl>
          </a:graphicData>
        </a:graphic>
      </p:graphicFrame>
      <p:sp>
        <p:nvSpPr>
          <p:cNvPr id="320" name="Round Diagonal Corner Rectangle 4">
            <a:extLst>
              <a:ext uri="{FF2B5EF4-FFF2-40B4-BE49-F238E27FC236}">
                <a16:creationId xmlns:a16="http://schemas.microsoft.com/office/drawing/2014/main" id="{6B4460FA-5195-0EDE-A51C-BADE9F7D0BC3}"/>
              </a:ext>
            </a:extLst>
          </p:cNvPr>
          <p:cNvSpPr/>
          <p:nvPr/>
        </p:nvSpPr>
        <p:spPr>
          <a:xfrm>
            <a:off x="444499" y="1749330"/>
            <a:ext cx="7840427" cy="694011"/>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ndParaRPr>
          </a:p>
        </p:txBody>
      </p:sp>
      <p:sp>
        <p:nvSpPr>
          <p:cNvPr id="322" name="Rectángulo 321">
            <a:extLst>
              <a:ext uri="{FF2B5EF4-FFF2-40B4-BE49-F238E27FC236}">
                <a16:creationId xmlns:a16="http://schemas.microsoft.com/office/drawing/2014/main" id="{7CC185ED-08A2-7BFF-799E-0039EE5161FC}"/>
              </a:ext>
            </a:extLst>
          </p:cNvPr>
          <p:cNvSpPr/>
          <p:nvPr/>
        </p:nvSpPr>
        <p:spPr>
          <a:xfrm>
            <a:off x="2626302" y="2145562"/>
            <a:ext cx="4637108"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algn="ctr">
              <a:defRPr/>
            </a:pPr>
            <a:r>
              <a:rPr lang="es-CO" sz="1100">
                <a:solidFill>
                  <a:prstClr val="white"/>
                </a:solidFill>
                <a:latin typeface="Montserrat Medium"/>
              </a:rPr>
              <a:t>Líder: Jefe de Riesgos Operativos y Procesos</a:t>
            </a:r>
          </a:p>
        </p:txBody>
      </p:sp>
      <p:sp>
        <p:nvSpPr>
          <p:cNvPr id="323" name="CuadroTexto 6">
            <a:extLst>
              <a:ext uri="{FF2B5EF4-FFF2-40B4-BE49-F238E27FC236}">
                <a16:creationId xmlns:a16="http://schemas.microsoft.com/office/drawing/2014/main" id="{627C1E8E-6A0C-8BEA-108E-C2FCE6A7459C}"/>
              </a:ext>
            </a:extLst>
          </p:cNvPr>
          <p:cNvSpPr txBox="1"/>
          <p:nvPr/>
        </p:nvSpPr>
        <p:spPr>
          <a:xfrm rot="4">
            <a:off x="1500724" y="1849230"/>
            <a:ext cx="6546756" cy="297517"/>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algn="ctr">
              <a:lnSpc>
                <a:spcPts val="1600"/>
              </a:lnSpc>
              <a:defRPr sz="1800" b="0" i="0" u="none" strike="noStrike" kern="0" cap="none" spc="0" baseline="0">
                <a:solidFill>
                  <a:srgbClr val="000000"/>
                </a:solidFill>
                <a:uFillTx/>
              </a:defRPr>
            </a:pPr>
            <a:r>
              <a:rPr lang="es-CO" sz="1600" b="1" kern="0">
                <a:solidFill>
                  <a:prstClr val="white"/>
                </a:solidFill>
                <a:latin typeface="Montserrat Medium"/>
              </a:rPr>
              <a:t>Estrategia de Continuidad del Negocio</a:t>
            </a:r>
          </a:p>
        </p:txBody>
      </p:sp>
      <p:sp>
        <p:nvSpPr>
          <p:cNvPr id="324" name="Paralelogramo 323">
            <a:extLst>
              <a:ext uri="{FF2B5EF4-FFF2-40B4-BE49-F238E27FC236}">
                <a16:creationId xmlns:a16="http://schemas.microsoft.com/office/drawing/2014/main" id="{CBFCDBF8-1C58-7AF7-9773-0AB7A5C97F79}"/>
              </a:ext>
            </a:extLst>
          </p:cNvPr>
          <p:cNvSpPr/>
          <p:nvPr/>
        </p:nvSpPr>
        <p:spPr>
          <a:xfrm>
            <a:off x="8309106" y="1752129"/>
            <a:ext cx="3348656" cy="360000"/>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325" name="TextBox 2">
            <a:extLst>
              <a:ext uri="{FF2B5EF4-FFF2-40B4-BE49-F238E27FC236}">
                <a16:creationId xmlns:a16="http://schemas.microsoft.com/office/drawing/2014/main" id="{C1924691-28E3-E36F-E9BC-6812478F25E9}"/>
              </a:ext>
            </a:extLst>
          </p:cNvPr>
          <p:cNvSpPr txBox="1"/>
          <p:nvPr/>
        </p:nvSpPr>
        <p:spPr>
          <a:xfrm>
            <a:off x="8643920" y="1818452"/>
            <a:ext cx="1224014"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900" b="1" kern="0" spc="100">
                <a:solidFill>
                  <a:srgbClr val="FFFFFF"/>
                </a:solidFill>
                <a:latin typeface="Montserrat Medium"/>
                <a:ea typeface="Open Sans Light" pitchFamily="34"/>
                <a:cs typeface="Open Sans Light" pitchFamily="34"/>
              </a:rPr>
              <a:t>% ESPERADO</a:t>
            </a:r>
          </a:p>
        </p:txBody>
      </p:sp>
      <p:sp>
        <p:nvSpPr>
          <p:cNvPr id="326" name="TextBox 2">
            <a:extLst>
              <a:ext uri="{FF2B5EF4-FFF2-40B4-BE49-F238E27FC236}">
                <a16:creationId xmlns:a16="http://schemas.microsoft.com/office/drawing/2014/main" id="{7DEE2644-B6F6-F1A4-DA6E-23B686CB3306}"/>
              </a:ext>
            </a:extLst>
          </p:cNvPr>
          <p:cNvSpPr txBox="1"/>
          <p:nvPr/>
        </p:nvSpPr>
        <p:spPr>
          <a:xfrm>
            <a:off x="10195725" y="1816233"/>
            <a:ext cx="1366401"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900" b="1" kern="0" spc="100">
                <a:solidFill>
                  <a:srgbClr val="FFFFFF"/>
                </a:solidFill>
                <a:latin typeface="Montserrat Medium"/>
                <a:ea typeface="Open Sans Light" pitchFamily="34"/>
                <a:cs typeface="Open Sans Light" pitchFamily="34"/>
              </a:rPr>
              <a:t>% COMPLETADO</a:t>
            </a:r>
          </a:p>
        </p:txBody>
      </p:sp>
      <p:cxnSp>
        <p:nvCxnSpPr>
          <p:cNvPr id="327" name="Conector recto 326">
            <a:extLst>
              <a:ext uri="{FF2B5EF4-FFF2-40B4-BE49-F238E27FC236}">
                <a16:creationId xmlns:a16="http://schemas.microsoft.com/office/drawing/2014/main" id="{3248D15C-8AA8-1278-3C71-371C6A03D177}"/>
              </a:ext>
            </a:extLst>
          </p:cNvPr>
          <p:cNvCxnSpPr>
            <a:cxnSpLocks/>
          </p:cNvCxnSpPr>
          <p:nvPr/>
        </p:nvCxnSpPr>
        <p:spPr>
          <a:xfrm>
            <a:off x="10038788" y="1749330"/>
            <a:ext cx="0" cy="302419"/>
          </a:xfrm>
          <a:prstGeom prst="line">
            <a:avLst/>
          </a:prstGeom>
          <a:noFill/>
          <a:ln w="6350" cap="flat" cmpd="sng" algn="ctr">
            <a:solidFill>
              <a:sysClr val="window" lastClr="FFFFFF"/>
            </a:solidFill>
            <a:prstDash val="solid"/>
            <a:miter lim="800000"/>
          </a:ln>
          <a:effectLst/>
        </p:spPr>
      </p:cxnSp>
      <p:sp>
        <p:nvSpPr>
          <p:cNvPr id="328" name="Rectangle 17">
            <a:extLst>
              <a:ext uri="{FF2B5EF4-FFF2-40B4-BE49-F238E27FC236}">
                <a16:creationId xmlns:a16="http://schemas.microsoft.com/office/drawing/2014/main" id="{565B9095-A066-1D8F-F838-90B199C38A5F}"/>
              </a:ext>
            </a:extLst>
          </p:cNvPr>
          <p:cNvSpPr/>
          <p:nvPr/>
        </p:nvSpPr>
        <p:spPr>
          <a:xfrm>
            <a:off x="8308300" y="2148498"/>
            <a:ext cx="3215726" cy="287293"/>
          </a:xfrm>
          <a:prstGeom prst="rect">
            <a:avLst/>
          </a:prstGeom>
          <a:solidFill>
            <a:srgbClr val="F2F2F2"/>
          </a:solidFill>
          <a:ln w="12700" cap="flat" cmpd="sng" algn="ctr">
            <a:solidFill>
              <a:srgbClr val="20344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329" name="Conector recto 328">
            <a:extLst>
              <a:ext uri="{FF2B5EF4-FFF2-40B4-BE49-F238E27FC236}">
                <a16:creationId xmlns:a16="http://schemas.microsoft.com/office/drawing/2014/main" id="{F6C22EBA-21D5-A783-EED8-B9FA94BE983B}"/>
              </a:ext>
            </a:extLst>
          </p:cNvPr>
          <p:cNvCxnSpPr>
            <a:cxnSpLocks/>
          </p:cNvCxnSpPr>
          <p:nvPr/>
        </p:nvCxnSpPr>
        <p:spPr>
          <a:xfrm flipH="1">
            <a:off x="10014000" y="2154270"/>
            <a:ext cx="1" cy="288000"/>
          </a:xfrm>
          <a:prstGeom prst="line">
            <a:avLst/>
          </a:prstGeom>
          <a:noFill/>
          <a:ln w="6350" cap="flat" cmpd="sng" algn="ctr">
            <a:solidFill>
              <a:srgbClr val="203446"/>
            </a:solidFill>
            <a:prstDash val="solid"/>
            <a:miter lim="800000"/>
          </a:ln>
          <a:effectLst/>
        </p:spPr>
      </p:cxnSp>
      <p:sp>
        <p:nvSpPr>
          <p:cNvPr id="330" name="Subtitle 2">
            <a:extLst>
              <a:ext uri="{FF2B5EF4-FFF2-40B4-BE49-F238E27FC236}">
                <a16:creationId xmlns:a16="http://schemas.microsoft.com/office/drawing/2014/main" id="{74E155D2-547F-2BAF-5701-AF338056DD54}"/>
              </a:ext>
            </a:extLst>
          </p:cNvPr>
          <p:cNvSpPr txBox="1"/>
          <p:nvPr/>
        </p:nvSpPr>
        <p:spPr>
          <a:xfrm>
            <a:off x="10485449" y="2134094"/>
            <a:ext cx="759807" cy="307777"/>
          </a:xfrm>
          <a:prstGeom prst="rect">
            <a:avLst/>
          </a:prstGeom>
          <a:noFill/>
          <a:ln cap="flat">
            <a:noFill/>
          </a:ln>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1400" kern="0">
                <a:solidFill>
                  <a:srgbClr val="000000"/>
                </a:solidFill>
                <a:latin typeface="Montserrat Medium"/>
              </a:rPr>
              <a:t>95%</a:t>
            </a:r>
          </a:p>
        </p:txBody>
      </p:sp>
      <p:sp>
        <p:nvSpPr>
          <p:cNvPr id="331" name="Google Shape;540;p23">
            <a:extLst>
              <a:ext uri="{FF2B5EF4-FFF2-40B4-BE49-F238E27FC236}">
                <a16:creationId xmlns:a16="http://schemas.microsoft.com/office/drawing/2014/main" id="{28B91C11-7E36-2DE4-4701-EEBDC4A0F9C1}"/>
              </a:ext>
            </a:extLst>
          </p:cNvPr>
          <p:cNvSpPr/>
          <p:nvPr/>
        </p:nvSpPr>
        <p:spPr>
          <a:xfrm>
            <a:off x="860415" y="1964823"/>
            <a:ext cx="409533" cy="302419"/>
          </a:xfrm>
          <a:custGeom>
            <a:avLst/>
            <a:gdLst/>
            <a:ahLst/>
            <a:cxnLst/>
            <a:rect l="l" t="t" r="r" b="b"/>
            <a:pathLst>
              <a:path w="72" h="60" extrusionOk="0">
                <a:moveTo>
                  <a:pt x="10" y="49"/>
                </a:moveTo>
                <a:cubicBezTo>
                  <a:pt x="10" y="33"/>
                  <a:pt x="10" y="33"/>
                  <a:pt x="10" y="33"/>
                </a:cubicBezTo>
                <a:cubicBezTo>
                  <a:pt x="10" y="32"/>
                  <a:pt x="11" y="31"/>
                  <a:pt x="12" y="31"/>
                </a:cubicBezTo>
                <a:cubicBezTo>
                  <a:pt x="16" y="31"/>
                  <a:pt x="16" y="31"/>
                  <a:pt x="16" y="31"/>
                </a:cubicBezTo>
                <a:cubicBezTo>
                  <a:pt x="18" y="31"/>
                  <a:pt x="19" y="32"/>
                  <a:pt x="19" y="33"/>
                </a:cubicBezTo>
                <a:cubicBezTo>
                  <a:pt x="19" y="49"/>
                  <a:pt x="19" y="49"/>
                  <a:pt x="19" y="49"/>
                </a:cubicBezTo>
                <a:cubicBezTo>
                  <a:pt x="19" y="51"/>
                  <a:pt x="18" y="52"/>
                  <a:pt x="16" y="52"/>
                </a:cubicBezTo>
                <a:cubicBezTo>
                  <a:pt x="12" y="52"/>
                  <a:pt x="12" y="52"/>
                  <a:pt x="12" y="52"/>
                </a:cubicBezTo>
                <a:cubicBezTo>
                  <a:pt x="11" y="52"/>
                  <a:pt x="10" y="51"/>
                  <a:pt x="10" y="49"/>
                </a:cubicBezTo>
                <a:close/>
                <a:moveTo>
                  <a:pt x="27" y="25"/>
                </a:moveTo>
                <a:cubicBezTo>
                  <a:pt x="25" y="25"/>
                  <a:pt x="24" y="26"/>
                  <a:pt x="24" y="27"/>
                </a:cubicBezTo>
                <a:cubicBezTo>
                  <a:pt x="24" y="49"/>
                  <a:pt x="24" y="49"/>
                  <a:pt x="24" y="49"/>
                </a:cubicBezTo>
                <a:cubicBezTo>
                  <a:pt x="24" y="51"/>
                  <a:pt x="25" y="52"/>
                  <a:pt x="27" y="52"/>
                </a:cubicBezTo>
                <a:cubicBezTo>
                  <a:pt x="31" y="52"/>
                  <a:pt x="31" y="52"/>
                  <a:pt x="31" y="52"/>
                </a:cubicBezTo>
                <a:cubicBezTo>
                  <a:pt x="32" y="52"/>
                  <a:pt x="33" y="51"/>
                  <a:pt x="33" y="49"/>
                </a:cubicBezTo>
                <a:cubicBezTo>
                  <a:pt x="33" y="27"/>
                  <a:pt x="33" y="27"/>
                  <a:pt x="33" y="27"/>
                </a:cubicBezTo>
                <a:cubicBezTo>
                  <a:pt x="33" y="26"/>
                  <a:pt x="32" y="25"/>
                  <a:pt x="31" y="25"/>
                </a:cubicBezTo>
                <a:lnTo>
                  <a:pt x="27" y="25"/>
                </a:lnTo>
                <a:close/>
                <a:moveTo>
                  <a:pt x="41" y="20"/>
                </a:moveTo>
                <a:cubicBezTo>
                  <a:pt x="40" y="20"/>
                  <a:pt x="39" y="21"/>
                  <a:pt x="39" y="22"/>
                </a:cubicBezTo>
                <a:cubicBezTo>
                  <a:pt x="39" y="49"/>
                  <a:pt x="39" y="49"/>
                  <a:pt x="39" y="49"/>
                </a:cubicBezTo>
                <a:cubicBezTo>
                  <a:pt x="39" y="51"/>
                  <a:pt x="40" y="52"/>
                  <a:pt x="41" y="52"/>
                </a:cubicBezTo>
                <a:cubicBezTo>
                  <a:pt x="45" y="52"/>
                  <a:pt x="45" y="52"/>
                  <a:pt x="45" y="52"/>
                </a:cubicBezTo>
                <a:cubicBezTo>
                  <a:pt x="46" y="52"/>
                  <a:pt x="48" y="51"/>
                  <a:pt x="48" y="49"/>
                </a:cubicBezTo>
                <a:cubicBezTo>
                  <a:pt x="48" y="22"/>
                  <a:pt x="48" y="22"/>
                  <a:pt x="48" y="22"/>
                </a:cubicBezTo>
                <a:cubicBezTo>
                  <a:pt x="48" y="21"/>
                  <a:pt x="46" y="20"/>
                  <a:pt x="45" y="20"/>
                </a:cubicBezTo>
                <a:lnTo>
                  <a:pt x="41" y="20"/>
                </a:lnTo>
                <a:close/>
                <a:moveTo>
                  <a:pt x="56" y="15"/>
                </a:moveTo>
                <a:cubicBezTo>
                  <a:pt x="54" y="15"/>
                  <a:pt x="53" y="16"/>
                  <a:pt x="53" y="17"/>
                </a:cubicBezTo>
                <a:cubicBezTo>
                  <a:pt x="53" y="49"/>
                  <a:pt x="53" y="49"/>
                  <a:pt x="53" y="49"/>
                </a:cubicBezTo>
                <a:cubicBezTo>
                  <a:pt x="53" y="51"/>
                  <a:pt x="54" y="52"/>
                  <a:pt x="56" y="52"/>
                </a:cubicBezTo>
                <a:cubicBezTo>
                  <a:pt x="60" y="52"/>
                  <a:pt x="60" y="52"/>
                  <a:pt x="60" y="52"/>
                </a:cubicBezTo>
                <a:cubicBezTo>
                  <a:pt x="61" y="52"/>
                  <a:pt x="62" y="51"/>
                  <a:pt x="62" y="49"/>
                </a:cubicBezTo>
                <a:cubicBezTo>
                  <a:pt x="62" y="17"/>
                  <a:pt x="62" y="17"/>
                  <a:pt x="62" y="17"/>
                </a:cubicBezTo>
                <a:cubicBezTo>
                  <a:pt x="62" y="16"/>
                  <a:pt x="61" y="15"/>
                  <a:pt x="60" y="15"/>
                </a:cubicBezTo>
                <a:lnTo>
                  <a:pt x="56" y="15"/>
                </a:lnTo>
                <a:close/>
                <a:moveTo>
                  <a:pt x="11" y="24"/>
                </a:moveTo>
                <a:cubicBezTo>
                  <a:pt x="26" y="21"/>
                  <a:pt x="41" y="16"/>
                  <a:pt x="54" y="8"/>
                </a:cubicBezTo>
                <a:cubicBezTo>
                  <a:pt x="55" y="10"/>
                  <a:pt x="55" y="10"/>
                  <a:pt x="55" y="10"/>
                </a:cubicBezTo>
                <a:cubicBezTo>
                  <a:pt x="60" y="3"/>
                  <a:pt x="60" y="3"/>
                  <a:pt x="60" y="3"/>
                </a:cubicBezTo>
                <a:cubicBezTo>
                  <a:pt x="51" y="3"/>
                  <a:pt x="51" y="3"/>
                  <a:pt x="51" y="3"/>
                </a:cubicBezTo>
                <a:cubicBezTo>
                  <a:pt x="52" y="5"/>
                  <a:pt x="52" y="5"/>
                  <a:pt x="52" y="5"/>
                </a:cubicBezTo>
                <a:cubicBezTo>
                  <a:pt x="40" y="13"/>
                  <a:pt x="26" y="18"/>
                  <a:pt x="11" y="21"/>
                </a:cubicBezTo>
                <a:lnTo>
                  <a:pt x="11" y="24"/>
                </a:lnTo>
                <a:close/>
                <a:moveTo>
                  <a:pt x="72" y="56"/>
                </a:moveTo>
                <a:cubicBezTo>
                  <a:pt x="65" y="52"/>
                  <a:pt x="65" y="52"/>
                  <a:pt x="65" y="52"/>
                </a:cubicBezTo>
                <a:cubicBezTo>
                  <a:pt x="65" y="55"/>
                  <a:pt x="65" y="55"/>
                  <a:pt x="65" y="55"/>
                </a:cubicBezTo>
                <a:cubicBezTo>
                  <a:pt x="6" y="55"/>
                  <a:pt x="6" y="55"/>
                  <a:pt x="6" y="55"/>
                </a:cubicBezTo>
                <a:cubicBezTo>
                  <a:pt x="6" y="7"/>
                  <a:pt x="6" y="7"/>
                  <a:pt x="6" y="7"/>
                </a:cubicBezTo>
                <a:cubicBezTo>
                  <a:pt x="9" y="7"/>
                  <a:pt x="9" y="7"/>
                  <a:pt x="9" y="7"/>
                </a:cubicBezTo>
                <a:cubicBezTo>
                  <a:pt x="5" y="0"/>
                  <a:pt x="5" y="0"/>
                  <a:pt x="5" y="0"/>
                </a:cubicBezTo>
                <a:cubicBezTo>
                  <a:pt x="0" y="7"/>
                  <a:pt x="0" y="7"/>
                  <a:pt x="0" y="7"/>
                </a:cubicBezTo>
                <a:cubicBezTo>
                  <a:pt x="3" y="7"/>
                  <a:pt x="3" y="7"/>
                  <a:pt x="3" y="7"/>
                </a:cubicBezTo>
                <a:cubicBezTo>
                  <a:pt x="3" y="55"/>
                  <a:pt x="3" y="55"/>
                  <a:pt x="3" y="55"/>
                </a:cubicBezTo>
                <a:cubicBezTo>
                  <a:pt x="3" y="56"/>
                  <a:pt x="3" y="56"/>
                  <a:pt x="3" y="56"/>
                </a:cubicBezTo>
                <a:cubicBezTo>
                  <a:pt x="3" y="58"/>
                  <a:pt x="3" y="58"/>
                  <a:pt x="3" y="58"/>
                </a:cubicBezTo>
                <a:cubicBezTo>
                  <a:pt x="65" y="58"/>
                  <a:pt x="65" y="58"/>
                  <a:pt x="65" y="58"/>
                </a:cubicBezTo>
                <a:cubicBezTo>
                  <a:pt x="65" y="60"/>
                  <a:pt x="65" y="60"/>
                  <a:pt x="65" y="60"/>
                </a:cubicBezTo>
                <a:lnTo>
                  <a:pt x="72" y="56"/>
                </a:lnTo>
                <a:close/>
              </a:path>
            </a:pathLst>
          </a:custGeom>
          <a:solidFill>
            <a:srgbClr val="FFFFFF"/>
          </a:solidFill>
          <a:ln>
            <a:noFill/>
          </a:ln>
        </p:spPr>
        <p:txBody>
          <a:bodyPr spcFirstLastPara="1" wrap="square" lIns="91425" tIns="45700" rIns="91425" bIns="45700" anchor="t" anchorCtr="0">
            <a:no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solidFill>
                <a:srgbClr val="F2F2F2"/>
              </a:solidFill>
              <a:latin typeface="Calibri"/>
              <a:ea typeface="Calibri"/>
              <a:cs typeface="Calibri"/>
              <a:sym typeface="Calibri"/>
            </a:endParaRPr>
          </a:p>
        </p:txBody>
      </p:sp>
      <p:sp>
        <p:nvSpPr>
          <p:cNvPr id="332" name="Paralelogramo 331">
            <a:extLst>
              <a:ext uri="{FF2B5EF4-FFF2-40B4-BE49-F238E27FC236}">
                <a16:creationId xmlns:a16="http://schemas.microsoft.com/office/drawing/2014/main" id="{2123617D-7CCC-DC16-7E73-1E710F52CC4B}"/>
              </a:ext>
            </a:extLst>
          </p:cNvPr>
          <p:cNvSpPr/>
          <p:nvPr/>
        </p:nvSpPr>
        <p:spPr>
          <a:xfrm>
            <a:off x="536203" y="3139469"/>
            <a:ext cx="300565" cy="273197"/>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333" name="Paralelogramo 332">
            <a:extLst>
              <a:ext uri="{FF2B5EF4-FFF2-40B4-BE49-F238E27FC236}">
                <a16:creationId xmlns:a16="http://schemas.microsoft.com/office/drawing/2014/main" id="{A050093E-A00E-7FB1-6856-3BABB7107356}"/>
              </a:ext>
            </a:extLst>
          </p:cNvPr>
          <p:cNvSpPr/>
          <p:nvPr/>
        </p:nvSpPr>
        <p:spPr>
          <a:xfrm>
            <a:off x="535310" y="3625596"/>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sp>
        <p:nvSpPr>
          <p:cNvPr id="334" name="Paralelogramo 333">
            <a:extLst>
              <a:ext uri="{FF2B5EF4-FFF2-40B4-BE49-F238E27FC236}">
                <a16:creationId xmlns:a16="http://schemas.microsoft.com/office/drawing/2014/main" id="{7B45A69C-D16D-C13D-EDC7-E220A3054660}"/>
              </a:ext>
            </a:extLst>
          </p:cNvPr>
          <p:cNvSpPr/>
          <p:nvPr/>
        </p:nvSpPr>
        <p:spPr>
          <a:xfrm>
            <a:off x="546178" y="4185912"/>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335" name="Paralelogramo 334">
            <a:extLst>
              <a:ext uri="{FF2B5EF4-FFF2-40B4-BE49-F238E27FC236}">
                <a16:creationId xmlns:a16="http://schemas.microsoft.com/office/drawing/2014/main" id="{54B77DC6-BBBC-1399-BA2F-E1481D7E1749}"/>
              </a:ext>
            </a:extLst>
          </p:cNvPr>
          <p:cNvSpPr/>
          <p:nvPr/>
        </p:nvSpPr>
        <p:spPr>
          <a:xfrm>
            <a:off x="546178" y="5411740"/>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5</a:t>
            </a:r>
            <a:endParaRPr lang="es-CO" sz="1600">
              <a:solidFill>
                <a:srgbClr val="FFFFFF"/>
              </a:solidFill>
              <a:latin typeface="Montserrat Medium"/>
            </a:endParaRPr>
          </a:p>
        </p:txBody>
      </p:sp>
      <p:sp>
        <p:nvSpPr>
          <p:cNvPr id="336" name="Paralelogramo 335">
            <a:extLst>
              <a:ext uri="{FF2B5EF4-FFF2-40B4-BE49-F238E27FC236}">
                <a16:creationId xmlns:a16="http://schemas.microsoft.com/office/drawing/2014/main" id="{A2210529-D384-2CEB-DE04-B64C04A68502}"/>
              </a:ext>
            </a:extLst>
          </p:cNvPr>
          <p:cNvSpPr/>
          <p:nvPr/>
        </p:nvSpPr>
        <p:spPr>
          <a:xfrm>
            <a:off x="3784392" y="5969535"/>
            <a:ext cx="1152000" cy="216000"/>
          </a:xfrm>
          <a:prstGeom prst="parallelogram">
            <a:avLst/>
          </a:prstGeom>
          <a:gradFill>
            <a:gsLst>
              <a:gs pos="76000">
                <a:srgbClr val="61A60E"/>
              </a:gs>
              <a:gs pos="76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337" name="Paralelogramo 336">
            <a:extLst>
              <a:ext uri="{FF2B5EF4-FFF2-40B4-BE49-F238E27FC236}">
                <a16:creationId xmlns:a16="http://schemas.microsoft.com/office/drawing/2014/main" id="{A47A1969-B9A4-E645-4736-1C6C3A1E36C1}"/>
              </a:ext>
            </a:extLst>
          </p:cNvPr>
          <p:cNvSpPr/>
          <p:nvPr/>
        </p:nvSpPr>
        <p:spPr>
          <a:xfrm>
            <a:off x="3787304" y="5434563"/>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338" name="Paralelogramo 337">
            <a:extLst>
              <a:ext uri="{FF2B5EF4-FFF2-40B4-BE49-F238E27FC236}">
                <a16:creationId xmlns:a16="http://schemas.microsoft.com/office/drawing/2014/main" id="{4E0643F7-2E39-4F5F-350E-F01FB41BB2E4}"/>
              </a:ext>
            </a:extLst>
          </p:cNvPr>
          <p:cNvSpPr/>
          <p:nvPr/>
        </p:nvSpPr>
        <p:spPr>
          <a:xfrm>
            <a:off x="3782420" y="4807669"/>
            <a:ext cx="1152000" cy="216000"/>
          </a:xfrm>
          <a:prstGeom prst="parallelogram">
            <a:avLst/>
          </a:prstGeom>
          <a:gradFill>
            <a:gsLst>
              <a:gs pos="88000">
                <a:srgbClr val="61A60E"/>
              </a:gs>
              <a:gs pos="89000">
                <a:srgbClr val="F2F2F2"/>
              </a:gs>
            </a:gsLst>
            <a:lin ang="90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339" name="Paralelogramo 338">
            <a:extLst>
              <a:ext uri="{FF2B5EF4-FFF2-40B4-BE49-F238E27FC236}">
                <a16:creationId xmlns:a16="http://schemas.microsoft.com/office/drawing/2014/main" id="{4632C265-D5C2-EB3C-B863-61A0E6957C64}"/>
              </a:ext>
            </a:extLst>
          </p:cNvPr>
          <p:cNvSpPr/>
          <p:nvPr/>
        </p:nvSpPr>
        <p:spPr>
          <a:xfrm>
            <a:off x="3792010" y="3151774"/>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340" name="Paralelogramo 339">
            <a:extLst>
              <a:ext uri="{FF2B5EF4-FFF2-40B4-BE49-F238E27FC236}">
                <a16:creationId xmlns:a16="http://schemas.microsoft.com/office/drawing/2014/main" id="{B89A780C-F1A7-ECFE-D70B-E1657124AD4B}"/>
              </a:ext>
            </a:extLst>
          </p:cNvPr>
          <p:cNvSpPr/>
          <p:nvPr/>
        </p:nvSpPr>
        <p:spPr>
          <a:xfrm>
            <a:off x="535310" y="5944455"/>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6</a:t>
            </a:r>
            <a:endParaRPr lang="es-CO" sz="1600">
              <a:solidFill>
                <a:srgbClr val="FFFFFF"/>
              </a:solidFill>
              <a:latin typeface="Montserrat Medium"/>
            </a:endParaRPr>
          </a:p>
        </p:txBody>
      </p:sp>
      <p:sp>
        <p:nvSpPr>
          <p:cNvPr id="341" name="Subtitle 2">
            <a:extLst>
              <a:ext uri="{FF2B5EF4-FFF2-40B4-BE49-F238E27FC236}">
                <a16:creationId xmlns:a16="http://schemas.microsoft.com/office/drawing/2014/main" id="{DFDDBB8B-28D5-8EEC-EB32-8269E26498BA}"/>
              </a:ext>
            </a:extLst>
          </p:cNvPr>
          <p:cNvSpPr txBox="1"/>
          <p:nvPr/>
        </p:nvSpPr>
        <p:spPr>
          <a:xfrm>
            <a:off x="8905611" y="2128086"/>
            <a:ext cx="759807" cy="307777"/>
          </a:xfrm>
          <a:prstGeom prst="rect">
            <a:avLst/>
          </a:prstGeom>
          <a:noFill/>
          <a:ln cap="flat">
            <a:noFill/>
          </a:ln>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1400" kern="0">
                <a:solidFill>
                  <a:srgbClr val="000000"/>
                </a:solidFill>
                <a:latin typeface="Montserrat Medium"/>
              </a:rPr>
              <a:t>97%</a:t>
            </a:r>
          </a:p>
        </p:txBody>
      </p:sp>
      <p:sp>
        <p:nvSpPr>
          <p:cNvPr id="342" name="CuadroTexto 341">
            <a:extLst>
              <a:ext uri="{FF2B5EF4-FFF2-40B4-BE49-F238E27FC236}">
                <a16:creationId xmlns:a16="http://schemas.microsoft.com/office/drawing/2014/main" id="{97E84C03-9953-3873-3327-E75CDCF2E346}"/>
              </a:ext>
            </a:extLst>
          </p:cNvPr>
          <p:cNvSpPr txBox="1"/>
          <p:nvPr/>
        </p:nvSpPr>
        <p:spPr>
          <a:xfrm>
            <a:off x="4967187" y="3560734"/>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343" name="Paralelogramo 342">
            <a:extLst>
              <a:ext uri="{FF2B5EF4-FFF2-40B4-BE49-F238E27FC236}">
                <a16:creationId xmlns:a16="http://schemas.microsoft.com/office/drawing/2014/main" id="{82816714-F29A-EEC6-C9B2-14A4ED86E32C}"/>
              </a:ext>
            </a:extLst>
          </p:cNvPr>
          <p:cNvSpPr/>
          <p:nvPr/>
        </p:nvSpPr>
        <p:spPr>
          <a:xfrm>
            <a:off x="3792010" y="3636845"/>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cxnSp>
        <p:nvCxnSpPr>
          <p:cNvPr id="344" name="Straight Connector 42">
            <a:extLst>
              <a:ext uri="{FF2B5EF4-FFF2-40B4-BE49-F238E27FC236}">
                <a16:creationId xmlns:a16="http://schemas.microsoft.com/office/drawing/2014/main" id="{340C3886-7AA3-5794-D14A-53C8A7F54982}"/>
              </a:ext>
            </a:extLst>
          </p:cNvPr>
          <p:cNvCxnSpPr>
            <a:cxnSpLocks/>
          </p:cNvCxnSpPr>
          <p:nvPr/>
        </p:nvCxnSpPr>
        <p:spPr>
          <a:xfrm>
            <a:off x="10724195" y="3110734"/>
            <a:ext cx="0" cy="3204000"/>
          </a:xfrm>
          <a:prstGeom prst="line">
            <a:avLst/>
          </a:prstGeom>
          <a:noFill/>
          <a:ln w="12700" cap="flat" cmpd="sng" algn="ctr">
            <a:solidFill>
              <a:sysClr val="window" lastClr="FFFFFF">
                <a:lumMod val="85000"/>
              </a:sysClr>
            </a:solidFill>
            <a:prstDash val="dash"/>
            <a:miter lim="800000"/>
          </a:ln>
          <a:effectLst/>
        </p:spPr>
      </p:cxnSp>
      <p:cxnSp>
        <p:nvCxnSpPr>
          <p:cNvPr id="345" name="Straight Connector 42">
            <a:extLst>
              <a:ext uri="{FF2B5EF4-FFF2-40B4-BE49-F238E27FC236}">
                <a16:creationId xmlns:a16="http://schemas.microsoft.com/office/drawing/2014/main" id="{AA5EC0BC-666C-CFDD-8D97-1FAC67FCD4B1}"/>
              </a:ext>
            </a:extLst>
          </p:cNvPr>
          <p:cNvCxnSpPr>
            <a:cxnSpLocks/>
          </p:cNvCxnSpPr>
          <p:nvPr/>
        </p:nvCxnSpPr>
        <p:spPr>
          <a:xfrm>
            <a:off x="6746323" y="3137736"/>
            <a:ext cx="0" cy="3204000"/>
          </a:xfrm>
          <a:prstGeom prst="line">
            <a:avLst/>
          </a:prstGeom>
          <a:noFill/>
          <a:ln w="12700" cap="flat" cmpd="sng" algn="ctr">
            <a:solidFill>
              <a:sysClr val="window" lastClr="FFFFFF">
                <a:lumMod val="85000"/>
              </a:sysClr>
            </a:solidFill>
            <a:prstDash val="dash"/>
            <a:miter lim="800000"/>
          </a:ln>
          <a:effectLst/>
        </p:spPr>
      </p:cxnSp>
      <p:cxnSp>
        <p:nvCxnSpPr>
          <p:cNvPr id="346" name="Straight Connector 42">
            <a:extLst>
              <a:ext uri="{FF2B5EF4-FFF2-40B4-BE49-F238E27FC236}">
                <a16:creationId xmlns:a16="http://schemas.microsoft.com/office/drawing/2014/main" id="{EA4EECD7-79C3-0807-6E0F-E428F6C8AF19}"/>
              </a:ext>
            </a:extLst>
          </p:cNvPr>
          <p:cNvCxnSpPr>
            <a:cxnSpLocks/>
          </p:cNvCxnSpPr>
          <p:nvPr/>
        </p:nvCxnSpPr>
        <p:spPr>
          <a:xfrm>
            <a:off x="6310361" y="3137736"/>
            <a:ext cx="0" cy="3204000"/>
          </a:xfrm>
          <a:prstGeom prst="line">
            <a:avLst/>
          </a:prstGeom>
          <a:noFill/>
          <a:ln w="12700" cap="flat" cmpd="sng" algn="ctr">
            <a:solidFill>
              <a:sysClr val="window" lastClr="FFFFFF">
                <a:lumMod val="65000"/>
              </a:sysClr>
            </a:solidFill>
            <a:prstDash val="dash"/>
            <a:miter lim="800000"/>
          </a:ln>
          <a:effectLst/>
        </p:spPr>
      </p:cxnSp>
      <p:cxnSp>
        <p:nvCxnSpPr>
          <p:cNvPr id="347" name="Straight Connector 42">
            <a:extLst>
              <a:ext uri="{FF2B5EF4-FFF2-40B4-BE49-F238E27FC236}">
                <a16:creationId xmlns:a16="http://schemas.microsoft.com/office/drawing/2014/main" id="{CF171505-858C-7401-2E94-C3DCB44701FA}"/>
              </a:ext>
            </a:extLst>
          </p:cNvPr>
          <p:cNvCxnSpPr>
            <a:cxnSpLocks/>
          </p:cNvCxnSpPr>
          <p:nvPr/>
        </p:nvCxnSpPr>
        <p:spPr>
          <a:xfrm>
            <a:off x="7637433" y="3137736"/>
            <a:ext cx="0" cy="3204000"/>
          </a:xfrm>
          <a:prstGeom prst="line">
            <a:avLst/>
          </a:prstGeom>
          <a:noFill/>
          <a:ln w="12700" cap="flat" cmpd="sng" algn="ctr">
            <a:solidFill>
              <a:sysClr val="window" lastClr="FFFFFF">
                <a:lumMod val="85000"/>
              </a:sysClr>
            </a:solidFill>
            <a:prstDash val="dash"/>
            <a:miter lim="800000"/>
          </a:ln>
          <a:effectLst/>
        </p:spPr>
      </p:cxnSp>
      <p:cxnSp>
        <p:nvCxnSpPr>
          <p:cNvPr id="348" name="Straight Connector 42">
            <a:extLst>
              <a:ext uri="{FF2B5EF4-FFF2-40B4-BE49-F238E27FC236}">
                <a16:creationId xmlns:a16="http://schemas.microsoft.com/office/drawing/2014/main" id="{CC4F6DC1-7614-DCC9-6292-A977F2FDF32D}"/>
              </a:ext>
            </a:extLst>
          </p:cNvPr>
          <p:cNvCxnSpPr>
            <a:cxnSpLocks/>
          </p:cNvCxnSpPr>
          <p:nvPr/>
        </p:nvCxnSpPr>
        <p:spPr>
          <a:xfrm>
            <a:off x="7213422" y="3137736"/>
            <a:ext cx="0" cy="3204000"/>
          </a:xfrm>
          <a:prstGeom prst="line">
            <a:avLst/>
          </a:prstGeom>
          <a:noFill/>
          <a:ln w="12700" cap="flat" cmpd="sng" algn="ctr">
            <a:solidFill>
              <a:sysClr val="window" lastClr="FFFFFF">
                <a:lumMod val="85000"/>
              </a:sysClr>
            </a:solidFill>
            <a:prstDash val="dash"/>
            <a:miter lim="800000"/>
          </a:ln>
          <a:effectLst/>
        </p:spPr>
      </p:cxnSp>
      <p:cxnSp>
        <p:nvCxnSpPr>
          <p:cNvPr id="349" name="Straight Connector 42">
            <a:extLst>
              <a:ext uri="{FF2B5EF4-FFF2-40B4-BE49-F238E27FC236}">
                <a16:creationId xmlns:a16="http://schemas.microsoft.com/office/drawing/2014/main" id="{19EA4848-7D04-46C4-00D9-510C95C06C67}"/>
              </a:ext>
            </a:extLst>
          </p:cNvPr>
          <p:cNvCxnSpPr>
            <a:cxnSpLocks/>
          </p:cNvCxnSpPr>
          <p:nvPr/>
        </p:nvCxnSpPr>
        <p:spPr>
          <a:xfrm>
            <a:off x="8518587" y="3137736"/>
            <a:ext cx="0" cy="3204000"/>
          </a:xfrm>
          <a:prstGeom prst="line">
            <a:avLst/>
          </a:prstGeom>
          <a:noFill/>
          <a:ln w="12700" cap="flat" cmpd="sng" algn="ctr">
            <a:solidFill>
              <a:sysClr val="window" lastClr="FFFFFF">
                <a:lumMod val="85000"/>
              </a:sysClr>
            </a:solidFill>
            <a:prstDash val="dash"/>
            <a:miter lim="800000"/>
          </a:ln>
          <a:effectLst/>
        </p:spPr>
      </p:cxnSp>
      <p:cxnSp>
        <p:nvCxnSpPr>
          <p:cNvPr id="350" name="Straight Connector 42">
            <a:extLst>
              <a:ext uri="{FF2B5EF4-FFF2-40B4-BE49-F238E27FC236}">
                <a16:creationId xmlns:a16="http://schemas.microsoft.com/office/drawing/2014/main" id="{78266A8C-267E-55E3-A7E4-1A35A3D8898E}"/>
              </a:ext>
            </a:extLst>
          </p:cNvPr>
          <p:cNvCxnSpPr>
            <a:cxnSpLocks/>
          </p:cNvCxnSpPr>
          <p:nvPr/>
        </p:nvCxnSpPr>
        <p:spPr>
          <a:xfrm>
            <a:off x="8072778" y="3137736"/>
            <a:ext cx="0" cy="3204000"/>
          </a:xfrm>
          <a:prstGeom prst="line">
            <a:avLst/>
          </a:prstGeom>
          <a:noFill/>
          <a:ln w="12700" cap="flat" cmpd="sng" algn="ctr">
            <a:solidFill>
              <a:sysClr val="window" lastClr="FFFFFF">
                <a:lumMod val="85000"/>
              </a:sysClr>
            </a:solidFill>
            <a:prstDash val="dash"/>
            <a:miter lim="800000"/>
          </a:ln>
          <a:effectLst/>
        </p:spPr>
      </p:cxnSp>
      <p:cxnSp>
        <p:nvCxnSpPr>
          <p:cNvPr id="351" name="Straight Connector 42">
            <a:extLst>
              <a:ext uri="{FF2B5EF4-FFF2-40B4-BE49-F238E27FC236}">
                <a16:creationId xmlns:a16="http://schemas.microsoft.com/office/drawing/2014/main" id="{70460EB9-CB50-DB1B-E7D7-783CF3523F3F}"/>
              </a:ext>
            </a:extLst>
          </p:cNvPr>
          <p:cNvCxnSpPr>
            <a:cxnSpLocks/>
          </p:cNvCxnSpPr>
          <p:nvPr/>
        </p:nvCxnSpPr>
        <p:spPr>
          <a:xfrm>
            <a:off x="8971288" y="3137736"/>
            <a:ext cx="0" cy="3204000"/>
          </a:xfrm>
          <a:prstGeom prst="line">
            <a:avLst/>
          </a:prstGeom>
          <a:noFill/>
          <a:ln w="12700" cap="flat" cmpd="sng" algn="ctr">
            <a:solidFill>
              <a:sysClr val="window" lastClr="FFFFFF">
                <a:lumMod val="85000"/>
              </a:sysClr>
            </a:solidFill>
            <a:prstDash val="dash"/>
            <a:miter lim="800000"/>
          </a:ln>
          <a:effectLst/>
        </p:spPr>
      </p:cxnSp>
      <p:cxnSp>
        <p:nvCxnSpPr>
          <p:cNvPr id="352" name="Straight Connector 42">
            <a:extLst>
              <a:ext uri="{FF2B5EF4-FFF2-40B4-BE49-F238E27FC236}">
                <a16:creationId xmlns:a16="http://schemas.microsoft.com/office/drawing/2014/main" id="{DF78FD90-F95D-2758-8151-6935D94204ED}"/>
              </a:ext>
            </a:extLst>
          </p:cNvPr>
          <p:cNvCxnSpPr>
            <a:cxnSpLocks/>
          </p:cNvCxnSpPr>
          <p:nvPr/>
        </p:nvCxnSpPr>
        <p:spPr>
          <a:xfrm>
            <a:off x="9834675" y="3137736"/>
            <a:ext cx="0" cy="3204000"/>
          </a:xfrm>
          <a:prstGeom prst="line">
            <a:avLst/>
          </a:prstGeom>
          <a:noFill/>
          <a:ln w="12700" cap="flat" cmpd="sng" algn="ctr">
            <a:solidFill>
              <a:sysClr val="window" lastClr="FFFFFF">
                <a:lumMod val="85000"/>
              </a:sysClr>
            </a:solidFill>
            <a:prstDash val="dash"/>
            <a:miter lim="800000"/>
          </a:ln>
          <a:effectLst/>
        </p:spPr>
      </p:cxnSp>
      <p:cxnSp>
        <p:nvCxnSpPr>
          <p:cNvPr id="353" name="Straight Connector 42">
            <a:extLst>
              <a:ext uri="{FF2B5EF4-FFF2-40B4-BE49-F238E27FC236}">
                <a16:creationId xmlns:a16="http://schemas.microsoft.com/office/drawing/2014/main" id="{B3791BAA-D40B-8BAF-11A5-AB1216B77FB1}"/>
              </a:ext>
            </a:extLst>
          </p:cNvPr>
          <p:cNvCxnSpPr>
            <a:cxnSpLocks/>
          </p:cNvCxnSpPr>
          <p:nvPr/>
        </p:nvCxnSpPr>
        <p:spPr>
          <a:xfrm>
            <a:off x="9399331" y="3137736"/>
            <a:ext cx="0" cy="3204000"/>
          </a:xfrm>
          <a:prstGeom prst="line">
            <a:avLst/>
          </a:prstGeom>
          <a:noFill/>
          <a:ln w="12700" cap="flat" cmpd="sng" algn="ctr">
            <a:solidFill>
              <a:sysClr val="window" lastClr="FFFFFF">
                <a:lumMod val="85000"/>
              </a:sysClr>
            </a:solidFill>
            <a:prstDash val="dash"/>
            <a:miter lim="800000"/>
          </a:ln>
          <a:effectLst/>
        </p:spPr>
      </p:cxnSp>
      <p:cxnSp>
        <p:nvCxnSpPr>
          <p:cNvPr id="354" name="Straight Connector 42">
            <a:extLst>
              <a:ext uri="{FF2B5EF4-FFF2-40B4-BE49-F238E27FC236}">
                <a16:creationId xmlns:a16="http://schemas.microsoft.com/office/drawing/2014/main" id="{7A32265E-ACA5-2115-2792-B82C404CC213}"/>
              </a:ext>
            </a:extLst>
          </p:cNvPr>
          <p:cNvCxnSpPr>
            <a:cxnSpLocks/>
          </p:cNvCxnSpPr>
          <p:nvPr/>
        </p:nvCxnSpPr>
        <p:spPr>
          <a:xfrm>
            <a:off x="10264411" y="3137736"/>
            <a:ext cx="0" cy="3204000"/>
          </a:xfrm>
          <a:prstGeom prst="line">
            <a:avLst/>
          </a:prstGeom>
          <a:noFill/>
          <a:ln w="12700" cap="flat" cmpd="sng" algn="ctr">
            <a:solidFill>
              <a:sysClr val="window" lastClr="FFFFFF">
                <a:lumMod val="85000"/>
              </a:sysClr>
            </a:solidFill>
            <a:prstDash val="dash"/>
            <a:miter lim="800000"/>
          </a:ln>
          <a:effectLst/>
        </p:spPr>
      </p:cxnSp>
      <p:sp>
        <p:nvSpPr>
          <p:cNvPr id="368" name="Forma libre: forma 367">
            <a:extLst>
              <a:ext uri="{FF2B5EF4-FFF2-40B4-BE49-F238E27FC236}">
                <a16:creationId xmlns:a16="http://schemas.microsoft.com/office/drawing/2014/main" id="{20052363-50B6-C775-3C3B-DDCA330146D5}"/>
              </a:ext>
            </a:extLst>
          </p:cNvPr>
          <p:cNvSpPr/>
          <p:nvPr/>
        </p:nvSpPr>
        <p:spPr>
          <a:xfrm>
            <a:off x="5569652" y="3254734"/>
            <a:ext cx="18360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70" name="Forma libre: forma 369">
            <a:extLst>
              <a:ext uri="{FF2B5EF4-FFF2-40B4-BE49-F238E27FC236}">
                <a16:creationId xmlns:a16="http://schemas.microsoft.com/office/drawing/2014/main" id="{D7A96470-2732-1304-AA3E-401288A0FBB3}"/>
              </a:ext>
            </a:extLst>
          </p:cNvPr>
          <p:cNvSpPr/>
          <p:nvPr/>
        </p:nvSpPr>
        <p:spPr>
          <a:xfrm>
            <a:off x="6394957" y="4873873"/>
            <a:ext cx="4316638" cy="10896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71" name="Forma libre: forma 370">
            <a:extLst>
              <a:ext uri="{FF2B5EF4-FFF2-40B4-BE49-F238E27FC236}">
                <a16:creationId xmlns:a16="http://schemas.microsoft.com/office/drawing/2014/main" id="{180C71FB-8C53-24EF-FD1C-FAFC359CE9E2}"/>
              </a:ext>
            </a:extLst>
          </p:cNvPr>
          <p:cNvSpPr/>
          <p:nvPr/>
        </p:nvSpPr>
        <p:spPr>
          <a:xfrm>
            <a:off x="10712420" y="5975357"/>
            <a:ext cx="666925"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 name="Título 1">
            <a:extLst>
              <a:ext uri="{FF2B5EF4-FFF2-40B4-BE49-F238E27FC236}">
                <a16:creationId xmlns:a16="http://schemas.microsoft.com/office/drawing/2014/main" id="{E5755939-A6F6-AEE5-3FA4-D3953185370E}"/>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4" name="CuadroTexto 3">
            <a:extLst>
              <a:ext uri="{FF2B5EF4-FFF2-40B4-BE49-F238E27FC236}">
                <a16:creationId xmlns:a16="http://schemas.microsoft.com/office/drawing/2014/main" id="{83800682-7CBD-C88E-A8A9-7C8BEED32E81}"/>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Estrategia de Tecnología y Continuidad del negocio</a:t>
            </a:r>
          </a:p>
        </p:txBody>
      </p:sp>
      <p:sp>
        <p:nvSpPr>
          <p:cNvPr id="6" name="Paralelogramo 5">
            <a:extLst>
              <a:ext uri="{FF2B5EF4-FFF2-40B4-BE49-F238E27FC236}">
                <a16:creationId xmlns:a16="http://schemas.microsoft.com/office/drawing/2014/main" id="{933648CE-BCF8-1E81-7E28-C5E4415D9C48}"/>
              </a:ext>
            </a:extLst>
          </p:cNvPr>
          <p:cNvSpPr/>
          <p:nvPr/>
        </p:nvSpPr>
        <p:spPr>
          <a:xfrm>
            <a:off x="546178" y="4803398"/>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7" name="CuadroTexto 6">
            <a:extLst>
              <a:ext uri="{FF2B5EF4-FFF2-40B4-BE49-F238E27FC236}">
                <a16:creationId xmlns:a16="http://schemas.microsoft.com/office/drawing/2014/main" id="{45D9F3F7-2850-E8B3-EA33-130689E7BCC2}"/>
              </a:ext>
            </a:extLst>
          </p:cNvPr>
          <p:cNvSpPr txBox="1"/>
          <p:nvPr/>
        </p:nvSpPr>
        <p:spPr>
          <a:xfrm>
            <a:off x="934243" y="4081422"/>
            <a:ext cx="2717056" cy="522807"/>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Diseño e implementación de nuevas estrategias de Continuidad</a:t>
            </a:r>
            <a:endParaRPr kumimoji="0" lang="es-ES_tradnl" sz="1100" b="0" i="0" u="none" strike="noStrike" kern="0" cap="none" spc="0" normalizeH="0" baseline="0" noProof="0">
              <a:ln>
                <a:noFill/>
              </a:ln>
              <a:solidFill>
                <a:schemeClr val="tx1"/>
              </a:solidFill>
              <a:effectLst/>
              <a:uLnTx/>
              <a:uFillTx/>
              <a:latin typeface="Montserrat Medium"/>
            </a:endParaRPr>
          </a:p>
        </p:txBody>
      </p:sp>
      <p:sp>
        <p:nvSpPr>
          <p:cNvPr id="8" name="CuadroTexto 7">
            <a:extLst>
              <a:ext uri="{FF2B5EF4-FFF2-40B4-BE49-F238E27FC236}">
                <a16:creationId xmlns:a16="http://schemas.microsoft.com/office/drawing/2014/main" id="{E6721FE8-26DA-988D-CB8A-F843259CA156}"/>
              </a:ext>
            </a:extLst>
          </p:cNvPr>
          <p:cNvSpPr txBox="1"/>
          <p:nvPr/>
        </p:nvSpPr>
        <p:spPr>
          <a:xfrm>
            <a:off x="4967187" y="4130161"/>
            <a:ext cx="540000" cy="400110"/>
          </a:xfrm>
          <a:prstGeom prst="rect">
            <a:avLst/>
          </a:prstGeom>
          <a:noFill/>
        </p:spPr>
        <p:txBody>
          <a:bodyPr wrap="square">
            <a:spAutoFit/>
          </a:bodyPr>
          <a:lstStyle/>
          <a:p>
            <a:pPr algn="ctr">
              <a:defRPr/>
            </a:pPr>
            <a:r>
              <a:rPr lang="es-CO" sz="1000" u="sng">
                <a:solidFill>
                  <a:prstClr val="black"/>
                </a:solidFill>
                <a:latin typeface="Montserrat Medium"/>
                <a:cs typeface="Arial"/>
              </a:rPr>
              <a:t>100%</a:t>
            </a:r>
          </a:p>
          <a:p>
            <a:pPr algn="ctr">
              <a:defRPr/>
            </a:pPr>
            <a:r>
              <a:rPr lang="es-CO" sz="1000">
                <a:solidFill>
                  <a:prstClr val="black"/>
                </a:solidFill>
                <a:latin typeface="Montserrat Medium"/>
                <a:cs typeface="Arial"/>
              </a:rPr>
              <a:t>100%</a:t>
            </a:r>
          </a:p>
        </p:txBody>
      </p:sp>
      <p:sp>
        <p:nvSpPr>
          <p:cNvPr id="9" name="Paralelogramo 8">
            <a:extLst>
              <a:ext uri="{FF2B5EF4-FFF2-40B4-BE49-F238E27FC236}">
                <a16:creationId xmlns:a16="http://schemas.microsoft.com/office/drawing/2014/main" id="{D54951E1-6AFF-1560-AC1F-49CA60E3723B}"/>
              </a:ext>
            </a:extLst>
          </p:cNvPr>
          <p:cNvSpPr/>
          <p:nvPr/>
        </p:nvSpPr>
        <p:spPr>
          <a:xfrm>
            <a:off x="3782420" y="4229214"/>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cxnSp>
        <p:nvCxnSpPr>
          <p:cNvPr id="11" name="Straight Connector 42">
            <a:extLst>
              <a:ext uri="{FF2B5EF4-FFF2-40B4-BE49-F238E27FC236}">
                <a16:creationId xmlns:a16="http://schemas.microsoft.com/office/drawing/2014/main" id="{75135679-C2A1-7D19-8BF2-5A4933E00589}"/>
              </a:ext>
            </a:extLst>
          </p:cNvPr>
          <p:cNvCxnSpPr>
            <a:cxnSpLocks/>
          </p:cNvCxnSpPr>
          <p:nvPr/>
        </p:nvCxnSpPr>
        <p:spPr>
          <a:xfrm>
            <a:off x="5931288" y="3137736"/>
            <a:ext cx="0" cy="3204000"/>
          </a:xfrm>
          <a:prstGeom prst="line">
            <a:avLst/>
          </a:prstGeom>
          <a:noFill/>
          <a:ln w="12700" cap="flat" cmpd="sng" algn="ctr">
            <a:solidFill>
              <a:sysClr val="window" lastClr="FFFFFF">
                <a:lumMod val="85000"/>
              </a:sysClr>
            </a:solidFill>
            <a:prstDash val="dash"/>
            <a:miter lim="800000"/>
          </a:ln>
          <a:effectLst/>
        </p:spPr>
      </p:cxnSp>
      <p:sp>
        <p:nvSpPr>
          <p:cNvPr id="13" name="Forma libre: forma 12">
            <a:extLst>
              <a:ext uri="{FF2B5EF4-FFF2-40B4-BE49-F238E27FC236}">
                <a16:creationId xmlns:a16="http://schemas.microsoft.com/office/drawing/2014/main" id="{264856C5-AD31-8A4D-F218-93543F38B1B0}"/>
              </a:ext>
            </a:extLst>
          </p:cNvPr>
          <p:cNvSpPr/>
          <p:nvPr/>
        </p:nvSpPr>
        <p:spPr>
          <a:xfrm>
            <a:off x="5768209" y="5486087"/>
            <a:ext cx="154503"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4" name="Forma libre: forma 13">
            <a:extLst>
              <a:ext uri="{FF2B5EF4-FFF2-40B4-BE49-F238E27FC236}">
                <a16:creationId xmlns:a16="http://schemas.microsoft.com/office/drawing/2014/main" id="{B4497E46-086C-3E8F-A060-FEE8147E3A2E}"/>
              </a:ext>
            </a:extLst>
          </p:cNvPr>
          <p:cNvSpPr/>
          <p:nvPr/>
        </p:nvSpPr>
        <p:spPr>
          <a:xfrm>
            <a:off x="5902248" y="5975357"/>
            <a:ext cx="154503"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30" name="Straight Connector 42">
            <a:extLst>
              <a:ext uri="{FF2B5EF4-FFF2-40B4-BE49-F238E27FC236}">
                <a16:creationId xmlns:a16="http://schemas.microsoft.com/office/drawing/2014/main" id="{019812AE-2717-12DA-8E9F-FA90E936760E}"/>
              </a:ext>
            </a:extLst>
          </p:cNvPr>
          <p:cNvCxnSpPr>
            <a:cxnSpLocks/>
          </p:cNvCxnSpPr>
          <p:nvPr/>
        </p:nvCxnSpPr>
        <p:spPr>
          <a:xfrm>
            <a:off x="445459" y="3475256"/>
            <a:ext cx="11196000" cy="0"/>
          </a:xfrm>
          <a:prstGeom prst="line">
            <a:avLst/>
          </a:prstGeom>
          <a:noFill/>
          <a:ln w="6350" cap="flat" cmpd="sng" algn="ctr">
            <a:solidFill>
              <a:sysClr val="window" lastClr="FFFFFF">
                <a:lumMod val="85000"/>
              </a:sysClr>
            </a:solidFill>
            <a:prstDash val="solid"/>
            <a:miter lim="800000"/>
          </a:ln>
          <a:effectLst/>
        </p:spPr>
      </p:cxnSp>
      <p:sp>
        <p:nvSpPr>
          <p:cNvPr id="369" name="Forma libre: forma 368">
            <a:extLst>
              <a:ext uri="{FF2B5EF4-FFF2-40B4-BE49-F238E27FC236}">
                <a16:creationId xmlns:a16="http://schemas.microsoft.com/office/drawing/2014/main" id="{5129E68F-EC39-2B06-B25D-986A6C383C1B}"/>
              </a:ext>
            </a:extLst>
          </p:cNvPr>
          <p:cNvSpPr/>
          <p:nvPr/>
        </p:nvSpPr>
        <p:spPr>
          <a:xfrm>
            <a:off x="5590843" y="3681934"/>
            <a:ext cx="70951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2" name="Forma libre: forma 11">
            <a:extLst>
              <a:ext uri="{FF2B5EF4-FFF2-40B4-BE49-F238E27FC236}">
                <a16:creationId xmlns:a16="http://schemas.microsoft.com/office/drawing/2014/main" id="{2D5B0CE7-61AF-4ABA-9B38-C7F902278249}"/>
              </a:ext>
            </a:extLst>
          </p:cNvPr>
          <p:cNvSpPr/>
          <p:nvPr/>
        </p:nvSpPr>
        <p:spPr>
          <a:xfrm>
            <a:off x="6044851" y="4272859"/>
            <a:ext cx="310445"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31" name="Straight Connector 42">
            <a:extLst>
              <a:ext uri="{FF2B5EF4-FFF2-40B4-BE49-F238E27FC236}">
                <a16:creationId xmlns:a16="http://schemas.microsoft.com/office/drawing/2014/main" id="{DE24FCE5-3C1F-AB6C-7144-94584E60A7E4}"/>
              </a:ext>
            </a:extLst>
          </p:cNvPr>
          <p:cNvCxnSpPr>
            <a:cxnSpLocks/>
          </p:cNvCxnSpPr>
          <p:nvPr/>
        </p:nvCxnSpPr>
        <p:spPr>
          <a:xfrm>
            <a:off x="445459" y="4020248"/>
            <a:ext cx="11196000" cy="0"/>
          </a:xfrm>
          <a:prstGeom prst="line">
            <a:avLst/>
          </a:prstGeom>
          <a:noFill/>
          <a:ln w="6350" cap="flat" cmpd="sng" algn="ctr">
            <a:solidFill>
              <a:sysClr val="window" lastClr="FFFFFF">
                <a:lumMod val="85000"/>
              </a:sysClr>
            </a:solidFill>
            <a:prstDash val="solid"/>
            <a:miter lim="800000"/>
          </a:ln>
          <a:effectLst/>
        </p:spPr>
      </p:cxnSp>
      <p:cxnSp>
        <p:nvCxnSpPr>
          <p:cNvPr id="32" name="Straight Connector 42">
            <a:extLst>
              <a:ext uri="{FF2B5EF4-FFF2-40B4-BE49-F238E27FC236}">
                <a16:creationId xmlns:a16="http://schemas.microsoft.com/office/drawing/2014/main" id="{CE877CBE-D44D-DC4B-A2EA-15A088ACE09B}"/>
              </a:ext>
            </a:extLst>
          </p:cNvPr>
          <p:cNvCxnSpPr>
            <a:cxnSpLocks/>
          </p:cNvCxnSpPr>
          <p:nvPr/>
        </p:nvCxnSpPr>
        <p:spPr>
          <a:xfrm>
            <a:off x="445459" y="4618039"/>
            <a:ext cx="11196000" cy="0"/>
          </a:xfrm>
          <a:prstGeom prst="line">
            <a:avLst/>
          </a:prstGeom>
          <a:noFill/>
          <a:ln w="6350" cap="flat" cmpd="sng" algn="ctr">
            <a:solidFill>
              <a:sysClr val="window" lastClr="FFFFFF">
                <a:lumMod val="85000"/>
              </a:sysClr>
            </a:solidFill>
            <a:prstDash val="solid"/>
            <a:miter lim="800000"/>
          </a:ln>
          <a:effectLst/>
        </p:spPr>
      </p:cxnSp>
      <p:cxnSp>
        <p:nvCxnSpPr>
          <p:cNvPr id="33" name="Straight Connector 42">
            <a:extLst>
              <a:ext uri="{FF2B5EF4-FFF2-40B4-BE49-F238E27FC236}">
                <a16:creationId xmlns:a16="http://schemas.microsoft.com/office/drawing/2014/main" id="{95FEA8E1-1268-E5FF-0143-CC8655F4B076}"/>
              </a:ext>
            </a:extLst>
          </p:cNvPr>
          <p:cNvCxnSpPr>
            <a:cxnSpLocks/>
          </p:cNvCxnSpPr>
          <p:nvPr/>
        </p:nvCxnSpPr>
        <p:spPr>
          <a:xfrm>
            <a:off x="445459" y="5267399"/>
            <a:ext cx="11196000" cy="0"/>
          </a:xfrm>
          <a:prstGeom prst="line">
            <a:avLst/>
          </a:prstGeom>
          <a:noFill/>
          <a:ln w="6350" cap="flat" cmpd="sng" algn="ctr">
            <a:solidFill>
              <a:sysClr val="window" lastClr="FFFFFF">
                <a:lumMod val="85000"/>
              </a:sysClr>
            </a:solidFill>
            <a:prstDash val="solid"/>
            <a:miter lim="800000"/>
          </a:ln>
          <a:effectLst/>
        </p:spPr>
      </p:cxnSp>
      <p:cxnSp>
        <p:nvCxnSpPr>
          <p:cNvPr id="34" name="Straight Connector 42">
            <a:extLst>
              <a:ext uri="{FF2B5EF4-FFF2-40B4-BE49-F238E27FC236}">
                <a16:creationId xmlns:a16="http://schemas.microsoft.com/office/drawing/2014/main" id="{41D16056-3F03-F451-3408-523A92152B2C}"/>
              </a:ext>
            </a:extLst>
          </p:cNvPr>
          <p:cNvCxnSpPr>
            <a:cxnSpLocks/>
          </p:cNvCxnSpPr>
          <p:nvPr/>
        </p:nvCxnSpPr>
        <p:spPr>
          <a:xfrm>
            <a:off x="445459" y="5813958"/>
            <a:ext cx="11196000" cy="0"/>
          </a:xfrm>
          <a:prstGeom prst="line">
            <a:avLst/>
          </a:prstGeom>
          <a:noFill/>
          <a:ln w="6350" cap="flat" cmpd="sng" algn="ctr">
            <a:solidFill>
              <a:sysClr val="window" lastClr="FFFFFF">
                <a:lumMod val="85000"/>
              </a:sysClr>
            </a:solidFill>
            <a:prstDash val="solid"/>
            <a:miter lim="800000"/>
          </a:ln>
          <a:effectLst/>
        </p:spPr>
      </p:cxnSp>
      <p:sp>
        <p:nvSpPr>
          <p:cNvPr id="27" name="Paralelogramo 26">
            <a:extLst>
              <a:ext uri="{FF2B5EF4-FFF2-40B4-BE49-F238E27FC236}">
                <a16:creationId xmlns:a16="http://schemas.microsoft.com/office/drawing/2014/main" id="{20F3DFCB-8BC5-C63A-0E9C-CC575F368112}"/>
              </a:ext>
            </a:extLst>
          </p:cNvPr>
          <p:cNvSpPr/>
          <p:nvPr/>
        </p:nvSpPr>
        <p:spPr>
          <a:xfrm>
            <a:off x="981075" y="120254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Montserrat Medium"/>
              <a:ea typeface="+mn-ea"/>
              <a:cs typeface="+mn-cs"/>
            </a:endParaRPr>
          </a:p>
        </p:txBody>
      </p:sp>
      <p:sp>
        <p:nvSpPr>
          <p:cNvPr id="28" name="Título 1">
            <a:extLst>
              <a:ext uri="{FF2B5EF4-FFF2-40B4-BE49-F238E27FC236}">
                <a16:creationId xmlns:a16="http://schemas.microsoft.com/office/drawing/2014/main" id="{D96CC0DA-8CEB-0980-2DFE-8EE20239257F}"/>
              </a:ext>
            </a:extLst>
          </p:cNvPr>
          <p:cNvSpPr txBox="1">
            <a:spLocks/>
          </p:cNvSpPr>
          <p:nvPr/>
        </p:nvSpPr>
        <p:spPr>
          <a:xfrm>
            <a:off x="4011431" y="122366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29" name="Título 1">
            <a:extLst>
              <a:ext uri="{FF2B5EF4-FFF2-40B4-BE49-F238E27FC236}">
                <a16:creationId xmlns:a16="http://schemas.microsoft.com/office/drawing/2014/main" id="{51798BF7-DDE7-820C-F910-468B02B83EDB}"/>
              </a:ext>
            </a:extLst>
          </p:cNvPr>
          <p:cNvSpPr txBox="1">
            <a:spLocks/>
          </p:cNvSpPr>
          <p:nvPr/>
        </p:nvSpPr>
        <p:spPr>
          <a:xfrm>
            <a:off x="5598834" y="122154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35" name="Título 1">
            <a:extLst>
              <a:ext uri="{FF2B5EF4-FFF2-40B4-BE49-F238E27FC236}">
                <a16:creationId xmlns:a16="http://schemas.microsoft.com/office/drawing/2014/main" id="{67E57F61-4104-2907-FC08-9FA707861F1D}"/>
              </a:ext>
            </a:extLst>
          </p:cNvPr>
          <p:cNvSpPr txBox="1">
            <a:spLocks/>
          </p:cNvSpPr>
          <p:nvPr/>
        </p:nvSpPr>
        <p:spPr>
          <a:xfrm>
            <a:off x="7104967" y="122988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36" name="Título 1">
            <a:extLst>
              <a:ext uri="{FF2B5EF4-FFF2-40B4-BE49-F238E27FC236}">
                <a16:creationId xmlns:a16="http://schemas.microsoft.com/office/drawing/2014/main" id="{6AFC8208-1C33-2E15-BE32-E2B1789141BB}"/>
              </a:ext>
            </a:extLst>
          </p:cNvPr>
          <p:cNvSpPr txBox="1">
            <a:spLocks/>
          </p:cNvSpPr>
          <p:nvPr/>
        </p:nvSpPr>
        <p:spPr>
          <a:xfrm>
            <a:off x="1591989" y="124420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37" name="Título 1">
            <a:extLst>
              <a:ext uri="{FF2B5EF4-FFF2-40B4-BE49-F238E27FC236}">
                <a16:creationId xmlns:a16="http://schemas.microsoft.com/office/drawing/2014/main" id="{FC53067F-A21F-2735-701B-1554E8527D60}"/>
              </a:ext>
            </a:extLst>
          </p:cNvPr>
          <p:cNvSpPr txBox="1">
            <a:spLocks/>
          </p:cNvSpPr>
          <p:nvPr/>
        </p:nvSpPr>
        <p:spPr>
          <a:xfrm>
            <a:off x="2280304" y="120894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38" name="Título 1">
            <a:extLst>
              <a:ext uri="{FF2B5EF4-FFF2-40B4-BE49-F238E27FC236}">
                <a16:creationId xmlns:a16="http://schemas.microsoft.com/office/drawing/2014/main" id="{FD9B6BE0-96FD-80E0-EC5C-F6501A81C600}"/>
              </a:ext>
            </a:extLst>
          </p:cNvPr>
          <p:cNvSpPr txBox="1">
            <a:spLocks/>
          </p:cNvSpPr>
          <p:nvPr/>
        </p:nvSpPr>
        <p:spPr>
          <a:xfrm>
            <a:off x="2290170" y="137551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39" name="Conector recto 38">
            <a:extLst>
              <a:ext uri="{FF2B5EF4-FFF2-40B4-BE49-F238E27FC236}">
                <a16:creationId xmlns:a16="http://schemas.microsoft.com/office/drawing/2014/main" id="{D6C57A8C-95D0-177D-8097-56F959BCDA76}"/>
              </a:ext>
            </a:extLst>
          </p:cNvPr>
          <p:cNvCxnSpPr/>
          <p:nvPr/>
        </p:nvCxnSpPr>
        <p:spPr>
          <a:xfrm>
            <a:off x="2280304" y="1393373"/>
            <a:ext cx="991742" cy="0"/>
          </a:xfrm>
          <a:prstGeom prst="line">
            <a:avLst/>
          </a:prstGeom>
          <a:noFill/>
          <a:ln w="19050" cap="flat" cmpd="sng" algn="ctr">
            <a:solidFill>
              <a:sysClr val="windowText" lastClr="000000"/>
            </a:solidFill>
            <a:prstDash val="solid"/>
            <a:miter lim="800000"/>
          </a:ln>
          <a:effectLst/>
        </p:spPr>
      </p:cxnSp>
      <p:sp>
        <p:nvSpPr>
          <p:cNvPr id="40" name="Rectángulo 39">
            <a:extLst>
              <a:ext uri="{FF2B5EF4-FFF2-40B4-BE49-F238E27FC236}">
                <a16:creationId xmlns:a16="http://schemas.microsoft.com/office/drawing/2014/main" id="{90A0C5E4-7806-BC04-B61F-916234F29279}"/>
              </a:ext>
            </a:extLst>
          </p:cNvPr>
          <p:cNvSpPr/>
          <p:nvPr/>
        </p:nvSpPr>
        <p:spPr>
          <a:xfrm>
            <a:off x="8638101" y="127699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a:t>
            </a:r>
            <a:r>
              <a:rPr kumimoji="0" lang="es-MX" sz="900" b="0" i="0" u="none" strike="noStrike" kern="0" cap="none" spc="0" normalizeH="0" baseline="0" noProof="0">
                <a:ln>
                  <a:noFill/>
                </a:ln>
                <a:solidFill>
                  <a:prstClr val="black"/>
                </a:solidFill>
                <a:uLnTx/>
                <a:uFillTx/>
                <a:latin typeface="Montserrat Medium"/>
                <a:ea typeface="Roboto Light" panose="02000000000000000000" pitchFamily="2" charset="0"/>
                <a:cs typeface="Myanmar Text" panose="020B0604020202020204" pitchFamily="34" charset="0"/>
              </a:rPr>
              <a:t>iniciado</a:t>
            </a: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41" name="Google Shape;753;p16">
            <a:extLst>
              <a:ext uri="{FF2B5EF4-FFF2-40B4-BE49-F238E27FC236}">
                <a16:creationId xmlns:a16="http://schemas.microsoft.com/office/drawing/2014/main" id="{C3F543D4-3CDE-38F1-E070-885F93A8663A}"/>
              </a:ext>
            </a:extLst>
          </p:cNvPr>
          <p:cNvSpPr/>
          <p:nvPr/>
        </p:nvSpPr>
        <p:spPr>
          <a:xfrm>
            <a:off x="3926985" y="125974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42" name="Google Shape;753;p16">
            <a:extLst>
              <a:ext uri="{FF2B5EF4-FFF2-40B4-BE49-F238E27FC236}">
                <a16:creationId xmlns:a16="http://schemas.microsoft.com/office/drawing/2014/main" id="{6F9BD740-9A12-6C26-1CFF-77039CE61C64}"/>
              </a:ext>
            </a:extLst>
          </p:cNvPr>
          <p:cNvSpPr/>
          <p:nvPr/>
        </p:nvSpPr>
        <p:spPr>
          <a:xfrm>
            <a:off x="5527395" y="125974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43" name="Google Shape;753;p16">
            <a:extLst>
              <a:ext uri="{FF2B5EF4-FFF2-40B4-BE49-F238E27FC236}">
                <a16:creationId xmlns:a16="http://schemas.microsoft.com/office/drawing/2014/main" id="{05A12E80-146D-6040-13AB-8BA8F3A30683}"/>
              </a:ext>
            </a:extLst>
          </p:cNvPr>
          <p:cNvSpPr/>
          <p:nvPr/>
        </p:nvSpPr>
        <p:spPr>
          <a:xfrm>
            <a:off x="7057903" y="127191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44" name="Google Shape;753;p16">
            <a:extLst>
              <a:ext uri="{FF2B5EF4-FFF2-40B4-BE49-F238E27FC236}">
                <a16:creationId xmlns:a16="http://schemas.microsoft.com/office/drawing/2014/main" id="{6154E7CA-CB4A-EA03-4F00-4DFCAE82AD20}"/>
              </a:ext>
            </a:extLst>
          </p:cNvPr>
          <p:cNvSpPr/>
          <p:nvPr/>
        </p:nvSpPr>
        <p:spPr>
          <a:xfrm>
            <a:off x="8524242" y="127191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Tree>
    <p:extLst>
      <p:ext uri="{BB962C8B-B14F-4D97-AF65-F5344CB8AC3E}">
        <p14:creationId xmlns:p14="http://schemas.microsoft.com/office/powerpoint/2010/main" val="759725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6EDFA-D56D-AC68-2678-D24D7B9B6B44}"/>
            </a:ext>
          </a:extLst>
        </p:cNvPr>
        <p:cNvGrpSpPr/>
        <p:nvPr/>
      </p:nvGrpSpPr>
      <p:grpSpPr>
        <a:xfrm>
          <a:off x="0" y="0"/>
          <a:ext cx="0" cy="0"/>
          <a:chOff x="0" y="0"/>
          <a:chExt cx="0" cy="0"/>
        </a:xfrm>
      </p:grpSpPr>
      <p:sp>
        <p:nvSpPr>
          <p:cNvPr id="3" name="Título 1">
            <a:extLst>
              <a:ext uri="{FF2B5EF4-FFF2-40B4-BE49-F238E27FC236}">
                <a16:creationId xmlns:a16="http://schemas.microsoft.com/office/drawing/2014/main" id="{2E5EABC1-3A85-10BC-41C9-545151D9D4FE}"/>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
        <p:nvSpPr>
          <p:cNvPr id="39" name="CuadroTexto 38">
            <a:extLst>
              <a:ext uri="{FF2B5EF4-FFF2-40B4-BE49-F238E27FC236}">
                <a16:creationId xmlns:a16="http://schemas.microsoft.com/office/drawing/2014/main" id="{6109136E-2A6B-90CA-0B64-EAC4F7D30002}"/>
              </a:ext>
            </a:extLst>
          </p:cNvPr>
          <p:cNvSpPr txBox="1"/>
          <p:nvPr/>
        </p:nvSpPr>
        <p:spPr>
          <a:xfrm>
            <a:off x="664214" y="697272"/>
            <a:ext cx="112675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Estrategia de Tecnología y Continuidad del negocio - Continuidad del Negocio</a:t>
            </a:r>
          </a:p>
        </p:txBody>
      </p:sp>
      <p:sp>
        <p:nvSpPr>
          <p:cNvPr id="110" name="AutoShape 8" descr="Reunión en línea con relleno sólido">
            <a:extLst>
              <a:ext uri="{FF2B5EF4-FFF2-40B4-BE49-F238E27FC236}">
                <a16:creationId xmlns:a16="http://schemas.microsoft.com/office/drawing/2014/main" id="{1D77A667-FD8E-A17E-4DC9-937A068B1A73}"/>
              </a:ext>
            </a:extLst>
          </p:cNvPr>
          <p:cNvSpPr>
            <a:spLocks noChangeAspect="1" noChangeArrowheads="1"/>
          </p:cNvSpPr>
          <p:nvPr/>
        </p:nvSpPr>
        <p:spPr bwMode="auto">
          <a:xfrm>
            <a:off x="6363424" y="3724363"/>
            <a:ext cx="304800" cy="304800"/>
          </a:xfrm>
          <a:prstGeom prst="parallelogram">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11" name="AutoShape 12" descr="Reunión en línea con relleno sólido">
            <a:extLst>
              <a:ext uri="{FF2B5EF4-FFF2-40B4-BE49-F238E27FC236}">
                <a16:creationId xmlns:a16="http://schemas.microsoft.com/office/drawing/2014/main" id="{A39E19D8-111A-8E20-1A16-C168C09F1806}"/>
              </a:ext>
            </a:extLst>
          </p:cNvPr>
          <p:cNvSpPr>
            <a:spLocks noChangeAspect="1" noChangeArrowheads="1"/>
          </p:cNvSpPr>
          <p:nvPr/>
        </p:nvSpPr>
        <p:spPr bwMode="auto">
          <a:xfrm>
            <a:off x="6515824" y="3876763"/>
            <a:ext cx="304800" cy="304800"/>
          </a:xfrm>
          <a:prstGeom prst="parallelogram">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12" name="Freeform 422">
            <a:extLst>
              <a:ext uri="{FF2B5EF4-FFF2-40B4-BE49-F238E27FC236}">
                <a16:creationId xmlns:a16="http://schemas.microsoft.com/office/drawing/2014/main" id="{50AB66F1-9575-A60E-3A09-B8EA056592E3}"/>
              </a:ext>
            </a:extLst>
          </p:cNvPr>
          <p:cNvSpPr>
            <a:spLocks/>
          </p:cNvSpPr>
          <p:nvPr/>
        </p:nvSpPr>
        <p:spPr bwMode="auto">
          <a:xfrm>
            <a:off x="7452403" y="1310184"/>
            <a:ext cx="4691469" cy="2624663"/>
          </a:xfrm>
          <a:prstGeom prst="parallelogram">
            <a:avLst>
              <a:gd name="adj" fmla="val 19801"/>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prstClr val="black"/>
                </a:solidFill>
                <a:effectLst/>
                <a:uLnTx/>
                <a:uFillTx/>
                <a:latin typeface="Montserrat Medium"/>
                <a:ea typeface="+mn-ea"/>
                <a:cs typeface="+mn-cs"/>
              </a:rPr>
              <a:t>Ejecución de la prueba de continuidad denominada “Prueba tecnológica proceso Seguro de Depósitos” la cual permitió validar la disponibilidad de la infraestructura tecnológica que soporta el proceso Administración del Sistema del Seguro de Depósitos.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a:ln>
                <a:noFill/>
              </a:ln>
              <a:solidFill>
                <a:prstClr val="black"/>
              </a:solidFill>
              <a:effectLst/>
              <a:uLnTx/>
              <a:uFillTx/>
              <a:latin typeface="Montserrat Medium"/>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prstClr val="black"/>
                </a:solidFill>
                <a:effectLst/>
                <a:uLnTx/>
                <a:uFillTx/>
                <a:latin typeface="Montserrat Medium"/>
                <a:ea typeface="+mn-ea"/>
                <a:cs typeface="+mn-cs"/>
              </a:rPr>
              <a:t>Realización del Análisis de impacto en el negocio BIA del proceso de Administración de Seguro de Depósitos, e inicio del proceso de  identificación de riesgos y estrategias de continuidad.</a:t>
            </a:r>
            <a:endParaRPr kumimoji="0" lang="es-ES" sz="1100" b="0" i="0" u="none" strike="noStrike" kern="0" cap="none" spc="0" normalizeH="0" baseline="0" noProof="0">
              <a:ln>
                <a:noFill/>
              </a:ln>
              <a:solidFill>
                <a:prstClr val="black"/>
              </a:solidFill>
              <a:effectLst/>
              <a:uLnTx/>
              <a:uFillTx/>
              <a:latin typeface="Montserrat Medium"/>
              <a:ea typeface="+mn-ea"/>
              <a:cs typeface="+mn-cs"/>
            </a:endParaRPr>
          </a:p>
        </p:txBody>
      </p:sp>
      <p:sp>
        <p:nvSpPr>
          <p:cNvPr id="113" name="Freeform 422">
            <a:extLst>
              <a:ext uri="{FF2B5EF4-FFF2-40B4-BE49-F238E27FC236}">
                <a16:creationId xmlns:a16="http://schemas.microsoft.com/office/drawing/2014/main" id="{B9F167E4-1018-EF17-A4A9-5EA5B0E29699}"/>
              </a:ext>
            </a:extLst>
          </p:cNvPr>
          <p:cNvSpPr>
            <a:spLocks/>
          </p:cNvSpPr>
          <p:nvPr/>
        </p:nvSpPr>
        <p:spPr bwMode="auto">
          <a:xfrm>
            <a:off x="1127613" y="1275343"/>
            <a:ext cx="5031408" cy="2630475"/>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prstClr val="black"/>
                </a:solidFill>
                <a:effectLst/>
                <a:uLnTx/>
                <a:uFillTx/>
                <a:latin typeface="Montserrat Medium"/>
                <a:ea typeface="+mn-ea"/>
                <a:cs typeface="+mn-cs"/>
              </a:rPr>
              <a:t>Asegurar la infraestructura tecnológica que soporta el proceso Administración del Sistema del Seguro de Depósitos, como por ejemplo: sistema de transmisión, sistema apago de seguro de depósitos, </a:t>
            </a:r>
            <a:r>
              <a:rPr kumimoji="0" lang="es-MX" sz="1100" b="0" i="0" u="none" strike="noStrike" kern="0" cap="none" spc="0" normalizeH="0" baseline="0" noProof="0" err="1">
                <a:ln>
                  <a:noFill/>
                </a:ln>
                <a:solidFill>
                  <a:prstClr val="black"/>
                </a:solidFill>
                <a:effectLst/>
                <a:uLnTx/>
                <a:uFillTx/>
                <a:latin typeface="Montserrat Medium"/>
                <a:ea typeface="+mn-ea"/>
                <a:cs typeface="+mn-cs"/>
              </a:rPr>
              <a:t>OnBase</a:t>
            </a:r>
            <a:r>
              <a:rPr kumimoji="0" lang="es-MX" sz="1100" b="0" i="0" u="none" strike="noStrike" kern="0" cap="none" spc="0" normalizeH="0" baseline="0" noProof="0">
                <a:ln>
                  <a:noFill/>
                </a:ln>
                <a:solidFill>
                  <a:prstClr val="black"/>
                </a:solidFill>
                <a:effectLst/>
                <a:uLnTx/>
                <a:uFillTx/>
                <a:latin typeface="Montserrat Medium"/>
                <a:ea typeface="+mn-ea"/>
                <a:cs typeface="+mn-cs"/>
              </a:rPr>
              <a:t>, Hermes y conexión a internet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a:ln>
                <a:noFill/>
              </a:ln>
              <a:solidFill>
                <a:prstClr val="black"/>
              </a:solidFill>
              <a:effectLst/>
              <a:uLnTx/>
              <a:uFillTx/>
              <a:latin typeface="Montserrat Medium"/>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prstClr val="black"/>
                </a:solidFill>
                <a:effectLst/>
                <a:uLnTx/>
                <a:uFillTx/>
                <a:latin typeface="Montserrat Medium"/>
                <a:ea typeface="+mn-ea"/>
                <a:cs typeface="+mn-cs"/>
              </a:rPr>
              <a:t>Se inició la contratación del centro alterno de procesamiento de datos para canales dedicados.</a:t>
            </a:r>
          </a:p>
        </p:txBody>
      </p:sp>
      <p:sp>
        <p:nvSpPr>
          <p:cNvPr id="114" name="Freeform 422">
            <a:extLst>
              <a:ext uri="{FF2B5EF4-FFF2-40B4-BE49-F238E27FC236}">
                <a16:creationId xmlns:a16="http://schemas.microsoft.com/office/drawing/2014/main" id="{527E4644-2491-4152-D705-EA003F384BC1}"/>
              </a:ext>
            </a:extLst>
          </p:cNvPr>
          <p:cNvSpPr>
            <a:spLocks/>
          </p:cNvSpPr>
          <p:nvPr/>
        </p:nvSpPr>
        <p:spPr bwMode="auto">
          <a:xfrm>
            <a:off x="6894258" y="4242733"/>
            <a:ext cx="5210150" cy="2233319"/>
          </a:xfrm>
          <a:prstGeom prst="parallelogram">
            <a:avLst>
              <a:gd name="adj" fmla="val 23151"/>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latin typeface="Montserrat Medium"/>
                <a:ea typeface="+mn-ea"/>
                <a:cs typeface="+mn-cs"/>
              </a:rPr>
              <a:t>Es fundamental contar con la participación de los lideres de los procesos en el desarrollo de estrategias de continuidad y en el diseño de las pruebas correspondientes.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a:ln>
                <a:noFill/>
              </a:ln>
              <a:solidFill>
                <a:prstClr val="black"/>
              </a:solidFill>
              <a:effectLst/>
              <a:uLnTx/>
              <a:uFillTx/>
              <a:latin typeface="Montserrat Medium"/>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latin typeface="Montserrat Medium"/>
                <a:ea typeface="+mn-ea"/>
                <a:cs typeface="+mn-cs"/>
              </a:rPr>
              <a:t>La continuidad del negocio requiere fomentar una  cultura organizacional basada en el aprendizaje, la colaboración, la revisión continua, que permita </a:t>
            </a:r>
            <a:r>
              <a:rPr kumimoji="0" lang="es-MX" sz="1100" b="0" i="0" u="none" strike="noStrike" kern="0" cap="none" spc="0" normalizeH="0" baseline="0" noProof="0">
                <a:ln>
                  <a:noFill/>
                </a:ln>
                <a:solidFill>
                  <a:prstClr val="black"/>
                </a:solidFill>
                <a:effectLst/>
                <a:uLnTx/>
                <a:uFillTx/>
                <a:latin typeface="Montserrat Medium"/>
                <a:ea typeface="+mn-ea"/>
                <a:cs typeface="+mn-cs"/>
              </a:rPr>
              <a:t>identificar vulnerabilidades, mitigar riesgos y fortalecer la resiliencia institucional frente a eventos disruptivos</a:t>
            </a:r>
            <a:endParaRPr kumimoji="0" lang="es-ES" sz="1100" b="0" i="0" u="none" strike="noStrike" kern="0" cap="none" spc="0" normalizeH="0" baseline="0" noProof="0">
              <a:ln>
                <a:noFill/>
              </a:ln>
              <a:solidFill>
                <a:prstClr val="black"/>
              </a:solidFill>
              <a:effectLst/>
              <a:uLnTx/>
              <a:uFillTx/>
              <a:latin typeface="Montserrat Medium"/>
              <a:ea typeface="+mn-ea"/>
              <a:cs typeface="+mn-cs"/>
            </a:endParaRPr>
          </a:p>
        </p:txBody>
      </p:sp>
      <p:sp>
        <p:nvSpPr>
          <p:cNvPr id="141" name="Freeform 422">
            <a:extLst>
              <a:ext uri="{FF2B5EF4-FFF2-40B4-BE49-F238E27FC236}">
                <a16:creationId xmlns:a16="http://schemas.microsoft.com/office/drawing/2014/main" id="{437399B8-2E79-ABA5-634E-FD06ECBF88B9}"/>
              </a:ext>
            </a:extLst>
          </p:cNvPr>
          <p:cNvSpPr>
            <a:spLocks/>
          </p:cNvSpPr>
          <p:nvPr/>
        </p:nvSpPr>
        <p:spPr bwMode="auto">
          <a:xfrm>
            <a:off x="1087543" y="4242733"/>
            <a:ext cx="4669200" cy="2235162"/>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prstClr val="black"/>
                </a:solidFill>
                <a:effectLst/>
                <a:uLnTx/>
                <a:uFillTx/>
                <a:latin typeface="Montserrat Medium"/>
                <a:ea typeface="+mn-ea"/>
                <a:cs typeface="+mn-cs"/>
              </a:rPr>
              <a:t>No se identificaron inconvenientes que impidan desarrollar las actividades definidas para el proyecto. Es necesario continuar con la participación de los lideres de proceso  en las actividades de fortalecimiento de la continuidad del negocio.</a:t>
            </a:r>
            <a:endParaRPr kumimoji="0" lang="en-US" sz="11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endParaRPr>
          </a:p>
        </p:txBody>
      </p:sp>
      <p:sp>
        <p:nvSpPr>
          <p:cNvPr id="2" name="AutoShape 8" descr="Reunión en línea con relleno sólido">
            <a:extLst>
              <a:ext uri="{FF2B5EF4-FFF2-40B4-BE49-F238E27FC236}">
                <a16:creationId xmlns:a16="http://schemas.microsoft.com/office/drawing/2014/main" id="{9D4C8767-06E4-2098-5050-0831762CE58E}"/>
              </a:ext>
            </a:extLst>
          </p:cNvPr>
          <p:cNvSpPr>
            <a:spLocks noChangeAspect="1" noChangeArrowheads="1"/>
          </p:cNvSpPr>
          <p:nvPr/>
        </p:nvSpPr>
        <p:spPr bwMode="auto">
          <a:xfrm>
            <a:off x="6170038" y="35464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 name="AutoShape 12" descr="Reunión en línea con relleno sólido">
            <a:extLst>
              <a:ext uri="{FF2B5EF4-FFF2-40B4-BE49-F238E27FC236}">
                <a16:creationId xmlns:a16="http://schemas.microsoft.com/office/drawing/2014/main" id="{1CBAFB04-32B6-A2A1-1C64-44D5F594342A}"/>
              </a:ext>
            </a:extLst>
          </p:cNvPr>
          <p:cNvSpPr>
            <a:spLocks noChangeAspect="1" noChangeArrowheads="1"/>
          </p:cNvSpPr>
          <p:nvPr/>
        </p:nvSpPr>
        <p:spPr bwMode="auto">
          <a:xfrm>
            <a:off x="6311421" y="3809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5" name="Paralelogramo 4">
            <a:extLst>
              <a:ext uri="{FF2B5EF4-FFF2-40B4-BE49-F238E27FC236}">
                <a16:creationId xmlns:a16="http://schemas.microsoft.com/office/drawing/2014/main" id="{61FC822B-45C2-E788-2DA0-C5A1B2CD67F7}"/>
              </a:ext>
            </a:extLst>
          </p:cNvPr>
          <p:cNvSpPr/>
          <p:nvPr/>
        </p:nvSpPr>
        <p:spPr>
          <a:xfrm>
            <a:off x="168010" y="1275343"/>
            <a:ext cx="1598953" cy="2720067"/>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6" name="Paralelogramo 5">
            <a:extLst>
              <a:ext uri="{FF2B5EF4-FFF2-40B4-BE49-F238E27FC236}">
                <a16:creationId xmlns:a16="http://schemas.microsoft.com/office/drawing/2014/main" id="{D3D1270E-BB78-4C39-A8E4-659B7CAB0334}"/>
              </a:ext>
            </a:extLst>
          </p:cNvPr>
          <p:cNvSpPr/>
          <p:nvPr/>
        </p:nvSpPr>
        <p:spPr>
          <a:xfrm>
            <a:off x="6246208" y="1275343"/>
            <a:ext cx="1706664" cy="2720067"/>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7" name="Paralelogramo 6">
            <a:extLst>
              <a:ext uri="{FF2B5EF4-FFF2-40B4-BE49-F238E27FC236}">
                <a16:creationId xmlns:a16="http://schemas.microsoft.com/office/drawing/2014/main" id="{501ACA3B-0BCA-B34D-F003-9BFCBBC0C132}"/>
              </a:ext>
            </a:extLst>
          </p:cNvPr>
          <p:cNvSpPr/>
          <p:nvPr/>
        </p:nvSpPr>
        <p:spPr>
          <a:xfrm>
            <a:off x="87592" y="4208212"/>
            <a:ext cx="1679371" cy="2298711"/>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8" name="Paralelogramo 7">
            <a:extLst>
              <a:ext uri="{FF2B5EF4-FFF2-40B4-BE49-F238E27FC236}">
                <a16:creationId xmlns:a16="http://schemas.microsoft.com/office/drawing/2014/main" id="{1D349749-ED2D-CDFD-9452-6DCD96683289}"/>
              </a:ext>
            </a:extLst>
          </p:cNvPr>
          <p:cNvSpPr/>
          <p:nvPr/>
        </p:nvSpPr>
        <p:spPr>
          <a:xfrm>
            <a:off x="5768940" y="4208212"/>
            <a:ext cx="1769280" cy="2279681"/>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9" name="Freeform 51">
            <a:extLst>
              <a:ext uri="{FF2B5EF4-FFF2-40B4-BE49-F238E27FC236}">
                <a16:creationId xmlns:a16="http://schemas.microsoft.com/office/drawing/2014/main" id="{D586DE5F-D25F-8B67-0FCD-22A0A75F9F00}"/>
              </a:ext>
            </a:extLst>
          </p:cNvPr>
          <p:cNvSpPr>
            <a:spLocks/>
          </p:cNvSpPr>
          <p:nvPr/>
        </p:nvSpPr>
        <p:spPr bwMode="auto">
          <a:xfrm>
            <a:off x="694822"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0" name="Freeform 70">
            <a:extLst>
              <a:ext uri="{FF2B5EF4-FFF2-40B4-BE49-F238E27FC236}">
                <a16:creationId xmlns:a16="http://schemas.microsoft.com/office/drawing/2014/main" id="{0F2D63B0-5A62-7E1A-847B-2AD5FB0EC1A2}"/>
              </a:ext>
            </a:extLst>
          </p:cNvPr>
          <p:cNvSpPr>
            <a:spLocks noEditPoints="1"/>
          </p:cNvSpPr>
          <p:nvPr/>
        </p:nvSpPr>
        <p:spPr bwMode="auto">
          <a:xfrm>
            <a:off x="694822" y="1997577"/>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1" name="Freeform 21">
            <a:extLst>
              <a:ext uri="{FF2B5EF4-FFF2-40B4-BE49-F238E27FC236}">
                <a16:creationId xmlns:a16="http://schemas.microsoft.com/office/drawing/2014/main" id="{5FCF1BBE-B45C-4654-8C20-15EB44135FDA}"/>
              </a:ext>
            </a:extLst>
          </p:cNvPr>
          <p:cNvSpPr>
            <a:spLocks noEditPoints="1"/>
          </p:cNvSpPr>
          <p:nvPr/>
        </p:nvSpPr>
        <p:spPr bwMode="auto">
          <a:xfrm>
            <a:off x="6894259" y="2027716"/>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12" name="Freeform 107">
            <a:extLst>
              <a:ext uri="{FF2B5EF4-FFF2-40B4-BE49-F238E27FC236}">
                <a16:creationId xmlns:a16="http://schemas.microsoft.com/office/drawing/2014/main" id="{27F06FB0-BCE2-C69C-E039-CA4D805AEFA2}"/>
              </a:ext>
            </a:extLst>
          </p:cNvPr>
          <p:cNvSpPr>
            <a:spLocks noEditPoints="1"/>
          </p:cNvSpPr>
          <p:nvPr/>
        </p:nvSpPr>
        <p:spPr bwMode="auto">
          <a:xfrm>
            <a:off x="6471521" y="4515337"/>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680615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3CB55-973B-9B4F-28BB-EDE83F4381E6}"/>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3" name="CuadroTexto 2">
            <a:extLst>
              <a:ext uri="{FF2B5EF4-FFF2-40B4-BE49-F238E27FC236}">
                <a16:creationId xmlns:a16="http://schemas.microsoft.com/office/drawing/2014/main" id="{31CA41EC-DD51-E754-0CB3-704AA660416D}"/>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Estrategia de Tecnología y Continuidad del negocio</a:t>
            </a:r>
          </a:p>
        </p:txBody>
      </p:sp>
      <p:sp>
        <p:nvSpPr>
          <p:cNvPr id="20" name="Rectangle 17">
            <a:extLst>
              <a:ext uri="{FF2B5EF4-FFF2-40B4-BE49-F238E27FC236}">
                <a16:creationId xmlns:a16="http://schemas.microsoft.com/office/drawing/2014/main" id="{F4134D26-CE9D-D8C6-16A7-2E9AFFDEB305}"/>
              </a:ext>
            </a:extLst>
          </p:cNvPr>
          <p:cNvSpPr/>
          <p:nvPr/>
        </p:nvSpPr>
        <p:spPr>
          <a:xfrm>
            <a:off x="529275" y="3206562"/>
            <a:ext cx="11307428" cy="2765588"/>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21" name="Paralelogramo 20">
            <a:extLst>
              <a:ext uri="{FF2B5EF4-FFF2-40B4-BE49-F238E27FC236}">
                <a16:creationId xmlns:a16="http://schemas.microsoft.com/office/drawing/2014/main" id="{3D0E051E-0B87-23D0-1A02-66280FA8F2C3}"/>
              </a:ext>
            </a:extLst>
          </p:cNvPr>
          <p:cNvSpPr/>
          <p:nvPr/>
        </p:nvSpPr>
        <p:spPr>
          <a:xfrm>
            <a:off x="512350" y="2611861"/>
            <a:ext cx="3118554" cy="541374"/>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a:ln>
                  <a:noFill/>
                </a:ln>
                <a:solidFill>
                  <a:prstClr val="white"/>
                </a:solidFill>
                <a:effectLst/>
                <a:uLnTx/>
                <a:uFillTx/>
                <a:latin typeface="Montserrat Medium"/>
                <a:ea typeface="+mn-ea"/>
                <a:cs typeface="+mn-cs"/>
              </a:rPr>
              <a:t>Hitos</a:t>
            </a:r>
          </a:p>
        </p:txBody>
      </p:sp>
      <p:sp>
        <p:nvSpPr>
          <p:cNvPr id="22" name="CuadroTexto 21">
            <a:extLst>
              <a:ext uri="{FF2B5EF4-FFF2-40B4-BE49-F238E27FC236}">
                <a16:creationId xmlns:a16="http://schemas.microsoft.com/office/drawing/2014/main" id="{EDF2DEBF-4FA5-E38A-7325-6BFDA81743DF}"/>
              </a:ext>
            </a:extLst>
          </p:cNvPr>
          <p:cNvSpPr txBox="1"/>
          <p:nvPr/>
        </p:nvSpPr>
        <p:spPr>
          <a:xfrm>
            <a:off x="969490" y="3861421"/>
            <a:ext cx="284383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0" cap="none" spc="0" normalizeH="0" baseline="0" noProof="0">
                <a:ln>
                  <a:noFill/>
                </a:ln>
                <a:solidFill>
                  <a:prstClr val="black"/>
                </a:solidFill>
                <a:effectLst/>
                <a:uLnTx/>
                <a:uFillTx/>
                <a:latin typeface="Montserrat Medium"/>
                <a:ea typeface="+mn-ea"/>
                <a:cs typeface="+mn-cs"/>
              </a:rPr>
              <a:t>Diseño de políticas</a:t>
            </a:r>
          </a:p>
        </p:txBody>
      </p:sp>
      <p:sp>
        <p:nvSpPr>
          <p:cNvPr id="23" name="CuadroTexto 22">
            <a:extLst>
              <a:ext uri="{FF2B5EF4-FFF2-40B4-BE49-F238E27FC236}">
                <a16:creationId xmlns:a16="http://schemas.microsoft.com/office/drawing/2014/main" id="{60A6F4F1-0A18-BB24-C584-8B13C8405DD8}"/>
              </a:ext>
            </a:extLst>
          </p:cNvPr>
          <p:cNvSpPr txBox="1"/>
          <p:nvPr/>
        </p:nvSpPr>
        <p:spPr>
          <a:xfrm>
            <a:off x="977252" y="4389887"/>
            <a:ext cx="284383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Prueba de concepto (POC)</a:t>
            </a:r>
            <a:endParaRPr kumimoji="0" lang="es-ES_tradnl"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24" name="Paralelogramo 23">
            <a:extLst>
              <a:ext uri="{FF2B5EF4-FFF2-40B4-BE49-F238E27FC236}">
                <a16:creationId xmlns:a16="http://schemas.microsoft.com/office/drawing/2014/main" id="{FCD7D5B3-4376-70B3-8700-E26C814015A8}"/>
              </a:ext>
            </a:extLst>
          </p:cNvPr>
          <p:cNvSpPr/>
          <p:nvPr/>
        </p:nvSpPr>
        <p:spPr>
          <a:xfrm>
            <a:off x="6521390" y="2633479"/>
            <a:ext cx="5365810" cy="285985"/>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2025</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5" name="Straight Connector 42">
            <a:extLst>
              <a:ext uri="{FF2B5EF4-FFF2-40B4-BE49-F238E27FC236}">
                <a16:creationId xmlns:a16="http://schemas.microsoft.com/office/drawing/2014/main" id="{64D56C92-675B-A90E-7BBD-6FA22D4854B4}"/>
              </a:ext>
            </a:extLst>
          </p:cNvPr>
          <p:cNvCxnSpPr>
            <a:cxnSpLocks/>
          </p:cNvCxnSpPr>
          <p:nvPr/>
        </p:nvCxnSpPr>
        <p:spPr>
          <a:xfrm flipH="1">
            <a:off x="6554723" y="3345673"/>
            <a:ext cx="3227" cy="2520000"/>
          </a:xfrm>
          <a:prstGeom prst="line">
            <a:avLst/>
          </a:prstGeom>
          <a:noFill/>
          <a:ln w="12700" cap="flat" cmpd="sng" algn="ctr">
            <a:solidFill>
              <a:sysClr val="window" lastClr="FFFFFF">
                <a:lumMod val="65000"/>
              </a:sysClr>
            </a:solidFill>
            <a:prstDash val="dash"/>
            <a:miter lim="800000"/>
          </a:ln>
          <a:effectLst/>
        </p:spPr>
      </p:cxnSp>
      <p:cxnSp>
        <p:nvCxnSpPr>
          <p:cNvPr id="26" name="Straight Connector 42">
            <a:extLst>
              <a:ext uri="{FF2B5EF4-FFF2-40B4-BE49-F238E27FC236}">
                <a16:creationId xmlns:a16="http://schemas.microsoft.com/office/drawing/2014/main" id="{C627CC71-3A82-3BD2-8DC3-210ECAC39736}"/>
              </a:ext>
            </a:extLst>
          </p:cNvPr>
          <p:cNvCxnSpPr>
            <a:cxnSpLocks/>
          </p:cNvCxnSpPr>
          <p:nvPr/>
        </p:nvCxnSpPr>
        <p:spPr>
          <a:xfrm flipH="1">
            <a:off x="7847000" y="3347917"/>
            <a:ext cx="5793" cy="2520000"/>
          </a:xfrm>
          <a:prstGeom prst="line">
            <a:avLst/>
          </a:prstGeom>
          <a:noFill/>
          <a:ln w="12700" cap="flat" cmpd="sng" algn="ctr">
            <a:solidFill>
              <a:sysClr val="window" lastClr="FFFFFF">
                <a:lumMod val="85000"/>
              </a:sysClr>
            </a:solidFill>
            <a:prstDash val="dash"/>
            <a:miter lim="800000"/>
          </a:ln>
          <a:effectLst/>
        </p:spPr>
      </p:cxnSp>
      <p:cxnSp>
        <p:nvCxnSpPr>
          <p:cNvPr id="27" name="Straight Connector 42">
            <a:extLst>
              <a:ext uri="{FF2B5EF4-FFF2-40B4-BE49-F238E27FC236}">
                <a16:creationId xmlns:a16="http://schemas.microsoft.com/office/drawing/2014/main" id="{0AB055C0-AD60-FEBE-AE6A-CEDFAB606409}"/>
              </a:ext>
            </a:extLst>
          </p:cNvPr>
          <p:cNvCxnSpPr>
            <a:cxnSpLocks/>
          </p:cNvCxnSpPr>
          <p:nvPr/>
        </p:nvCxnSpPr>
        <p:spPr>
          <a:xfrm flipH="1">
            <a:off x="6123535" y="3353133"/>
            <a:ext cx="1338" cy="2520000"/>
          </a:xfrm>
          <a:prstGeom prst="line">
            <a:avLst/>
          </a:prstGeom>
          <a:noFill/>
          <a:ln w="12700" cap="flat" cmpd="sng" algn="ctr">
            <a:solidFill>
              <a:sysClr val="window" lastClr="FFFFFF">
                <a:lumMod val="85000"/>
              </a:sysClr>
            </a:solidFill>
            <a:prstDash val="dash"/>
            <a:miter lim="800000"/>
          </a:ln>
          <a:effectLst/>
        </p:spPr>
      </p:cxnSp>
      <p:cxnSp>
        <p:nvCxnSpPr>
          <p:cNvPr id="28" name="Straight Connector 42">
            <a:extLst>
              <a:ext uri="{FF2B5EF4-FFF2-40B4-BE49-F238E27FC236}">
                <a16:creationId xmlns:a16="http://schemas.microsoft.com/office/drawing/2014/main" id="{63701582-ABED-20F2-6AE2-8184E1E6513F}"/>
              </a:ext>
            </a:extLst>
          </p:cNvPr>
          <p:cNvCxnSpPr>
            <a:cxnSpLocks/>
          </p:cNvCxnSpPr>
          <p:nvPr/>
        </p:nvCxnSpPr>
        <p:spPr>
          <a:xfrm>
            <a:off x="7180575" y="3353133"/>
            <a:ext cx="0" cy="2520000"/>
          </a:xfrm>
          <a:prstGeom prst="line">
            <a:avLst/>
          </a:prstGeom>
          <a:noFill/>
          <a:ln w="12700" cap="flat" cmpd="sng" algn="ctr">
            <a:solidFill>
              <a:sysClr val="window" lastClr="FFFFFF">
                <a:lumMod val="85000"/>
              </a:sysClr>
            </a:solidFill>
            <a:prstDash val="dash"/>
            <a:miter lim="800000"/>
          </a:ln>
          <a:effectLst/>
        </p:spPr>
      </p:cxnSp>
      <p:cxnSp>
        <p:nvCxnSpPr>
          <p:cNvPr id="29" name="Straight Connector 42">
            <a:extLst>
              <a:ext uri="{FF2B5EF4-FFF2-40B4-BE49-F238E27FC236}">
                <a16:creationId xmlns:a16="http://schemas.microsoft.com/office/drawing/2014/main" id="{0CDEB48D-605C-22EB-ADF9-C498CB40F148}"/>
              </a:ext>
            </a:extLst>
          </p:cNvPr>
          <p:cNvCxnSpPr>
            <a:cxnSpLocks/>
          </p:cNvCxnSpPr>
          <p:nvPr/>
        </p:nvCxnSpPr>
        <p:spPr>
          <a:xfrm>
            <a:off x="8562262" y="3347915"/>
            <a:ext cx="0" cy="2520000"/>
          </a:xfrm>
          <a:prstGeom prst="line">
            <a:avLst/>
          </a:prstGeom>
          <a:noFill/>
          <a:ln w="12700" cap="flat" cmpd="sng" algn="ctr">
            <a:solidFill>
              <a:sysClr val="window" lastClr="FFFFFF">
                <a:lumMod val="85000"/>
              </a:sysClr>
            </a:solidFill>
            <a:prstDash val="dash"/>
            <a:miter lim="800000"/>
          </a:ln>
          <a:effectLst/>
        </p:spPr>
      </p:cxnSp>
      <p:cxnSp>
        <p:nvCxnSpPr>
          <p:cNvPr id="30" name="Straight Connector 42">
            <a:extLst>
              <a:ext uri="{FF2B5EF4-FFF2-40B4-BE49-F238E27FC236}">
                <a16:creationId xmlns:a16="http://schemas.microsoft.com/office/drawing/2014/main" id="{0EE9BAA1-3FE3-F9A0-B35A-160C9776E45D}"/>
              </a:ext>
            </a:extLst>
          </p:cNvPr>
          <p:cNvCxnSpPr>
            <a:cxnSpLocks/>
          </p:cNvCxnSpPr>
          <p:nvPr/>
        </p:nvCxnSpPr>
        <p:spPr>
          <a:xfrm>
            <a:off x="9182221" y="3359703"/>
            <a:ext cx="0" cy="2520000"/>
          </a:xfrm>
          <a:prstGeom prst="line">
            <a:avLst/>
          </a:prstGeom>
          <a:noFill/>
          <a:ln w="12700" cap="flat" cmpd="sng" algn="ctr">
            <a:solidFill>
              <a:sysClr val="window" lastClr="FFFFFF">
                <a:lumMod val="85000"/>
              </a:sysClr>
            </a:solidFill>
            <a:prstDash val="dash"/>
            <a:miter lim="800000"/>
          </a:ln>
          <a:effectLst/>
        </p:spPr>
      </p:cxnSp>
      <p:graphicFrame>
        <p:nvGraphicFramePr>
          <p:cNvPr id="31" name="Tabla 30">
            <a:extLst>
              <a:ext uri="{FF2B5EF4-FFF2-40B4-BE49-F238E27FC236}">
                <a16:creationId xmlns:a16="http://schemas.microsoft.com/office/drawing/2014/main" id="{21020442-AD0C-BFA1-F758-63653EB7192F}"/>
              </a:ext>
            </a:extLst>
          </p:cNvPr>
          <p:cNvGraphicFramePr>
            <a:graphicFrameLocks noGrp="1"/>
          </p:cNvGraphicFramePr>
          <p:nvPr/>
        </p:nvGraphicFramePr>
        <p:xfrm>
          <a:off x="6521391" y="2926109"/>
          <a:ext cx="5296054" cy="228600"/>
        </p:xfrm>
        <a:graphic>
          <a:graphicData uri="http://schemas.openxmlformats.org/drawingml/2006/table">
            <a:tbl>
              <a:tblPr bandRow="1">
                <a:effectLst>
                  <a:outerShdw blurRad="50800" dist="38100" dir="2700000" algn="tl" rotWithShape="0">
                    <a:prstClr val="black">
                      <a:alpha val="40000"/>
                    </a:prstClr>
                  </a:outerShdw>
                </a:effectLst>
              </a:tblPr>
              <a:tblGrid>
                <a:gridCol w="673013">
                  <a:extLst>
                    <a:ext uri="{9D8B030D-6E8A-4147-A177-3AD203B41FA5}">
                      <a16:colId xmlns:a16="http://schemas.microsoft.com/office/drawing/2014/main" val="3882810018"/>
                    </a:ext>
                  </a:extLst>
                </a:gridCol>
                <a:gridCol w="656708">
                  <a:extLst>
                    <a:ext uri="{9D8B030D-6E8A-4147-A177-3AD203B41FA5}">
                      <a16:colId xmlns:a16="http://schemas.microsoft.com/office/drawing/2014/main" val="192381345"/>
                    </a:ext>
                  </a:extLst>
                </a:gridCol>
                <a:gridCol w="679956">
                  <a:extLst>
                    <a:ext uri="{9D8B030D-6E8A-4147-A177-3AD203B41FA5}">
                      <a16:colId xmlns:a16="http://schemas.microsoft.com/office/drawing/2014/main" val="3336459926"/>
                    </a:ext>
                  </a:extLst>
                </a:gridCol>
                <a:gridCol w="656708">
                  <a:extLst>
                    <a:ext uri="{9D8B030D-6E8A-4147-A177-3AD203B41FA5}">
                      <a16:colId xmlns:a16="http://schemas.microsoft.com/office/drawing/2014/main" val="3209198941"/>
                    </a:ext>
                  </a:extLst>
                </a:gridCol>
                <a:gridCol w="656708">
                  <a:extLst>
                    <a:ext uri="{9D8B030D-6E8A-4147-A177-3AD203B41FA5}">
                      <a16:colId xmlns:a16="http://schemas.microsoft.com/office/drawing/2014/main" val="3874771424"/>
                    </a:ext>
                  </a:extLst>
                </a:gridCol>
                <a:gridCol w="714825">
                  <a:extLst>
                    <a:ext uri="{9D8B030D-6E8A-4147-A177-3AD203B41FA5}">
                      <a16:colId xmlns:a16="http://schemas.microsoft.com/office/drawing/2014/main" val="1100142794"/>
                    </a:ext>
                  </a:extLst>
                </a:gridCol>
                <a:gridCol w="629068">
                  <a:extLst>
                    <a:ext uri="{9D8B030D-6E8A-4147-A177-3AD203B41FA5}">
                      <a16:colId xmlns:a16="http://schemas.microsoft.com/office/drawing/2014/main" val="4020828414"/>
                    </a:ext>
                  </a:extLst>
                </a:gridCol>
                <a:gridCol w="629068">
                  <a:extLst>
                    <a:ext uri="{9D8B030D-6E8A-4147-A177-3AD203B41FA5}">
                      <a16:colId xmlns:a16="http://schemas.microsoft.com/office/drawing/2014/main" val="2464932726"/>
                    </a:ext>
                  </a:extLst>
                </a:gridCol>
              </a:tblGrid>
              <a:tr h="157270">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Ene</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Feb</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Mar</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Abr</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May</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Jun</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chemeClr val="tx1"/>
                          </a:solidFill>
                          <a:latin typeface="Montserrat Medium"/>
                        </a:defRPr>
                      </a:lvl1pPr>
                      <a:lvl2pPr marL="457200" algn="l" defTabSz="914400" rtl="0" eaLnBrk="1" latinLnBrk="0" hangingPunct="1">
                        <a:defRPr sz="1800" kern="1200">
                          <a:solidFill>
                            <a:schemeClr val="tx1"/>
                          </a:solidFill>
                          <a:latin typeface="Montserrat Medium"/>
                        </a:defRPr>
                      </a:lvl2pPr>
                      <a:lvl3pPr marL="914400" algn="l" defTabSz="914400" rtl="0" eaLnBrk="1" latinLnBrk="0" hangingPunct="1">
                        <a:defRPr sz="1800" kern="1200">
                          <a:solidFill>
                            <a:schemeClr val="tx1"/>
                          </a:solidFill>
                          <a:latin typeface="Montserrat Medium"/>
                        </a:defRPr>
                      </a:lvl3pPr>
                      <a:lvl4pPr marL="1371600" algn="l" defTabSz="914400" rtl="0" eaLnBrk="1" latinLnBrk="0" hangingPunct="1">
                        <a:defRPr sz="1800" kern="1200">
                          <a:solidFill>
                            <a:schemeClr val="tx1"/>
                          </a:solidFill>
                          <a:latin typeface="Montserrat Medium"/>
                        </a:defRPr>
                      </a:lvl4pPr>
                      <a:lvl5pPr marL="1828800" algn="l" defTabSz="914400" rtl="0" eaLnBrk="1" latinLnBrk="0" hangingPunct="1">
                        <a:defRPr sz="1800" kern="1200">
                          <a:solidFill>
                            <a:schemeClr val="tx1"/>
                          </a:solidFill>
                          <a:latin typeface="Montserrat Medium"/>
                        </a:defRPr>
                      </a:lvl5pPr>
                      <a:lvl6pPr marL="2286000" algn="l" defTabSz="914400" rtl="0" eaLnBrk="1" latinLnBrk="0" hangingPunct="1">
                        <a:defRPr sz="1800" kern="1200">
                          <a:solidFill>
                            <a:schemeClr val="tx1"/>
                          </a:solidFill>
                          <a:latin typeface="Montserrat Medium"/>
                        </a:defRPr>
                      </a:lvl6pPr>
                      <a:lvl7pPr marL="2743200" algn="l" defTabSz="914400" rtl="0" eaLnBrk="1" latinLnBrk="0" hangingPunct="1">
                        <a:defRPr sz="1800" kern="1200">
                          <a:solidFill>
                            <a:schemeClr val="tx1"/>
                          </a:solidFill>
                          <a:latin typeface="Montserrat Medium"/>
                        </a:defRPr>
                      </a:lvl7pPr>
                      <a:lvl8pPr marL="3200400" algn="l" defTabSz="914400" rtl="0" eaLnBrk="1" latinLnBrk="0" hangingPunct="1">
                        <a:defRPr sz="1800" kern="1200">
                          <a:solidFill>
                            <a:schemeClr val="tx1"/>
                          </a:solidFill>
                          <a:latin typeface="Montserrat Medium"/>
                        </a:defRPr>
                      </a:lvl8pPr>
                      <a:lvl9pPr marL="3657600" algn="l" defTabSz="914400" rtl="0" eaLnBrk="1" latinLnBrk="0" hangingPunct="1">
                        <a:defRPr sz="1800" kern="1200">
                          <a:solidFill>
                            <a:schemeClr val="tx1"/>
                          </a:solidFill>
                          <a:latin typeface="Montserrat Medium"/>
                        </a:defRPr>
                      </a:lvl9pPr>
                    </a:lstStyle>
                    <a:p>
                      <a:pPr algn="ctr"/>
                      <a:r>
                        <a:rPr lang="en-US" sz="900" b="1" i="0">
                          <a:solidFill>
                            <a:schemeClr val="bg1">
                              <a:lumMod val="10000"/>
                            </a:schemeClr>
                          </a:solidFill>
                          <a:latin typeface="Montserrat" panose="00000500000000000000" pitchFamily="2" charset="0"/>
                          <a:cs typeface="Poppins SemiBold" pitchFamily="2" charset="77"/>
                        </a:rPr>
                        <a:t>Jul</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pPr algn="ctr"/>
                      <a:r>
                        <a:rPr lang="en-US" sz="900" b="1" i="0">
                          <a:solidFill>
                            <a:schemeClr val="bg1">
                              <a:lumMod val="10000"/>
                            </a:schemeClr>
                          </a:solidFill>
                          <a:latin typeface="Montserrat" panose="00000500000000000000" pitchFamily="2" charset="0"/>
                          <a:cs typeface="Poppins SemiBold" pitchFamily="2" charset="77"/>
                        </a:rPr>
                        <a:t>Ago</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465549619"/>
                  </a:ext>
                </a:extLst>
              </a:tr>
            </a:tbl>
          </a:graphicData>
        </a:graphic>
      </p:graphicFrame>
      <p:cxnSp>
        <p:nvCxnSpPr>
          <p:cNvPr id="48" name="Straight Connector 42">
            <a:extLst>
              <a:ext uri="{FF2B5EF4-FFF2-40B4-BE49-F238E27FC236}">
                <a16:creationId xmlns:a16="http://schemas.microsoft.com/office/drawing/2014/main" id="{45722D4A-9261-B059-3FC3-79B63CECD754}"/>
              </a:ext>
            </a:extLst>
          </p:cNvPr>
          <p:cNvCxnSpPr>
            <a:cxnSpLocks/>
          </p:cNvCxnSpPr>
          <p:nvPr/>
        </p:nvCxnSpPr>
        <p:spPr>
          <a:xfrm>
            <a:off x="9849845" y="3315469"/>
            <a:ext cx="0" cy="2520000"/>
          </a:xfrm>
          <a:prstGeom prst="line">
            <a:avLst/>
          </a:prstGeom>
          <a:noFill/>
          <a:ln w="12700" cap="flat" cmpd="sng" algn="ctr">
            <a:solidFill>
              <a:sysClr val="window" lastClr="FFFFFF">
                <a:lumMod val="85000"/>
              </a:sysClr>
            </a:solidFill>
            <a:prstDash val="dash"/>
            <a:miter lim="800000"/>
          </a:ln>
          <a:effectLst/>
        </p:spPr>
      </p:cxnSp>
      <p:cxnSp>
        <p:nvCxnSpPr>
          <p:cNvPr id="49" name="Straight Connector 42">
            <a:extLst>
              <a:ext uri="{FF2B5EF4-FFF2-40B4-BE49-F238E27FC236}">
                <a16:creationId xmlns:a16="http://schemas.microsoft.com/office/drawing/2014/main" id="{2BE12478-36CB-FBAA-CDF4-CF60F06FD96C}"/>
              </a:ext>
            </a:extLst>
          </p:cNvPr>
          <p:cNvCxnSpPr>
            <a:cxnSpLocks/>
          </p:cNvCxnSpPr>
          <p:nvPr/>
        </p:nvCxnSpPr>
        <p:spPr>
          <a:xfrm flipH="1">
            <a:off x="10576064" y="3327016"/>
            <a:ext cx="1553" cy="2520000"/>
          </a:xfrm>
          <a:prstGeom prst="line">
            <a:avLst/>
          </a:prstGeom>
          <a:noFill/>
          <a:ln w="12700" cap="flat" cmpd="sng" algn="ctr">
            <a:solidFill>
              <a:sysClr val="window" lastClr="FFFFFF">
                <a:lumMod val="85000"/>
              </a:sysClr>
            </a:solidFill>
            <a:prstDash val="dash"/>
            <a:miter lim="800000"/>
          </a:ln>
          <a:effectLst/>
        </p:spPr>
      </p:cxnSp>
      <p:sp>
        <p:nvSpPr>
          <p:cNvPr id="50" name="Paralelogramo 49">
            <a:extLst>
              <a:ext uri="{FF2B5EF4-FFF2-40B4-BE49-F238E27FC236}">
                <a16:creationId xmlns:a16="http://schemas.microsoft.com/office/drawing/2014/main" id="{F4266CFD-D5E1-FB5A-4083-46BE130D60DB}"/>
              </a:ext>
            </a:extLst>
          </p:cNvPr>
          <p:cNvSpPr/>
          <p:nvPr/>
        </p:nvSpPr>
        <p:spPr>
          <a:xfrm>
            <a:off x="5634605" y="2610236"/>
            <a:ext cx="849880" cy="541372"/>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a:ln>
                  <a:noFill/>
                </a:ln>
                <a:solidFill>
                  <a:prstClr val="white"/>
                </a:solidFill>
                <a:effectLst/>
                <a:uLnTx/>
                <a:uFillTx/>
                <a:latin typeface="Montserrat Medium"/>
                <a:ea typeface="+mn-ea"/>
                <a:cs typeface="+mn-cs"/>
              </a:rPr>
              <a:t>2024</a:t>
            </a:r>
            <a:endParaRPr kumimoji="0" lang="es-CO" sz="1600" b="1" i="0" u="none" strike="noStrike" kern="0" cap="none" spc="0" normalizeH="0" baseline="0" noProof="0">
              <a:ln>
                <a:noFill/>
              </a:ln>
              <a:solidFill>
                <a:prstClr val="white"/>
              </a:solidFill>
              <a:effectLst/>
              <a:uLnTx/>
              <a:uFillTx/>
              <a:latin typeface="Montserrat Medium"/>
              <a:ea typeface="+mn-ea"/>
              <a:cs typeface="+mn-cs"/>
            </a:endParaRPr>
          </a:p>
        </p:txBody>
      </p:sp>
      <p:sp>
        <p:nvSpPr>
          <p:cNvPr id="51" name="Round Diagonal Corner Rectangle 4">
            <a:extLst>
              <a:ext uri="{FF2B5EF4-FFF2-40B4-BE49-F238E27FC236}">
                <a16:creationId xmlns:a16="http://schemas.microsoft.com/office/drawing/2014/main" id="{34637793-4F2D-89FF-F286-156E660A58B1}"/>
              </a:ext>
            </a:extLst>
          </p:cNvPr>
          <p:cNvSpPr/>
          <p:nvPr/>
        </p:nvSpPr>
        <p:spPr>
          <a:xfrm>
            <a:off x="512349" y="1760264"/>
            <a:ext cx="7778116" cy="694011"/>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2" name="Rectángulo 51">
            <a:extLst>
              <a:ext uri="{FF2B5EF4-FFF2-40B4-BE49-F238E27FC236}">
                <a16:creationId xmlns:a16="http://schemas.microsoft.com/office/drawing/2014/main" id="{B9865212-9195-CDD3-08E0-F503FEAEA6B5}"/>
              </a:ext>
            </a:extLst>
          </p:cNvPr>
          <p:cNvSpPr/>
          <p:nvPr/>
        </p:nvSpPr>
        <p:spPr>
          <a:xfrm>
            <a:off x="525465" y="2140079"/>
            <a:ext cx="7810118"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white"/>
                </a:solidFill>
                <a:effectLst/>
                <a:uLnTx/>
                <a:uFillTx/>
                <a:latin typeface="Montserrat Medium"/>
                <a:ea typeface="+mn-ea"/>
                <a:cs typeface="+mn-cs"/>
              </a:rPr>
              <a:t>Líder: Jefe  de Tecnologías de la Información</a:t>
            </a:r>
          </a:p>
        </p:txBody>
      </p:sp>
      <p:sp>
        <p:nvSpPr>
          <p:cNvPr id="53" name="CuadroTexto 6">
            <a:extLst>
              <a:ext uri="{FF2B5EF4-FFF2-40B4-BE49-F238E27FC236}">
                <a16:creationId xmlns:a16="http://schemas.microsoft.com/office/drawing/2014/main" id="{977ED782-B836-44A9-4E40-D21BF171FD57}"/>
              </a:ext>
            </a:extLst>
          </p:cNvPr>
          <p:cNvSpPr txBox="1"/>
          <p:nvPr/>
        </p:nvSpPr>
        <p:spPr>
          <a:xfrm rot="4">
            <a:off x="525467" y="1873731"/>
            <a:ext cx="7820932"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MX" sz="1600" b="1" i="0" u="none" strike="noStrike" kern="0" cap="none" spc="0" normalizeH="0" baseline="0" noProof="0">
                <a:ln>
                  <a:noFill/>
                </a:ln>
                <a:solidFill>
                  <a:srgbClr val="FFFFFF"/>
                </a:solidFill>
                <a:effectLst/>
                <a:uLnTx/>
                <a:uFillTx/>
                <a:latin typeface="Montserrat Medium"/>
                <a:ea typeface="Aptos" panose="020B0004020202020204" pitchFamily="34" charset="0"/>
                <a:cs typeface="+mn-cs"/>
              </a:rPr>
              <a:t>Nuevo mecanismo de  copias de seguridad</a:t>
            </a:r>
          </a:p>
        </p:txBody>
      </p:sp>
      <p:sp>
        <p:nvSpPr>
          <p:cNvPr id="54" name="Google Shape;540;p23">
            <a:extLst>
              <a:ext uri="{FF2B5EF4-FFF2-40B4-BE49-F238E27FC236}">
                <a16:creationId xmlns:a16="http://schemas.microsoft.com/office/drawing/2014/main" id="{38843E86-5DE8-143F-618B-B2E05A0B9B32}"/>
              </a:ext>
            </a:extLst>
          </p:cNvPr>
          <p:cNvSpPr/>
          <p:nvPr/>
        </p:nvSpPr>
        <p:spPr>
          <a:xfrm>
            <a:off x="925360" y="1975833"/>
            <a:ext cx="409533" cy="302419"/>
          </a:xfrm>
          <a:custGeom>
            <a:avLst/>
            <a:gdLst/>
            <a:ahLst/>
            <a:cxnLst/>
            <a:rect l="l" t="t" r="r" b="b"/>
            <a:pathLst>
              <a:path w="72" h="60" extrusionOk="0">
                <a:moveTo>
                  <a:pt x="10" y="49"/>
                </a:moveTo>
                <a:cubicBezTo>
                  <a:pt x="10" y="33"/>
                  <a:pt x="10" y="33"/>
                  <a:pt x="10" y="33"/>
                </a:cubicBezTo>
                <a:cubicBezTo>
                  <a:pt x="10" y="32"/>
                  <a:pt x="11" y="31"/>
                  <a:pt x="12" y="31"/>
                </a:cubicBezTo>
                <a:cubicBezTo>
                  <a:pt x="16" y="31"/>
                  <a:pt x="16" y="31"/>
                  <a:pt x="16" y="31"/>
                </a:cubicBezTo>
                <a:cubicBezTo>
                  <a:pt x="18" y="31"/>
                  <a:pt x="19" y="32"/>
                  <a:pt x="19" y="33"/>
                </a:cubicBezTo>
                <a:cubicBezTo>
                  <a:pt x="19" y="49"/>
                  <a:pt x="19" y="49"/>
                  <a:pt x="19" y="49"/>
                </a:cubicBezTo>
                <a:cubicBezTo>
                  <a:pt x="19" y="51"/>
                  <a:pt x="18" y="52"/>
                  <a:pt x="16" y="52"/>
                </a:cubicBezTo>
                <a:cubicBezTo>
                  <a:pt x="12" y="52"/>
                  <a:pt x="12" y="52"/>
                  <a:pt x="12" y="52"/>
                </a:cubicBezTo>
                <a:cubicBezTo>
                  <a:pt x="11" y="52"/>
                  <a:pt x="10" y="51"/>
                  <a:pt x="10" y="49"/>
                </a:cubicBezTo>
                <a:close/>
                <a:moveTo>
                  <a:pt x="27" y="25"/>
                </a:moveTo>
                <a:cubicBezTo>
                  <a:pt x="25" y="25"/>
                  <a:pt x="24" y="26"/>
                  <a:pt x="24" y="27"/>
                </a:cubicBezTo>
                <a:cubicBezTo>
                  <a:pt x="24" y="49"/>
                  <a:pt x="24" y="49"/>
                  <a:pt x="24" y="49"/>
                </a:cubicBezTo>
                <a:cubicBezTo>
                  <a:pt x="24" y="51"/>
                  <a:pt x="25" y="52"/>
                  <a:pt x="27" y="52"/>
                </a:cubicBezTo>
                <a:cubicBezTo>
                  <a:pt x="31" y="52"/>
                  <a:pt x="31" y="52"/>
                  <a:pt x="31" y="52"/>
                </a:cubicBezTo>
                <a:cubicBezTo>
                  <a:pt x="32" y="52"/>
                  <a:pt x="33" y="51"/>
                  <a:pt x="33" y="49"/>
                </a:cubicBezTo>
                <a:cubicBezTo>
                  <a:pt x="33" y="27"/>
                  <a:pt x="33" y="27"/>
                  <a:pt x="33" y="27"/>
                </a:cubicBezTo>
                <a:cubicBezTo>
                  <a:pt x="33" y="26"/>
                  <a:pt x="32" y="25"/>
                  <a:pt x="31" y="25"/>
                </a:cubicBezTo>
                <a:lnTo>
                  <a:pt x="27" y="25"/>
                </a:lnTo>
                <a:close/>
                <a:moveTo>
                  <a:pt x="41" y="20"/>
                </a:moveTo>
                <a:cubicBezTo>
                  <a:pt x="40" y="20"/>
                  <a:pt x="39" y="21"/>
                  <a:pt x="39" y="22"/>
                </a:cubicBezTo>
                <a:cubicBezTo>
                  <a:pt x="39" y="49"/>
                  <a:pt x="39" y="49"/>
                  <a:pt x="39" y="49"/>
                </a:cubicBezTo>
                <a:cubicBezTo>
                  <a:pt x="39" y="51"/>
                  <a:pt x="40" y="52"/>
                  <a:pt x="41" y="52"/>
                </a:cubicBezTo>
                <a:cubicBezTo>
                  <a:pt x="45" y="52"/>
                  <a:pt x="45" y="52"/>
                  <a:pt x="45" y="52"/>
                </a:cubicBezTo>
                <a:cubicBezTo>
                  <a:pt x="46" y="52"/>
                  <a:pt x="48" y="51"/>
                  <a:pt x="48" y="49"/>
                </a:cubicBezTo>
                <a:cubicBezTo>
                  <a:pt x="48" y="22"/>
                  <a:pt x="48" y="22"/>
                  <a:pt x="48" y="22"/>
                </a:cubicBezTo>
                <a:cubicBezTo>
                  <a:pt x="48" y="21"/>
                  <a:pt x="46" y="20"/>
                  <a:pt x="45" y="20"/>
                </a:cubicBezTo>
                <a:lnTo>
                  <a:pt x="41" y="20"/>
                </a:lnTo>
                <a:close/>
                <a:moveTo>
                  <a:pt x="56" y="15"/>
                </a:moveTo>
                <a:cubicBezTo>
                  <a:pt x="54" y="15"/>
                  <a:pt x="53" y="16"/>
                  <a:pt x="53" y="17"/>
                </a:cubicBezTo>
                <a:cubicBezTo>
                  <a:pt x="53" y="49"/>
                  <a:pt x="53" y="49"/>
                  <a:pt x="53" y="49"/>
                </a:cubicBezTo>
                <a:cubicBezTo>
                  <a:pt x="53" y="51"/>
                  <a:pt x="54" y="52"/>
                  <a:pt x="56" y="52"/>
                </a:cubicBezTo>
                <a:cubicBezTo>
                  <a:pt x="60" y="52"/>
                  <a:pt x="60" y="52"/>
                  <a:pt x="60" y="52"/>
                </a:cubicBezTo>
                <a:cubicBezTo>
                  <a:pt x="61" y="52"/>
                  <a:pt x="62" y="51"/>
                  <a:pt x="62" y="49"/>
                </a:cubicBezTo>
                <a:cubicBezTo>
                  <a:pt x="62" y="17"/>
                  <a:pt x="62" y="17"/>
                  <a:pt x="62" y="17"/>
                </a:cubicBezTo>
                <a:cubicBezTo>
                  <a:pt x="62" y="16"/>
                  <a:pt x="61" y="15"/>
                  <a:pt x="60" y="15"/>
                </a:cubicBezTo>
                <a:lnTo>
                  <a:pt x="56" y="15"/>
                </a:lnTo>
                <a:close/>
                <a:moveTo>
                  <a:pt x="11" y="24"/>
                </a:moveTo>
                <a:cubicBezTo>
                  <a:pt x="26" y="21"/>
                  <a:pt x="41" y="16"/>
                  <a:pt x="54" y="8"/>
                </a:cubicBezTo>
                <a:cubicBezTo>
                  <a:pt x="55" y="10"/>
                  <a:pt x="55" y="10"/>
                  <a:pt x="55" y="10"/>
                </a:cubicBezTo>
                <a:cubicBezTo>
                  <a:pt x="60" y="3"/>
                  <a:pt x="60" y="3"/>
                  <a:pt x="60" y="3"/>
                </a:cubicBezTo>
                <a:cubicBezTo>
                  <a:pt x="51" y="3"/>
                  <a:pt x="51" y="3"/>
                  <a:pt x="51" y="3"/>
                </a:cubicBezTo>
                <a:cubicBezTo>
                  <a:pt x="52" y="5"/>
                  <a:pt x="52" y="5"/>
                  <a:pt x="52" y="5"/>
                </a:cubicBezTo>
                <a:cubicBezTo>
                  <a:pt x="40" y="13"/>
                  <a:pt x="26" y="18"/>
                  <a:pt x="11" y="21"/>
                </a:cubicBezTo>
                <a:lnTo>
                  <a:pt x="11" y="24"/>
                </a:lnTo>
                <a:close/>
                <a:moveTo>
                  <a:pt x="72" y="56"/>
                </a:moveTo>
                <a:cubicBezTo>
                  <a:pt x="65" y="52"/>
                  <a:pt x="65" y="52"/>
                  <a:pt x="65" y="52"/>
                </a:cubicBezTo>
                <a:cubicBezTo>
                  <a:pt x="65" y="55"/>
                  <a:pt x="65" y="55"/>
                  <a:pt x="65" y="55"/>
                </a:cubicBezTo>
                <a:cubicBezTo>
                  <a:pt x="6" y="55"/>
                  <a:pt x="6" y="55"/>
                  <a:pt x="6" y="55"/>
                </a:cubicBezTo>
                <a:cubicBezTo>
                  <a:pt x="6" y="7"/>
                  <a:pt x="6" y="7"/>
                  <a:pt x="6" y="7"/>
                </a:cubicBezTo>
                <a:cubicBezTo>
                  <a:pt x="9" y="7"/>
                  <a:pt x="9" y="7"/>
                  <a:pt x="9" y="7"/>
                </a:cubicBezTo>
                <a:cubicBezTo>
                  <a:pt x="5" y="0"/>
                  <a:pt x="5" y="0"/>
                  <a:pt x="5" y="0"/>
                </a:cubicBezTo>
                <a:cubicBezTo>
                  <a:pt x="0" y="7"/>
                  <a:pt x="0" y="7"/>
                  <a:pt x="0" y="7"/>
                </a:cubicBezTo>
                <a:cubicBezTo>
                  <a:pt x="3" y="7"/>
                  <a:pt x="3" y="7"/>
                  <a:pt x="3" y="7"/>
                </a:cubicBezTo>
                <a:cubicBezTo>
                  <a:pt x="3" y="55"/>
                  <a:pt x="3" y="55"/>
                  <a:pt x="3" y="55"/>
                </a:cubicBezTo>
                <a:cubicBezTo>
                  <a:pt x="3" y="56"/>
                  <a:pt x="3" y="56"/>
                  <a:pt x="3" y="56"/>
                </a:cubicBezTo>
                <a:cubicBezTo>
                  <a:pt x="3" y="58"/>
                  <a:pt x="3" y="58"/>
                  <a:pt x="3" y="58"/>
                </a:cubicBezTo>
                <a:cubicBezTo>
                  <a:pt x="65" y="58"/>
                  <a:pt x="65" y="58"/>
                  <a:pt x="65" y="58"/>
                </a:cubicBezTo>
                <a:cubicBezTo>
                  <a:pt x="65" y="60"/>
                  <a:pt x="65" y="60"/>
                  <a:pt x="65" y="60"/>
                </a:cubicBezTo>
                <a:lnTo>
                  <a:pt x="72" y="56"/>
                </a:lnTo>
                <a:close/>
              </a:path>
            </a:pathLst>
          </a:custGeom>
          <a:solidFill>
            <a:srgbClr val="FFFFFF"/>
          </a:solidFill>
          <a:ln>
            <a:noFill/>
          </a:ln>
        </p:spPr>
        <p:txBody>
          <a:bodyPr spcFirstLastPara="1" wrap="square" lIns="91425" tIns="45700" rIns="91425" bIns="45700" anchor="t" anchorCtr="0">
            <a:no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2F2F2"/>
              </a:solidFill>
              <a:effectLst/>
              <a:uLnTx/>
              <a:uFillTx/>
              <a:latin typeface="Calibri"/>
              <a:ea typeface="Calibri"/>
              <a:cs typeface="Calibri"/>
              <a:sym typeface="Calibri"/>
            </a:endParaRPr>
          </a:p>
        </p:txBody>
      </p:sp>
      <p:sp>
        <p:nvSpPr>
          <p:cNvPr id="55" name="Forma libre: forma 54">
            <a:extLst>
              <a:ext uri="{FF2B5EF4-FFF2-40B4-BE49-F238E27FC236}">
                <a16:creationId xmlns:a16="http://schemas.microsoft.com/office/drawing/2014/main" id="{2024F722-EE3E-18EE-EAF1-107FA42BE72B}"/>
              </a:ext>
            </a:extLst>
          </p:cNvPr>
          <p:cNvSpPr/>
          <p:nvPr/>
        </p:nvSpPr>
        <p:spPr>
          <a:xfrm>
            <a:off x="7347441" y="4017170"/>
            <a:ext cx="483947" cy="123022"/>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56" name="Forma libre: forma 55">
            <a:extLst>
              <a:ext uri="{FF2B5EF4-FFF2-40B4-BE49-F238E27FC236}">
                <a16:creationId xmlns:a16="http://schemas.microsoft.com/office/drawing/2014/main" id="{2AE63F1F-F200-FAE6-6E69-113696F6AC0C}"/>
              </a:ext>
            </a:extLst>
          </p:cNvPr>
          <p:cNvSpPr/>
          <p:nvPr/>
        </p:nvSpPr>
        <p:spPr>
          <a:xfrm>
            <a:off x="7847000" y="4513111"/>
            <a:ext cx="1881918" cy="14075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57" name="CuadroTexto 56">
            <a:extLst>
              <a:ext uri="{FF2B5EF4-FFF2-40B4-BE49-F238E27FC236}">
                <a16:creationId xmlns:a16="http://schemas.microsoft.com/office/drawing/2014/main" id="{90570177-C43D-69D5-0411-6561A8CD2104}"/>
              </a:ext>
            </a:extLst>
          </p:cNvPr>
          <p:cNvSpPr txBox="1"/>
          <p:nvPr/>
        </p:nvSpPr>
        <p:spPr>
          <a:xfrm>
            <a:off x="971767" y="3319774"/>
            <a:ext cx="284383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Análisis del estado actual y estado deseado</a:t>
            </a:r>
            <a:endParaRPr kumimoji="0" lang="es-ES_tradnl"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58" name="Forma libre: forma 57">
            <a:extLst>
              <a:ext uri="{FF2B5EF4-FFF2-40B4-BE49-F238E27FC236}">
                <a16:creationId xmlns:a16="http://schemas.microsoft.com/office/drawing/2014/main" id="{414917A4-5436-E0D6-5BC3-60E8078B0034}"/>
              </a:ext>
            </a:extLst>
          </p:cNvPr>
          <p:cNvSpPr/>
          <p:nvPr/>
        </p:nvSpPr>
        <p:spPr>
          <a:xfrm>
            <a:off x="6397859" y="3521617"/>
            <a:ext cx="918426" cy="106811"/>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59" name="CuadroTexto 58">
            <a:extLst>
              <a:ext uri="{FF2B5EF4-FFF2-40B4-BE49-F238E27FC236}">
                <a16:creationId xmlns:a16="http://schemas.microsoft.com/office/drawing/2014/main" id="{264206FB-DAC3-D6E4-1B29-AF3E74115189}"/>
              </a:ext>
            </a:extLst>
          </p:cNvPr>
          <p:cNvSpPr txBox="1"/>
          <p:nvPr/>
        </p:nvSpPr>
        <p:spPr>
          <a:xfrm>
            <a:off x="5054888" y="3389195"/>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60" name="CuadroTexto 59">
            <a:extLst>
              <a:ext uri="{FF2B5EF4-FFF2-40B4-BE49-F238E27FC236}">
                <a16:creationId xmlns:a16="http://schemas.microsoft.com/office/drawing/2014/main" id="{53B7939F-B18B-AAA7-74F8-CD45E640F214}"/>
              </a:ext>
            </a:extLst>
          </p:cNvPr>
          <p:cNvSpPr txBox="1"/>
          <p:nvPr/>
        </p:nvSpPr>
        <p:spPr>
          <a:xfrm>
            <a:off x="5046031" y="4415246"/>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61" name="Paralelogramo 60">
            <a:extLst>
              <a:ext uri="{FF2B5EF4-FFF2-40B4-BE49-F238E27FC236}">
                <a16:creationId xmlns:a16="http://schemas.microsoft.com/office/drawing/2014/main" id="{7BA915CC-DFB0-E392-A014-82329960E402}"/>
              </a:ext>
            </a:extLst>
          </p:cNvPr>
          <p:cNvSpPr/>
          <p:nvPr/>
        </p:nvSpPr>
        <p:spPr>
          <a:xfrm>
            <a:off x="3732601" y="2610234"/>
            <a:ext cx="1865099" cy="541373"/>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ea typeface="+mn-ea"/>
                <a:cs typeface="+mn-cs"/>
              </a:rPr>
              <a:t>Estado</a:t>
            </a: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62" name="Paralelogramo 61">
            <a:extLst>
              <a:ext uri="{FF2B5EF4-FFF2-40B4-BE49-F238E27FC236}">
                <a16:creationId xmlns:a16="http://schemas.microsoft.com/office/drawing/2014/main" id="{D5E6CEFD-8616-757B-42CA-48595B1558B5}"/>
              </a:ext>
            </a:extLst>
          </p:cNvPr>
          <p:cNvSpPr/>
          <p:nvPr/>
        </p:nvSpPr>
        <p:spPr>
          <a:xfrm>
            <a:off x="3852270" y="4514299"/>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63" name="Paralelogramo 62">
            <a:extLst>
              <a:ext uri="{FF2B5EF4-FFF2-40B4-BE49-F238E27FC236}">
                <a16:creationId xmlns:a16="http://schemas.microsoft.com/office/drawing/2014/main" id="{CDEA7E8B-1786-B497-C7B6-B07156E4AEB4}"/>
              </a:ext>
            </a:extLst>
          </p:cNvPr>
          <p:cNvSpPr/>
          <p:nvPr/>
        </p:nvSpPr>
        <p:spPr>
          <a:xfrm>
            <a:off x="3861860" y="3441334"/>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28" name="CuadroTexto 127">
            <a:extLst>
              <a:ext uri="{FF2B5EF4-FFF2-40B4-BE49-F238E27FC236}">
                <a16:creationId xmlns:a16="http://schemas.microsoft.com/office/drawing/2014/main" id="{80FD5A71-A4C8-6FB4-DF3C-D08D7A6447D7}"/>
              </a:ext>
            </a:extLst>
          </p:cNvPr>
          <p:cNvSpPr txBox="1"/>
          <p:nvPr/>
        </p:nvSpPr>
        <p:spPr>
          <a:xfrm>
            <a:off x="5065071" y="3916969"/>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129" name="Paralelogramo 128">
            <a:extLst>
              <a:ext uri="{FF2B5EF4-FFF2-40B4-BE49-F238E27FC236}">
                <a16:creationId xmlns:a16="http://schemas.microsoft.com/office/drawing/2014/main" id="{8F2A7B3D-CE74-2902-9DA4-66CB4A5FB7A6}"/>
              </a:ext>
            </a:extLst>
          </p:cNvPr>
          <p:cNvSpPr/>
          <p:nvPr/>
        </p:nvSpPr>
        <p:spPr>
          <a:xfrm>
            <a:off x="3861860" y="3993080"/>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30" name="Paralelogramo 129">
            <a:extLst>
              <a:ext uri="{FF2B5EF4-FFF2-40B4-BE49-F238E27FC236}">
                <a16:creationId xmlns:a16="http://schemas.microsoft.com/office/drawing/2014/main" id="{FB2E0ABC-9D63-43C2-FBA2-0E424A7A5844}"/>
              </a:ext>
            </a:extLst>
          </p:cNvPr>
          <p:cNvSpPr/>
          <p:nvPr/>
        </p:nvSpPr>
        <p:spPr>
          <a:xfrm>
            <a:off x="616461" y="3405715"/>
            <a:ext cx="300565" cy="273197"/>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Montserrat Medium"/>
                <a:ea typeface="+mn-ea"/>
                <a:cs typeface="+mn-cs"/>
              </a:rPr>
              <a:t>1</a:t>
            </a:r>
          </a:p>
        </p:txBody>
      </p:sp>
      <p:sp>
        <p:nvSpPr>
          <p:cNvPr id="131" name="Paralelogramo 130">
            <a:extLst>
              <a:ext uri="{FF2B5EF4-FFF2-40B4-BE49-F238E27FC236}">
                <a16:creationId xmlns:a16="http://schemas.microsoft.com/office/drawing/2014/main" id="{BD013511-2083-89C2-598B-2FF2933755C0}"/>
              </a:ext>
            </a:extLst>
          </p:cNvPr>
          <p:cNvSpPr/>
          <p:nvPr/>
        </p:nvSpPr>
        <p:spPr>
          <a:xfrm>
            <a:off x="630808" y="3960422"/>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2</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133" name="Paralelogramo 132">
            <a:extLst>
              <a:ext uri="{FF2B5EF4-FFF2-40B4-BE49-F238E27FC236}">
                <a16:creationId xmlns:a16="http://schemas.microsoft.com/office/drawing/2014/main" id="{82959F91-4481-F8DF-F5DA-44856B377B35}"/>
              </a:ext>
            </a:extLst>
          </p:cNvPr>
          <p:cNvSpPr/>
          <p:nvPr/>
        </p:nvSpPr>
        <p:spPr>
          <a:xfrm>
            <a:off x="632120" y="4468364"/>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3</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148" name="Paralelogramo 147">
            <a:extLst>
              <a:ext uri="{FF2B5EF4-FFF2-40B4-BE49-F238E27FC236}">
                <a16:creationId xmlns:a16="http://schemas.microsoft.com/office/drawing/2014/main" id="{0232700D-E267-CF82-BF46-6A98784BA51A}"/>
              </a:ext>
            </a:extLst>
          </p:cNvPr>
          <p:cNvSpPr/>
          <p:nvPr/>
        </p:nvSpPr>
        <p:spPr>
          <a:xfrm>
            <a:off x="8346398" y="1755829"/>
            <a:ext cx="3311363" cy="281067"/>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52" name="TextBox 2">
            <a:extLst>
              <a:ext uri="{FF2B5EF4-FFF2-40B4-BE49-F238E27FC236}">
                <a16:creationId xmlns:a16="http://schemas.microsoft.com/office/drawing/2014/main" id="{561A7AF5-923C-0BAA-222A-2BB89488BAA7}"/>
              </a:ext>
            </a:extLst>
          </p:cNvPr>
          <p:cNvSpPr txBox="1"/>
          <p:nvPr/>
        </p:nvSpPr>
        <p:spPr>
          <a:xfrm>
            <a:off x="8643920" y="1795592"/>
            <a:ext cx="1224014"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153" name="TextBox 2">
            <a:extLst>
              <a:ext uri="{FF2B5EF4-FFF2-40B4-BE49-F238E27FC236}">
                <a16:creationId xmlns:a16="http://schemas.microsoft.com/office/drawing/2014/main" id="{A6F26352-7741-92B9-E39D-8A5AC863A7A2}"/>
              </a:ext>
            </a:extLst>
          </p:cNvPr>
          <p:cNvSpPr txBox="1"/>
          <p:nvPr/>
        </p:nvSpPr>
        <p:spPr>
          <a:xfrm>
            <a:off x="10195725" y="1793373"/>
            <a:ext cx="1366401"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154" name="Conector recto 153">
            <a:extLst>
              <a:ext uri="{FF2B5EF4-FFF2-40B4-BE49-F238E27FC236}">
                <a16:creationId xmlns:a16="http://schemas.microsoft.com/office/drawing/2014/main" id="{5D06B628-39E1-07AD-44E4-5572AD029BE2}"/>
              </a:ext>
            </a:extLst>
          </p:cNvPr>
          <p:cNvCxnSpPr>
            <a:cxnSpLocks/>
          </p:cNvCxnSpPr>
          <p:nvPr/>
        </p:nvCxnSpPr>
        <p:spPr>
          <a:xfrm>
            <a:off x="10038788" y="1789970"/>
            <a:ext cx="0" cy="216000"/>
          </a:xfrm>
          <a:prstGeom prst="line">
            <a:avLst/>
          </a:prstGeom>
          <a:noFill/>
          <a:ln w="6350" cap="flat" cmpd="sng" algn="ctr">
            <a:solidFill>
              <a:sysClr val="window" lastClr="FFFFFF"/>
            </a:solidFill>
            <a:prstDash val="solid"/>
            <a:miter lim="800000"/>
          </a:ln>
          <a:effectLst/>
        </p:spPr>
      </p:cxnSp>
      <p:sp>
        <p:nvSpPr>
          <p:cNvPr id="155" name="Rectangle 17">
            <a:extLst>
              <a:ext uri="{FF2B5EF4-FFF2-40B4-BE49-F238E27FC236}">
                <a16:creationId xmlns:a16="http://schemas.microsoft.com/office/drawing/2014/main" id="{316AD94B-B04B-3A68-3AD2-5189C5E3AEDD}"/>
              </a:ext>
            </a:extLst>
          </p:cNvPr>
          <p:cNvSpPr/>
          <p:nvPr/>
        </p:nvSpPr>
        <p:spPr>
          <a:xfrm>
            <a:off x="8346400" y="2125638"/>
            <a:ext cx="3215726" cy="287293"/>
          </a:xfrm>
          <a:prstGeom prst="rect">
            <a:avLst/>
          </a:prstGeom>
          <a:solidFill>
            <a:srgbClr val="F2F2F2"/>
          </a:solidFill>
          <a:ln w="12700" cap="flat" cmpd="sng" algn="ctr">
            <a:solidFill>
              <a:srgbClr val="20344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156" name="Conector recto 155">
            <a:extLst>
              <a:ext uri="{FF2B5EF4-FFF2-40B4-BE49-F238E27FC236}">
                <a16:creationId xmlns:a16="http://schemas.microsoft.com/office/drawing/2014/main" id="{FF517820-4920-0035-2805-1C3BC82B8F3D}"/>
              </a:ext>
            </a:extLst>
          </p:cNvPr>
          <p:cNvCxnSpPr>
            <a:cxnSpLocks/>
          </p:cNvCxnSpPr>
          <p:nvPr/>
        </p:nvCxnSpPr>
        <p:spPr>
          <a:xfrm flipH="1">
            <a:off x="10052100" y="2131410"/>
            <a:ext cx="1" cy="288000"/>
          </a:xfrm>
          <a:prstGeom prst="line">
            <a:avLst/>
          </a:prstGeom>
          <a:noFill/>
          <a:ln w="6350" cap="flat" cmpd="sng" algn="ctr">
            <a:solidFill>
              <a:srgbClr val="203446"/>
            </a:solidFill>
            <a:prstDash val="solid"/>
            <a:miter lim="800000"/>
          </a:ln>
          <a:effectLst/>
        </p:spPr>
      </p:cxnSp>
      <p:sp>
        <p:nvSpPr>
          <p:cNvPr id="157" name="Subtitle 2">
            <a:extLst>
              <a:ext uri="{FF2B5EF4-FFF2-40B4-BE49-F238E27FC236}">
                <a16:creationId xmlns:a16="http://schemas.microsoft.com/office/drawing/2014/main" id="{B69DE6B9-F91E-2007-8756-B988E9B801ED}"/>
              </a:ext>
            </a:extLst>
          </p:cNvPr>
          <p:cNvSpPr txBox="1"/>
          <p:nvPr/>
        </p:nvSpPr>
        <p:spPr>
          <a:xfrm>
            <a:off x="10523549" y="2130284"/>
            <a:ext cx="759807"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158" name="Subtitle 2">
            <a:extLst>
              <a:ext uri="{FF2B5EF4-FFF2-40B4-BE49-F238E27FC236}">
                <a16:creationId xmlns:a16="http://schemas.microsoft.com/office/drawing/2014/main" id="{56CF8970-0E92-B2EB-8D3A-0F09BF3F0425}"/>
              </a:ext>
            </a:extLst>
          </p:cNvPr>
          <p:cNvSpPr txBox="1"/>
          <p:nvPr/>
        </p:nvSpPr>
        <p:spPr>
          <a:xfrm>
            <a:off x="8969111" y="2124276"/>
            <a:ext cx="759807"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cxnSp>
        <p:nvCxnSpPr>
          <p:cNvPr id="159" name="Straight Connector 42">
            <a:extLst>
              <a:ext uri="{FF2B5EF4-FFF2-40B4-BE49-F238E27FC236}">
                <a16:creationId xmlns:a16="http://schemas.microsoft.com/office/drawing/2014/main" id="{9E3AA42C-554B-CE20-4728-3487446458F5}"/>
              </a:ext>
            </a:extLst>
          </p:cNvPr>
          <p:cNvCxnSpPr>
            <a:cxnSpLocks/>
          </p:cNvCxnSpPr>
          <p:nvPr/>
        </p:nvCxnSpPr>
        <p:spPr>
          <a:xfrm flipH="1">
            <a:off x="11203686" y="3327016"/>
            <a:ext cx="1553" cy="2520000"/>
          </a:xfrm>
          <a:prstGeom prst="line">
            <a:avLst/>
          </a:prstGeom>
          <a:noFill/>
          <a:ln w="12700" cap="flat" cmpd="sng" algn="ctr">
            <a:solidFill>
              <a:sysClr val="window" lastClr="FFFFFF">
                <a:lumMod val="85000"/>
              </a:sysClr>
            </a:solidFill>
            <a:prstDash val="dash"/>
            <a:miter lim="800000"/>
          </a:ln>
          <a:effectLst/>
        </p:spPr>
      </p:cxnSp>
      <p:sp>
        <p:nvSpPr>
          <p:cNvPr id="160" name="CuadroTexto 159">
            <a:extLst>
              <a:ext uri="{FF2B5EF4-FFF2-40B4-BE49-F238E27FC236}">
                <a16:creationId xmlns:a16="http://schemas.microsoft.com/office/drawing/2014/main" id="{11F29661-A2B7-EAEA-28F4-930CF04947DF}"/>
              </a:ext>
            </a:extLst>
          </p:cNvPr>
          <p:cNvSpPr txBox="1"/>
          <p:nvPr/>
        </p:nvSpPr>
        <p:spPr>
          <a:xfrm>
            <a:off x="977252" y="4907075"/>
            <a:ext cx="284383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Contratación</a:t>
            </a:r>
            <a:endParaRPr kumimoji="0" lang="es-ES_tradnl"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161" name="CuadroTexto 160">
            <a:extLst>
              <a:ext uri="{FF2B5EF4-FFF2-40B4-BE49-F238E27FC236}">
                <a16:creationId xmlns:a16="http://schemas.microsoft.com/office/drawing/2014/main" id="{C97BF0CD-C282-BFB6-C1AC-52B1C841A09A}"/>
              </a:ext>
            </a:extLst>
          </p:cNvPr>
          <p:cNvSpPr txBox="1"/>
          <p:nvPr/>
        </p:nvSpPr>
        <p:spPr>
          <a:xfrm>
            <a:off x="977252" y="5424263"/>
            <a:ext cx="284383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Implementación</a:t>
            </a:r>
            <a:endParaRPr kumimoji="0" lang="es-ES_tradnl"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162" name="Paralelogramo 161">
            <a:extLst>
              <a:ext uri="{FF2B5EF4-FFF2-40B4-BE49-F238E27FC236}">
                <a16:creationId xmlns:a16="http://schemas.microsoft.com/office/drawing/2014/main" id="{632D9C91-636A-399D-283F-D3C2BF0F440F}"/>
              </a:ext>
            </a:extLst>
          </p:cNvPr>
          <p:cNvSpPr/>
          <p:nvPr/>
        </p:nvSpPr>
        <p:spPr>
          <a:xfrm>
            <a:off x="632120" y="4958252"/>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4</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163" name="Paralelogramo 162">
            <a:extLst>
              <a:ext uri="{FF2B5EF4-FFF2-40B4-BE49-F238E27FC236}">
                <a16:creationId xmlns:a16="http://schemas.microsoft.com/office/drawing/2014/main" id="{D58864D7-DE35-C76D-4E3C-702A65E22139}"/>
              </a:ext>
            </a:extLst>
          </p:cNvPr>
          <p:cNvSpPr/>
          <p:nvPr/>
        </p:nvSpPr>
        <p:spPr>
          <a:xfrm>
            <a:off x="632120" y="5478836"/>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5</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164" name="CuadroTexto 163">
            <a:extLst>
              <a:ext uri="{FF2B5EF4-FFF2-40B4-BE49-F238E27FC236}">
                <a16:creationId xmlns:a16="http://schemas.microsoft.com/office/drawing/2014/main" id="{34EAB9D3-E988-A4E8-AB13-8540B5F23532}"/>
              </a:ext>
            </a:extLst>
          </p:cNvPr>
          <p:cNvSpPr txBox="1"/>
          <p:nvPr/>
        </p:nvSpPr>
        <p:spPr>
          <a:xfrm>
            <a:off x="5046031" y="4920520"/>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u="sng">
                <a:solidFill>
                  <a:prstClr val="black"/>
                </a:solidFill>
                <a:latin typeface="Montserrat Medium"/>
                <a:cs typeface="Arial"/>
              </a:rPr>
              <a:t>100</a:t>
            </a:r>
            <a:r>
              <a:rPr kumimoji="0" lang="es-CO" sz="1000" b="0" i="0" u="sng" strike="noStrike" kern="1200" cap="none" spc="0" normalizeH="0" baseline="0" noProof="0">
                <a:ln>
                  <a:noFill/>
                </a:ln>
                <a:solidFill>
                  <a:prstClr val="black"/>
                </a:solidFill>
                <a:effectLst/>
                <a:uLnTx/>
                <a:uFillTx/>
                <a:latin typeface="Montserrat Medium"/>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a:solidFill>
                  <a:prstClr val="black"/>
                </a:solidFill>
                <a:latin typeface="Montserrat Medium"/>
                <a:cs typeface="Arial"/>
              </a:rPr>
              <a:t>100</a:t>
            </a:r>
            <a:r>
              <a:rPr kumimoji="0" lang="es-CO" sz="1000" b="0" i="0" u="none" strike="noStrike" kern="1200" cap="none" spc="0" normalizeH="0" baseline="0" noProof="0">
                <a:ln>
                  <a:noFill/>
                </a:ln>
                <a:solidFill>
                  <a:prstClr val="black"/>
                </a:solidFill>
                <a:effectLst/>
                <a:uLnTx/>
                <a:uFillTx/>
                <a:latin typeface="Montserrat Medium"/>
                <a:ea typeface="+mn-ea"/>
                <a:cs typeface="Arial"/>
              </a:rPr>
              <a:t>%</a:t>
            </a:r>
          </a:p>
        </p:txBody>
      </p:sp>
      <p:sp>
        <p:nvSpPr>
          <p:cNvPr id="165" name="Paralelogramo 164">
            <a:extLst>
              <a:ext uri="{FF2B5EF4-FFF2-40B4-BE49-F238E27FC236}">
                <a16:creationId xmlns:a16="http://schemas.microsoft.com/office/drawing/2014/main" id="{2B52A657-B4FD-B409-ED66-C708522B440C}"/>
              </a:ext>
            </a:extLst>
          </p:cNvPr>
          <p:cNvSpPr/>
          <p:nvPr/>
        </p:nvSpPr>
        <p:spPr>
          <a:xfrm>
            <a:off x="3852270" y="5019573"/>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166" name="CuadroTexto 165">
            <a:extLst>
              <a:ext uri="{FF2B5EF4-FFF2-40B4-BE49-F238E27FC236}">
                <a16:creationId xmlns:a16="http://schemas.microsoft.com/office/drawing/2014/main" id="{911DF3B9-792E-471C-25D3-E917F14A33E9}"/>
              </a:ext>
            </a:extLst>
          </p:cNvPr>
          <p:cNvSpPr txBox="1"/>
          <p:nvPr/>
        </p:nvSpPr>
        <p:spPr>
          <a:xfrm>
            <a:off x="5046031" y="5424263"/>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a:solidFill>
                  <a:prstClr val="black"/>
                </a:solidFill>
                <a:latin typeface="Montserrat Medium"/>
                <a:cs typeface="Arial"/>
              </a:rPr>
              <a:t>100</a:t>
            </a:r>
            <a:r>
              <a:rPr kumimoji="0" lang="es-CO" sz="1000" b="0" i="0" u="none" strike="noStrike" kern="1200" cap="none" spc="0" normalizeH="0" baseline="0" noProof="0">
                <a:ln>
                  <a:noFill/>
                </a:ln>
                <a:solidFill>
                  <a:prstClr val="black"/>
                </a:solidFill>
                <a:effectLst/>
                <a:uLnTx/>
                <a:uFillTx/>
                <a:latin typeface="Montserrat Medium"/>
                <a:ea typeface="+mn-ea"/>
                <a:cs typeface="Arial"/>
              </a:rPr>
              <a:t>%</a:t>
            </a:r>
          </a:p>
        </p:txBody>
      </p:sp>
      <p:sp>
        <p:nvSpPr>
          <p:cNvPr id="167" name="Paralelogramo 166">
            <a:extLst>
              <a:ext uri="{FF2B5EF4-FFF2-40B4-BE49-F238E27FC236}">
                <a16:creationId xmlns:a16="http://schemas.microsoft.com/office/drawing/2014/main" id="{E2774A52-7B67-4320-4291-0E607E47F3D8}"/>
              </a:ext>
            </a:extLst>
          </p:cNvPr>
          <p:cNvSpPr/>
          <p:nvPr/>
        </p:nvSpPr>
        <p:spPr>
          <a:xfrm>
            <a:off x="3852270" y="5523316"/>
            <a:ext cx="1152000" cy="216000"/>
          </a:xfrm>
          <a:prstGeom prst="parallelogram">
            <a:avLst/>
          </a:prstGeom>
          <a:gradFill>
            <a:gsLst>
              <a:gs pos="100000">
                <a:srgbClr val="61A60E"/>
              </a:gs>
              <a:gs pos="100000">
                <a:srgbClr val="F2F2F2">
                  <a:lumMod val="75000"/>
                </a:srgbClr>
              </a:gs>
            </a:gsLst>
            <a:lin ang="60000" scaled="0"/>
          </a:gradFill>
          <a:ln w="12700" cap="flat" cmpd="sng" algn="ctr">
            <a:noFill/>
            <a:prstDash val="solid"/>
            <a:miter lim="800000"/>
          </a:ln>
          <a:effectLst/>
        </p:spPr>
        <p:txBody>
          <a:bodyPr rtlCol="0" anchor="ctr"/>
          <a:lstStyle/>
          <a:p>
            <a:pPr algn="ctr"/>
            <a:endParaRPr lang="es-CO" kern="0">
              <a:solidFill>
                <a:prstClr val="white"/>
              </a:solidFill>
              <a:latin typeface="Montserrat Medium"/>
            </a:endParaRPr>
          </a:p>
        </p:txBody>
      </p:sp>
      <p:sp>
        <p:nvSpPr>
          <p:cNvPr id="190" name="Forma libre: forma 189">
            <a:extLst>
              <a:ext uri="{FF2B5EF4-FFF2-40B4-BE49-F238E27FC236}">
                <a16:creationId xmlns:a16="http://schemas.microsoft.com/office/drawing/2014/main" id="{7E2FF8B9-3E3F-118E-0658-F06882D3A86D}"/>
              </a:ext>
            </a:extLst>
          </p:cNvPr>
          <p:cNvSpPr/>
          <p:nvPr/>
        </p:nvSpPr>
        <p:spPr>
          <a:xfrm>
            <a:off x="9728917" y="5006379"/>
            <a:ext cx="1361359" cy="14075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91" name="Forma libre: forma 190">
            <a:extLst>
              <a:ext uri="{FF2B5EF4-FFF2-40B4-BE49-F238E27FC236}">
                <a16:creationId xmlns:a16="http://schemas.microsoft.com/office/drawing/2014/main" id="{CFFC48E0-F4FF-03FE-CB65-4D40FAC738A3}"/>
              </a:ext>
            </a:extLst>
          </p:cNvPr>
          <p:cNvSpPr/>
          <p:nvPr/>
        </p:nvSpPr>
        <p:spPr>
          <a:xfrm>
            <a:off x="11090276" y="5576799"/>
            <a:ext cx="698851" cy="14075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192" name="Straight Connector 42">
            <a:extLst>
              <a:ext uri="{FF2B5EF4-FFF2-40B4-BE49-F238E27FC236}">
                <a16:creationId xmlns:a16="http://schemas.microsoft.com/office/drawing/2014/main" id="{7B3143CE-F61A-899D-3801-12BF2A637F03}"/>
              </a:ext>
            </a:extLst>
          </p:cNvPr>
          <p:cNvCxnSpPr>
            <a:cxnSpLocks/>
          </p:cNvCxnSpPr>
          <p:nvPr/>
        </p:nvCxnSpPr>
        <p:spPr>
          <a:xfrm>
            <a:off x="593351" y="3812157"/>
            <a:ext cx="11196000" cy="0"/>
          </a:xfrm>
          <a:prstGeom prst="line">
            <a:avLst/>
          </a:prstGeom>
          <a:noFill/>
          <a:ln w="6350" cap="flat" cmpd="sng" algn="ctr">
            <a:solidFill>
              <a:sysClr val="window" lastClr="FFFFFF">
                <a:lumMod val="85000"/>
              </a:sysClr>
            </a:solidFill>
            <a:prstDash val="solid"/>
            <a:miter lim="800000"/>
          </a:ln>
          <a:effectLst/>
        </p:spPr>
      </p:cxnSp>
      <p:cxnSp>
        <p:nvCxnSpPr>
          <p:cNvPr id="193" name="Straight Connector 42">
            <a:extLst>
              <a:ext uri="{FF2B5EF4-FFF2-40B4-BE49-F238E27FC236}">
                <a16:creationId xmlns:a16="http://schemas.microsoft.com/office/drawing/2014/main" id="{5F9D5247-716C-F9EB-8367-867591A58E71}"/>
              </a:ext>
            </a:extLst>
          </p:cNvPr>
          <p:cNvCxnSpPr>
            <a:cxnSpLocks/>
          </p:cNvCxnSpPr>
          <p:nvPr/>
        </p:nvCxnSpPr>
        <p:spPr>
          <a:xfrm>
            <a:off x="593351" y="4317079"/>
            <a:ext cx="11196000" cy="0"/>
          </a:xfrm>
          <a:prstGeom prst="line">
            <a:avLst/>
          </a:prstGeom>
          <a:noFill/>
          <a:ln w="6350" cap="flat" cmpd="sng" algn="ctr">
            <a:solidFill>
              <a:sysClr val="window" lastClr="FFFFFF">
                <a:lumMod val="85000"/>
              </a:sysClr>
            </a:solidFill>
            <a:prstDash val="solid"/>
            <a:miter lim="800000"/>
          </a:ln>
          <a:effectLst/>
        </p:spPr>
      </p:cxnSp>
      <p:cxnSp>
        <p:nvCxnSpPr>
          <p:cNvPr id="194" name="Straight Connector 42">
            <a:extLst>
              <a:ext uri="{FF2B5EF4-FFF2-40B4-BE49-F238E27FC236}">
                <a16:creationId xmlns:a16="http://schemas.microsoft.com/office/drawing/2014/main" id="{0A7E7A46-B62B-1691-8A8E-8D610EE8E651}"/>
              </a:ext>
            </a:extLst>
          </p:cNvPr>
          <p:cNvCxnSpPr>
            <a:cxnSpLocks/>
          </p:cNvCxnSpPr>
          <p:nvPr/>
        </p:nvCxnSpPr>
        <p:spPr>
          <a:xfrm flipH="1">
            <a:off x="5670356" y="3345673"/>
            <a:ext cx="3227" cy="2520000"/>
          </a:xfrm>
          <a:prstGeom prst="line">
            <a:avLst/>
          </a:prstGeom>
          <a:noFill/>
          <a:ln w="12700" cap="flat" cmpd="sng" algn="ctr">
            <a:solidFill>
              <a:sysClr val="window" lastClr="FFFFFF">
                <a:lumMod val="65000"/>
              </a:sysClr>
            </a:solidFill>
            <a:prstDash val="dash"/>
            <a:miter lim="800000"/>
          </a:ln>
          <a:effectLst/>
        </p:spPr>
      </p:cxnSp>
      <p:cxnSp>
        <p:nvCxnSpPr>
          <p:cNvPr id="195" name="Straight Connector 42">
            <a:extLst>
              <a:ext uri="{FF2B5EF4-FFF2-40B4-BE49-F238E27FC236}">
                <a16:creationId xmlns:a16="http://schemas.microsoft.com/office/drawing/2014/main" id="{A2AA72EC-E97F-3E32-460D-FB5AF2B6FC34}"/>
              </a:ext>
            </a:extLst>
          </p:cNvPr>
          <p:cNvCxnSpPr>
            <a:cxnSpLocks/>
          </p:cNvCxnSpPr>
          <p:nvPr/>
        </p:nvCxnSpPr>
        <p:spPr>
          <a:xfrm>
            <a:off x="593351" y="4825014"/>
            <a:ext cx="11196000" cy="0"/>
          </a:xfrm>
          <a:prstGeom prst="line">
            <a:avLst/>
          </a:prstGeom>
          <a:noFill/>
          <a:ln w="6350" cap="flat" cmpd="sng" algn="ctr">
            <a:solidFill>
              <a:sysClr val="window" lastClr="FFFFFF">
                <a:lumMod val="85000"/>
              </a:sysClr>
            </a:solidFill>
            <a:prstDash val="solid"/>
            <a:miter lim="800000"/>
          </a:ln>
          <a:effectLst/>
        </p:spPr>
      </p:cxnSp>
      <p:cxnSp>
        <p:nvCxnSpPr>
          <p:cNvPr id="196" name="Straight Connector 42">
            <a:extLst>
              <a:ext uri="{FF2B5EF4-FFF2-40B4-BE49-F238E27FC236}">
                <a16:creationId xmlns:a16="http://schemas.microsoft.com/office/drawing/2014/main" id="{2EA4CB0C-5903-775E-3985-F5D5EDAF828C}"/>
              </a:ext>
            </a:extLst>
          </p:cNvPr>
          <p:cNvCxnSpPr>
            <a:cxnSpLocks/>
          </p:cNvCxnSpPr>
          <p:nvPr/>
        </p:nvCxnSpPr>
        <p:spPr>
          <a:xfrm>
            <a:off x="593351" y="5342137"/>
            <a:ext cx="11196000" cy="0"/>
          </a:xfrm>
          <a:prstGeom prst="line">
            <a:avLst/>
          </a:prstGeom>
          <a:noFill/>
          <a:ln w="6350" cap="flat" cmpd="sng" algn="ctr">
            <a:solidFill>
              <a:sysClr val="window" lastClr="FFFFFF">
                <a:lumMod val="85000"/>
              </a:sysClr>
            </a:solidFill>
            <a:prstDash val="solid"/>
            <a:miter lim="800000"/>
          </a:ln>
          <a:effectLst/>
        </p:spPr>
      </p:cxnSp>
      <p:sp>
        <p:nvSpPr>
          <p:cNvPr id="197" name="Paralelogramo 196">
            <a:extLst>
              <a:ext uri="{FF2B5EF4-FFF2-40B4-BE49-F238E27FC236}">
                <a16:creationId xmlns:a16="http://schemas.microsoft.com/office/drawing/2014/main" id="{375730FA-812D-ACA4-CC4B-D1D79644682B}"/>
              </a:ext>
            </a:extLst>
          </p:cNvPr>
          <p:cNvSpPr/>
          <p:nvPr/>
        </p:nvSpPr>
        <p:spPr>
          <a:xfrm>
            <a:off x="981075" y="120254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98" name="Título 1">
            <a:extLst>
              <a:ext uri="{FF2B5EF4-FFF2-40B4-BE49-F238E27FC236}">
                <a16:creationId xmlns:a16="http://schemas.microsoft.com/office/drawing/2014/main" id="{B011BFE6-525F-D744-CD6C-3D3B2E258B16}"/>
              </a:ext>
            </a:extLst>
          </p:cNvPr>
          <p:cNvSpPr txBox="1">
            <a:spLocks/>
          </p:cNvSpPr>
          <p:nvPr/>
        </p:nvSpPr>
        <p:spPr>
          <a:xfrm>
            <a:off x="4011431" y="122366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199" name="Título 1">
            <a:extLst>
              <a:ext uri="{FF2B5EF4-FFF2-40B4-BE49-F238E27FC236}">
                <a16:creationId xmlns:a16="http://schemas.microsoft.com/office/drawing/2014/main" id="{2AC70D96-4650-0A96-F4D5-C34D473E55F9}"/>
              </a:ext>
            </a:extLst>
          </p:cNvPr>
          <p:cNvSpPr txBox="1">
            <a:spLocks/>
          </p:cNvSpPr>
          <p:nvPr/>
        </p:nvSpPr>
        <p:spPr>
          <a:xfrm>
            <a:off x="5598834" y="122154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200" name="Título 1">
            <a:extLst>
              <a:ext uri="{FF2B5EF4-FFF2-40B4-BE49-F238E27FC236}">
                <a16:creationId xmlns:a16="http://schemas.microsoft.com/office/drawing/2014/main" id="{023794B5-91FE-D843-161B-D7071EC938B7}"/>
              </a:ext>
            </a:extLst>
          </p:cNvPr>
          <p:cNvSpPr txBox="1">
            <a:spLocks/>
          </p:cNvSpPr>
          <p:nvPr/>
        </p:nvSpPr>
        <p:spPr>
          <a:xfrm>
            <a:off x="7104967" y="122988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201" name="Título 1">
            <a:extLst>
              <a:ext uri="{FF2B5EF4-FFF2-40B4-BE49-F238E27FC236}">
                <a16:creationId xmlns:a16="http://schemas.microsoft.com/office/drawing/2014/main" id="{4E1998BF-DA7B-6DFF-A8DE-0A4A2DD413D7}"/>
              </a:ext>
            </a:extLst>
          </p:cNvPr>
          <p:cNvSpPr txBox="1">
            <a:spLocks/>
          </p:cNvSpPr>
          <p:nvPr/>
        </p:nvSpPr>
        <p:spPr>
          <a:xfrm>
            <a:off x="1591989" y="124420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202" name="Título 1">
            <a:extLst>
              <a:ext uri="{FF2B5EF4-FFF2-40B4-BE49-F238E27FC236}">
                <a16:creationId xmlns:a16="http://schemas.microsoft.com/office/drawing/2014/main" id="{3FD592B9-2D24-6BB0-3848-F6D28A68A70C}"/>
              </a:ext>
            </a:extLst>
          </p:cNvPr>
          <p:cNvSpPr txBox="1">
            <a:spLocks/>
          </p:cNvSpPr>
          <p:nvPr/>
        </p:nvSpPr>
        <p:spPr>
          <a:xfrm>
            <a:off x="2280304" y="120894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203" name="Título 1">
            <a:extLst>
              <a:ext uri="{FF2B5EF4-FFF2-40B4-BE49-F238E27FC236}">
                <a16:creationId xmlns:a16="http://schemas.microsoft.com/office/drawing/2014/main" id="{1C82C752-D180-A57F-97B7-4BAC6EA778FB}"/>
              </a:ext>
            </a:extLst>
          </p:cNvPr>
          <p:cNvSpPr txBox="1">
            <a:spLocks/>
          </p:cNvSpPr>
          <p:nvPr/>
        </p:nvSpPr>
        <p:spPr>
          <a:xfrm>
            <a:off x="2290170" y="137551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204" name="Conector recto 203">
            <a:extLst>
              <a:ext uri="{FF2B5EF4-FFF2-40B4-BE49-F238E27FC236}">
                <a16:creationId xmlns:a16="http://schemas.microsoft.com/office/drawing/2014/main" id="{BF7829F8-79D3-0A08-A46F-5384516DCAAF}"/>
              </a:ext>
            </a:extLst>
          </p:cNvPr>
          <p:cNvCxnSpPr/>
          <p:nvPr/>
        </p:nvCxnSpPr>
        <p:spPr>
          <a:xfrm>
            <a:off x="2280304" y="1393373"/>
            <a:ext cx="991742" cy="0"/>
          </a:xfrm>
          <a:prstGeom prst="line">
            <a:avLst/>
          </a:prstGeom>
          <a:noFill/>
          <a:ln w="19050" cap="flat" cmpd="sng" algn="ctr">
            <a:solidFill>
              <a:sysClr val="windowText" lastClr="000000"/>
            </a:solidFill>
            <a:prstDash val="solid"/>
            <a:miter lim="800000"/>
          </a:ln>
          <a:effectLst/>
        </p:spPr>
      </p:cxnSp>
      <p:sp>
        <p:nvSpPr>
          <p:cNvPr id="205" name="Rectángulo 204">
            <a:extLst>
              <a:ext uri="{FF2B5EF4-FFF2-40B4-BE49-F238E27FC236}">
                <a16:creationId xmlns:a16="http://schemas.microsoft.com/office/drawing/2014/main" id="{FB38054E-5975-69F5-13A8-26B259314551}"/>
              </a:ext>
            </a:extLst>
          </p:cNvPr>
          <p:cNvSpPr/>
          <p:nvPr/>
        </p:nvSpPr>
        <p:spPr>
          <a:xfrm>
            <a:off x="8638101" y="127699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iniciado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206" name="Google Shape;753;p16">
            <a:extLst>
              <a:ext uri="{FF2B5EF4-FFF2-40B4-BE49-F238E27FC236}">
                <a16:creationId xmlns:a16="http://schemas.microsoft.com/office/drawing/2014/main" id="{EAC2BA19-ACCC-0366-467E-88BFA115A5DA}"/>
              </a:ext>
            </a:extLst>
          </p:cNvPr>
          <p:cNvSpPr/>
          <p:nvPr/>
        </p:nvSpPr>
        <p:spPr>
          <a:xfrm>
            <a:off x="3926985" y="125974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207" name="Google Shape;753;p16">
            <a:extLst>
              <a:ext uri="{FF2B5EF4-FFF2-40B4-BE49-F238E27FC236}">
                <a16:creationId xmlns:a16="http://schemas.microsoft.com/office/drawing/2014/main" id="{67F9D4D9-9012-1B41-E2EF-6348B99BB237}"/>
              </a:ext>
            </a:extLst>
          </p:cNvPr>
          <p:cNvSpPr/>
          <p:nvPr/>
        </p:nvSpPr>
        <p:spPr>
          <a:xfrm>
            <a:off x="5527395" y="125974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208" name="Google Shape;753;p16">
            <a:extLst>
              <a:ext uri="{FF2B5EF4-FFF2-40B4-BE49-F238E27FC236}">
                <a16:creationId xmlns:a16="http://schemas.microsoft.com/office/drawing/2014/main" id="{0F3BDFE8-574B-CB1A-0B86-8559F0FAD895}"/>
              </a:ext>
            </a:extLst>
          </p:cNvPr>
          <p:cNvSpPr/>
          <p:nvPr/>
        </p:nvSpPr>
        <p:spPr>
          <a:xfrm>
            <a:off x="7057903" y="127191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209" name="Google Shape;753;p16">
            <a:extLst>
              <a:ext uri="{FF2B5EF4-FFF2-40B4-BE49-F238E27FC236}">
                <a16:creationId xmlns:a16="http://schemas.microsoft.com/office/drawing/2014/main" id="{169166C9-81D1-19EF-1226-89D58A09795C}"/>
              </a:ext>
            </a:extLst>
          </p:cNvPr>
          <p:cNvSpPr/>
          <p:nvPr/>
        </p:nvSpPr>
        <p:spPr>
          <a:xfrm>
            <a:off x="8524242" y="127191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spTree>
    <p:extLst>
      <p:ext uri="{BB962C8B-B14F-4D97-AF65-F5344CB8AC3E}">
        <p14:creationId xmlns:p14="http://schemas.microsoft.com/office/powerpoint/2010/main" val="140399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DCB3C93-3441-DF6D-73A6-51AB4806BD1E}"/>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
        <p:nvSpPr>
          <p:cNvPr id="4" name="CuadroTexto 3">
            <a:extLst>
              <a:ext uri="{FF2B5EF4-FFF2-40B4-BE49-F238E27FC236}">
                <a16:creationId xmlns:a16="http://schemas.microsoft.com/office/drawing/2014/main" id="{FC3EE0B0-2AC6-C262-2701-FE4EE33F9C78}"/>
              </a:ext>
            </a:extLst>
          </p:cNvPr>
          <p:cNvSpPr txBox="1"/>
          <p:nvPr/>
        </p:nvSpPr>
        <p:spPr>
          <a:xfrm>
            <a:off x="6642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srgbClr val="B28A3F"/>
                </a:solidFill>
                <a:effectLst/>
                <a:uLnTx/>
                <a:uFillTx/>
                <a:latin typeface="Montserrat ExtraBold"/>
                <a:ea typeface="+mn-ea"/>
                <a:cs typeface="+mn-cs"/>
              </a:rPr>
              <a:t>Nuevo mecanismo de  copias de seguridad</a:t>
            </a:r>
          </a:p>
        </p:txBody>
      </p:sp>
      <p:sp>
        <p:nvSpPr>
          <p:cNvPr id="78" name="AutoShape 8" descr="Reunión en línea con relleno sólido">
            <a:extLst>
              <a:ext uri="{FF2B5EF4-FFF2-40B4-BE49-F238E27FC236}">
                <a16:creationId xmlns:a16="http://schemas.microsoft.com/office/drawing/2014/main" id="{CFCEB3BC-63FB-05DC-0F9D-49D09F4E6857}"/>
              </a:ext>
            </a:extLst>
          </p:cNvPr>
          <p:cNvSpPr>
            <a:spLocks noChangeAspect="1" noChangeArrowheads="1"/>
          </p:cNvSpPr>
          <p:nvPr/>
        </p:nvSpPr>
        <p:spPr bwMode="auto">
          <a:xfrm>
            <a:off x="6411552" y="345634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79" name="AutoShape 12" descr="Reunión en línea con relleno sólido">
            <a:extLst>
              <a:ext uri="{FF2B5EF4-FFF2-40B4-BE49-F238E27FC236}">
                <a16:creationId xmlns:a16="http://schemas.microsoft.com/office/drawing/2014/main" id="{F305490B-8A51-6587-3B0A-15E88BD96BC4}"/>
              </a:ext>
            </a:extLst>
          </p:cNvPr>
          <p:cNvSpPr>
            <a:spLocks noChangeAspect="1" noChangeArrowheads="1"/>
          </p:cNvSpPr>
          <p:nvPr/>
        </p:nvSpPr>
        <p:spPr bwMode="auto">
          <a:xfrm>
            <a:off x="6563952" y="360874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80" name="Freeform 422">
            <a:extLst>
              <a:ext uri="{FF2B5EF4-FFF2-40B4-BE49-F238E27FC236}">
                <a16:creationId xmlns:a16="http://schemas.microsoft.com/office/drawing/2014/main" id="{5C3F7056-8E15-782F-4D55-D56409DD1967}"/>
              </a:ext>
            </a:extLst>
          </p:cNvPr>
          <p:cNvSpPr>
            <a:spLocks/>
          </p:cNvSpPr>
          <p:nvPr/>
        </p:nvSpPr>
        <p:spPr bwMode="auto">
          <a:xfrm>
            <a:off x="7284906" y="1402481"/>
            <a:ext cx="4510774" cy="2295879"/>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defRPr/>
            </a:pPr>
            <a:r>
              <a:rPr lang="es-MX" sz="1600" kern="0">
                <a:solidFill>
                  <a:prstClr val="black"/>
                </a:solidFill>
                <a:latin typeface="Montserrat Medium"/>
                <a:sym typeface="Arial" panose="020B0604020202020204" pitchFamily="34" charset="0"/>
              </a:rPr>
              <a:t>Mediante este mecanismo se están realizando actualmente las copias de seguridad aplicando buenas prácticas y monitoreo permanente a nivel de backup.</a:t>
            </a:r>
          </a:p>
        </p:txBody>
      </p:sp>
      <p:sp>
        <p:nvSpPr>
          <p:cNvPr id="81" name="Freeform 422">
            <a:extLst>
              <a:ext uri="{FF2B5EF4-FFF2-40B4-BE49-F238E27FC236}">
                <a16:creationId xmlns:a16="http://schemas.microsoft.com/office/drawing/2014/main" id="{40CA50EE-E14C-88E2-6F18-5D9D107BE5EF}"/>
              </a:ext>
            </a:extLst>
          </p:cNvPr>
          <p:cNvSpPr>
            <a:spLocks/>
          </p:cNvSpPr>
          <p:nvPr/>
        </p:nvSpPr>
        <p:spPr bwMode="auto">
          <a:xfrm>
            <a:off x="1135670" y="1317731"/>
            <a:ext cx="5123481" cy="2379290"/>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lvl="0" algn="ctr">
              <a:defRPr/>
            </a:pPr>
            <a:r>
              <a:rPr lang="es-MX" sz="1600" kern="0">
                <a:solidFill>
                  <a:prstClr val="black"/>
                </a:solidFill>
                <a:latin typeface="Montserrat Medium"/>
                <a:sym typeface="Arial" panose="020B0604020202020204" pitchFamily="34" charset="0"/>
              </a:rPr>
              <a:t>Redimensionar y actualizar las políticas de backup de acuerdo con las necesidades actuales del Fondo.</a:t>
            </a:r>
            <a:endParaRPr lang="es-MX" sz="1600" kern="0">
              <a:solidFill>
                <a:prstClr val="black"/>
              </a:solidFill>
              <a:latin typeface="Montserrat Medium"/>
            </a:endParaRPr>
          </a:p>
        </p:txBody>
      </p:sp>
      <p:sp>
        <p:nvSpPr>
          <p:cNvPr id="82" name="Freeform 422">
            <a:extLst>
              <a:ext uri="{FF2B5EF4-FFF2-40B4-BE49-F238E27FC236}">
                <a16:creationId xmlns:a16="http://schemas.microsoft.com/office/drawing/2014/main" id="{6D7DE1EC-C1D2-891B-6204-8819EB7D840F}"/>
              </a:ext>
            </a:extLst>
          </p:cNvPr>
          <p:cNvSpPr>
            <a:spLocks/>
          </p:cNvSpPr>
          <p:nvPr/>
        </p:nvSpPr>
        <p:spPr bwMode="auto">
          <a:xfrm>
            <a:off x="6708189" y="4112334"/>
            <a:ext cx="4669200" cy="2349746"/>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a:ln>
                  <a:noFill/>
                </a:ln>
                <a:solidFill>
                  <a:prstClr val="black"/>
                </a:solidFill>
                <a:effectLst/>
                <a:uLnTx/>
                <a:uFillTx/>
                <a:latin typeface="Montserrat Medium"/>
                <a:ea typeface="+mn-ea"/>
                <a:cs typeface="+mn-cs"/>
              </a:rPr>
              <a:t>No se identificaron lecciones aprendidas para el proyecto.</a:t>
            </a:r>
            <a:endParaRPr kumimoji="0" lang="en-US" sz="16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endParaRPr>
          </a:p>
        </p:txBody>
      </p:sp>
      <p:sp>
        <p:nvSpPr>
          <p:cNvPr id="109" name="Freeform 422">
            <a:extLst>
              <a:ext uri="{FF2B5EF4-FFF2-40B4-BE49-F238E27FC236}">
                <a16:creationId xmlns:a16="http://schemas.microsoft.com/office/drawing/2014/main" id="{E178F05A-BE32-94C6-8DF6-BF5B9E8D1298}"/>
              </a:ext>
            </a:extLst>
          </p:cNvPr>
          <p:cNvSpPr>
            <a:spLocks/>
          </p:cNvSpPr>
          <p:nvPr/>
        </p:nvSpPr>
        <p:spPr bwMode="auto">
          <a:xfrm>
            <a:off x="1135671" y="4179762"/>
            <a:ext cx="4514704" cy="2261981"/>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0" cap="none" spc="0" normalizeH="0" baseline="0" noProof="0">
              <a:ln>
                <a:noFill/>
              </a:ln>
              <a:solidFill>
                <a:prstClr val="black"/>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a:ln>
                  <a:noFill/>
                </a:ln>
                <a:solidFill>
                  <a:prstClr val="black"/>
                </a:solidFill>
                <a:effectLst/>
                <a:uLnTx/>
                <a:uFillTx/>
                <a:latin typeface="Montserrat Medium"/>
                <a:ea typeface="+mn-ea"/>
                <a:cs typeface="+mn-cs"/>
              </a:rPr>
              <a:t>No aplica.</a:t>
            </a:r>
            <a:endParaRPr kumimoji="0" lang="en-US" sz="16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0" cap="none" spc="0" normalizeH="0" baseline="0" noProof="0">
              <a:ln>
                <a:noFill/>
              </a:ln>
              <a:solidFill>
                <a:prstClr val="black"/>
              </a:solidFill>
              <a:effectLst/>
              <a:uLnTx/>
              <a:uFillTx/>
              <a:latin typeface="Montserrat Medium"/>
              <a:ea typeface="+mn-ea"/>
              <a:cs typeface="+mn-cs"/>
            </a:endParaRPr>
          </a:p>
        </p:txBody>
      </p:sp>
      <p:sp>
        <p:nvSpPr>
          <p:cNvPr id="7" name="AutoShape 8" descr="Reunión en línea con relleno sólido">
            <a:extLst>
              <a:ext uri="{FF2B5EF4-FFF2-40B4-BE49-F238E27FC236}">
                <a16:creationId xmlns:a16="http://schemas.microsoft.com/office/drawing/2014/main" id="{00B3BC14-3D15-9834-AE7F-E52B4F37C368}"/>
              </a:ext>
            </a:extLst>
          </p:cNvPr>
          <p:cNvSpPr>
            <a:spLocks noChangeAspect="1" noChangeArrowheads="1"/>
          </p:cNvSpPr>
          <p:nvPr/>
        </p:nvSpPr>
        <p:spPr bwMode="auto">
          <a:xfrm>
            <a:off x="6411552" y="3456341"/>
            <a:ext cx="304800" cy="304800"/>
          </a:xfrm>
          <a:prstGeom prst="parallelogram">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8" name="AutoShape 12" descr="Reunión en línea con relleno sólido">
            <a:extLst>
              <a:ext uri="{FF2B5EF4-FFF2-40B4-BE49-F238E27FC236}">
                <a16:creationId xmlns:a16="http://schemas.microsoft.com/office/drawing/2014/main" id="{843283DF-C138-5C7D-EB36-E0160B9ED62D}"/>
              </a:ext>
            </a:extLst>
          </p:cNvPr>
          <p:cNvSpPr>
            <a:spLocks noChangeAspect="1" noChangeArrowheads="1"/>
          </p:cNvSpPr>
          <p:nvPr/>
        </p:nvSpPr>
        <p:spPr bwMode="auto">
          <a:xfrm>
            <a:off x="6563952" y="3608741"/>
            <a:ext cx="304800" cy="304800"/>
          </a:xfrm>
          <a:prstGeom prst="parallelogram">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9" name="AutoShape 8" descr="Reunión en línea con relleno sólido">
            <a:extLst>
              <a:ext uri="{FF2B5EF4-FFF2-40B4-BE49-F238E27FC236}">
                <a16:creationId xmlns:a16="http://schemas.microsoft.com/office/drawing/2014/main" id="{6455063C-4701-07AD-3785-D8A142973F51}"/>
              </a:ext>
            </a:extLst>
          </p:cNvPr>
          <p:cNvSpPr>
            <a:spLocks noChangeAspect="1" noChangeArrowheads="1"/>
          </p:cNvSpPr>
          <p:nvPr/>
        </p:nvSpPr>
        <p:spPr bwMode="auto">
          <a:xfrm>
            <a:off x="6218166" y="32783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0" name="AutoShape 12" descr="Reunión en línea con relleno sólido">
            <a:extLst>
              <a:ext uri="{FF2B5EF4-FFF2-40B4-BE49-F238E27FC236}">
                <a16:creationId xmlns:a16="http://schemas.microsoft.com/office/drawing/2014/main" id="{7619BE43-9C4E-9F18-886E-F72857CF5B83}"/>
              </a:ext>
            </a:extLst>
          </p:cNvPr>
          <p:cNvSpPr>
            <a:spLocks noChangeAspect="1" noChangeArrowheads="1"/>
          </p:cNvSpPr>
          <p:nvPr/>
        </p:nvSpPr>
        <p:spPr bwMode="auto">
          <a:xfrm>
            <a:off x="6359549" y="35412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11" name="Paralelogramo 10">
            <a:extLst>
              <a:ext uri="{FF2B5EF4-FFF2-40B4-BE49-F238E27FC236}">
                <a16:creationId xmlns:a16="http://schemas.microsoft.com/office/drawing/2014/main" id="{34ABE5AA-5A3C-76AA-9F9C-7CE99BE31658}"/>
              </a:ext>
            </a:extLst>
          </p:cNvPr>
          <p:cNvSpPr/>
          <p:nvPr/>
        </p:nvSpPr>
        <p:spPr>
          <a:xfrm>
            <a:off x="216138" y="1292127"/>
            <a:ext cx="1598953" cy="2435261"/>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12" name="Paralelogramo 11">
            <a:extLst>
              <a:ext uri="{FF2B5EF4-FFF2-40B4-BE49-F238E27FC236}">
                <a16:creationId xmlns:a16="http://schemas.microsoft.com/office/drawing/2014/main" id="{9801D743-EF09-8D4E-7178-F11D1FF09C63}"/>
              </a:ext>
            </a:extLst>
          </p:cNvPr>
          <p:cNvSpPr/>
          <p:nvPr/>
        </p:nvSpPr>
        <p:spPr>
          <a:xfrm>
            <a:off x="6294336" y="1348098"/>
            <a:ext cx="1706664" cy="2379290"/>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13" name="Paralelogramo 12">
            <a:extLst>
              <a:ext uri="{FF2B5EF4-FFF2-40B4-BE49-F238E27FC236}">
                <a16:creationId xmlns:a16="http://schemas.microsoft.com/office/drawing/2014/main" id="{DF927FCF-7389-17F8-D44A-11F2FD350E10}"/>
              </a:ext>
            </a:extLst>
          </p:cNvPr>
          <p:cNvSpPr/>
          <p:nvPr/>
        </p:nvSpPr>
        <p:spPr>
          <a:xfrm>
            <a:off x="135720" y="4080004"/>
            <a:ext cx="1679371" cy="2426919"/>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14" name="Paralelogramo 13">
            <a:extLst>
              <a:ext uri="{FF2B5EF4-FFF2-40B4-BE49-F238E27FC236}">
                <a16:creationId xmlns:a16="http://schemas.microsoft.com/office/drawing/2014/main" id="{46EDBCB0-7FB0-600D-B1A2-CA02A3330563}"/>
              </a:ext>
            </a:extLst>
          </p:cNvPr>
          <p:cNvSpPr/>
          <p:nvPr/>
        </p:nvSpPr>
        <p:spPr>
          <a:xfrm>
            <a:off x="5876045" y="4061515"/>
            <a:ext cx="1769280" cy="2426919"/>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15" name="Freeform 51">
            <a:extLst>
              <a:ext uri="{FF2B5EF4-FFF2-40B4-BE49-F238E27FC236}">
                <a16:creationId xmlns:a16="http://schemas.microsoft.com/office/drawing/2014/main" id="{F68A9BFB-CA12-D470-9B21-A50C718A2BC7}"/>
              </a:ext>
            </a:extLst>
          </p:cNvPr>
          <p:cNvSpPr>
            <a:spLocks/>
          </p:cNvSpPr>
          <p:nvPr/>
        </p:nvSpPr>
        <p:spPr bwMode="auto">
          <a:xfrm>
            <a:off x="742950"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6" name="Freeform 70">
            <a:extLst>
              <a:ext uri="{FF2B5EF4-FFF2-40B4-BE49-F238E27FC236}">
                <a16:creationId xmlns:a16="http://schemas.microsoft.com/office/drawing/2014/main" id="{F3679902-F4FA-5DDC-DD39-713DC6C91E8A}"/>
              </a:ext>
            </a:extLst>
          </p:cNvPr>
          <p:cNvSpPr>
            <a:spLocks noEditPoints="1"/>
          </p:cNvSpPr>
          <p:nvPr/>
        </p:nvSpPr>
        <p:spPr bwMode="auto">
          <a:xfrm>
            <a:off x="742950" y="1729555"/>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7" name="Freeform 21">
            <a:extLst>
              <a:ext uri="{FF2B5EF4-FFF2-40B4-BE49-F238E27FC236}">
                <a16:creationId xmlns:a16="http://schemas.microsoft.com/office/drawing/2014/main" id="{DFA8A5FE-D94F-7570-9E95-A155E376A407}"/>
              </a:ext>
            </a:extLst>
          </p:cNvPr>
          <p:cNvSpPr>
            <a:spLocks noEditPoints="1"/>
          </p:cNvSpPr>
          <p:nvPr/>
        </p:nvSpPr>
        <p:spPr bwMode="auto">
          <a:xfrm>
            <a:off x="6942387" y="1759694"/>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18" name="Freeform 107">
            <a:extLst>
              <a:ext uri="{FF2B5EF4-FFF2-40B4-BE49-F238E27FC236}">
                <a16:creationId xmlns:a16="http://schemas.microsoft.com/office/drawing/2014/main" id="{F4FF8DF1-88B5-0771-BDA1-38B304418716}"/>
              </a:ext>
            </a:extLst>
          </p:cNvPr>
          <p:cNvSpPr>
            <a:spLocks noEditPoints="1"/>
          </p:cNvSpPr>
          <p:nvPr/>
        </p:nvSpPr>
        <p:spPr bwMode="auto">
          <a:xfrm>
            <a:off x="6578626" y="4515878"/>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1355316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F5660-14A2-0978-7B37-22F1EB65A6F4}"/>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3" name="CuadroTexto 2">
            <a:extLst>
              <a:ext uri="{FF2B5EF4-FFF2-40B4-BE49-F238E27FC236}">
                <a16:creationId xmlns:a16="http://schemas.microsoft.com/office/drawing/2014/main" id="{53E4F3DC-4D83-1202-CBB1-599002D08432}"/>
              </a:ext>
            </a:extLst>
          </p:cNvPr>
          <p:cNvSpPr txBox="1"/>
          <p:nvPr/>
        </p:nvSpPr>
        <p:spPr>
          <a:xfrm>
            <a:off x="636953" y="720481"/>
            <a:ext cx="9993194" cy="400110"/>
          </a:xfrm>
          <a:prstGeom prst="rect">
            <a:avLst/>
          </a:prstGeom>
          <a:noFill/>
        </p:spPr>
        <p:txBody>
          <a:bodyPr wrap="square">
            <a:spAutoFit/>
          </a:bodyPr>
          <a:lstStyle/>
          <a:p>
            <a:r>
              <a:rPr lang="es-MX" sz="2000">
                <a:solidFill>
                  <a:srgbClr val="B28A3F"/>
                </a:solidFill>
                <a:latin typeface="+mj-lt"/>
                <a:ea typeface="+mj-ea"/>
                <a:cs typeface="+mj-cs"/>
              </a:rPr>
              <a:t>Estrategia de Tecnología y Continuidad del negocio</a:t>
            </a:r>
          </a:p>
        </p:txBody>
      </p:sp>
      <p:sp>
        <p:nvSpPr>
          <p:cNvPr id="18" name="Rectangle 17">
            <a:extLst>
              <a:ext uri="{FF2B5EF4-FFF2-40B4-BE49-F238E27FC236}">
                <a16:creationId xmlns:a16="http://schemas.microsoft.com/office/drawing/2014/main" id="{A06A9CEB-1CFB-818B-694F-1842511759EA}"/>
              </a:ext>
            </a:extLst>
          </p:cNvPr>
          <p:cNvSpPr/>
          <p:nvPr/>
        </p:nvSpPr>
        <p:spPr>
          <a:xfrm>
            <a:off x="456885" y="3167342"/>
            <a:ext cx="11307428" cy="2627678"/>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19" name="Paralelogramo 18">
            <a:extLst>
              <a:ext uri="{FF2B5EF4-FFF2-40B4-BE49-F238E27FC236}">
                <a16:creationId xmlns:a16="http://schemas.microsoft.com/office/drawing/2014/main" id="{6F8A6F60-5ABB-475E-708C-0230C7E6A081}"/>
              </a:ext>
            </a:extLst>
          </p:cNvPr>
          <p:cNvSpPr/>
          <p:nvPr/>
        </p:nvSpPr>
        <p:spPr>
          <a:xfrm>
            <a:off x="402706" y="2497923"/>
            <a:ext cx="3265795" cy="512174"/>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a:ln>
                  <a:noFill/>
                </a:ln>
                <a:solidFill>
                  <a:prstClr val="white"/>
                </a:solidFill>
                <a:effectLst/>
                <a:uLnTx/>
                <a:uFillTx/>
                <a:latin typeface="Montserrat Medium"/>
                <a:ea typeface="+mn-ea"/>
                <a:cs typeface="+mn-cs"/>
              </a:rPr>
              <a:t>Hitos</a:t>
            </a:r>
          </a:p>
        </p:txBody>
      </p:sp>
      <p:sp>
        <p:nvSpPr>
          <p:cNvPr id="20" name="CuadroTexto 19">
            <a:extLst>
              <a:ext uri="{FF2B5EF4-FFF2-40B4-BE49-F238E27FC236}">
                <a16:creationId xmlns:a16="http://schemas.microsoft.com/office/drawing/2014/main" id="{93782A23-F9B8-2A0E-3C9B-0EAA86F3D627}"/>
              </a:ext>
            </a:extLst>
          </p:cNvPr>
          <p:cNvSpPr txBox="1"/>
          <p:nvPr/>
        </p:nvSpPr>
        <p:spPr>
          <a:xfrm>
            <a:off x="871753" y="3177520"/>
            <a:ext cx="2863848"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0" i="0" u="none" strike="noStrike" kern="0" cap="none" spc="0" normalizeH="0" baseline="0" noProof="0">
                <a:ln>
                  <a:noFill/>
                </a:ln>
                <a:solidFill>
                  <a:prstClr val="black"/>
                </a:solidFill>
                <a:effectLst/>
                <a:uLnTx/>
                <a:uFillTx/>
                <a:latin typeface="Montserrat Medium"/>
                <a:ea typeface="+mn-ea"/>
                <a:cs typeface="+mn-cs"/>
              </a:rPr>
              <a:t>Análisis de Madurez</a:t>
            </a:r>
          </a:p>
        </p:txBody>
      </p:sp>
      <p:sp>
        <p:nvSpPr>
          <p:cNvPr id="24" name="CuadroTexto 23">
            <a:extLst>
              <a:ext uri="{FF2B5EF4-FFF2-40B4-BE49-F238E27FC236}">
                <a16:creationId xmlns:a16="http://schemas.microsoft.com/office/drawing/2014/main" id="{B3266877-C696-4D51-C7E9-8F6AC4920105}"/>
              </a:ext>
            </a:extLst>
          </p:cNvPr>
          <p:cNvSpPr txBox="1"/>
          <p:nvPr/>
        </p:nvSpPr>
        <p:spPr>
          <a:xfrm>
            <a:off x="893553" y="3700016"/>
            <a:ext cx="2863848"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prstClr val="black"/>
                </a:solidFill>
                <a:effectLst/>
                <a:uLnTx/>
                <a:uFillTx/>
                <a:latin typeface="Montserrat Medium"/>
                <a:ea typeface="+mn-ea"/>
                <a:cs typeface="+mn-cs"/>
              </a:rPr>
              <a:t>Definición y puesta en marcha del plan de Implementación</a:t>
            </a:r>
            <a:endParaRPr kumimoji="0" lang="es-ES_tradnl" sz="1100" b="0" i="0" u="none" strike="noStrike" kern="0" cap="none" spc="0" normalizeH="0" baseline="0" noProof="0">
              <a:ln>
                <a:noFill/>
              </a:ln>
              <a:solidFill>
                <a:prstClr val="black"/>
              </a:solidFill>
              <a:effectLst/>
              <a:uLnTx/>
              <a:uFillTx/>
              <a:latin typeface="Montserrat Medium"/>
              <a:ea typeface="+mn-ea"/>
              <a:cs typeface="+mn-cs"/>
            </a:endParaRPr>
          </a:p>
        </p:txBody>
      </p:sp>
      <p:sp>
        <p:nvSpPr>
          <p:cNvPr id="25" name="Round Diagonal Corner Rectangle 4">
            <a:extLst>
              <a:ext uri="{FF2B5EF4-FFF2-40B4-BE49-F238E27FC236}">
                <a16:creationId xmlns:a16="http://schemas.microsoft.com/office/drawing/2014/main" id="{71C09216-B2AB-54E1-FFF5-77FD259C792A}"/>
              </a:ext>
            </a:extLst>
          </p:cNvPr>
          <p:cNvSpPr/>
          <p:nvPr/>
        </p:nvSpPr>
        <p:spPr>
          <a:xfrm>
            <a:off x="426834" y="1718095"/>
            <a:ext cx="7930582" cy="694011"/>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9" name="Rectángulo 28">
            <a:extLst>
              <a:ext uri="{FF2B5EF4-FFF2-40B4-BE49-F238E27FC236}">
                <a16:creationId xmlns:a16="http://schemas.microsoft.com/office/drawing/2014/main" id="{9FC8EBB4-CE4C-9C32-D788-7BEA511DE4F8}"/>
              </a:ext>
            </a:extLst>
          </p:cNvPr>
          <p:cNvSpPr/>
          <p:nvPr/>
        </p:nvSpPr>
        <p:spPr>
          <a:xfrm>
            <a:off x="426833" y="2114327"/>
            <a:ext cx="8137499"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white"/>
                </a:solidFill>
                <a:effectLst/>
                <a:uLnTx/>
                <a:uFillTx/>
                <a:latin typeface="Montserrat Medium"/>
                <a:ea typeface="+mn-ea"/>
                <a:cs typeface="+mn-cs"/>
              </a:rPr>
              <a:t>Líder: Jefe  de Tecnologías de la Información</a:t>
            </a:r>
          </a:p>
        </p:txBody>
      </p:sp>
      <p:sp>
        <p:nvSpPr>
          <p:cNvPr id="30" name="CuadroTexto 6">
            <a:extLst>
              <a:ext uri="{FF2B5EF4-FFF2-40B4-BE49-F238E27FC236}">
                <a16:creationId xmlns:a16="http://schemas.microsoft.com/office/drawing/2014/main" id="{6EB8A7F4-F29E-6DB4-615B-0033C7FABFBC}"/>
              </a:ext>
            </a:extLst>
          </p:cNvPr>
          <p:cNvSpPr txBox="1"/>
          <p:nvPr/>
        </p:nvSpPr>
        <p:spPr>
          <a:xfrm rot="4">
            <a:off x="448063" y="1832220"/>
            <a:ext cx="8137499"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srgbClr val="FFFFFF"/>
                </a:solidFill>
                <a:effectLst/>
                <a:uLnTx/>
                <a:uFillTx/>
                <a:latin typeface="Montserrat Medium"/>
                <a:ea typeface="+mn-ea"/>
                <a:cs typeface="+mn-cs"/>
              </a:rPr>
              <a:t>Modelo de Gestión y Gobierno de T.I.  (MGGTI)- MRAE 3.0</a:t>
            </a:r>
          </a:p>
        </p:txBody>
      </p:sp>
      <p:sp>
        <p:nvSpPr>
          <p:cNvPr id="31" name="Google Shape;540;p23">
            <a:extLst>
              <a:ext uri="{FF2B5EF4-FFF2-40B4-BE49-F238E27FC236}">
                <a16:creationId xmlns:a16="http://schemas.microsoft.com/office/drawing/2014/main" id="{E147761A-9E92-5255-2B47-E515957B4645}"/>
              </a:ext>
            </a:extLst>
          </p:cNvPr>
          <p:cNvSpPr/>
          <p:nvPr/>
        </p:nvSpPr>
        <p:spPr>
          <a:xfrm>
            <a:off x="839846" y="1933664"/>
            <a:ext cx="409533" cy="302419"/>
          </a:xfrm>
          <a:custGeom>
            <a:avLst/>
            <a:gdLst/>
            <a:ahLst/>
            <a:cxnLst/>
            <a:rect l="l" t="t" r="r" b="b"/>
            <a:pathLst>
              <a:path w="72" h="60" extrusionOk="0">
                <a:moveTo>
                  <a:pt x="10" y="49"/>
                </a:moveTo>
                <a:cubicBezTo>
                  <a:pt x="10" y="33"/>
                  <a:pt x="10" y="33"/>
                  <a:pt x="10" y="33"/>
                </a:cubicBezTo>
                <a:cubicBezTo>
                  <a:pt x="10" y="32"/>
                  <a:pt x="11" y="31"/>
                  <a:pt x="12" y="31"/>
                </a:cubicBezTo>
                <a:cubicBezTo>
                  <a:pt x="16" y="31"/>
                  <a:pt x="16" y="31"/>
                  <a:pt x="16" y="31"/>
                </a:cubicBezTo>
                <a:cubicBezTo>
                  <a:pt x="18" y="31"/>
                  <a:pt x="19" y="32"/>
                  <a:pt x="19" y="33"/>
                </a:cubicBezTo>
                <a:cubicBezTo>
                  <a:pt x="19" y="49"/>
                  <a:pt x="19" y="49"/>
                  <a:pt x="19" y="49"/>
                </a:cubicBezTo>
                <a:cubicBezTo>
                  <a:pt x="19" y="51"/>
                  <a:pt x="18" y="52"/>
                  <a:pt x="16" y="52"/>
                </a:cubicBezTo>
                <a:cubicBezTo>
                  <a:pt x="12" y="52"/>
                  <a:pt x="12" y="52"/>
                  <a:pt x="12" y="52"/>
                </a:cubicBezTo>
                <a:cubicBezTo>
                  <a:pt x="11" y="52"/>
                  <a:pt x="10" y="51"/>
                  <a:pt x="10" y="49"/>
                </a:cubicBezTo>
                <a:close/>
                <a:moveTo>
                  <a:pt x="27" y="25"/>
                </a:moveTo>
                <a:cubicBezTo>
                  <a:pt x="25" y="25"/>
                  <a:pt x="24" y="26"/>
                  <a:pt x="24" y="27"/>
                </a:cubicBezTo>
                <a:cubicBezTo>
                  <a:pt x="24" y="49"/>
                  <a:pt x="24" y="49"/>
                  <a:pt x="24" y="49"/>
                </a:cubicBezTo>
                <a:cubicBezTo>
                  <a:pt x="24" y="51"/>
                  <a:pt x="25" y="52"/>
                  <a:pt x="27" y="52"/>
                </a:cubicBezTo>
                <a:cubicBezTo>
                  <a:pt x="31" y="52"/>
                  <a:pt x="31" y="52"/>
                  <a:pt x="31" y="52"/>
                </a:cubicBezTo>
                <a:cubicBezTo>
                  <a:pt x="32" y="52"/>
                  <a:pt x="33" y="51"/>
                  <a:pt x="33" y="49"/>
                </a:cubicBezTo>
                <a:cubicBezTo>
                  <a:pt x="33" y="27"/>
                  <a:pt x="33" y="27"/>
                  <a:pt x="33" y="27"/>
                </a:cubicBezTo>
                <a:cubicBezTo>
                  <a:pt x="33" y="26"/>
                  <a:pt x="32" y="25"/>
                  <a:pt x="31" y="25"/>
                </a:cubicBezTo>
                <a:lnTo>
                  <a:pt x="27" y="25"/>
                </a:lnTo>
                <a:close/>
                <a:moveTo>
                  <a:pt x="41" y="20"/>
                </a:moveTo>
                <a:cubicBezTo>
                  <a:pt x="40" y="20"/>
                  <a:pt x="39" y="21"/>
                  <a:pt x="39" y="22"/>
                </a:cubicBezTo>
                <a:cubicBezTo>
                  <a:pt x="39" y="49"/>
                  <a:pt x="39" y="49"/>
                  <a:pt x="39" y="49"/>
                </a:cubicBezTo>
                <a:cubicBezTo>
                  <a:pt x="39" y="51"/>
                  <a:pt x="40" y="52"/>
                  <a:pt x="41" y="52"/>
                </a:cubicBezTo>
                <a:cubicBezTo>
                  <a:pt x="45" y="52"/>
                  <a:pt x="45" y="52"/>
                  <a:pt x="45" y="52"/>
                </a:cubicBezTo>
                <a:cubicBezTo>
                  <a:pt x="46" y="52"/>
                  <a:pt x="48" y="51"/>
                  <a:pt x="48" y="49"/>
                </a:cubicBezTo>
                <a:cubicBezTo>
                  <a:pt x="48" y="22"/>
                  <a:pt x="48" y="22"/>
                  <a:pt x="48" y="22"/>
                </a:cubicBezTo>
                <a:cubicBezTo>
                  <a:pt x="48" y="21"/>
                  <a:pt x="46" y="20"/>
                  <a:pt x="45" y="20"/>
                </a:cubicBezTo>
                <a:lnTo>
                  <a:pt x="41" y="20"/>
                </a:lnTo>
                <a:close/>
                <a:moveTo>
                  <a:pt x="56" y="15"/>
                </a:moveTo>
                <a:cubicBezTo>
                  <a:pt x="54" y="15"/>
                  <a:pt x="53" y="16"/>
                  <a:pt x="53" y="17"/>
                </a:cubicBezTo>
                <a:cubicBezTo>
                  <a:pt x="53" y="49"/>
                  <a:pt x="53" y="49"/>
                  <a:pt x="53" y="49"/>
                </a:cubicBezTo>
                <a:cubicBezTo>
                  <a:pt x="53" y="51"/>
                  <a:pt x="54" y="52"/>
                  <a:pt x="56" y="52"/>
                </a:cubicBezTo>
                <a:cubicBezTo>
                  <a:pt x="60" y="52"/>
                  <a:pt x="60" y="52"/>
                  <a:pt x="60" y="52"/>
                </a:cubicBezTo>
                <a:cubicBezTo>
                  <a:pt x="61" y="52"/>
                  <a:pt x="62" y="51"/>
                  <a:pt x="62" y="49"/>
                </a:cubicBezTo>
                <a:cubicBezTo>
                  <a:pt x="62" y="17"/>
                  <a:pt x="62" y="17"/>
                  <a:pt x="62" y="17"/>
                </a:cubicBezTo>
                <a:cubicBezTo>
                  <a:pt x="62" y="16"/>
                  <a:pt x="61" y="15"/>
                  <a:pt x="60" y="15"/>
                </a:cubicBezTo>
                <a:lnTo>
                  <a:pt x="56" y="15"/>
                </a:lnTo>
                <a:close/>
                <a:moveTo>
                  <a:pt x="11" y="24"/>
                </a:moveTo>
                <a:cubicBezTo>
                  <a:pt x="26" y="21"/>
                  <a:pt x="41" y="16"/>
                  <a:pt x="54" y="8"/>
                </a:cubicBezTo>
                <a:cubicBezTo>
                  <a:pt x="55" y="10"/>
                  <a:pt x="55" y="10"/>
                  <a:pt x="55" y="10"/>
                </a:cubicBezTo>
                <a:cubicBezTo>
                  <a:pt x="60" y="3"/>
                  <a:pt x="60" y="3"/>
                  <a:pt x="60" y="3"/>
                </a:cubicBezTo>
                <a:cubicBezTo>
                  <a:pt x="51" y="3"/>
                  <a:pt x="51" y="3"/>
                  <a:pt x="51" y="3"/>
                </a:cubicBezTo>
                <a:cubicBezTo>
                  <a:pt x="52" y="5"/>
                  <a:pt x="52" y="5"/>
                  <a:pt x="52" y="5"/>
                </a:cubicBezTo>
                <a:cubicBezTo>
                  <a:pt x="40" y="13"/>
                  <a:pt x="26" y="18"/>
                  <a:pt x="11" y="21"/>
                </a:cubicBezTo>
                <a:lnTo>
                  <a:pt x="11" y="24"/>
                </a:lnTo>
                <a:close/>
                <a:moveTo>
                  <a:pt x="72" y="56"/>
                </a:moveTo>
                <a:cubicBezTo>
                  <a:pt x="65" y="52"/>
                  <a:pt x="65" y="52"/>
                  <a:pt x="65" y="52"/>
                </a:cubicBezTo>
                <a:cubicBezTo>
                  <a:pt x="65" y="55"/>
                  <a:pt x="65" y="55"/>
                  <a:pt x="65" y="55"/>
                </a:cubicBezTo>
                <a:cubicBezTo>
                  <a:pt x="6" y="55"/>
                  <a:pt x="6" y="55"/>
                  <a:pt x="6" y="55"/>
                </a:cubicBezTo>
                <a:cubicBezTo>
                  <a:pt x="6" y="7"/>
                  <a:pt x="6" y="7"/>
                  <a:pt x="6" y="7"/>
                </a:cubicBezTo>
                <a:cubicBezTo>
                  <a:pt x="9" y="7"/>
                  <a:pt x="9" y="7"/>
                  <a:pt x="9" y="7"/>
                </a:cubicBezTo>
                <a:cubicBezTo>
                  <a:pt x="5" y="0"/>
                  <a:pt x="5" y="0"/>
                  <a:pt x="5" y="0"/>
                </a:cubicBezTo>
                <a:cubicBezTo>
                  <a:pt x="0" y="7"/>
                  <a:pt x="0" y="7"/>
                  <a:pt x="0" y="7"/>
                </a:cubicBezTo>
                <a:cubicBezTo>
                  <a:pt x="3" y="7"/>
                  <a:pt x="3" y="7"/>
                  <a:pt x="3" y="7"/>
                </a:cubicBezTo>
                <a:cubicBezTo>
                  <a:pt x="3" y="55"/>
                  <a:pt x="3" y="55"/>
                  <a:pt x="3" y="55"/>
                </a:cubicBezTo>
                <a:cubicBezTo>
                  <a:pt x="3" y="56"/>
                  <a:pt x="3" y="56"/>
                  <a:pt x="3" y="56"/>
                </a:cubicBezTo>
                <a:cubicBezTo>
                  <a:pt x="3" y="58"/>
                  <a:pt x="3" y="58"/>
                  <a:pt x="3" y="58"/>
                </a:cubicBezTo>
                <a:cubicBezTo>
                  <a:pt x="65" y="58"/>
                  <a:pt x="65" y="58"/>
                  <a:pt x="65" y="58"/>
                </a:cubicBezTo>
                <a:cubicBezTo>
                  <a:pt x="65" y="60"/>
                  <a:pt x="65" y="60"/>
                  <a:pt x="65" y="60"/>
                </a:cubicBezTo>
                <a:lnTo>
                  <a:pt x="72" y="56"/>
                </a:lnTo>
                <a:close/>
              </a:path>
            </a:pathLst>
          </a:custGeom>
          <a:solidFill>
            <a:srgbClr val="FFFFFF"/>
          </a:solidFill>
          <a:ln>
            <a:noFill/>
          </a:ln>
        </p:spPr>
        <p:txBody>
          <a:bodyPr spcFirstLastPara="1" wrap="square" lIns="91425" tIns="45700" rIns="91425" bIns="45700" anchor="t" anchorCtr="0">
            <a:no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2F2F2"/>
              </a:solidFill>
              <a:effectLst/>
              <a:uLnTx/>
              <a:uFillTx/>
              <a:latin typeface="Calibri"/>
              <a:ea typeface="Calibri"/>
              <a:cs typeface="Calibri"/>
              <a:sym typeface="Calibri"/>
            </a:endParaRPr>
          </a:p>
        </p:txBody>
      </p:sp>
      <p:sp>
        <p:nvSpPr>
          <p:cNvPr id="42" name="Paralelogramo 41">
            <a:extLst>
              <a:ext uri="{FF2B5EF4-FFF2-40B4-BE49-F238E27FC236}">
                <a16:creationId xmlns:a16="http://schemas.microsoft.com/office/drawing/2014/main" id="{63FDBE93-7546-9071-4EE3-26E7776D1B88}"/>
              </a:ext>
            </a:extLst>
          </p:cNvPr>
          <p:cNvSpPr/>
          <p:nvPr/>
        </p:nvSpPr>
        <p:spPr>
          <a:xfrm>
            <a:off x="588655" y="3252534"/>
            <a:ext cx="300565" cy="273197"/>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Montserrat Medium"/>
                <a:ea typeface="+mn-ea"/>
                <a:cs typeface="+mn-cs"/>
              </a:rPr>
              <a:t>1</a:t>
            </a:r>
          </a:p>
        </p:txBody>
      </p:sp>
      <p:sp>
        <p:nvSpPr>
          <p:cNvPr id="54" name="Paralelogramo 53">
            <a:extLst>
              <a:ext uri="{FF2B5EF4-FFF2-40B4-BE49-F238E27FC236}">
                <a16:creationId xmlns:a16="http://schemas.microsoft.com/office/drawing/2014/main" id="{AE349673-C3D1-9178-6198-FA1C0A47877F}"/>
              </a:ext>
            </a:extLst>
          </p:cNvPr>
          <p:cNvSpPr/>
          <p:nvPr/>
        </p:nvSpPr>
        <p:spPr>
          <a:xfrm>
            <a:off x="587762" y="3774221"/>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2</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55" name="CuadroTexto 54">
            <a:extLst>
              <a:ext uri="{FF2B5EF4-FFF2-40B4-BE49-F238E27FC236}">
                <a16:creationId xmlns:a16="http://schemas.microsoft.com/office/drawing/2014/main" id="{EED67E87-308B-27DB-5AD4-E4048D68F074}"/>
              </a:ext>
            </a:extLst>
          </p:cNvPr>
          <p:cNvSpPr txBox="1"/>
          <p:nvPr/>
        </p:nvSpPr>
        <p:spPr>
          <a:xfrm>
            <a:off x="5007439" y="3183332"/>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56" name="Paralelogramo 55">
            <a:extLst>
              <a:ext uri="{FF2B5EF4-FFF2-40B4-BE49-F238E27FC236}">
                <a16:creationId xmlns:a16="http://schemas.microsoft.com/office/drawing/2014/main" id="{8E9B4658-5A46-A191-7050-9394C966C64F}"/>
              </a:ext>
            </a:extLst>
          </p:cNvPr>
          <p:cNvSpPr/>
          <p:nvPr/>
        </p:nvSpPr>
        <p:spPr>
          <a:xfrm>
            <a:off x="3756660" y="2508628"/>
            <a:ext cx="1701046" cy="530441"/>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ea typeface="+mn-ea"/>
                <a:cs typeface="+mn-cs"/>
              </a:rPr>
              <a:t>Estado</a:t>
            </a: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68" name="Paralelogramo 67">
            <a:extLst>
              <a:ext uri="{FF2B5EF4-FFF2-40B4-BE49-F238E27FC236}">
                <a16:creationId xmlns:a16="http://schemas.microsoft.com/office/drawing/2014/main" id="{03AECFA5-C8BD-2091-44BF-ADE299C206DB}"/>
              </a:ext>
            </a:extLst>
          </p:cNvPr>
          <p:cNvSpPr/>
          <p:nvPr/>
        </p:nvSpPr>
        <p:spPr>
          <a:xfrm>
            <a:off x="3885131" y="3270486"/>
            <a:ext cx="1152000" cy="216000"/>
          </a:xfrm>
          <a:prstGeom prst="parallelogram">
            <a:avLst/>
          </a:prstGeom>
          <a:gradFill>
            <a:gsLst>
              <a:gs pos="100000">
                <a:srgbClr val="61A60E"/>
              </a:gs>
              <a:gs pos="100000">
                <a:srgbClr val="F2F2F2"/>
              </a:gs>
            </a:gsLst>
            <a:lin ang="60000" scaled="0"/>
          </a:gradFill>
          <a:ln w="12700" cap="flat" cmpd="sng" algn="ctr">
            <a:solidFill>
              <a:srgbClr val="61A6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76" name="CuadroTexto 75">
            <a:extLst>
              <a:ext uri="{FF2B5EF4-FFF2-40B4-BE49-F238E27FC236}">
                <a16:creationId xmlns:a16="http://schemas.microsoft.com/office/drawing/2014/main" id="{A0ACACA2-4829-8D37-4AD5-A5A2DF7ADC81}"/>
              </a:ext>
            </a:extLst>
          </p:cNvPr>
          <p:cNvSpPr txBox="1"/>
          <p:nvPr/>
        </p:nvSpPr>
        <p:spPr>
          <a:xfrm>
            <a:off x="4994762" y="3723806"/>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77" name="Paralelogramo 76">
            <a:extLst>
              <a:ext uri="{FF2B5EF4-FFF2-40B4-BE49-F238E27FC236}">
                <a16:creationId xmlns:a16="http://schemas.microsoft.com/office/drawing/2014/main" id="{022D57EA-0AE3-84F6-0C5F-5B3C49EEFAFC}"/>
              </a:ext>
            </a:extLst>
          </p:cNvPr>
          <p:cNvSpPr/>
          <p:nvPr/>
        </p:nvSpPr>
        <p:spPr>
          <a:xfrm>
            <a:off x="3892751" y="3799917"/>
            <a:ext cx="1152000" cy="216000"/>
          </a:xfrm>
          <a:prstGeom prst="parallelogram">
            <a:avLst/>
          </a:prstGeom>
          <a:gradFill>
            <a:gsLst>
              <a:gs pos="100000">
                <a:srgbClr val="61A60E"/>
              </a:gs>
              <a:gs pos="100000">
                <a:srgbClr val="F2F2F2"/>
              </a:gs>
            </a:gsLst>
            <a:lin ang="6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78" name="Paralelogramo 77">
            <a:extLst>
              <a:ext uri="{FF2B5EF4-FFF2-40B4-BE49-F238E27FC236}">
                <a16:creationId xmlns:a16="http://schemas.microsoft.com/office/drawing/2014/main" id="{8BD5146B-1345-6FB6-F010-86B9ADAC3663}"/>
              </a:ext>
            </a:extLst>
          </p:cNvPr>
          <p:cNvSpPr/>
          <p:nvPr/>
        </p:nvSpPr>
        <p:spPr>
          <a:xfrm>
            <a:off x="8434299" y="1730542"/>
            <a:ext cx="3311363" cy="360000"/>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79" name="TextBox 2">
            <a:extLst>
              <a:ext uri="{FF2B5EF4-FFF2-40B4-BE49-F238E27FC236}">
                <a16:creationId xmlns:a16="http://schemas.microsoft.com/office/drawing/2014/main" id="{ECCFE40E-1B50-9167-2570-31CCE6113474}"/>
              </a:ext>
            </a:extLst>
          </p:cNvPr>
          <p:cNvSpPr txBox="1"/>
          <p:nvPr/>
        </p:nvSpPr>
        <p:spPr>
          <a:xfrm>
            <a:off x="8731821" y="1796865"/>
            <a:ext cx="1224014"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80" name="TextBox 2">
            <a:extLst>
              <a:ext uri="{FF2B5EF4-FFF2-40B4-BE49-F238E27FC236}">
                <a16:creationId xmlns:a16="http://schemas.microsoft.com/office/drawing/2014/main" id="{CD26489F-F00F-F8B0-B1F7-DE7BA9B8C444}"/>
              </a:ext>
            </a:extLst>
          </p:cNvPr>
          <p:cNvSpPr txBox="1"/>
          <p:nvPr/>
        </p:nvSpPr>
        <p:spPr>
          <a:xfrm>
            <a:off x="10283626" y="1794646"/>
            <a:ext cx="1366401"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81" name="Conector recto 80">
            <a:extLst>
              <a:ext uri="{FF2B5EF4-FFF2-40B4-BE49-F238E27FC236}">
                <a16:creationId xmlns:a16="http://schemas.microsoft.com/office/drawing/2014/main" id="{D0D590C1-A968-C47F-0C90-A86A54C941D8}"/>
              </a:ext>
            </a:extLst>
          </p:cNvPr>
          <p:cNvCxnSpPr>
            <a:cxnSpLocks/>
          </p:cNvCxnSpPr>
          <p:nvPr/>
        </p:nvCxnSpPr>
        <p:spPr>
          <a:xfrm>
            <a:off x="10126689" y="1727743"/>
            <a:ext cx="0" cy="302419"/>
          </a:xfrm>
          <a:prstGeom prst="line">
            <a:avLst/>
          </a:prstGeom>
          <a:noFill/>
          <a:ln w="6350" cap="flat" cmpd="sng" algn="ctr">
            <a:solidFill>
              <a:sysClr val="window" lastClr="FFFFFF"/>
            </a:solidFill>
            <a:prstDash val="solid"/>
            <a:miter lim="800000"/>
          </a:ln>
          <a:effectLst/>
        </p:spPr>
      </p:cxnSp>
      <p:sp>
        <p:nvSpPr>
          <p:cNvPr id="82" name="Rectangle 17">
            <a:extLst>
              <a:ext uri="{FF2B5EF4-FFF2-40B4-BE49-F238E27FC236}">
                <a16:creationId xmlns:a16="http://schemas.microsoft.com/office/drawing/2014/main" id="{7EA0051A-AD93-AF85-B923-90275E36150C}"/>
              </a:ext>
            </a:extLst>
          </p:cNvPr>
          <p:cNvSpPr/>
          <p:nvPr/>
        </p:nvSpPr>
        <p:spPr>
          <a:xfrm>
            <a:off x="8434301" y="2126911"/>
            <a:ext cx="3215726" cy="287293"/>
          </a:xfrm>
          <a:prstGeom prst="roundRect">
            <a:avLst>
              <a:gd name="adj" fmla="val 0"/>
            </a:avLst>
          </a:prstGeom>
          <a:solidFill>
            <a:srgbClr val="F2F2F2"/>
          </a:solidFill>
          <a:ln w="12700" cap="flat" cmpd="sng" algn="ctr">
            <a:solidFill>
              <a:srgbClr val="20344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83" name="Conector recto 82">
            <a:extLst>
              <a:ext uri="{FF2B5EF4-FFF2-40B4-BE49-F238E27FC236}">
                <a16:creationId xmlns:a16="http://schemas.microsoft.com/office/drawing/2014/main" id="{36EF0126-4959-869E-6692-0B02898BA5ED}"/>
              </a:ext>
            </a:extLst>
          </p:cNvPr>
          <p:cNvCxnSpPr>
            <a:cxnSpLocks/>
          </p:cNvCxnSpPr>
          <p:nvPr/>
        </p:nvCxnSpPr>
        <p:spPr>
          <a:xfrm flipH="1">
            <a:off x="10140001" y="2132683"/>
            <a:ext cx="1" cy="288000"/>
          </a:xfrm>
          <a:prstGeom prst="line">
            <a:avLst/>
          </a:prstGeom>
          <a:noFill/>
          <a:ln w="6350" cap="flat" cmpd="sng" algn="ctr">
            <a:solidFill>
              <a:srgbClr val="203446"/>
            </a:solidFill>
            <a:prstDash val="solid"/>
            <a:miter lim="800000"/>
          </a:ln>
          <a:effectLst/>
        </p:spPr>
      </p:cxnSp>
      <p:sp>
        <p:nvSpPr>
          <p:cNvPr id="84" name="Subtitle 2">
            <a:extLst>
              <a:ext uri="{FF2B5EF4-FFF2-40B4-BE49-F238E27FC236}">
                <a16:creationId xmlns:a16="http://schemas.microsoft.com/office/drawing/2014/main" id="{39C16746-FCB2-1923-5A8D-DECBB198D4F7}"/>
              </a:ext>
            </a:extLst>
          </p:cNvPr>
          <p:cNvSpPr txBox="1"/>
          <p:nvPr/>
        </p:nvSpPr>
        <p:spPr>
          <a:xfrm>
            <a:off x="10611450" y="2121579"/>
            <a:ext cx="759807"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85" name="Subtitle 2">
            <a:extLst>
              <a:ext uri="{FF2B5EF4-FFF2-40B4-BE49-F238E27FC236}">
                <a16:creationId xmlns:a16="http://schemas.microsoft.com/office/drawing/2014/main" id="{FEC3A1F4-85DE-B5DF-9E14-02F781D88D59}"/>
              </a:ext>
            </a:extLst>
          </p:cNvPr>
          <p:cNvSpPr txBox="1"/>
          <p:nvPr/>
        </p:nvSpPr>
        <p:spPr>
          <a:xfrm>
            <a:off x="9027984" y="2115571"/>
            <a:ext cx="759807"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86" name="CuadroTexto 85">
            <a:extLst>
              <a:ext uri="{FF2B5EF4-FFF2-40B4-BE49-F238E27FC236}">
                <a16:creationId xmlns:a16="http://schemas.microsoft.com/office/drawing/2014/main" id="{8A7A29DF-9658-BDA4-025F-BD5EAF012DDB}"/>
              </a:ext>
            </a:extLst>
          </p:cNvPr>
          <p:cNvSpPr txBox="1"/>
          <p:nvPr/>
        </p:nvSpPr>
        <p:spPr>
          <a:xfrm>
            <a:off x="1115230" y="4217900"/>
            <a:ext cx="2635995" cy="268049"/>
          </a:xfrm>
          <a:prstGeom prst="roundRect">
            <a:avLst/>
          </a:prstGeom>
          <a:noFill/>
          <a:ln w="12700" cap="flat" cmpd="sng" algn="ctr">
            <a:noFill/>
            <a:prstDash val="solid"/>
            <a:miter lim="800000"/>
          </a:ln>
          <a:effectLst/>
        </p:spPr>
        <p:txBody>
          <a:bodyPr tIns="72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MX" sz="1050" b="0" i="0" u="none" strike="noStrike" kern="0" cap="none" spc="0" normalizeH="0" baseline="0" noProof="0">
                <a:ln>
                  <a:noFill/>
                </a:ln>
                <a:solidFill>
                  <a:prstClr val="black"/>
                </a:solidFill>
                <a:effectLst/>
                <a:uLnTx/>
                <a:uFillTx/>
                <a:latin typeface="Montserrat Medium"/>
                <a:ea typeface="+mn-ea"/>
                <a:cs typeface="+mn-cs"/>
              </a:rPr>
              <a:t>Gestión y administración de sistemas de información</a:t>
            </a:r>
            <a:endParaRPr kumimoji="0" lang="es-CO" sz="1050" b="0" i="0" u="none" strike="noStrike" kern="0" cap="none" spc="0" normalizeH="0" baseline="0" noProof="0">
              <a:ln>
                <a:noFill/>
              </a:ln>
              <a:solidFill>
                <a:prstClr val="black"/>
              </a:solidFill>
              <a:effectLst/>
              <a:uLnTx/>
              <a:uFillTx/>
              <a:latin typeface="Montserrat Medium"/>
              <a:ea typeface="+mn-ea"/>
              <a:cs typeface="+mn-cs"/>
            </a:endParaRPr>
          </a:p>
        </p:txBody>
      </p:sp>
      <p:sp>
        <p:nvSpPr>
          <p:cNvPr id="87" name="CuadroTexto 86">
            <a:extLst>
              <a:ext uri="{FF2B5EF4-FFF2-40B4-BE49-F238E27FC236}">
                <a16:creationId xmlns:a16="http://schemas.microsoft.com/office/drawing/2014/main" id="{5D109FDC-BA92-A200-2AA5-8ACA57FEB60A}"/>
              </a:ext>
            </a:extLst>
          </p:cNvPr>
          <p:cNvSpPr txBox="1"/>
          <p:nvPr/>
        </p:nvSpPr>
        <p:spPr>
          <a:xfrm>
            <a:off x="1116027" y="4633080"/>
            <a:ext cx="2645208" cy="275935"/>
          </a:xfrm>
          <a:prstGeom prst="roundRect">
            <a:avLst/>
          </a:prstGeom>
          <a:noFill/>
          <a:ln w="12700" cap="flat" cmpd="sng" algn="ctr">
            <a:noFill/>
            <a:prstDash val="solid"/>
            <a:miter lim="800000"/>
          </a:ln>
          <a:effectLst/>
        </p:spPr>
        <p:txBody>
          <a:bodyPr tIns="72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MX" sz="1050" b="0" i="0" u="none" strike="noStrike" kern="0" cap="none" spc="0" normalizeH="0" baseline="0" noProof="0">
                <a:ln>
                  <a:noFill/>
                </a:ln>
                <a:solidFill>
                  <a:prstClr val="black"/>
                </a:solidFill>
                <a:effectLst/>
                <a:uLnTx/>
                <a:uFillTx/>
                <a:latin typeface="Montserrat Medium"/>
                <a:ea typeface="+mn-ea"/>
                <a:cs typeface="+mn-cs"/>
              </a:rPr>
              <a:t>Estrategia de Uso, apropiación y comunicación de TI</a:t>
            </a:r>
            <a:endParaRPr kumimoji="0" lang="es-CO" sz="1050" b="0" i="0" u="none" strike="noStrike" kern="0" cap="none" spc="0" normalizeH="0" baseline="0" noProof="0">
              <a:ln>
                <a:noFill/>
              </a:ln>
              <a:solidFill>
                <a:prstClr val="black"/>
              </a:solidFill>
              <a:effectLst/>
              <a:uLnTx/>
              <a:uFillTx/>
              <a:latin typeface="Montserrat Medium"/>
              <a:ea typeface="+mn-ea"/>
              <a:cs typeface="+mn-cs"/>
            </a:endParaRPr>
          </a:p>
        </p:txBody>
      </p:sp>
      <p:sp>
        <p:nvSpPr>
          <p:cNvPr id="88" name="CuadroTexto 87">
            <a:extLst>
              <a:ext uri="{FF2B5EF4-FFF2-40B4-BE49-F238E27FC236}">
                <a16:creationId xmlns:a16="http://schemas.microsoft.com/office/drawing/2014/main" id="{2534C900-FB01-39B7-EF96-6C42B2C02D3F}"/>
              </a:ext>
            </a:extLst>
          </p:cNvPr>
          <p:cNvSpPr txBox="1"/>
          <p:nvPr/>
        </p:nvSpPr>
        <p:spPr>
          <a:xfrm>
            <a:off x="1116026" y="5018697"/>
            <a:ext cx="2775111" cy="292498"/>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0" cap="none" spc="0" normalizeH="0" baseline="0" noProof="0">
                <a:ln>
                  <a:noFill/>
                </a:ln>
                <a:solidFill>
                  <a:prstClr val="black"/>
                </a:solidFill>
                <a:effectLst/>
                <a:uLnTx/>
                <a:uFillTx/>
                <a:latin typeface="Montserrat Medium"/>
                <a:ea typeface="+mn-ea"/>
                <a:cs typeface="+mn-cs"/>
              </a:rPr>
              <a:t>Gestión optima de los servicios de TI</a:t>
            </a:r>
            <a:endParaRPr kumimoji="0" lang="es-CO" sz="1050" b="0" i="0" u="none" strike="noStrike" kern="0" cap="none" spc="0" normalizeH="0" baseline="0" noProof="0">
              <a:ln>
                <a:noFill/>
              </a:ln>
              <a:solidFill>
                <a:prstClr val="black"/>
              </a:solidFill>
              <a:effectLst/>
              <a:uLnTx/>
              <a:uFillTx/>
              <a:latin typeface="Montserrat Medium"/>
              <a:ea typeface="+mn-ea"/>
              <a:cs typeface="+mn-cs"/>
            </a:endParaRPr>
          </a:p>
        </p:txBody>
      </p:sp>
      <p:sp>
        <p:nvSpPr>
          <p:cNvPr id="89" name="CuadroTexto 88">
            <a:extLst>
              <a:ext uri="{FF2B5EF4-FFF2-40B4-BE49-F238E27FC236}">
                <a16:creationId xmlns:a16="http://schemas.microsoft.com/office/drawing/2014/main" id="{BB6FBE79-BE45-D96F-896B-DAF1ECBB4A6A}"/>
              </a:ext>
            </a:extLst>
          </p:cNvPr>
          <p:cNvSpPr txBox="1"/>
          <p:nvPr/>
        </p:nvSpPr>
        <p:spPr>
          <a:xfrm>
            <a:off x="1134853" y="5456849"/>
            <a:ext cx="2645208" cy="283888"/>
          </a:xfrm>
          <a:prstGeom prst="roundRect">
            <a:avLst/>
          </a:prstGeom>
          <a:noFill/>
          <a:ln w="12700" cap="flat" cmpd="sng" algn="ctr">
            <a:noFill/>
            <a:prstDash val="solid"/>
            <a:miter lim="800000"/>
          </a:ln>
          <a:effectLst/>
        </p:spPr>
        <p:txBody>
          <a:bodyPr tIns="72000" rtlCol="0" anchor="ctr"/>
          <a:lstStyle>
            <a:defPPr>
              <a:defRPr lang="es-CO"/>
            </a:defPPr>
            <a:lvl1pPr marR="0" lvl="0" indent="0" fontAlgn="auto">
              <a:lnSpc>
                <a:spcPts val="1000"/>
              </a:lnSpc>
              <a:spcBef>
                <a:spcPts val="0"/>
              </a:spcBef>
              <a:spcAft>
                <a:spcPts val="0"/>
              </a:spcAft>
              <a:buClrTx/>
              <a:buSzTx/>
              <a:buFontTx/>
              <a:buNone/>
              <a:tabLst/>
              <a:defRPr kumimoji="0" sz="1050" b="0" i="0" u="none" strike="noStrike" kern="0"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MX" sz="1050" b="0" i="0" u="none" strike="noStrike" kern="0" cap="none" spc="0" normalizeH="0" baseline="0" noProof="0">
                <a:ln>
                  <a:noFill/>
                </a:ln>
                <a:solidFill>
                  <a:prstClr val="black"/>
                </a:solidFill>
                <a:effectLst/>
                <a:uLnTx/>
                <a:uFillTx/>
                <a:latin typeface="Montserrat Medium"/>
                <a:ea typeface="+mn-ea"/>
                <a:cs typeface="+mn-cs"/>
              </a:rPr>
              <a:t>Marco documental para la gestión de datos</a:t>
            </a:r>
            <a:endParaRPr kumimoji="0" lang="es-CO" sz="1050" b="0" i="0" u="none" strike="noStrike" kern="0" cap="none" spc="0" normalizeH="0" baseline="0" noProof="0">
              <a:ln>
                <a:noFill/>
              </a:ln>
              <a:solidFill>
                <a:prstClr val="black"/>
              </a:solidFill>
              <a:effectLst/>
              <a:uLnTx/>
              <a:uFillTx/>
              <a:latin typeface="Montserrat Medium"/>
              <a:ea typeface="+mn-ea"/>
              <a:cs typeface="+mn-cs"/>
            </a:endParaRPr>
          </a:p>
        </p:txBody>
      </p:sp>
      <p:sp>
        <p:nvSpPr>
          <p:cNvPr id="90" name="Paralelogramo 89">
            <a:extLst>
              <a:ext uri="{FF2B5EF4-FFF2-40B4-BE49-F238E27FC236}">
                <a16:creationId xmlns:a16="http://schemas.microsoft.com/office/drawing/2014/main" id="{536E8F91-A3E1-9E10-7686-27BA38586A6B}"/>
              </a:ext>
            </a:extLst>
          </p:cNvPr>
          <p:cNvSpPr/>
          <p:nvPr/>
        </p:nvSpPr>
        <p:spPr>
          <a:xfrm>
            <a:off x="795846" y="4645004"/>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91" name="Paralelogramo 90">
            <a:extLst>
              <a:ext uri="{FF2B5EF4-FFF2-40B4-BE49-F238E27FC236}">
                <a16:creationId xmlns:a16="http://schemas.microsoft.com/office/drawing/2014/main" id="{36EA2C41-1B1C-4DBE-7BDF-3B637A1C77F3}"/>
              </a:ext>
            </a:extLst>
          </p:cNvPr>
          <p:cNvSpPr/>
          <p:nvPr/>
        </p:nvSpPr>
        <p:spPr>
          <a:xfrm>
            <a:off x="795846" y="4225375"/>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92" name="Paralelogramo 91">
            <a:extLst>
              <a:ext uri="{FF2B5EF4-FFF2-40B4-BE49-F238E27FC236}">
                <a16:creationId xmlns:a16="http://schemas.microsoft.com/office/drawing/2014/main" id="{329BB265-B3B0-BAF9-8C4B-9011D229BFC3}"/>
              </a:ext>
            </a:extLst>
          </p:cNvPr>
          <p:cNvSpPr/>
          <p:nvPr/>
        </p:nvSpPr>
        <p:spPr>
          <a:xfrm>
            <a:off x="795846" y="5034378"/>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93" name="Paralelogramo 92">
            <a:extLst>
              <a:ext uri="{FF2B5EF4-FFF2-40B4-BE49-F238E27FC236}">
                <a16:creationId xmlns:a16="http://schemas.microsoft.com/office/drawing/2014/main" id="{5F47084D-B28E-B8DC-E2E7-BD337BDD49B4}"/>
              </a:ext>
            </a:extLst>
          </p:cNvPr>
          <p:cNvSpPr/>
          <p:nvPr/>
        </p:nvSpPr>
        <p:spPr>
          <a:xfrm>
            <a:off x="795846" y="5438430"/>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94" name="Paralelogramo 93">
            <a:extLst>
              <a:ext uri="{FF2B5EF4-FFF2-40B4-BE49-F238E27FC236}">
                <a16:creationId xmlns:a16="http://schemas.microsoft.com/office/drawing/2014/main" id="{50E2E52B-D197-C58D-C4F3-AC09E737E9DD}"/>
              </a:ext>
            </a:extLst>
          </p:cNvPr>
          <p:cNvSpPr/>
          <p:nvPr/>
        </p:nvSpPr>
        <p:spPr>
          <a:xfrm>
            <a:off x="6452810" y="2525358"/>
            <a:ext cx="5307278" cy="225028"/>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2025</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cxnSp>
        <p:nvCxnSpPr>
          <p:cNvPr id="95" name="Straight Connector 42">
            <a:extLst>
              <a:ext uri="{FF2B5EF4-FFF2-40B4-BE49-F238E27FC236}">
                <a16:creationId xmlns:a16="http://schemas.microsoft.com/office/drawing/2014/main" id="{6477FA29-B462-DDC6-FDA4-63CB2A4EC790}"/>
              </a:ext>
            </a:extLst>
          </p:cNvPr>
          <p:cNvCxnSpPr>
            <a:cxnSpLocks/>
          </p:cNvCxnSpPr>
          <p:nvPr/>
        </p:nvCxnSpPr>
        <p:spPr>
          <a:xfrm flipH="1">
            <a:off x="6486143" y="3207243"/>
            <a:ext cx="3227" cy="2520000"/>
          </a:xfrm>
          <a:prstGeom prst="line">
            <a:avLst/>
          </a:prstGeom>
          <a:noFill/>
          <a:ln w="12700" cap="flat" cmpd="sng" algn="ctr">
            <a:solidFill>
              <a:sysClr val="window" lastClr="FFFFFF">
                <a:lumMod val="65000"/>
              </a:sysClr>
            </a:solidFill>
            <a:prstDash val="dash"/>
            <a:miter lim="800000"/>
          </a:ln>
          <a:effectLst/>
        </p:spPr>
      </p:cxnSp>
      <p:cxnSp>
        <p:nvCxnSpPr>
          <p:cNvPr id="96" name="Straight Connector 42">
            <a:extLst>
              <a:ext uri="{FF2B5EF4-FFF2-40B4-BE49-F238E27FC236}">
                <a16:creationId xmlns:a16="http://schemas.microsoft.com/office/drawing/2014/main" id="{E4E1A5FF-18B8-D886-9440-AF36BE47C3BE}"/>
              </a:ext>
            </a:extLst>
          </p:cNvPr>
          <p:cNvCxnSpPr>
            <a:cxnSpLocks/>
          </p:cNvCxnSpPr>
          <p:nvPr/>
        </p:nvCxnSpPr>
        <p:spPr>
          <a:xfrm flipH="1">
            <a:off x="7778420" y="3209487"/>
            <a:ext cx="5793" cy="2520000"/>
          </a:xfrm>
          <a:prstGeom prst="line">
            <a:avLst/>
          </a:prstGeom>
          <a:noFill/>
          <a:ln w="12700" cap="flat" cmpd="sng" algn="ctr">
            <a:solidFill>
              <a:sysClr val="window" lastClr="FFFFFF">
                <a:lumMod val="85000"/>
              </a:sysClr>
            </a:solidFill>
            <a:prstDash val="dash"/>
            <a:miter lim="800000"/>
          </a:ln>
          <a:effectLst/>
        </p:spPr>
      </p:cxnSp>
      <p:cxnSp>
        <p:nvCxnSpPr>
          <p:cNvPr id="97" name="Straight Connector 42">
            <a:extLst>
              <a:ext uri="{FF2B5EF4-FFF2-40B4-BE49-F238E27FC236}">
                <a16:creationId xmlns:a16="http://schemas.microsoft.com/office/drawing/2014/main" id="{A063C85A-E360-530F-1FB0-1149173EC492}"/>
              </a:ext>
            </a:extLst>
          </p:cNvPr>
          <p:cNvCxnSpPr>
            <a:cxnSpLocks/>
          </p:cNvCxnSpPr>
          <p:nvPr/>
        </p:nvCxnSpPr>
        <p:spPr>
          <a:xfrm>
            <a:off x="7111995" y="3214703"/>
            <a:ext cx="0" cy="2520000"/>
          </a:xfrm>
          <a:prstGeom prst="line">
            <a:avLst/>
          </a:prstGeom>
          <a:noFill/>
          <a:ln w="12700" cap="flat" cmpd="sng" algn="ctr">
            <a:solidFill>
              <a:sysClr val="window" lastClr="FFFFFF">
                <a:lumMod val="85000"/>
              </a:sysClr>
            </a:solidFill>
            <a:prstDash val="dash"/>
            <a:miter lim="800000"/>
          </a:ln>
          <a:effectLst/>
        </p:spPr>
      </p:cxnSp>
      <p:cxnSp>
        <p:nvCxnSpPr>
          <p:cNvPr id="98" name="Straight Connector 42">
            <a:extLst>
              <a:ext uri="{FF2B5EF4-FFF2-40B4-BE49-F238E27FC236}">
                <a16:creationId xmlns:a16="http://schemas.microsoft.com/office/drawing/2014/main" id="{B105A87B-5FEA-788B-183C-6F77CCEB6B16}"/>
              </a:ext>
            </a:extLst>
          </p:cNvPr>
          <p:cNvCxnSpPr>
            <a:cxnSpLocks/>
          </p:cNvCxnSpPr>
          <p:nvPr/>
        </p:nvCxnSpPr>
        <p:spPr>
          <a:xfrm>
            <a:off x="8493682" y="3209485"/>
            <a:ext cx="0" cy="2520000"/>
          </a:xfrm>
          <a:prstGeom prst="line">
            <a:avLst/>
          </a:prstGeom>
          <a:noFill/>
          <a:ln w="12700" cap="flat" cmpd="sng" algn="ctr">
            <a:solidFill>
              <a:sysClr val="window" lastClr="FFFFFF">
                <a:lumMod val="85000"/>
              </a:sysClr>
            </a:solidFill>
            <a:prstDash val="dash"/>
            <a:miter lim="800000"/>
          </a:ln>
          <a:effectLst/>
        </p:spPr>
      </p:cxnSp>
      <p:cxnSp>
        <p:nvCxnSpPr>
          <p:cNvPr id="99" name="Straight Connector 42">
            <a:extLst>
              <a:ext uri="{FF2B5EF4-FFF2-40B4-BE49-F238E27FC236}">
                <a16:creationId xmlns:a16="http://schemas.microsoft.com/office/drawing/2014/main" id="{F809F465-2958-CCBD-F9BC-8C1EF8031D3B}"/>
              </a:ext>
            </a:extLst>
          </p:cNvPr>
          <p:cNvCxnSpPr>
            <a:cxnSpLocks/>
          </p:cNvCxnSpPr>
          <p:nvPr/>
        </p:nvCxnSpPr>
        <p:spPr>
          <a:xfrm>
            <a:off x="9113641" y="3221273"/>
            <a:ext cx="0" cy="2520000"/>
          </a:xfrm>
          <a:prstGeom prst="line">
            <a:avLst/>
          </a:prstGeom>
          <a:noFill/>
          <a:ln w="12700" cap="flat" cmpd="sng" algn="ctr">
            <a:solidFill>
              <a:sysClr val="window" lastClr="FFFFFF">
                <a:lumMod val="85000"/>
              </a:sysClr>
            </a:solidFill>
            <a:prstDash val="dash"/>
            <a:miter lim="800000"/>
          </a:ln>
          <a:effectLst/>
        </p:spPr>
      </p:cxnSp>
      <p:graphicFrame>
        <p:nvGraphicFramePr>
          <p:cNvPr id="100" name="Tabla 99">
            <a:extLst>
              <a:ext uri="{FF2B5EF4-FFF2-40B4-BE49-F238E27FC236}">
                <a16:creationId xmlns:a16="http://schemas.microsoft.com/office/drawing/2014/main" id="{F8D07430-F8A2-F33E-243B-6B0A79846178}"/>
              </a:ext>
            </a:extLst>
          </p:cNvPr>
          <p:cNvGraphicFramePr>
            <a:graphicFrameLocks noGrp="1"/>
          </p:cNvGraphicFramePr>
          <p:nvPr/>
        </p:nvGraphicFramePr>
        <p:xfrm>
          <a:off x="6452811" y="2799109"/>
          <a:ext cx="5296054" cy="243976"/>
        </p:xfrm>
        <a:graphic>
          <a:graphicData uri="http://schemas.openxmlformats.org/drawingml/2006/table">
            <a:tbl>
              <a:tblPr bandRow="1">
                <a:effectLst>
                  <a:outerShdw blurRad="50800" dist="38100" dir="2700000" algn="tl" rotWithShape="0">
                    <a:prstClr val="black">
                      <a:alpha val="40000"/>
                    </a:prstClr>
                  </a:outerShdw>
                </a:effectLst>
              </a:tblPr>
              <a:tblGrid>
                <a:gridCol w="673013">
                  <a:extLst>
                    <a:ext uri="{9D8B030D-6E8A-4147-A177-3AD203B41FA5}">
                      <a16:colId xmlns:a16="http://schemas.microsoft.com/office/drawing/2014/main" val="3882810018"/>
                    </a:ext>
                  </a:extLst>
                </a:gridCol>
                <a:gridCol w="656708">
                  <a:extLst>
                    <a:ext uri="{9D8B030D-6E8A-4147-A177-3AD203B41FA5}">
                      <a16:colId xmlns:a16="http://schemas.microsoft.com/office/drawing/2014/main" val="192381345"/>
                    </a:ext>
                  </a:extLst>
                </a:gridCol>
                <a:gridCol w="679956">
                  <a:extLst>
                    <a:ext uri="{9D8B030D-6E8A-4147-A177-3AD203B41FA5}">
                      <a16:colId xmlns:a16="http://schemas.microsoft.com/office/drawing/2014/main" val="3336459926"/>
                    </a:ext>
                  </a:extLst>
                </a:gridCol>
                <a:gridCol w="656708">
                  <a:extLst>
                    <a:ext uri="{9D8B030D-6E8A-4147-A177-3AD203B41FA5}">
                      <a16:colId xmlns:a16="http://schemas.microsoft.com/office/drawing/2014/main" val="3209198941"/>
                    </a:ext>
                  </a:extLst>
                </a:gridCol>
                <a:gridCol w="656708">
                  <a:extLst>
                    <a:ext uri="{9D8B030D-6E8A-4147-A177-3AD203B41FA5}">
                      <a16:colId xmlns:a16="http://schemas.microsoft.com/office/drawing/2014/main" val="3874771424"/>
                    </a:ext>
                  </a:extLst>
                </a:gridCol>
                <a:gridCol w="714825">
                  <a:extLst>
                    <a:ext uri="{9D8B030D-6E8A-4147-A177-3AD203B41FA5}">
                      <a16:colId xmlns:a16="http://schemas.microsoft.com/office/drawing/2014/main" val="1100142794"/>
                    </a:ext>
                  </a:extLst>
                </a:gridCol>
                <a:gridCol w="629068">
                  <a:extLst>
                    <a:ext uri="{9D8B030D-6E8A-4147-A177-3AD203B41FA5}">
                      <a16:colId xmlns:a16="http://schemas.microsoft.com/office/drawing/2014/main" val="4020828414"/>
                    </a:ext>
                  </a:extLst>
                </a:gridCol>
                <a:gridCol w="629068">
                  <a:extLst>
                    <a:ext uri="{9D8B030D-6E8A-4147-A177-3AD203B41FA5}">
                      <a16:colId xmlns:a16="http://schemas.microsoft.com/office/drawing/2014/main" val="2464932726"/>
                    </a:ext>
                  </a:extLst>
                </a:gridCol>
              </a:tblGrid>
              <a:tr h="243976">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Ene</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Feb</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Mar</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err="1">
                          <a:solidFill>
                            <a:schemeClr val="bg1">
                              <a:lumMod val="10000"/>
                            </a:schemeClr>
                          </a:solidFill>
                          <a:latin typeface="Montserrat" panose="00000500000000000000" pitchFamily="2" charset="0"/>
                          <a:cs typeface="Poppins SemiBold" pitchFamily="2" charset="77"/>
                        </a:rPr>
                        <a:t>Abr</a:t>
                      </a:r>
                      <a:endParaRPr lang="en-US" sz="900" b="1" i="0">
                        <a:solidFill>
                          <a:schemeClr val="bg1">
                            <a:lumMod val="10000"/>
                          </a:schemeClr>
                        </a:solidFill>
                        <a:latin typeface="Montserrat" panose="00000500000000000000" pitchFamily="2" charset="0"/>
                        <a:cs typeface="Poppins SemiBold" pitchFamily="2" charset="77"/>
                      </a:endParaRP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May</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Jun</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chemeClr val="tx1"/>
                          </a:solidFill>
                          <a:latin typeface="Montserrat Medium"/>
                        </a:defRPr>
                      </a:lvl1pPr>
                      <a:lvl2pPr marL="457200" algn="l" defTabSz="914400" rtl="0" eaLnBrk="1" latinLnBrk="0" hangingPunct="1">
                        <a:defRPr sz="1800" kern="1200">
                          <a:solidFill>
                            <a:schemeClr val="tx1"/>
                          </a:solidFill>
                          <a:latin typeface="Montserrat Medium"/>
                        </a:defRPr>
                      </a:lvl2pPr>
                      <a:lvl3pPr marL="914400" algn="l" defTabSz="914400" rtl="0" eaLnBrk="1" latinLnBrk="0" hangingPunct="1">
                        <a:defRPr sz="1800" kern="1200">
                          <a:solidFill>
                            <a:schemeClr val="tx1"/>
                          </a:solidFill>
                          <a:latin typeface="Montserrat Medium"/>
                        </a:defRPr>
                      </a:lvl3pPr>
                      <a:lvl4pPr marL="1371600" algn="l" defTabSz="914400" rtl="0" eaLnBrk="1" latinLnBrk="0" hangingPunct="1">
                        <a:defRPr sz="1800" kern="1200">
                          <a:solidFill>
                            <a:schemeClr val="tx1"/>
                          </a:solidFill>
                          <a:latin typeface="Montserrat Medium"/>
                        </a:defRPr>
                      </a:lvl4pPr>
                      <a:lvl5pPr marL="1828800" algn="l" defTabSz="914400" rtl="0" eaLnBrk="1" latinLnBrk="0" hangingPunct="1">
                        <a:defRPr sz="1800" kern="1200">
                          <a:solidFill>
                            <a:schemeClr val="tx1"/>
                          </a:solidFill>
                          <a:latin typeface="Montserrat Medium"/>
                        </a:defRPr>
                      </a:lvl5pPr>
                      <a:lvl6pPr marL="2286000" algn="l" defTabSz="914400" rtl="0" eaLnBrk="1" latinLnBrk="0" hangingPunct="1">
                        <a:defRPr sz="1800" kern="1200">
                          <a:solidFill>
                            <a:schemeClr val="tx1"/>
                          </a:solidFill>
                          <a:latin typeface="Montserrat Medium"/>
                        </a:defRPr>
                      </a:lvl6pPr>
                      <a:lvl7pPr marL="2743200" algn="l" defTabSz="914400" rtl="0" eaLnBrk="1" latinLnBrk="0" hangingPunct="1">
                        <a:defRPr sz="1800" kern="1200">
                          <a:solidFill>
                            <a:schemeClr val="tx1"/>
                          </a:solidFill>
                          <a:latin typeface="Montserrat Medium"/>
                        </a:defRPr>
                      </a:lvl7pPr>
                      <a:lvl8pPr marL="3200400" algn="l" defTabSz="914400" rtl="0" eaLnBrk="1" latinLnBrk="0" hangingPunct="1">
                        <a:defRPr sz="1800" kern="1200">
                          <a:solidFill>
                            <a:schemeClr val="tx1"/>
                          </a:solidFill>
                          <a:latin typeface="Montserrat Medium"/>
                        </a:defRPr>
                      </a:lvl8pPr>
                      <a:lvl9pPr marL="3657600" algn="l" defTabSz="914400" rtl="0" eaLnBrk="1" latinLnBrk="0" hangingPunct="1">
                        <a:defRPr sz="1800" kern="1200">
                          <a:solidFill>
                            <a:schemeClr val="tx1"/>
                          </a:solidFill>
                          <a:latin typeface="Montserrat Medium"/>
                        </a:defRPr>
                      </a:lvl9pPr>
                    </a:lstStyle>
                    <a:p>
                      <a:pPr algn="ctr"/>
                      <a:r>
                        <a:rPr lang="en-US" sz="900" b="1" i="0">
                          <a:solidFill>
                            <a:schemeClr val="bg1">
                              <a:lumMod val="10000"/>
                            </a:schemeClr>
                          </a:solidFill>
                          <a:latin typeface="Montserrat" panose="00000500000000000000" pitchFamily="2" charset="0"/>
                          <a:cs typeface="Poppins SemiBold" pitchFamily="2" charset="77"/>
                        </a:rPr>
                        <a:t>Jul</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pPr algn="ctr"/>
                      <a:r>
                        <a:rPr lang="en-US" sz="900" b="1" i="0">
                          <a:solidFill>
                            <a:schemeClr val="bg1">
                              <a:lumMod val="10000"/>
                            </a:schemeClr>
                          </a:solidFill>
                          <a:latin typeface="Montserrat" panose="00000500000000000000" pitchFamily="2" charset="0"/>
                          <a:cs typeface="Poppins SemiBold" pitchFamily="2" charset="77"/>
                        </a:rPr>
                        <a:t>Ago</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465549619"/>
                  </a:ext>
                </a:extLst>
              </a:tr>
            </a:tbl>
          </a:graphicData>
        </a:graphic>
      </p:graphicFrame>
      <p:cxnSp>
        <p:nvCxnSpPr>
          <p:cNvPr id="101" name="Straight Connector 42">
            <a:extLst>
              <a:ext uri="{FF2B5EF4-FFF2-40B4-BE49-F238E27FC236}">
                <a16:creationId xmlns:a16="http://schemas.microsoft.com/office/drawing/2014/main" id="{7437184E-0BF2-90DA-E6A1-838D47A40859}"/>
              </a:ext>
            </a:extLst>
          </p:cNvPr>
          <p:cNvCxnSpPr>
            <a:cxnSpLocks/>
          </p:cNvCxnSpPr>
          <p:nvPr/>
        </p:nvCxnSpPr>
        <p:spPr>
          <a:xfrm>
            <a:off x="9781265" y="3177039"/>
            <a:ext cx="0" cy="2520000"/>
          </a:xfrm>
          <a:prstGeom prst="line">
            <a:avLst/>
          </a:prstGeom>
          <a:noFill/>
          <a:ln w="12700" cap="flat" cmpd="sng" algn="ctr">
            <a:solidFill>
              <a:sysClr val="window" lastClr="FFFFFF">
                <a:lumMod val="85000"/>
              </a:sysClr>
            </a:solidFill>
            <a:prstDash val="dash"/>
            <a:miter lim="800000"/>
          </a:ln>
          <a:effectLst/>
        </p:spPr>
      </p:cxnSp>
      <p:cxnSp>
        <p:nvCxnSpPr>
          <p:cNvPr id="102" name="Straight Connector 42">
            <a:extLst>
              <a:ext uri="{FF2B5EF4-FFF2-40B4-BE49-F238E27FC236}">
                <a16:creationId xmlns:a16="http://schemas.microsoft.com/office/drawing/2014/main" id="{80F66335-0311-6644-A933-9097F608E32A}"/>
              </a:ext>
            </a:extLst>
          </p:cNvPr>
          <p:cNvCxnSpPr>
            <a:cxnSpLocks/>
          </p:cNvCxnSpPr>
          <p:nvPr/>
        </p:nvCxnSpPr>
        <p:spPr>
          <a:xfrm flipH="1">
            <a:off x="10507484" y="3188586"/>
            <a:ext cx="1553" cy="2520000"/>
          </a:xfrm>
          <a:prstGeom prst="line">
            <a:avLst/>
          </a:prstGeom>
          <a:noFill/>
          <a:ln w="12700" cap="flat" cmpd="sng" algn="ctr">
            <a:solidFill>
              <a:sysClr val="window" lastClr="FFFFFF">
                <a:lumMod val="85000"/>
              </a:sysClr>
            </a:solidFill>
            <a:prstDash val="dash"/>
            <a:miter lim="800000"/>
          </a:ln>
          <a:effectLst/>
        </p:spPr>
      </p:cxnSp>
      <p:sp>
        <p:nvSpPr>
          <p:cNvPr id="103" name="Paralelogramo 102">
            <a:extLst>
              <a:ext uri="{FF2B5EF4-FFF2-40B4-BE49-F238E27FC236}">
                <a16:creationId xmlns:a16="http://schemas.microsoft.com/office/drawing/2014/main" id="{7907B8A8-3A49-69CB-1523-3A1F0056F545}"/>
              </a:ext>
            </a:extLst>
          </p:cNvPr>
          <p:cNvSpPr/>
          <p:nvPr/>
        </p:nvSpPr>
        <p:spPr>
          <a:xfrm>
            <a:off x="5566025" y="2511398"/>
            <a:ext cx="849880" cy="527672"/>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ea typeface="+mn-ea"/>
                <a:cs typeface="+mn-cs"/>
              </a:rPr>
              <a:t>2024</a:t>
            </a: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104" name="Forma libre: forma 103">
            <a:extLst>
              <a:ext uri="{FF2B5EF4-FFF2-40B4-BE49-F238E27FC236}">
                <a16:creationId xmlns:a16="http://schemas.microsoft.com/office/drawing/2014/main" id="{22B945A1-EB46-789B-C32C-725A8EB1A22E}"/>
              </a:ext>
            </a:extLst>
          </p:cNvPr>
          <p:cNvSpPr/>
          <p:nvPr/>
        </p:nvSpPr>
        <p:spPr>
          <a:xfrm>
            <a:off x="6403932" y="3853340"/>
            <a:ext cx="4725391" cy="123022"/>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05" name="Forma libre: forma 104">
            <a:extLst>
              <a:ext uri="{FF2B5EF4-FFF2-40B4-BE49-F238E27FC236}">
                <a16:creationId xmlns:a16="http://schemas.microsoft.com/office/drawing/2014/main" id="{CB75463F-ABA3-A29F-BB49-94570567D6B4}"/>
              </a:ext>
            </a:extLst>
          </p:cNvPr>
          <p:cNvSpPr/>
          <p:nvPr/>
        </p:nvSpPr>
        <p:spPr>
          <a:xfrm>
            <a:off x="6415905" y="4291314"/>
            <a:ext cx="4628965" cy="14075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106" name="Straight Connector 42">
            <a:extLst>
              <a:ext uri="{FF2B5EF4-FFF2-40B4-BE49-F238E27FC236}">
                <a16:creationId xmlns:a16="http://schemas.microsoft.com/office/drawing/2014/main" id="{638DF193-6FFC-BAC6-8BDB-5C5DA643E7CC}"/>
              </a:ext>
            </a:extLst>
          </p:cNvPr>
          <p:cNvCxnSpPr>
            <a:cxnSpLocks/>
          </p:cNvCxnSpPr>
          <p:nvPr/>
        </p:nvCxnSpPr>
        <p:spPr>
          <a:xfrm flipH="1">
            <a:off x="11135106" y="3188586"/>
            <a:ext cx="1553" cy="2520000"/>
          </a:xfrm>
          <a:prstGeom prst="line">
            <a:avLst/>
          </a:prstGeom>
          <a:noFill/>
          <a:ln w="12700" cap="flat" cmpd="sng" algn="ctr">
            <a:solidFill>
              <a:sysClr val="window" lastClr="FFFFFF">
                <a:lumMod val="85000"/>
              </a:sysClr>
            </a:solidFill>
            <a:prstDash val="dash"/>
            <a:miter lim="800000"/>
          </a:ln>
          <a:effectLst/>
        </p:spPr>
      </p:cxnSp>
      <p:sp>
        <p:nvSpPr>
          <p:cNvPr id="107" name="Forma libre: forma 106">
            <a:extLst>
              <a:ext uri="{FF2B5EF4-FFF2-40B4-BE49-F238E27FC236}">
                <a16:creationId xmlns:a16="http://schemas.microsoft.com/office/drawing/2014/main" id="{1717AB53-95BA-865E-135D-9AED828FBF42}"/>
              </a:ext>
            </a:extLst>
          </p:cNvPr>
          <p:cNvSpPr/>
          <p:nvPr/>
        </p:nvSpPr>
        <p:spPr>
          <a:xfrm>
            <a:off x="6427818" y="4733805"/>
            <a:ext cx="1084946" cy="14075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08" name="Forma libre: forma 107">
            <a:extLst>
              <a:ext uri="{FF2B5EF4-FFF2-40B4-BE49-F238E27FC236}">
                <a16:creationId xmlns:a16="http://schemas.microsoft.com/office/drawing/2014/main" id="{A488BC86-88D9-3523-BE5A-7B4A6A69F5F2}"/>
              </a:ext>
            </a:extLst>
          </p:cNvPr>
          <p:cNvSpPr/>
          <p:nvPr/>
        </p:nvSpPr>
        <p:spPr>
          <a:xfrm>
            <a:off x="7150047" y="5500000"/>
            <a:ext cx="3986611" cy="14075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09" name="CuadroTexto 108">
            <a:extLst>
              <a:ext uri="{FF2B5EF4-FFF2-40B4-BE49-F238E27FC236}">
                <a16:creationId xmlns:a16="http://schemas.microsoft.com/office/drawing/2014/main" id="{017E5844-E3E5-B30D-9C72-EF6A1BC181D5}"/>
              </a:ext>
            </a:extLst>
          </p:cNvPr>
          <p:cNvSpPr txBox="1"/>
          <p:nvPr/>
        </p:nvSpPr>
        <p:spPr>
          <a:xfrm>
            <a:off x="4994762" y="5375860"/>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a:solidFill>
                  <a:prstClr val="black"/>
                </a:solidFill>
                <a:latin typeface="Montserrat Medium"/>
                <a:cs typeface="Arial"/>
              </a:rPr>
              <a:t>100</a:t>
            </a:r>
            <a:r>
              <a:rPr kumimoji="0" lang="es-CO" sz="1000" b="0" i="0" u="none" strike="noStrike" kern="1200" cap="none" spc="0" normalizeH="0" baseline="0" noProof="0">
                <a:ln>
                  <a:noFill/>
                </a:ln>
                <a:solidFill>
                  <a:prstClr val="black"/>
                </a:solidFill>
                <a:effectLst/>
                <a:uLnTx/>
                <a:uFillTx/>
                <a:latin typeface="Montserrat Medium"/>
                <a:ea typeface="+mn-ea"/>
                <a:cs typeface="Arial"/>
              </a:rPr>
              <a:t>%</a:t>
            </a:r>
          </a:p>
        </p:txBody>
      </p:sp>
      <p:sp>
        <p:nvSpPr>
          <p:cNvPr id="110" name="Paralelogramo 109">
            <a:extLst>
              <a:ext uri="{FF2B5EF4-FFF2-40B4-BE49-F238E27FC236}">
                <a16:creationId xmlns:a16="http://schemas.microsoft.com/office/drawing/2014/main" id="{B0429836-8B3F-1E5B-34D9-B1DE135351AC}"/>
              </a:ext>
            </a:extLst>
          </p:cNvPr>
          <p:cNvSpPr/>
          <p:nvPr/>
        </p:nvSpPr>
        <p:spPr>
          <a:xfrm>
            <a:off x="3892751" y="5464671"/>
            <a:ext cx="1152000" cy="216000"/>
          </a:xfrm>
          <a:prstGeom prst="parallelogram">
            <a:avLst/>
          </a:prstGeom>
          <a:gradFill>
            <a:gsLst>
              <a:gs pos="100000">
                <a:srgbClr val="61A60E"/>
              </a:gs>
              <a:gs pos="100000">
                <a:srgbClr val="F2F2F2"/>
              </a:gs>
            </a:gsLst>
            <a:lin ang="6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111" name="CuadroTexto 110">
            <a:extLst>
              <a:ext uri="{FF2B5EF4-FFF2-40B4-BE49-F238E27FC236}">
                <a16:creationId xmlns:a16="http://schemas.microsoft.com/office/drawing/2014/main" id="{0626A08A-9C77-6A54-87BF-78286C456DF3}"/>
              </a:ext>
            </a:extLst>
          </p:cNvPr>
          <p:cNvSpPr txBox="1"/>
          <p:nvPr/>
        </p:nvSpPr>
        <p:spPr>
          <a:xfrm>
            <a:off x="5004287" y="4972544"/>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112" name="Paralelogramo 111">
            <a:extLst>
              <a:ext uri="{FF2B5EF4-FFF2-40B4-BE49-F238E27FC236}">
                <a16:creationId xmlns:a16="http://schemas.microsoft.com/office/drawing/2014/main" id="{98CA856C-EF43-B886-B049-418EC25DDA31}"/>
              </a:ext>
            </a:extLst>
          </p:cNvPr>
          <p:cNvSpPr/>
          <p:nvPr/>
        </p:nvSpPr>
        <p:spPr>
          <a:xfrm>
            <a:off x="3892751" y="5058180"/>
            <a:ext cx="1152000" cy="216000"/>
          </a:xfrm>
          <a:prstGeom prst="parallelogram">
            <a:avLst/>
          </a:prstGeom>
          <a:gradFill>
            <a:gsLst>
              <a:gs pos="100000">
                <a:srgbClr val="61A60E"/>
              </a:gs>
              <a:gs pos="100000">
                <a:srgbClr val="F2F2F2"/>
              </a:gs>
            </a:gsLst>
            <a:lin ang="60000" scaled="0"/>
          </a:gradFill>
          <a:ln w="12700" cap="flat" cmpd="sng" algn="ctr">
            <a:solidFill>
              <a:srgbClr val="61A6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13" name="CuadroTexto 112">
            <a:extLst>
              <a:ext uri="{FF2B5EF4-FFF2-40B4-BE49-F238E27FC236}">
                <a16:creationId xmlns:a16="http://schemas.microsoft.com/office/drawing/2014/main" id="{DFF304C2-E9B0-B7D5-CA78-7B0B46793C6A}"/>
              </a:ext>
            </a:extLst>
          </p:cNvPr>
          <p:cNvSpPr txBox="1"/>
          <p:nvPr/>
        </p:nvSpPr>
        <p:spPr>
          <a:xfrm>
            <a:off x="4994762" y="4588646"/>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Montserrat Medium"/>
                <a:ea typeface="+mn-ea"/>
                <a:cs typeface="Arial"/>
              </a:rPr>
              <a:t>100%</a:t>
            </a:r>
          </a:p>
        </p:txBody>
      </p:sp>
      <p:sp>
        <p:nvSpPr>
          <p:cNvPr id="114" name="Paralelogramo 113">
            <a:extLst>
              <a:ext uri="{FF2B5EF4-FFF2-40B4-BE49-F238E27FC236}">
                <a16:creationId xmlns:a16="http://schemas.microsoft.com/office/drawing/2014/main" id="{4E3564E3-9145-554F-3AC7-6492744509D3}"/>
              </a:ext>
            </a:extLst>
          </p:cNvPr>
          <p:cNvSpPr/>
          <p:nvPr/>
        </p:nvSpPr>
        <p:spPr>
          <a:xfrm>
            <a:off x="3892751" y="4664757"/>
            <a:ext cx="1152000" cy="216000"/>
          </a:xfrm>
          <a:prstGeom prst="parallelogram">
            <a:avLst/>
          </a:prstGeom>
          <a:gradFill>
            <a:gsLst>
              <a:gs pos="100000">
                <a:srgbClr val="61A60E"/>
              </a:gs>
              <a:gs pos="100000">
                <a:srgbClr val="F2F2F2"/>
              </a:gs>
            </a:gsLst>
            <a:lin ang="60000" scaled="0"/>
          </a:gradFill>
          <a:ln w="12700" cap="flat" cmpd="sng" algn="ctr">
            <a:solidFill>
              <a:srgbClr val="61A6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16" name="CuadroTexto 115">
            <a:extLst>
              <a:ext uri="{FF2B5EF4-FFF2-40B4-BE49-F238E27FC236}">
                <a16:creationId xmlns:a16="http://schemas.microsoft.com/office/drawing/2014/main" id="{EA852647-03CF-E2B8-F8ED-BA80456D2D24}"/>
              </a:ext>
            </a:extLst>
          </p:cNvPr>
          <p:cNvSpPr txBox="1"/>
          <p:nvPr/>
        </p:nvSpPr>
        <p:spPr>
          <a:xfrm>
            <a:off x="4994762" y="4156085"/>
            <a:ext cx="540000"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sng" strike="noStrike" kern="1200" cap="none" spc="0" normalizeH="0" baseline="0" noProof="0">
                <a:ln>
                  <a:noFill/>
                </a:ln>
                <a:solidFill>
                  <a:prstClr val="black"/>
                </a:solidFill>
                <a:effectLst/>
                <a:uLnTx/>
                <a:uFillTx/>
                <a:latin typeface="Montserrat Medium"/>
                <a:ea typeface="+mn-ea"/>
                <a:cs typeface="Arial"/>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a:solidFill>
                  <a:prstClr val="black"/>
                </a:solidFill>
                <a:latin typeface="Montserrat Medium"/>
                <a:cs typeface="Arial"/>
              </a:rPr>
              <a:t>100</a:t>
            </a:r>
            <a:r>
              <a:rPr kumimoji="0" lang="es-CO" sz="1000" b="0" i="0" u="none" strike="noStrike" kern="1200" cap="none" spc="0" normalizeH="0" baseline="0" noProof="0">
                <a:ln>
                  <a:noFill/>
                </a:ln>
                <a:solidFill>
                  <a:prstClr val="black"/>
                </a:solidFill>
                <a:effectLst/>
                <a:uLnTx/>
                <a:uFillTx/>
                <a:latin typeface="Montserrat Medium"/>
                <a:ea typeface="+mn-ea"/>
                <a:cs typeface="Arial"/>
              </a:rPr>
              <a:t>%</a:t>
            </a:r>
          </a:p>
        </p:txBody>
      </p:sp>
      <p:sp>
        <p:nvSpPr>
          <p:cNvPr id="119" name="Paralelogramo 118">
            <a:extLst>
              <a:ext uri="{FF2B5EF4-FFF2-40B4-BE49-F238E27FC236}">
                <a16:creationId xmlns:a16="http://schemas.microsoft.com/office/drawing/2014/main" id="{26419292-854B-8252-946F-E65FAA3811C2}"/>
              </a:ext>
            </a:extLst>
          </p:cNvPr>
          <p:cNvSpPr/>
          <p:nvPr/>
        </p:nvSpPr>
        <p:spPr>
          <a:xfrm>
            <a:off x="3892751" y="4232196"/>
            <a:ext cx="1152000" cy="216000"/>
          </a:xfrm>
          <a:prstGeom prst="parallelogram">
            <a:avLst/>
          </a:prstGeom>
          <a:gradFill>
            <a:gsLst>
              <a:gs pos="100000">
                <a:srgbClr val="61A60E"/>
              </a:gs>
              <a:gs pos="100000">
                <a:srgbClr val="F2F2F2"/>
              </a:gs>
            </a:gsLst>
            <a:lin ang="60000" scaled="0"/>
          </a:gradFill>
          <a:ln w="12700" cap="flat" cmpd="sng" algn="ctr">
            <a:solidFill>
              <a:srgbClr val="61A60E"/>
            </a:solidFill>
            <a:prstDash val="solid"/>
            <a:miter lim="800000"/>
          </a:ln>
          <a:effectLst/>
        </p:spPr>
        <p:txBody>
          <a:bodyPr rtlCol="0" anchor="ctr"/>
          <a:lstStyle/>
          <a:p>
            <a:pPr algn="ctr"/>
            <a:endParaRPr lang="es-CO" kern="0">
              <a:solidFill>
                <a:prstClr val="white"/>
              </a:solidFill>
              <a:latin typeface="Montserrat Medium"/>
            </a:endParaRPr>
          </a:p>
        </p:txBody>
      </p:sp>
      <p:sp>
        <p:nvSpPr>
          <p:cNvPr id="120" name="Forma libre: forma 119">
            <a:extLst>
              <a:ext uri="{FF2B5EF4-FFF2-40B4-BE49-F238E27FC236}">
                <a16:creationId xmlns:a16="http://schemas.microsoft.com/office/drawing/2014/main" id="{C96C2144-B965-656C-6AB8-2D3AB0BCC028}"/>
              </a:ext>
            </a:extLst>
          </p:cNvPr>
          <p:cNvSpPr/>
          <p:nvPr/>
        </p:nvSpPr>
        <p:spPr>
          <a:xfrm>
            <a:off x="6036168" y="3358903"/>
            <a:ext cx="426802" cy="123022"/>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21" name="Forma libre: forma 120">
            <a:extLst>
              <a:ext uri="{FF2B5EF4-FFF2-40B4-BE49-F238E27FC236}">
                <a16:creationId xmlns:a16="http://schemas.microsoft.com/office/drawing/2014/main" id="{C7C35FDF-77EE-788D-5AA7-1DE3F8E3DFF3}"/>
              </a:ext>
            </a:extLst>
          </p:cNvPr>
          <p:cNvSpPr/>
          <p:nvPr/>
        </p:nvSpPr>
        <p:spPr>
          <a:xfrm>
            <a:off x="7985903" y="5114288"/>
            <a:ext cx="1020389" cy="14075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22" name="Paralelogramo 121">
            <a:extLst>
              <a:ext uri="{FF2B5EF4-FFF2-40B4-BE49-F238E27FC236}">
                <a16:creationId xmlns:a16="http://schemas.microsoft.com/office/drawing/2014/main" id="{6CC909E7-DA4D-83AC-4C16-0D181099293A}"/>
              </a:ext>
            </a:extLst>
          </p:cNvPr>
          <p:cNvSpPr/>
          <p:nvPr/>
        </p:nvSpPr>
        <p:spPr>
          <a:xfrm>
            <a:off x="981075" y="1202541"/>
            <a:ext cx="10277475" cy="361355"/>
          </a:xfrm>
          <a:prstGeom prst="parallelogram">
            <a:avLst/>
          </a:prstGeom>
          <a:solidFill>
            <a:schemeClr val="bg1">
              <a:lumMod val="85000"/>
            </a:schemeClr>
          </a:solid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23" name="Título 1">
            <a:extLst>
              <a:ext uri="{FF2B5EF4-FFF2-40B4-BE49-F238E27FC236}">
                <a16:creationId xmlns:a16="http://schemas.microsoft.com/office/drawing/2014/main" id="{5F24D7E8-1966-DDE9-600A-8509B1428979}"/>
              </a:ext>
            </a:extLst>
          </p:cNvPr>
          <p:cNvSpPr txBox="1">
            <a:spLocks/>
          </p:cNvSpPr>
          <p:nvPr/>
        </p:nvSpPr>
        <p:spPr>
          <a:xfrm>
            <a:off x="4011431" y="1223664"/>
            <a:ext cx="129903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124" name="Título 1">
            <a:extLst>
              <a:ext uri="{FF2B5EF4-FFF2-40B4-BE49-F238E27FC236}">
                <a16:creationId xmlns:a16="http://schemas.microsoft.com/office/drawing/2014/main" id="{16A4524F-3048-D458-CEC1-D495760FD534}"/>
              </a:ext>
            </a:extLst>
          </p:cNvPr>
          <p:cNvSpPr txBox="1">
            <a:spLocks/>
          </p:cNvSpPr>
          <p:nvPr/>
        </p:nvSpPr>
        <p:spPr>
          <a:xfrm>
            <a:off x="5598834" y="1221548"/>
            <a:ext cx="1266702"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125" name="Título 1">
            <a:extLst>
              <a:ext uri="{FF2B5EF4-FFF2-40B4-BE49-F238E27FC236}">
                <a16:creationId xmlns:a16="http://schemas.microsoft.com/office/drawing/2014/main" id="{C16FFA67-25DA-FE2E-452C-F8EC0A420AC9}"/>
              </a:ext>
            </a:extLst>
          </p:cNvPr>
          <p:cNvSpPr txBox="1">
            <a:spLocks/>
          </p:cNvSpPr>
          <p:nvPr/>
        </p:nvSpPr>
        <p:spPr>
          <a:xfrm>
            <a:off x="7104967" y="1229881"/>
            <a:ext cx="1168899"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126" name="Título 1">
            <a:extLst>
              <a:ext uri="{FF2B5EF4-FFF2-40B4-BE49-F238E27FC236}">
                <a16:creationId xmlns:a16="http://schemas.microsoft.com/office/drawing/2014/main" id="{59FDA82C-E7F5-5215-1D79-AFF3A613A027}"/>
              </a:ext>
            </a:extLst>
          </p:cNvPr>
          <p:cNvSpPr txBox="1">
            <a:spLocks/>
          </p:cNvSpPr>
          <p:nvPr/>
        </p:nvSpPr>
        <p:spPr>
          <a:xfrm>
            <a:off x="1591989" y="1244205"/>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128" name="Título 1">
            <a:extLst>
              <a:ext uri="{FF2B5EF4-FFF2-40B4-BE49-F238E27FC236}">
                <a16:creationId xmlns:a16="http://schemas.microsoft.com/office/drawing/2014/main" id="{9390D03A-3BBB-16A8-AD2A-B29A01A6AF53}"/>
              </a:ext>
            </a:extLst>
          </p:cNvPr>
          <p:cNvSpPr txBox="1">
            <a:spLocks/>
          </p:cNvSpPr>
          <p:nvPr/>
        </p:nvSpPr>
        <p:spPr>
          <a:xfrm>
            <a:off x="2280304" y="120894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134" name="Título 1">
            <a:extLst>
              <a:ext uri="{FF2B5EF4-FFF2-40B4-BE49-F238E27FC236}">
                <a16:creationId xmlns:a16="http://schemas.microsoft.com/office/drawing/2014/main" id="{CAE5FF0A-4A47-4E25-FAC9-A0E2F18F887B}"/>
              </a:ext>
            </a:extLst>
          </p:cNvPr>
          <p:cNvSpPr txBox="1">
            <a:spLocks/>
          </p:cNvSpPr>
          <p:nvPr/>
        </p:nvSpPr>
        <p:spPr>
          <a:xfrm>
            <a:off x="2290170" y="1375512"/>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0"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135" name="Conector recto 134">
            <a:extLst>
              <a:ext uri="{FF2B5EF4-FFF2-40B4-BE49-F238E27FC236}">
                <a16:creationId xmlns:a16="http://schemas.microsoft.com/office/drawing/2014/main" id="{1B799926-E9E9-D44F-A9C4-1033D9227F61}"/>
              </a:ext>
            </a:extLst>
          </p:cNvPr>
          <p:cNvCxnSpPr/>
          <p:nvPr/>
        </p:nvCxnSpPr>
        <p:spPr>
          <a:xfrm>
            <a:off x="2280304" y="1393373"/>
            <a:ext cx="991742" cy="0"/>
          </a:xfrm>
          <a:prstGeom prst="line">
            <a:avLst/>
          </a:prstGeom>
          <a:noFill/>
          <a:ln w="19050" cap="flat" cmpd="sng" algn="ctr">
            <a:solidFill>
              <a:sysClr val="windowText" lastClr="000000"/>
            </a:solidFill>
            <a:prstDash val="solid"/>
            <a:miter lim="800000"/>
          </a:ln>
          <a:effectLst/>
        </p:spPr>
      </p:cxnSp>
      <p:sp>
        <p:nvSpPr>
          <p:cNvPr id="136" name="Rectángulo 135">
            <a:extLst>
              <a:ext uri="{FF2B5EF4-FFF2-40B4-BE49-F238E27FC236}">
                <a16:creationId xmlns:a16="http://schemas.microsoft.com/office/drawing/2014/main" id="{087C21CE-8812-BFFD-79CE-9BC09B431DAC}"/>
              </a:ext>
            </a:extLst>
          </p:cNvPr>
          <p:cNvSpPr/>
          <p:nvPr/>
        </p:nvSpPr>
        <p:spPr>
          <a:xfrm>
            <a:off x="8638101" y="1276992"/>
            <a:ext cx="2222513" cy="233935"/>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El hito no ha iniciado su ejecución o modificaron su alcance</a:t>
            </a:r>
            <a:endParaRPr kumimoji="0" lang="es-CO" sz="9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p:txBody>
      </p:sp>
      <p:sp>
        <p:nvSpPr>
          <p:cNvPr id="137" name="Google Shape;753;p16">
            <a:extLst>
              <a:ext uri="{FF2B5EF4-FFF2-40B4-BE49-F238E27FC236}">
                <a16:creationId xmlns:a16="http://schemas.microsoft.com/office/drawing/2014/main" id="{D7A97103-56A2-A0DC-055B-83772C223328}"/>
              </a:ext>
            </a:extLst>
          </p:cNvPr>
          <p:cNvSpPr/>
          <p:nvPr/>
        </p:nvSpPr>
        <p:spPr>
          <a:xfrm>
            <a:off x="3926985" y="1259749"/>
            <a:ext cx="84446" cy="216000"/>
          </a:xfrm>
          <a:prstGeom prst="parallelogram">
            <a:avLst/>
          </a:prstGeom>
          <a:solidFill>
            <a:srgbClr val="70AD47"/>
          </a:solidFill>
          <a:ln>
            <a:solidFill>
              <a:srgbClr val="70AD47">
                <a:lumMod val="75000"/>
              </a:srgb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a:ln>
                <a:noFill/>
              </a:ln>
              <a:solidFill>
                <a:srgbClr val="000000"/>
              </a:solidFill>
              <a:effectLst/>
              <a:uLnTx/>
              <a:uFillTx/>
              <a:latin typeface="Montserrat Medium"/>
              <a:ea typeface="Arial"/>
              <a:cs typeface="Arial"/>
              <a:sym typeface="Arial"/>
            </a:endParaRPr>
          </a:p>
        </p:txBody>
      </p:sp>
      <p:sp>
        <p:nvSpPr>
          <p:cNvPr id="138" name="Google Shape;753;p16">
            <a:extLst>
              <a:ext uri="{FF2B5EF4-FFF2-40B4-BE49-F238E27FC236}">
                <a16:creationId xmlns:a16="http://schemas.microsoft.com/office/drawing/2014/main" id="{DB34DFEC-5C17-D6E4-7C14-7FD67C9483A9}"/>
              </a:ext>
            </a:extLst>
          </p:cNvPr>
          <p:cNvSpPr/>
          <p:nvPr/>
        </p:nvSpPr>
        <p:spPr>
          <a:xfrm>
            <a:off x="5527395" y="1259749"/>
            <a:ext cx="84446" cy="216000"/>
          </a:xfrm>
          <a:prstGeom prst="parallelogram">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139" name="Google Shape;753;p16">
            <a:extLst>
              <a:ext uri="{FF2B5EF4-FFF2-40B4-BE49-F238E27FC236}">
                <a16:creationId xmlns:a16="http://schemas.microsoft.com/office/drawing/2014/main" id="{84245FE9-0C9F-5547-E96B-BB963E4AF6C8}"/>
              </a:ext>
            </a:extLst>
          </p:cNvPr>
          <p:cNvSpPr/>
          <p:nvPr/>
        </p:nvSpPr>
        <p:spPr>
          <a:xfrm>
            <a:off x="7057903" y="1271917"/>
            <a:ext cx="84446" cy="216000"/>
          </a:xfrm>
          <a:prstGeom prst="parallelogram">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0" cap="none" spc="0" normalizeH="0" baseline="0" noProof="0">
              <a:ln>
                <a:noFill/>
              </a:ln>
              <a:solidFill>
                <a:prstClr val="white"/>
              </a:solidFill>
              <a:effectLst/>
              <a:uLnTx/>
              <a:uFillTx/>
              <a:latin typeface="Montserrat Medium"/>
              <a:ea typeface="+mn-ea"/>
              <a:cs typeface="+mn-cs"/>
              <a:sym typeface="Arial"/>
            </a:endParaRPr>
          </a:p>
        </p:txBody>
      </p:sp>
      <p:sp>
        <p:nvSpPr>
          <p:cNvPr id="140" name="Google Shape;753;p16">
            <a:extLst>
              <a:ext uri="{FF2B5EF4-FFF2-40B4-BE49-F238E27FC236}">
                <a16:creationId xmlns:a16="http://schemas.microsoft.com/office/drawing/2014/main" id="{8E307B7E-6931-9D61-69BD-AA118394214E}"/>
              </a:ext>
            </a:extLst>
          </p:cNvPr>
          <p:cNvSpPr/>
          <p:nvPr/>
        </p:nvSpPr>
        <p:spPr>
          <a:xfrm>
            <a:off x="8524242" y="1271917"/>
            <a:ext cx="84446" cy="216000"/>
          </a:xfrm>
          <a:prstGeom prst="parallelogram">
            <a:avLst/>
          </a:prstGeom>
          <a:solidFill>
            <a:srgbClr val="E7E6E6">
              <a:lumMod val="75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sym typeface="Arial"/>
            </a:endParaRPr>
          </a:p>
        </p:txBody>
      </p:sp>
      <p:cxnSp>
        <p:nvCxnSpPr>
          <p:cNvPr id="141" name="Straight Connector 42">
            <a:extLst>
              <a:ext uri="{FF2B5EF4-FFF2-40B4-BE49-F238E27FC236}">
                <a16:creationId xmlns:a16="http://schemas.microsoft.com/office/drawing/2014/main" id="{D277442D-BEFB-FBB3-14A6-106FAB91FB88}"/>
              </a:ext>
            </a:extLst>
          </p:cNvPr>
          <p:cNvCxnSpPr>
            <a:cxnSpLocks/>
          </p:cNvCxnSpPr>
          <p:nvPr/>
        </p:nvCxnSpPr>
        <p:spPr>
          <a:xfrm flipH="1">
            <a:off x="5582812" y="3207243"/>
            <a:ext cx="3227" cy="2520000"/>
          </a:xfrm>
          <a:prstGeom prst="line">
            <a:avLst/>
          </a:prstGeom>
          <a:noFill/>
          <a:ln w="12700" cap="flat" cmpd="sng" algn="ctr">
            <a:solidFill>
              <a:sysClr val="window" lastClr="FFFFFF">
                <a:lumMod val="65000"/>
              </a:sysClr>
            </a:solidFill>
            <a:prstDash val="dash"/>
            <a:miter lim="800000"/>
          </a:ln>
          <a:effectLst/>
        </p:spPr>
      </p:cxnSp>
      <p:sp>
        <p:nvSpPr>
          <p:cNvPr id="142" name="CuadroTexto 141">
            <a:extLst>
              <a:ext uri="{FF2B5EF4-FFF2-40B4-BE49-F238E27FC236}">
                <a16:creationId xmlns:a16="http://schemas.microsoft.com/office/drawing/2014/main" id="{4A47C3E7-DE89-1EFB-578B-887CE6633D1F}"/>
              </a:ext>
            </a:extLst>
          </p:cNvPr>
          <p:cNvSpPr txBox="1"/>
          <p:nvPr/>
        </p:nvSpPr>
        <p:spPr>
          <a:xfrm>
            <a:off x="739687" y="4220222"/>
            <a:ext cx="39516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a:ln>
                  <a:noFill/>
                </a:ln>
                <a:solidFill>
                  <a:prstClr val="white"/>
                </a:solidFill>
                <a:effectLst/>
                <a:uLnTx/>
                <a:uFillTx/>
                <a:latin typeface="Montserrat Medium"/>
                <a:ea typeface="+mn-ea"/>
                <a:cs typeface="+mn-cs"/>
              </a:rPr>
              <a:t>2.1</a:t>
            </a:r>
          </a:p>
        </p:txBody>
      </p:sp>
      <p:sp>
        <p:nvSpPr>
          <p:cNvPr id="143" name="CuadroTexto 142">
            <a:extLst>
              <a:ext uri="{FF2B5EF4-FFF2-40B4-BE49-F238E27FC236}">
                <a16:creationId xmlns:a16="http://schemas.microsoft.com/office/drawing/2014/main" id="{1F4BA999-51F2-0736-2A09-AB3401F48DF8}"/>
              </a:ext>
            </a:extLst>
          </p:cNvPr>
          <p:cNvSpPr txBox="1"/>
          <p:nvPr/>
        </p:nvSpPr>
        <p:spPr>
          <a:xfrm>
            <a:off x="750871" y="4648851"/>
            <a:ext cx="3951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a:ln>
                  <a:noFill/>
                </a:ln>
                <a:solidFill>
                  <a:prstClr val="white"/>
                </a:solidFill>
                <a:effectLst/>
                <a:uLnTx/>
                <a:uFillTx/>
                <a:latin typeface="Montserrat Medium"/>
                <a:ea typeface="+mn-ea"/>
                <a:cs typeface="+mn-cs"/>
              </a:rPr>
              <a:t>2.2</a:t>
            </a:r>
          </a:p>
        </p:txBody>
      </p:sp>
      <p:sp>
        <p:nvSpPr>
          <p:cNvPr id="144" name="CuadroTexto 143">
            <a:extLst>
              <a:ext uri="{FF2B5EF4-FFF2-40B4-BE49-F238E27FC236}">
                <a16:creationId xmlns:a16="http://schemas.microsoft.com/office/drawing/2014/main" id="{7919515D-2894-EE84-CF8E-6139B94F34BC}"/>
              </a:ext>
            </a:extLst>
          </p:cNvPr>
          <p:cNvSpPr txBox="1"/>
          <p:nvPr/>
        </p:nvSpPr>
        <p:spPr>
          <a:xfrm>
            <a:off x="765087" y="5039201"/>
            <a:ext cx="3951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a:ln>
                  <a:noFill/>
                </a:ln>
                <a:solidFill>
                  <a:prstClr val="white"/>
                </a:solidFill>
                <a:effectLst/>
                <a:uLnTx/>
                <a:uFillTx/>
                <a:latin typeface="Montserrat Medium"/>
                <a:ea typeface="+mn-ea"/>
                <a:cs typeface="+mn-cs"/>
              </a:rPr>
              <a:t>2.3</a:t>
            </a:r>
          </a:p>
        </p:txBody>
      </p:sp>
      <p:sp>
        <p:nvSpPr>
          <p:cNvPr id="158" name="CuadroTexto 157">
            <a:extLst>
              <a:ext uri="{FF2B5EF4-FFF2-40B4-BE49-F238E27FC236}">
                <a16:creationId xmlns:a16="http://schemas.microsoft.com/office/drawing/2014/main" id="{54BC76CB-28AA-9090-281C-41034057440D}"/>
              </a:ext>
            </a:extLst>
          </p:cNvPr>
          <p:cNvSpPr txBox="1"/>
          <p:nvPr/>
        </p:nvSpPr>
        <p:spPr>
          <a:xfrm>
            <a:off x="758737" y="5441642"/>
            <a:ext cx="3951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a:ln>
                  <a:noFill/>
                </a:ln>
                <a:solidFill>
                  <a:prstClr val="white"/>
                </a:solidFill>
                <a:effectLst/>
                <a:uLnTx/>
                <a:uFillTx/>
                <a:latin typeface="Montserrat Medium"/>
                <a:ea typeface="+mn-ea"/>
                <a:cs typeface="+mn-cs"/>
              </a:rPr>
              <a:t>2.4</a:t>
            </a:r>
          </a:p>
        </p:txBody>
      </p:sp>
      <p:cxnSp>
        <p:nvCxnSpPr>
          <p:cNvPr id="159" name="Straight Connector 42">
            <a:extLst>
              <a:ext uri="{FF2B5EF4-FFF2-40B4-BE49-F238E27FC236}">
                <a16:creationId xmlns:a16="http://schemas.microsoft.com/office/drawing/2014/main" id="{E18AC427-9F76-447B-7921-5DBA68C8B073}"/>
              </a:ext>
            </a:extLst>
          </p:cNvPr>
          <p:cNvCxnSpPr>
            <a:cxnSpLocks/>
          </p:cNvCxnSpPr>
          <p:nvPr/>
        </p:nvCxnSpPr>
        <p:spPr>
          <a:xfrm>
            <a:off x="6027420" y="3214703"/>
            <a:ext cx="0" cy="2520000"/>
          </a:xfrm>
          <a:prstGeom prst="line">
            <a:avLst/>
          </a:prstGeom>
          <a:noFill/>
          <a:ln w="12700" cap="flat" cmpd="sng" algn="ctr">
            <a:solidFill>
              <a:sysClr val="window" lastClr="FFFFFF">
                <a:lumMod val="85000"/>
              </a:sysClr>
            </a:solidFill>
            <a:prstDash val="dash"/>
            <a:miter lim="800000"/>
          </a:ln>
          <a:effectLst/>
        </p:spPr>
      </p:cxnSp>
      <p:cxnSp>
        <p:nvCxnSpPr>
          <p:cNvPr id="160" name="Straight Connector 42">
            <a:extLst>
              <a:ext uri="{FF2B5EF4-FFF2-40B4-BE49-F238E27FC236}">
                <a16:creationId xmlns:a16="http://schemas.microsoft.com/office/drawing/2014/main" id="{9000B6DF-92D1-2DA2-362A-B6A2E07FD4AC}"/>
              </a:ext>
            </a:extLst>
          </p:cNvPr>
          <p:cNvCxnSpPr>
            <a:cxnSpLocks/>
          </p:cNvCxnSpPr>
          <p:nvPr/>
        </p:nvCxnSpPr>
        <p:spPr>
          <a:xfrm>
            <a:off x="509176" y="3619555"/>
            <a:ext cx="11196000" cy="0"/>
          </a:xfrm>
          <a:prstGeom prst="line">
            <a:avLst/>
          </a:prstGeom>
          <a:noFill/>
          <a:ln w="6350" cap="flat" cmpd="sng" algn="ctr">
            <a:solidFill>
              <a:sysClr val="window" lastClr="FFFFFF">
                <a:lumMod val="85000"/>
              </a:sysClr>
            </a:solidFill>
            <a:prstDash val="solid"/>
            <a:miter lim="800000"/>
          </a:ln>
          <a:effectLst/>
        </p:spPr>
      </p:cxnSp>
      <p:cxnSp>
        <p:nvCxnSpPr>
          <p:cNvPr id="161" name="Straight Connector 42">
            <a:extLst>
              <a:ext uri="{FF2B5EF4-FFF2-40B4-BE49-F238E27FC236}">
                <a16:creationId xmlns:a16="http://schemas.microsoft.com/office/drawing/2014/main" id="{5C618943-DE70-217E-7A03-CD433050931C}"/>
              </a:ext>
            </a:extLst>
          </p:cNvPr>
          <p:cNvCxnSpPr>
            <a:cxnSpLocks/>
          </p:cNvCxnSpPr>
          <p:nvPr/>
        </p:nvCxnSpPr>
        <p:spPr>
          <a:xfrm>
            <a:off x="509176" y="4130740"/>
            <a:ext cx="11196000" cy="0"/>
          </a:xfrm>
          <a:prstGeom prst="line">
            <a:avLst/>
          </a:prstGeom>
          <a:noFill/>
          <a:ln w="6350" cap="flat" cmpd="sng" algn="ctr">
            <a:solidFill>
              <a:sysClr val="window" lastClr="FFFFFF">
                <a:lumMod val="85000"/>
              </a:sysClr>
            </a:solidFill>
            <a:prstDash val="solid"/>
            <a:miter lim="800000"/>
          </a:ln>
          <a:effectLst/>
        </p:spPr>
      </p:cxnSp>
      <p:cxnSp>
        <p:nvCxnSpPr>
          <p:cNvPr id="162" name="Straight Connector 42">
            <a:extLst>
              <a:ext uri="{FF2B5EF4-FFF2-40B4-BE49-F238E27FC236}">
                <a16:creationId xmlns:a16="http://schemas.microsoft.com/office/drawing/2014/main" id="{85663D48-4549-BA7A-7CCE-E7DFDB7A347E}"/>
              </a:ext>
            </a:extLst>
          </p:cNvPr>
          <p:cNvCxnSpPr>
            <a:cxnSpLocks/>
          </p:cNvCxnSpPr>
          <p:nvPr/>
        </p:nvCxnSpPr>
        <p:spPr>
          <a:xfrm>
            <a:off x="509176" y="4550546"/>
            <a:ext cx="11196000" cy="0"/>
          </a:xfrm>
          <a:prstGeom prst="line">
            <a:avLst/>
          </a:prstGeom>
          <a:noFill/>
          <a:ln w="6350" cap="flat" cmpd="sng" algn="ctr">
            <a:solidFill>
              <a:sysClr val="window" lastClr="FFFFFF">
                <a:lumMod val="85000"/>
              </a:sysClr>
            </a:solidFill>
            <a:prstDash val="solid"/>
            <a:miter lim="800000"/>
          </a:ln>
          <a:effectLst/>
        </p:spPr>
      </p:cxnSp>
      <p:cxnSp>
        <p:nvCxnSpPr>
          <p:cNvPr id="163" name="Straight Connector 42">
            <a:extLst>
              <a:ext uri="{FF2B5EF4-FFF2-40B4-BE49-F238E27FC236}">
                <a16:creationId xmlns:a16="http://schemas.microsoft.com/office/drawing/2014/main" id="{F0E0DDB0-C405-0CC5-8769-9BE24B59B139}"/>
              </a:ext>
            </a:extLst>
          </p:cNvPr>
          <p:cNvCxnSpPr>
            <a:cxnSpLocks/>
          </p:cNvCxnSpPr>
          <p:nvPr/>
        </p:nvCxnSpPr>
        <p:spPr>
          <a:xfrm>
            <a:off x="509176" y="4972515"/>
            <a:ext cx="11196000" cy="0"/>
          </a:xfrm>
          <a:prstGeom prst="line">
            <a:avLst/>
          </a:prstGeom>
          <a:noFill/>
          <a:ln w="6350" cap="flat" cmpd="sng" algn="ctr">
            <a:solidFill>
              <a:sysClr val="window" lastClr="FFFFFF">
                <a:lumMod val="85000"/>
              </a:sysClr>
            </a:solidFill>
            <a:prstDash val="solid"/>
            <a:miter lim="800000"/>
          </a:ln>
          <a:effectLst/>
        </p:spPr>
      </p:cxnSp>
      <p:cxnSp>
        <p:nvCxnSpPr>
          <p:cNvPr id="164" name="Straight Connector 42">
            <a:extLst>
              <a:ext uri="{FF2B5EF4-FFF2-40B4-BE49-F238E27FC236}">
                <a16:creationId xmlns:a16="http://schemas.microsoft.com/office/drawing/2014/main" id="{DB09CEB9-3FC1-DB9F-854B-36D0B4D55D32}"/>
              </a:ext>
            </a:extLst>
          </p:cNvPr>
          <p:cNvCxnSpPr>
            <a:cxnSpLocks/>
          </p:cNvCxnSpPr>
          <p:nvPr/>
        </p:nvCxnSpPr>
        <p:spPr>
          <a:xfrm>
            <a:off x="509176" y="5357275"/>
            <a:ext cx="11196000" cy="0"/>
          </a:xfrm>
          <a:prstGeom prst="line">
            <a:avLst/>
          </a:prstGeom>
          <a:noFill/>
          <a:ln w="6350" cap="flat" cmpd="sng" algn="ctr">
            <a:solidFill>
              <a:sysClr val="window" lastClr="FFFFFF">
                <a:lumMod val="85000"/>
              </a:sysClr>
            </a:solidFill>
            <a:prstDash val="solid"/>
            <a:miter lim="800000"/>
          </a:ln>
          <a:effectLst/>
        </p:spPr>
      </p:cxnSp>
    </p:spTree>
    <p:extLst>
      <p:ext uri="{BB962C8B-B14F-4D97-AF65-F5344CB8AC3E}">
        <p14:creationId xmlns:p14="http://schemas.microsoft.com/office/powerpoint/2010/main" val="3772060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26DF7AC-B1D3-323E-6266-55FD7FEF2343}"/>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30 de septiembre</a:t>
            </a:r>
          </a:p>
        </p:txBody>
      </p:sp>
      <p:sp>
        <p:nvSpPr>
          <p:cNvPr id="4" name="CuadroTexto 3">
            <a:extLst>
              <a:ext uri="{FF2B5EF4-FFF2-40B4-BE49-F238E27FC236}">
                <a16:creationId xmlns:a16="http://schemas.microsoft.com/office/drawing/2014/main" id="{8CC8F69D-D0F8-DB17-C1F6-9D09BD8A9A5E}"/>
              </a:ext>
            </a:extLst>
          </p:cNvPr>
          <p:cNvSpPr txBox="1"/>
          <p:nvPr/>
        </p:nvSpPr>
        <p:spPr>
          <a:xfrm>
            <a:off x="667110" y="721329"/>
            <a:ext cx="10491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Modelo de Gestión y Gobierno de T.I.  (MGGTI)- MRAE 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000" b="0" i="0" u="none" strike="noStrike" kern="1200" cap="none" spc="0" normalizeH="0" baseline="0" noProof="0">
              <a:ln>
                <a:noFill/>
              </a:ln>
              <a:solidFill>
                <a:srgbClr val="B28A3F"/>
              </a:solidFill>
              <a:effectLst/>
              <a:uLnTx/>
              <a:uFillTx/>
              <a:latin typeface="Montserrat ExtraBold"/>
              <a:ea typeface="+mn-ea"/>
              <a:cs typeface="+mn-cs"/>
            </a:endParaRPr>
          </a:p>
        </p:txBody>
      </p:sp>
      <p:sp>
        <p:nvSpPr>
          <p:cNvPr id="75" name="AutoShape 8" descr="Reunión en línea con relleno sólido">
            <a:extLst>
              <a:ext uri="{FF2B5EF4-FFF2-40B4-BE49-F238E27FC236}">
                <a16:creationId xmlns:a16="http://schemas.microsoft.com/office/drawing/2014/main" id="{9EEC4334-9008-3954-BF88-DD31018F5871}"/>
              </a:ext>
            </a:extLst>
          </p:cNvPr>
          <p:cNvSpPr>
            <a:spLocks noChangeAspect="1" noChangeArrowheads="1"/>
          </p:cNvSpPr>
          <p:nvPr/>
        </p:nvSpPr>
        <p:spPr bwMode="auto">
          <a:xfrm>
            <a:off x="6411552" y="3360805"/>
            <a:ext cx="304800" cy="304800"/>
          </a:xfrm>
          <a:prstGeom prst="parallelogram">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76" name="AutoShape 12" descr="Reunión en línea con relleno sólido">
            <a:extLst>
              <a:ext uri="{FF2B5EF4-FFF2-40B4-BE49-F238E27FC236}">
                <a16:creationId xmlns:a16="http://schemas.microsoft.com/office/drawing/2014/main" id="{9020E578-7864-AD08-C57F-F90AAE4A0BAB}"/>
              </a:ext>
            </a:extLst>
          </p:cNvPr>
          <p:cNvSpPr>
            <a:spLocks noChangeAspect="1" noChangeArrowheads="1"/>
          </p:cNvSpPr>
          <p:nvPr/>
        </p:nvSpPr>
        <p:spPr bwMode="auto">
          <a:xfrm>
            <a:off x="6563952" y="3513205"/>
            <a:ext cx="304800" cy="304800"/>
          </a:xfrm>
          <a:prstGeom prst="parallelogram">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77" name="Freeform 422">
            <a:extLst>
              <a:ext uri="{FF2B5EF4-FFF2-40B4-BE49-F238E27FC236}">
                <a16:creationId xmlns:a16="http://schemas.microsoft.com/office/drawing/2014/main" id="{C3DB93A5-DE02-D972-821D-698253D1DED3}"/>
              </a:ext>
            </a:extLst>
          </p:cNvPr>
          <p:cNvSpPr>
            <a:spLocks/>
          </p:cNvSpPr>
          <p:nvPr/>
        </p:nvSpPr>
        <p:spPr bwMode="auto">
          <a:xfrm>
            <a:off x="7312400" y="1429214"/>
            <a:ext cx="4663462" cy="2264417"/>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rPr>
              <a:t>Tener la base del modelo de gestión implementado con el fin de iniciar el proceso de maduración del mismo.</a:t>
            </a:r>
          </a:p>
        </p:txBody>
      </p:sp>
      <p:sp>
        <p:nvSpPr>
          <p:cNvPr id="78" name="Freeform 422">
            <a:extLst>
              <a:ext uri="{FF2B5EF4-FFF2-40B4-BE49-F238E27FC236}">
                <a16:creationId xmlns:a16="http://schemas.microsoft.com/office/drawing/2014/main" id="{EAC77161-A889-25CB-D696-25783064EE3C}"/>
              </a:ext>
            </a:extLst>
          </p:cNvPr>
          <p:cNvSpPr>
            <a:spLocks/>
          </p:cNvSpPr>
          <p:nvPr/>
        </p:nvSpPr>
        <p:spPr bwMode="auto">
          <a:xfrm>
            <a:off x="1103086" y="1346757"/>
            <a:ext cx="5191250" cy="2318847"/>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lvl="0" algn="ctr">
              <a:defRPr/>
            </a:pPr>
            <a:r>
              <a:rPr lang="es-MX" sz="1600" kern="0">
                <a:solidFill>
                  <a:prstClr val="black"/>
                </a:solidFill>
                <a:latin typeface="Montserrat Medium"/>
                <a:sym typeface="Arial" panose="020B0604020202020204" pitchFamily="34" charset="0"/>
              </a:rPr>
              <a:t>Tener una visión clara de lo que solicita el </a:t>
            </a:r>
            <a:r>
              <a:rPr lang="es-MX" sz="1600" kern="0" err="1">
                <a:solidFill>
                  <a:prstClr val="black"/>
                </a:solidFill>
                <a:latin typeface="Montserrat Medium"/>
                <a:sym typeface="Arial" panose="020B0604020202020204" pitchFamily="34" charset="0"/>
              </a:rPr>
              <a:t>MinTic</a:t>
            </a:r>
            <a:r>
              <a:rPr lang="es-MX" sz="1600" kern="0">
                <a:solidFill>
                  <a:prstClr val="black"/>
                </a:solidFill>
                <a:latin typeface="Montserrat Medium"/>
                <a:sym typeface="Arial" panose="020B0604020202020204" pitchFamily="34" charset="0"/>
              </a:rPr>
              <a:t> en relación con cada uno de los dominios del modelo.</a:t>
            </a:r>
          </a:p>
        </p:txBody>
      </p:sp>
      <p:sp>
        <p:nvSpPr>
          <p:cNvPr id="79" name="Freeform 422">
            <a:extLst>
              <a:ext uri="{FF2B5EF4-FFF2-40B4-BE49-F238E27FC236}">
                <a16:creationId xmlns:a16="http://schemas.microsoft.com/office/drawing/2014/main" id="{D179381B-4648-8FB0-F8BD-C96A58F73C44}"/>
              </a:ext>
            </a:extLst>
          </p:cNvPr>
          <p:cNvSpPr>
            <a:spLocks/>
          </p:cNvSpPr>
          <p:nvPr/>
        </p:nvSpPr>
        <p:spPr bwMode="auto">
          <a:xfrm>
            <a:off x="7079185" y="4116641"/>
            <a:ext cx="4263266" cy="2336988"/>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a:ln>
                  <a:noFill/>
                </a:ln>
                <a:solidFill>
                  <a:prstClr val="black"/>
                </a:solidFill>
                <a:effectLst/>
                <a:uLnTx/>
                <a:uFillTx/>
                <a:latin typeface="Montserrat Medium"/>
                <a:ea typeface="+mn-ea"/>
                <a:cs typeface="+mn-cs"/>
              </a:rPr>
              <a:t>No se identificaron lecciones aprendidas para el proyecto.</a:t>
            </a:r>
            <a:endParaRPr kumimoji="0" lang="en-US" sz="1600" b="0" i="0" u="none" strike="noStrike" kern="0" cap="none" spc="0" normalizeH="0" baseline="0" noProof="0">
              <a:ln>
                <a:noFill/>
              </a:ln>
              <a:solidFill>
                <a:prstClr val="black"/>
              </a:solidFill>
              <a:effectLst/>
              <a:uLnTx/>
              <a:uFillTx/>
              <a:latin typeface="Montserrat Medium"/>
              <a:ea typeface="+mn-ea"/>
              <a:cs typeface="+mn-cs"/>
              <a:sym typeface="Arial" panose="020B0604020202020204" pitchFamily="34" charset="0"/>
            </a:endParaRPr>
          </a:p>
        </p:txBody>
      </p:sp>
      <p:sp>
        <p:nvSpPr>
          <p:cNvPr id="107" name="Freeform 422">
            <a:extLst>
              <a:ext uri="{FF2B5EF4-FFF2-40B4-BE49-F238E27FC236}">
                <a16:creationId xmlns:a16="http://schemas.microsoft.com/office/drawing/2014/main" id="{2D28F432-615B-203D-683E-E6C0F1AE1FFD}"/>
              </a:ext>
            </a:extLst>
          </p:cNvPr>
          <p:cNvSpPr>
            <a:spLocks/>
          </p:cNvSpPr>
          <p:nvPr/>
        </p:nvSpPr>
        <p:spPr bwMode="auto">
          <a:xfrm>
            <a:off x="1103086" y="4152574"/>
            <a:ext cx="4701785" cy="2301055"/>
          </a:xfrm>
          <a:prstGeom prst="parallelogram">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a:ln>
                  <a:noFill/>
                </a:ln>
                <a:solidFill>
                  <a:prstClr val="black"/>
                </a:solidFill>
                <a:effectLst/>
                <a:uLnTx/>
                <a:uFillTx/>
                <a:latin typeface="Montserrat Medium"/>
                <a:ea typeface="+mn-ea"/>
                <a:cs typeface="+mn-cs"/>
              </a:rPr>
              <a:t>No aplica.</a:t>
            </a:r>
          </a:p>
        </p:txBody>
      </p:sp>
      <p:sp>
        <p:nvSpPr>
          <p:cNvPr id="2" name="AutoShape 8" descr="Reunión en línea con relleno sólido">
            <a:extLst>
              <a:ext uri="{FF2B5EF4-FFF2-40B4-BE49-F238E27FC236}">
                <a16:creationId xmlns:a16="http://schemas.microsoft.com/office/drawing/2014/main" id="{9BAB94C6-B3BC-AAC5-BD0C-C22161BF16B2}"/>
              </a:ext>
            </a:extLst>
          </p:cNvPr>
          <p:cNvSpPr>
            <a:spLocks noChangeAspect="1" noChangeArrowheads="1"/>
          </p:cNvSpPr>
          <p:nvPr/>
        </p:nvSpPr>
        <p:spPr bwMode="auto">
          <a:xfrm>
            <a:off x="6218166" y="32783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5" name="AutoShape 12" descr="Reunión en línea con relleno sólido">
            <a:extLst>
              <a:ext uri="{FF2B5EF4-FFF2-40B4-BE49-F238E27FC236}">
                <a16:creationId xmlns:a16="http://schemas.microsoft.com/office/drawing/2014/main" id="{D34B0DEA-A5DC-455B-347E-3BE628C2FDBD}"/>
              </a:ext>
            </a:extLst>
          </p:cNvPr>
          <p:cNvSpPr>
            <a:spLocks noChangeAspect="1" noChangeArrowheads="1"/>
          </p:cNvSpPr>
          <p:nvPr/>
        </p:nvSpPr>
        <p:spPr bwMode="auto">
          <a:xfrm>
            <a:off x="6359549" y="35412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6" name="Paralelogramo 5">
            <a:extLst>
              <a:ext uri="{FF2B5EF4-FFF2-40B4-BE49-F238E27FC236}">
                <a16:creationId xmlns:a16="http://schemas.microsoft.com/office/drawing/2014/main" id="{A62815E2-F62E-A724-0FB2-16FF66805EEE}"/>
              </a:ext>
            </a:extLst>
          </p:cNvPr>
          <p:cNvSpPr/>
          <p:nvPr/>
        </p:nvSpPr>
        <p:spPr>
          <a:xfrm>
            <a:off x="216138" y="1292127"/>
            <a:ext cx="1598953" cy="2435261"/>
          </a:xfrm>
          <a:prstGeom prst="parallelogram">
            <a:avLst>
              <a:gd name="adj" fmla="val 24047"/>
            </a:avLst>
          </a:prstGeom>
          <a:solidFill>
            <a:srgbClr val="41678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¿Para qué ha servido?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7" name="Paralelogramo 6">
            <a:extLst>
              <a:ext uri="{FF2B5EF4-FFF2-40B4-BE49-F238E27FC236}">
                <a16:creationId xmlns:a16="http://schemas.microsoft.com/office/drawing/2014/main" id="{D80643EB-58AA-E9F2-6766-B1C3FB180737}"/>
              </a:ext>
            </a:extLst>
          </p:cNvPr>
          <p:cNvSpPr/>
          <p:nvPr/>
        </p:nvSpPr>
        <p:spPr>
          <a:xfrm>
            <a:off x="6294336" y="1348098"/>
            <a:ext cx="1706664" cy="2379290"/>
          </a:xfrm>
          <a:prstGeom prst="parallelogram">
            <a:avLst>
              <a:gd name="adj" fmla="val 22993"/>
            </a:avLst>
          </a:prstGeom>
          <a:solidFill>
            <a:srgbClr val="26B2A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ExtraBold"/>
                <a:ea typeface="+mn-ea"/>
                <a:cs typeface="+mn-cs"/>
              </a:rPr>
              <a:t>¿Qué se ha logrado?</a:t>
            </a:r>
            <a:endParaRPr kumimoji="0" lang="es-CO" sz="15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8" name="Paralelogramo 7">
            <a:extLst>
              <a:ext uri="{FF2B5EF4-FFF2-40B4-BE49-F238E27FC236}">
                <a16:creationId xmlns:a16="http://schemas.microsoft.com/office/drawing/2014/main" id="{19252079-B0B9-01BC-E01E-6F85797ADC6C}"/>
              </a:ext>
            </a:extLst>
          </p:cNvPr>
          <p:cNvSpPr/>
          <p:nvPr/>
        </p:nvSpPr>
        <p:spPr>
          <a:xfrm>
            <a:off x="135720" y="4080004"/>
            <a:ext cx="1679371" cy="2426919"/>
          </a:xfrm>
          <a:prstGeom prst="parallelogram">
            <a:avLst>
              <a:gd name="adj" fmla="val 23743"/>
            </a:avLst>
          </a:prstGeom>
          <a:solidFill>
            <a:srgbClr val="61A60E"/>
          </a:solidFill>
          <a:ln>
            <a:noFill/>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500" b="1" i="0" u="none" strike="noStrike" kern="0" cap="none" spc="0" normalizeH="0" baseline="0" noProof="0">
              <a:ln>
                <a:noFill/>
              </a:ln>
              <a:solidFill>
                <a:srgbClr val="FFFFFF"/>
              </a:solidFill>
              <a:effectLst/>
              <a:uLnTx/>
              <a:uFillTx/>
              <a:latin typeface="Montserrat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a:ln>
                  <a:noFill/>
                </a:ln>
                <a:solidFill>
                  <a:srgbClr val="FFFFFF"/>
                </a:solidFill>
                <a:effectLst/>
                <a:uLnTx/>
                <a:uFillTx/>
                <a:latin typeface="Montserrat Medium"/>
                <a:ea typeface="+mn-ea"/>
                <a:cs typeface="+mn-cs"/>
              </a:rPr>
              <a:t>¿Qué se necesita?</a:t>
            </a:r>
            <a:endParaRPr kumimoji="0" lang="es-CO" sz="1500" b="1" i="0" u="none" strike="noStrike" kern="0" cap="none" spc="0" normalizeH="0" baseline="0" noProof="0">
              <a:ln>
                <a:noFill/>
              </a:ln>
              <a:solidFill>
                <a:srgbClr val="FFFFFF"/>
              </a:solidFill>
              <a:effectLst/>
              <a:uLnTx/>
              <a:uFillTx/>
              <a:latin typeface="Montserrat Medium"/>
              <a:ea typeface="+mn-ea"/>
              <a:cs typeface="+mn-cs"/>
            </a:endParaRPr>
          </a:p>
        </p:txBody>
      </p:sp>
      <p:sp>
        <p:nvSpPr>
          <p:cNvPr id="9" name="Paralelogramo 8">
            <a:extLst>
              <a:ext uri="{FF2B5EF4-FFF2-40B4-BE49-F238E27FC236}">
                <a16:creationId xmlns:a16="http://schemas.microsoft.com/office/drawing/2014/main" id="{D430A92E-C2C1-7115-BFB9-63C9450B99D5}"/>
              </a:ext>
            </a:extLst>
          </p:cNvPr>
          <p:cNvSpPr/>
          <p:nvPr/>
        </p:nvSpPr>
        <p:spPr>
          <a:xfrm>
            <a:off x="5953867" y="4061515"/>
            <a:ext cx="1769280" cy="2426919"/>
          </a:xfrm>
          <a:prstGeom prst="parallelogram">
            <a:avLst>
              <a:gd name="adj" fmla="val 21219"/>
            </a:avLst>
          </a:prstGeom>
          <a:solidFill>
            <a:srgbClr val="FF93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36000" tIns="34290" rIns="3600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a:ln>
                <a:noFill/>
              </a:ln>
              <a:solidFill>
                <a:srgbClr val="FFFFFF"/>
              </a:solidFill>
              <a:effectLst/>
              <a:uLnTx/>
              <a:uFillTx/>
              <a:latin typeface="Montserr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FFFFFF"/>
                </a:solidFill>
                <a:effectLst/>
                <a:uLnTx/>
                <a:uFillTx/>
                <a:latin typeface="Montserrat ExtraBold"/>
                <a:ea typeface="+mn-ea"/>
                <a:cs typeface="+mn-cs"/>
              </a:rPr>
              <a:t>¿Qué se ha aprendido?</a:t>
            </a:r>
            <a:endParaRPr kumimoji="0" lang="es-CO" sz="1400" b="1" i="0" u="none" strike="noStrike" kern="0" cap="none" spc="0" normalizeH="0" baseline="0" noProof="0">
              <a:ln>
                <a:noFill/>
              </a:ln>
              <a:solidFill>
                <a:srgbClr val="FFFFFF"/>
              </a:solidFill>
              <a:effectLst/>
              <a:uLnTx/>
              <a:uFillTx/>
              <a:latin typeface="Montserrat ExtraBold"/>
              <a:ea typeface="+mn-ea"/>
              <a:cs typeface="+mn-cs"/>
              <a:sym typeface="Arial" panose="020B0604020202020204" pitchFamily="34" charset="0"/>
            </a:endParaRPr>
          </a:p>
        </p:txBody>
      </p:sp>
      <p:sp>
        <p:nvSpPr>
          <p:cNvPr id="10" name="Freeform 51">
            <a:extLst>
              <a:ext uri="{FF2B5EF4-FFF2-40B4-BE49-F238E27FC236}">
                <a16:creationId xmlns:a16="http://schemas.microsoft.com/office/drawing/2014/main" id="{55B0AC23-19B3-2C2B-A27A-493B8764B9BC}"/>
              </a:ext>
            </a:extLst>
          </p:cNvPr>
          <p:cNvSpPr>
            <a:spLocks/>
          </p:cNvSpPr>
          <p:nvPr/>
        </p:nvSpPr>
        <p:spPr bwMode="auto">
          <a:xfrm>
            <a:off x="742950" y="4587010"/>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1" name="Freeform 70">
            <a:extLst>
              <a:ext uri="{FF2B5EF4-FFF2-40B4-BE49-F238E27FC236}">
                <a16:creationId xmlns:a16="http://schemas.microsoft.com/office/drawing/2014/main" id="{85971EB3-BB6B-F7BD-AB4A-7B756DA70507}"/>
              </a:ext>
            </a:extLst>
          </p:cNvPr>
          <p:cNvSpPr>
            <a:spLocks noEditPoints="1"/>
          </p:cNvSpPr>
          <p:nvPr/>
        </p:nvSpPr>
        <p:spPr bwMode="auto">
          <a:xfrm>
            <a:off x="742950" y="1729555"/>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2" name="Freeform 21">
            <a:extLst>
              <a:ext uri="{FF2B5EF4-FFF2-40B4-BE49-F238E27FC236}">
                <a16:creationId xmlns:a16="http://schemas.microsoft.com/office/drawing/2014/main" id="{E836EAA1-D9F4-1713-CFE2-F8431E4237B1}"/>
              </a:ext>
            </a:extLst>
          </p:cNvPr>
          <p:cNvSpPr>
            <a:spLocks noEditPoints="1"/>
          </p:cNvSpPr>
          <p:nvPr/>
        </p:nvSpPr>
        <p:spPr bwMode="auto">
          <a:xfrm>
            <a:off x="6942387" y="1759694"/>
            <a:ext cx="504680" cy="518236"/>
          </a:xfrm>
          <a:custGeom>
            <a:avLst/>
            <a:gdLst>
              <a:gd name="T0" fmla="*/ 590 w 1044"/>
              <a:gd name="T1" fmla="*/ 786 h 1067"/>
              <a:gd name="T2" fmla="*/ 758 w 1044"/>
              <a:gd name="T3" fmla="*/ 586 h 1067"/>
              <a:gd name="T4" fmla="*/ 1044 w 1044"/>
              <a:gd name="T5" fmla="*/ 148 h 1067"/>
              <a:gd name="T6" fmla="*/ 1003 w 1044"/>
              <a:gd name="T7" fmla="*/ 107 h 1067"/>
              <a:gd name="T8" fmla="*/ 804 w 1044"/>
              <a:gd name="T9" fmla="*/ 107 h 1067"/>
              <a:gd name="T10" fmla="*/ 522 w 1044"/>
              <a:gd name="T11" fmla="*/ 0 h 1067"/>
              <a:gd name="T12" fmla="*/ 240 w 1044"/>
              <a:gd name="T13" fmla="*/ 107 h 1067"/>
              <a:gd name="T14" fmla="*/ 41 w 1044"/>
              <a:gd name="T15" fmla="*/ 107 h 1067"/>
              <a:gd name="T16" fmla="*/ 0 w 1044"/>
              <a:gd name="T17" fmla="*/ 148 h 1067"/>
              <a:gd name="T18" fmla="*/ 285 w 1044"/>
              <a:gd name="T19" fmla="*/ 586 h 1067"/>
              <a:gd name="T20" fmla="*/ 453 w 1044"/>
              <a:gd name="T21" fmla="*/ 786 h 1067"/>
              <a:gd name="T22" fmla="*/ 453 w 1044"/>
              <a:gd name="T23" fmla="*/ 862 h 1067"/>
              <a:gd name="T24" fmla="*/ 264 w 1044"/>
              <a:gd name="T25" fmla="*/ 963 h 1067"/>
              <a:gd name="T26" fmla="*/ 522 w 1044"/>
              <a:gd name="T27" fmla="*/ 1067 h 1067"/>
              <a:gd name="T28" fmla="*/ 780 w 1044"/>
              <a:gd name="T29" fmla="*/ 963 h 1067"/>
              <a:gd name="T30" fmla="*/ 590 w 1044"/>
              <a:gd name="T31" fmla="*/ 862 h 1067"/>
              <a:gd name="T32" fmla="*/ 590 w 1044"/>
              <a:gd name="T33" fmla="*/ 786 h 1067"/>
              <a:gd name="T34" fmla="*/ 751 w 1044"/>
              <a:gd name="T35" fmla="*/ 493 h 1067"/>
              <a:gd name="T36" fmla="*/ 815 w 1044"/>
              <a:gd name="T37" fmla="*/ 188 h 1067"/>
              <a:gd name="T38" fmla="*/ 960 w 1044"/>
              <a:gd name="T39" fmla="*/ 188 h 1067"/>
              <a:gd name="T40" fmla="*/ 751 w 1044"/>
              <a:gd name="T41" fmla="*/ 493 h 1067"/>
              <a:gd name="T42" fmla="*/ 522 w 1044"/>
              <a:gd name="T43" fmla="*/ 71 h 1067"/>
              <a:gd name="T44" fmla="*/ 742 w 1044"/>
              <a:gd name="T45" fmla="*/ 159 h 1067"/>
              <a:gd name="T46" fmla="*/ 522 w 1044"/>
              <a:gd name="T47" fmla="*/ 249 h 1067"/>
              <a:gd name="T48" fmla="*/ 301 w 1044"/>
              <a:gd name="T49" fmla="*/ 159 h 1067"/>
              <a:gd name="T50" fmla="*/ 522 w 1044"/>
              <a:gd name="T51" fmla="*/ 71 h 1067"/>
              <a:gd name="T52" fmla="*/ 83 w 1044"/>
              <a:gd name="T53" fmla="*/ 188 h 1067"/>
              <a:gd name="T54" fmla="*/ 229 w 1044"/>
              <a:gd name="T55" fmla="*/ 188 h 1067"/>
              <a:gd name="T56" fmla="*/ 292 w 1044"/>
              <a:gd name="T57" fmla="*/ 493 h 1067"/>
              <a:gd name="T58" fmla="*/ 83 w 1044"/>
              <a:gd name="T59" fmla="*/ 18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067">
                <a:moveTo>
                  <a:pt x="590" y="786"/>
                </a:moveTo>
                <a:cubicBezTo>
                  <a:pt x="590" y="702"/>
                  <a:pt x="654" y="655"/>
                  <a:pt x="758" y="586"/>
                </a:cubicBezTo>
                <a:cubicBezTo>
                  <a:pt x="886" y="502"/>
                  <a:pt x="1044" y="397"/>
                  <a:pt x="1044" y="148"/>
                </a:cubicBezTo>
                <a:cubicBezTo>
                  <a:pt x="1044" y="125"/>
                  <a:pt x="1026" y="107"/>
                  <a:pt x="1003" y="107"/>
                </a:cubicBezTo>
                <a:cubicBezTo>
                  <a:pt x="804" y="107"/>
                  <a:pt x="804" y="107"/>
                  <a:pt x="804" y="107"/>
                </a:cubicBezTo>
                <a:cubicBezTo>
                  <a:pt x="776" y="55"/>
                  <a:pt x="692" y="0"/>
                  <a:pt x="522" y="0"/>
                </a:cubicBezTo>
                <a:cubicBezTo>
                  <a:pt x="352" y="0"/>
                  <a:pt x="268" y="55"/>
                  <a:pt x="240" y="107"/>
                </a:cubicBezTo>
                <a:cubicBezTo>
                  <a:pt x="41" y="107"/>
                  <a:pt x="41" y="107"/>
                  <a:pt x="41" y="107"/>
                </a:cubicBezTo>
                <a:cubicBezTo>
                  <a:pt x="18" y="107"/>
                  <a:pt x="0" y="125"/>
                  <a:pt x="0" y="148"/>
                </a:cubicBezTo>
                <a:cubicBezTo>
                  <a:pt x="0" y="397"/>
                  <a:pt x="158" y="502"/>
                  <a:pt x="285" y="586"/>
                </a:cubicBezTo>
                <a:cubicBezTo>
                  <a:pt x="390" y="655"/>
                  <a:pt x="453" y="702"/>
                  <a:pt x="453" y="786"/>
                </a:cubicBezTo>
                <a:cubicBezTo>
                  <a:pt x="453" y="862"/>
                  <a:pt x="453" y="862"/>
                  <a:pt x="453" y="862"/>
                </a:cubicBezTo>
                <a:cubicBezTo>
                  <a:pt x="344" y="874"/>
                  <a:pt x="264" y="915"/>
                  <a:pt x="264" y="963"/>
                </a:cubicBezTo>
                <a:cubicBezTo>
                  <a:pt x="264" y="1021"/>
                  <a:pt x="379" y="1067"/>
                  <a:pt x="522" y="1067"/>
                </a:cubicBezTo>
                <a:cubicBezTo>
                  <a:pt x="664" y="1067"/>
                  <a:pt x="780" y="1021"/>
                  <a:pt x="780" y="963"/>
                </a:cubicBezTo>
                <a:cubicBezTo>
                  <a:pt x="780" y="915"/>
                  <a:pt x="700" y="874"/>
                  <a:pt x="590" y="862"/>
                </a:cubicBezTo>
                <a:cubicBezTo>
                  <a:pt x="590" y="786"/>
                  <a:pt x="590" y="786"/>
                  <a:pt x="590" y="786"/>
                </a:cubicBezTo>
                <a:close/>
                <a:moveTo>
                  <a:pt x="751" y="493"/>
                </a:moveTo>
                <a:cubicBezTo>
                  <a:pt x="784" y="423"/>
                  <a:pt x="810" y="329"/>
                  <a:pt x="815" y="188"/>
                </a:cubicBezTo>
                <a:cubicBezTo>
                  <a:pt x="960" y="188"/>
                  <a:pt x="960" y="188"/>
                  <a:pt x="960" y="188"/>
                </a:cubicBezTo>
                <a:cubicBezTo>
                  <a:pt x="946" y="345"/>
                  <a:pt x="852" y="424"/>
                  <a:pt x="751" y="493"/>
                </a:cubicBezTo>
                <a:close/>
                <a:moveTo>
                  <a:pt x="522" y="71"/>
                </a:moveTo>
                <a:cubicBezTo>
                  <a:pt x="680" y="71"/>
                  <a:pt x="742" y="135"/>
                  <a:pt x="742" y="159"/>
                </a:cubicBezTo>
                <a:cubicBezTo>
                  <a:pt x="742" y="184"/>
                  <a:pt x="680" y="248"/>
                  <a:pt x="522" y="249"/>
                </a:cubicBezTo>
                <a:cubicBezTo>
                  <a:pt x="363" y="248"/>
                  <a:pt x="301" y="184"/>
                  <a:pt x="301" y="159"/>
                </a:cubicBezTo>
                <a:cubicBezTo>
                  <a:pt x="301" y="135"/>
                  <a:pt x="363" y="71"/>
                  <a:pt x="522" y="71"/>
                </a:cubicBezTo>
                <a:close/>
                <a:moveTo>
                  <a:pt x="83" y="188"/>
                </a:moveTo>
                <a:cubicBezTo>
                  <a:pt x="229" y="188"/>
                  <a:pt x="229" y="188"/>
                  <a:pt x="229" y="188"/>
                </a:cubicBezTo>
                <a:cubicBezTo>
                  <a:pt x="233" y="329"/>
                  <a:pt x="259" y="423"/>
                  <a:pt x="292" y="493"/>
                </a:cubicBezTo>
                <a:cubicBezTo>
                  <a:pt x="191" y="424"/>
                  <a:pt x="97" y="345"/>
                  <a:pt x="83" y="18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prstClr val="black"/>
              </a:solidFill>
              <a:effectLst/>
              <a:uLnTx/>
              <a:uFillTx/>
              <a:latin typeface="Montserrat"/>
              <a:ea typeface="+mn-ea"/>
              <a:cs typeface="+mn-cs"/>
            </a:endParaRPr>
          </a:p>
        </p:txBody>
      </p:sp>
      <p:sp>
        <p:nvSpPr>
          <p:cNvPr id="13" name="Freeform 107">
            <a:extLst>
              <a:ext uri="{FF2B5EF4-FFF2-40B4-BE49-F238E27FC236}">
                <a16:creationId xmlns:a16="http://schemas.microsoft.com/office/drawing/2014/main" id="{FBD4C313-74CD-0E6E-ED05-CAAD9F9D0B43}"/>
              </a:ext>
            </a:extLst>
          </p:cNvPr>
          <p:cNvSpPr>
            <a:spLocks noEditPoints="1"/>
          </p:cNvSpPr>
          <p:nvPr/>
        </p:nvSpPr>
        <p:spPr bwMode="auto">
          <a:xfrm>
            <a:off x="6656448" y="4515878"/>
            <a:ext cx="422738" cy="603504"/>
          </a:xfrm>
          <a:custGeom>
            <a:avLst/>
            <a:gdLst>
              <a:gd name="T0" fmla="*/ 128 w 180"/>
              <a:gd name="T1" fmla="*/ 82 h 270"/>
              <a:gd name="T2" fmla="*/ 120 w 180"/>
              <a:gd name="T3" fmla="*/ 82 h 270"/>
              <a:gd name="T4" fmla="*/ 108 w 180"/>
              <a:gd name="T5" fmla="*/ 66 h 270"/>
              <a:gd name="T6" fmla="*/ 86 w 180"/>
              <a:gd name="T7" fmla="*/ 60 h 270"/>
              <a:gd name="T8" fmla="*/ 86 w 180"/>
              <a:gd name="T9" fmla="*/ 52 h 270"/>
              <a:gd name="T10" fmla="*/ 107 w 180"/>
              <a:gd name="T11" fmla="*/ 53 h 270"/>
              <a:gd name="T12" fmla="*/ 129 w 180"/>
              <a:gd name="T13" fmla="*/ 79 h 270"/>
              <a:gd name="T14" fmla="*/ 151 w 180"/>
              <a:gd name="T15" fmla="*/ 55 h 270"/>
              <a:gd name="T16" fmla="*/ 114 w 180"/>
              <a:gd name="T17" fmla="*/ 26 h 270"/>
              <a:gd name="T18" fmla="*/ 66 w 180"/>
              <a:gd name="T19" fmla="*/ 26 h 270"/>
              <a:gd name="T20" fmla="*/ 28 w 180"/>
              <a:gd name="T21" fmla="*/ 55 h 270"/>
              <a:gd name="T22" fmla="*/ 34 w 180"/>
              <a:gd name="T23" fmla="*/ 110 h 270"/>
              <a:gd name="T24" fmla="*/ 45 w 180"/>
              <a:gd name="T25" fmla="*/ 122 h 270"/>
              <a:gd name="T26" fmla="*/ 110 w 180"/>
              <a:gd name="T27" fmla="*/ 174 h 270"/>
              <a:gd name="T28" fmla="*/ 140 w 180"/>
              <a:gd name="T29" fmla="*/ 116 h 270"/>
              <a:gd name="T30" fmla="*/ 157 w 180"/>
              <a:gd name="T31" fmla="*/ 79 h 270"/>
              <a:gd name="T32" fmla="*/ 162 w 180"/>
              <a:gd name="T33" fmla="*/ 126 h 270"/>
              <a:gd name="T34" fmla="*/ 138 w 180"/>
              <a:gd name="T35" fmla="*/ 158 h 270"/>
              <a:gd name="T36" fmla="*/ 140 w 180"/>
              <a:gd name="T37" fmla="*/ 191 h 270"/>
              <a:gd name="T38" fmla="*/ 140 w 180"/>
              <a:gd name="T39" fmla="*/ 213 h 270"/>
              <a:gd name="T40" fmla="*/ 135 w 180"/>
              <a:gd name="T41" fmla="*/ 236 h 270"/>
              <a:gd name="T42" fmla="*/ 116 w 180"/>
              <a:gd name="T43" fmla="*/ 253 h 270"/>
              <a:gd name="T44" fmla="*/ 90 w 180"/>
              <a:gd name="T45" fmla="*/ 270 h 270"/>
              <a:gd name="T46" fmla="*/ 64 w 180"/>
              <a:gd name="T47" fmla="*/ 253 h 270"/>
              <a:gd name="T48" fmla="*/ 45 w 180"/>
              <a:gd name="T49" fmla="*/ 236 h 270"/>
              <a:gd name="T50" fmla="*/ 39 w 180"/>
              <a:gd name="T51" fmla="*/ 213 h 270"/>
              <a:gd name="T52" fmla="*/ 39 w 180"/>
              <a:gd name="T53" fmla="*/ 191 h 270"/>
              <a:gd name="T54" fmla="*/ 42 w 180"/>
              <a:gd name="T55" fmla="*/ 158 h 270"/>
              <a:gd name="T56" fmla="*/ 18 w 180"/>
              <a:gd name="T57" fmla="*/ 126 h 270"/>
              <a:gd name="T58" fmla="*/ 8 w 180"/>
              <a:gd name="T59" fmla="*/ 46 h 270"/>
              <a:gd name="T60" fmla="*/ 57 w 180"/>
              <a:gd name="T61" fmla="*/ 6 h 270"/>
              <a:gd name="T62" fmla="*/ 123 w 180"/>
              <a:gd name="T63" fmla="*/ 6 h 270"/>
              <a:gd name="T64" fmla="*/ 172 w 180"/>
              <a:gd name="T65" fmla="*/ 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 h="27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1923036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6EFF7E-6532-400E-1F38-57BDD82E3D99}"/>
              </a:ext>
            </a:extLst>
          </p:cNvPr>
          <p:cNvSpPr>
            <a:spLocks noGrp="1"/>
          </p:cNvSpPr>
          <p:nvPr>
            <p:ph type="title"/>
          </p:nvPr>
        </p:nvSpPr>
        <p:spPr>
          <a:xfrm>
            <a:off x="4805680" y="2786887"/>
            <a:ext cx="6342088" cy="1284225"/>
          </a:xfrm>
        </p:spPr>
        <p:txBody>
          <a:bodyPr>
            <a:normAutofit fontScale="9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MX" sz="5400" b="1" i="0" u="none" strike="noStrike" kern="1200" cap="none" spc="0" normalizeH="0" baseline="0" noProof="0">
                <a:ln>
                  <a:noFill/>
                </a:ln>
                <a:solidFill>
                  <a:srgbClr val="FFFFFF"/>
                </a:solidFill>
                <a:effectLst>
                  <a:outerShdw dist="38096" dir="2700000">
                    <a:srgbClr val="000000"/>
                  </a:outerShdw>
                </a:effectLst>
                <a:uLnTx/>
                <a:uFillTx/>
                <a:latin typeface="Montserrat Bold" panose="00000800000000000000" pitchFamily="2" charset="0"/>
              </a:rPr>
              <a:t>3. Indicadores estratégicos</a:t>
            </a:r>
          </a:p>
        </p:txBody>
      </p:sp>
      <p:pic>
        <p:nvPicPr>
          <p:cNvPr id="3" name="Marcador de posición de imagen 2" descr="Imagen de la pantalla de un video juego&#10;&#10;El contenido generado por IA puede ser incorrecto.">
            <a:extLst>
              <a:ext uri="{FF2B5EF4-FFF2-40B4-BE49-F238E27FC236}">
                <a16:creationId xmlns:a16="http://schemas.microsoft.com/office/drawing/2014/main" id="{74C5FAE3-67B1-D84E-C213-011E4F8A54A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388" t="495" r="10418" b="621"/>
          <a:stretch/>
        </p:blipFill>
        <p:spPr>
          <a:xfrm>
            <a:off x="-1038967" y="474191"/>
            <a:ext cx="5125931" cy="5069359"/>
          </a:xfrm>
        </p:spPr>
      </p:pic>
    </p:spTree>
    <p:extLst>
      <p:ext uri="{BB962C8B-B14F-4D97-AF65-F5344CB8AC3E}">
        <p14:creationId xmlns:p14="http://schemas.microsoft.com/office/powerpoint/2010/main" val="114776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D676BD97-2740-ECBC-58DC-1566983B1912}"/>
              </a:ext>
            </a:extLst>
          </p:cNvPr>
          <p:cNvGrpSpPr/>
          <p:nvPr/>
        </p:nvGrpSpPr>
        <p:grpSpPr>
          <a:xfrm>
            <a:off x="10150731" y="2424035"/>
            <a:ext cx="2438848" cy="756562"/>
            <a:chOff x="10095792" y="1401135"/>
            <a:chExt cx="2438848" cy="756562"/>
          </a:xfrm>
        </p:grpSpPr>
        <p:graphicFrame>
          <p:nvGraphicFramePr>
            <p:cNvPr id="5" name="Chart 9">
              <a:extLst>
                <a:ext uri="{FF2B5EF4-FFF2-40B4-BE49-F238E27FC236}">
                  <a16:creationId xmlns:a16="http://schemas.microsoft.com/office/drawing/2014/main" id="{5D91260A-23F3-771E-00A4-DC1DA5D97091}"/>
                </a:ext>
              </a:extLst>
            </p:cNvPr>
            <p:cNvGraphicFramePr/>
            <p:nvPr>
              <p:extLst>
                <p:ext uri="{D42A27DB-BD31-4B8C-83A1-F6EECF244321}">
                  <p14:modId xmlns:p14="http://schemas.microsoft.com/office/powerpoint/2010/main" val="3952555204"/>
                </p:ext>
              </p:extLst>
            </p:nvPr>
          </p:nvGraphicFramePr>
          <p:xfrm>
            <a:off x="10095792" y="1401135"/>
            <a:ext cx="2438848" cy="756562"/>
          </p:xfrm>
          <a:graphic>
            <a:graphicData uri="http://schemas.openxmlformats.org/drawingml/2006/chart">
              <c:chart xmlns:c="http://schemas.openxmlformats.org/drawingml/2006/chart" xmlns:r="http://schemas.openxmlformats.org/officeDocument/2006/relationships" r:id="rId2"/>
            </a:graphicData>
          </a:graphic>
        </p:graphicFrame>
        <p:sp>
          <p:nvSpPr>
            <p:cNvPr id="6" name="Triángulo isósceles 5">
              <a:extLst>
                <a:ext uri="{FF2B5EF4-FFF2-40B4-BE49-F238E27FC236}">
                  <a16:creationId xmlns:a16="http://schemas.microsoft.com/office/drawing/2014/main" id="{5048381C-7039-0682-AA14-1BFA326E74A9}"/>
                </a:ext>
              </a:extLst>
            </p:cNvPr>
            <p:cNvSpPr/>
            <p:nvPr/>
          </p:nvSpPr>
          <p:spPr>
            <a:xfrm rot="10800000">
              <a:off x="10575259" y="1574327"/>
              <a:ext cx="154004" cy="73361"/>
            </a:xfrm>
            <a:prstGeom prst="triangl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 name="Rectángulo: esquinas redondeadas 41">
            <a:extLst>
              <a:ext uri="{FF2B5EF4-FFF2-40B4-BE49-F238E27FC236}">
                <a16:creationId xmlns:a16="http://schemas.microsoft.com/office/drawing/2014/main" id="{8BE29D8F-0F23-31F3-DAD5-771516E61BCB}"/>
              </a:ext>
            </a:extLst>
          </p:cNvPr>
          <p:cNvSpPr/>
          <p:nvPr/>
        </p:nvSpPr>
        <p:spPr>
          <a:xfrm rot="16200000">
            <a:off x="5030166" y="-819099"/>
            <a:ext cx="2280352"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8" name="Rectángulo: esquinas redondeadas 41">
            <a:extLst>
              <a:ext uri="{FF2B5EF4-FFF2-40B4-BE49-F238E27FC236}">
                <a16:creationId xmlns:a16="http://schemas.microsoft.com/office/drawing/2014/main" id="{388271B0-6344-22E5-6958-EDBB18B048E2}"/>
              </a:ext>
            </a:extLst>
          </p:cNvPr>
          <p:cNvSpPr/>
          <p:nvPr/>
        </p:nvSpPr>
        <p:spPr>
          <a:xfrm rot="16200000">
            <a:off x="5739139" y="-2571542"/>
            <a:ext cx="849263"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9" name="CuadroTexto 8">
            <a:extLst>
              <a:ext uri="{FF2B5EF4-FFF2-40B4-BE49-F238E27FC236}">
                <a16:creationId xmlns:a16="http://schemas.microsoft.com/office/drawing/2014/main" id="{DD027257-F3CA-2A2D-582A-AC95BDACE759}"/>
              </a:ext>
            </a:extLst>
          </p:cNvPr>
          <p:cNvSpPr txBox="1"/>
          <p:nvPr/>
        </p:nvSpPr>
        <p:spPr>
          <a:xfrm>
            <a:off x="861435" y="2695502"/>
            <a:ext cx="3858643" cy="577081"/>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Avance del proyecto de Fortalecimiento de la estrategia de inversión y disposición de la reserva</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s-MX" sz="105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10" name="CuadroTexto 9">
            <a:extLst>
              <a:ext uri="{FF2B5EF4-FFF2-40B4-BE49-F238E27FC236}">
                <a16:creationId xmlns:a16="http://schemas.microsoft.com/office/drawing/2014/main" id="{0E34A998-69CB-FAF8-4361-CD0ABBBD02A5}"/>
              </a:ext>
            </a:extLst>
          </p:cNvPr>
          <p:cNvSpPr txBox="1"/>
          <p:nvPr/>
        </p:nvSpPr>
        <p:spPr>
          <a:xfrm>
            <a:off x="5285684" y="2710249"/>
            <a:ext cx="1966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 de avance completado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 de avance esperado</a:t>
            </a:r>
          </a:p>
        </p:txBody>
      </p:sp>
      <p:sp>
        <p:nvSpPr>
          <p:cNvPr id="11" name="CuadroTexto 10">
            <a:extLst>
              <a:ext uri="{FF2B5EF4-FFF2-40B4-BE49-F238E27FC236}">
                <a16:creationId xmlns:a16="http://schemas.microsoft.com/office/drawing/2014/main" id="{19B92348-15C6-11CB-F0AE-24E32B1FED3D}"/>
              </a:ext>
            </a:extLst>
          </p:cNvPr>
          <p:cNvSpPr txBox="1"/>
          <p:nvPr/>
        </p:nvSpPr>
        <p:spPr>
          <a:xfrm>
            <a:off x="7496761" y="2745707"/>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Trimestral</a:t>
            </a:r>
          </a:p>
        </p:txBody>
      </p:sp>
      <p:sp>
        <p:nvSpPr>
          <p:cNvPr id="12" name="CuadroTexto 11">
            <a:extLst>
              <a:ext uri="{FF2B5EF4-FFF2-40B4-BE49-F238E27FC236}">
                <a16:creationId xmlns:a16="http://schemas.microsoft.com/office/drawing/2014/main" id="{2173BC26-6216-7B3C-4775-89331BB72B36}"/>
              </a:ext>
            </a:extLst>
          </p:cNvPr>
          <p:cNvSpPr txBox="1"/>
          <p:nvPr/>
        </p:nvSpPr>
        <p:spPr>
          <a:xfrm>
            <a:off x="8742290" y="2754595"/>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95 % </a:t>
            </a:r>
          </a:p>
        </p:txBody>
      </p:sp>
      <p:sp>
        <p:nvSpPr>
          <p:cNvPr id="13" name="CuadroTexto 12">
            <a:extLst>
              <a:ext uri="{FF2B5EF4-FFF2-40B4-BE49-F238E27FC236}">
                <a16:creationId xmlns:a16="http://schemas.microsoft.com/office/drawing/2014/main" id="{8B0BF6DD-F1F2-3765-88B8-DA2DB3D80B0D}"/>
              </a:ext>
            </a:extLst>
          </p:cNvPr>
          <p:cNvSpPr txBox="1"/>
          <p:nvPr/>
        </p:nvSpPr>
        <p:spPr>
          <a:xfrm>
            <a:off x="4580793" y="4151884"/>
            <a:ext cx="32757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No. de encuestados que recuerda el SD de Fogafín</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Tamaño de la muestra</a:t>
            </a:r>
          </a:p>
        </p:txBody>
      </p:sp>
      <p:sp>
        <p:nvSpPr>
          <p:cNvPr id="14" name="CuadroTexto 13">
            <a:extLst>
              <a:ext uri="{FF2B5EF4-FFF2-40B4-BE49-F238E27FC236}">
                <a16:creationId xmlns:a16="http://schemas.microsoft.com/office/drawing/2014/main" id="{0F1A814F-E55F-3689-6125-58616A2AF2F9}"/>
              </a:ext>
            </a:extLst>
          </p:cNvPr>
          <p:cNvSpPr txBox="1"/>
          <p:nvPr/>
        </p:nvSpPr>
        <p:spPr>
          <a:xfrm>
            <a:off x="7507423" y="4180574"/>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15" name="CuadroTexto 14">
            <a:extLst>
              <a:ext uri="{FF2B5EF4-FFF2-40B4-BE49-F238E27FC236}">
                <a16:creationId xmlns:a16="http://schemas.microsoft.com/office/drawing/2014/main" id="{15E8C7F2-F691-3628-FEB4-6F3C64D731D6}"/>
              </a:ext>
            </a:extLst>
          </p:cNvPr>
          <p:cNvSpPr txBox="1"/>
          <p:nvPr/>
        </p:nvSpPr>
        <p:spPr>
          <a:xfrm>
            <a:off x="8752952" y="4167160"/>
            <a:ext cx="1659503" cy="261610"/>
          </a:xfrm>
          <a:prstGeom prst="rect">
            <a:avLst/>
          </a:prstGeom>
          <a:noFill/>
        </p:spPr>
        <p:txBody>
          <a:bodyPr wrap="square" rtlCol="0">
            <a:spAutoFit/>
          </a:bodyPr>
          <a:lstStyle/>
          <a:p>
            <a:pPr algn="ctr">
              <a:spcBef>
                <a:spcPts val="10"/>
              </a:spcBef>
              <a:defRPr/>
            </a:pPr>
            <a:r>
              <a:rPr lang="es-MX" sz="1100" b="1">
                <a:solidFill>
                  <a:prstClr val="black"/>
                </a:solidFill>
                <a:latin typeface="Montserrat Medium"/>
              </a:rPr>
              <a:t>11</a:t>
            </a:r>
            <a:r>
              <a:rPr kumimoji="0" lang="es-MX" sz="1100" b="1" i="0" u="none" strike="noStrike" kern="1200" cap="none" spc="0" normalizeH="0" baseline="0" noProof="0">
                <a:ln>
                  <a:noFill/>
                </a:ln>
                <a:solidFill>
                  <a:prstClr val="black"/>
                </a:solidFill>
                <a:effectLst/>
                <a:uLnTx/>
                <a:uFillTx/>
                <a:latin typeface="Montserrat Medium"/>
                <a:ea typeface="+mn-ea"/>
                <a:cs typeface="+mn-cs"/>
              </a:rPr>
              <a:t>,9 % - </a:t>
            </a:r>
            <a:r>
              <a:rPr lang="es-MX" sz="1100" b="1">
                <a:solidFill>
                  <a:prstClr val="black"/>
                </a:solidFill>
                <a:latin typeface="Montserrat Medium"/>
              </a:rPr>
              <a:t>1</a:t>
            </a:r>
            <a:r>
              <a:rPr kumimoji="0" lang="es-MX" sz="1100" b="1" i="0" u="none" strike="noStrike" kern="1200" cap="none" spc="0" normalizeH="0" baseline="0" noProof="0">
                <a:ln>
                  <a:noFill/>
                </a:ln>
                <a:solidFill>
                  <a:prstClr val="black"/>
                </a:solidFill>
                <a:effectLst/>
                <a:uLnTx/>
                <a:uFillTx/>
                <a:latin typeface="Montserrat Medium"/>
                <a:ea typeface="+mn-ea"/>
                <a:cs typeface="+mn-cs"/>
              </a:rPr>
              <a:t>8,7 %  </a:t>
            </a:r>
          </a:p>
        </p:txBody>
      </p:sp>
      <p:sp>
        <p:nvSpPr>
          <p:cNvPr id="16" name="CuadroTexto 15">
            <a:extLst>
              <a:ext uri="{FF2B5EF4-FFF2-40B4-BE49-F238E27FC236}">
                <a16:creationId xmlns:a16="http://schemas.microsoft.com/office/drawing/2014/main" id="{85889972-57F6-A9F7-FF3B-CAC4BF3FBD7C}"/>
              </a:ext>
            </a:extLst>
          </p:cNvPr>
          <p:cNvSpPr txBox="1"/>
          <p:nvPr/>
        </p:nvSpPr>
        <p:spPr>
          <a:xfrm>
            <a:off x="872097" y="3718285"/>
            <a:ext cx="4736610"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Índice de recordación de Fogafín</a:t>
            </a:r>
          </a:p>
        </p:txBody>
      </p:sp>
      <p:sp>
        <p:nvSpPr>
          <p:cNvPr id="17" name="CuadroTexto 16">
            <a:extLst>
              <a:ext uri="{FF2B5EF4-FFF2-40B4-BE49-F238E27FC236}">
                <a16:creationId xmlns:a16="http://schemas.microsoft.com/office/drawing/2014/main" id="{D79DFE6E-EE82-FE83-35CF-D7950E751814}"/>
              </a:ext>
            </a:extLst>
          </p:cNvPr>
          <p:cNvSpPr txBox="1"/>
          <p:nvPr/>
        </p:nvSpPr>
        <p:spPr>
          <a:xfrm>
            <a:off x="854952" y="4272736"/>
            <a:ext cx="4852927"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Índice de recordación del Seguro de Depósitos </a:t>
            </a:r>
          </a:p>
        </p:txBody>
      </p:sp>
      <p:sp>
        <p:nvSpPr>
          <p:cNvPr id="18" name="CuadroTexto 17">
            <a:extLst>
              <a:ext uri="{FF2B5EF4-FFF2-40B4-BE49-F238E27FC236}">
                <a16:creationId xmlns:a16="http://schemas.microsoft.com/office/drawing/2014/main" id="{F6B19DD3-AA4B-7048-F299-A8E5E69CB4C2}"/>
              </a:ext>
            </a:extLst>
          </p:cNvPr>
          <p:cNvSpPr txBox="1"/>
          <p:nvPr/>
        </p:nvSpPr>
        <p:spPr>
          <a:xfrm>
            <a:off x="4849763" y="3663231"/>
            <a:ext cx="28945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No. de encuestados que recuerda a Fogafín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Tamaño de la muestra </a:t>
            </a:r>
          </a:p>
        </p:txBody>
      </p:sp>
      <p:sp>
        <p:nvSpPr>
          <p:cNvPr id="19" name="CuadroTexto 18">
            <a:extLst>
              <a:ext uri="{FF2B5EF4-FFF2-40B4-BE49-F238E27FC236}">
                <a16:creationId xmlns:a16="http://schemas.microsoft.com/office/drawing/2014/main" id="{C791A568-7B77-2D51-5211-448441BF6375}"/>
              </a:ext>
            </a:extLst>
          </p:cNvPr>
          <p:cNvSpPr txBox="1"/>
          <p:nvPr/>
        </p:nvSpPr>
        <p:spPr>
          <a:xfrm>
            <a:off x="7507423" y="3674768"/>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20" name="CuadroTexto 19">
            <a:extLst>
              <a:ext uri="{FF2B5EF4-FFF2-40B4-BE49-F238E27FC236}">
                <a16:creationId xmlns:a16="http://schemas.microsoft.com/office/drawing/2014/main" id="{0FE8A7FC-1E12-1DDF-38D7-C5B9C4EECCE0}"/>
              </a:ext>
            </a:extLst>
          </p:cNvPr>
          <p:cNvSpPr txBox="1"/>
          <p:nvPr/>
        </p:nvSpPr>
        <p:spPr>
          <a:xfrm>
            <a:off x="8752952" y="3683656"/>
            <a:ext cx="1659503" cy="261610"/>
          </a:xfrm>
          <a:prstGeom prst="rect">
            <a:avLst/>
          </a:prstGeom>
          <a:noFill/>
        </p:spPr>
        <p:txBody>
          <a:bodyPr wrap="square" rtlCol="0">
            <a:spAutoFit/>
          </a:bodyPr>
          <a:lstStyle/>
          <a:p>
            <a:pPr algn="ctr">
              <a:spcBef>
                <a:spcPts val="10"/>
              </a:spcBef>
              <a:defRPr/>
            </a:pPr>
            <a:r>
              <a:rPr lang="es-MX" sz="1100" b="1">
                <a:solidFill>
                  <a:prstClr val="black"/>
                </a:solidFill>
                <a:latin typeface="Montserrat Medium"/>
              </a:rPr>
              <a:t>29 </a:t>
            </a:r>
            <a:r>
              <a:rPr kumimoji="0" lang="es-MX" sz="1100" b="1" i="0" u="none" strike="noStrike" kern="1200" cap="none" spc="0" normalizeH="0" baseline="0" noProof="0">
                <a:ln>
                  <a:noFill/>
                </a:ln>
                <a:solidFill>
                  <a:prstClr val="black"/>
                </a:solidFill>
                <a:effectLst/>
                <a:uLnTx/>
                <a:uFillTx/>
                <a:latin typeface="Montserrat Medium"/>
                <a:ea typeface="+mn-ea"/>
                <a:cs typeface="+mn-cs"/>
              </a:rPr>
              <a:t>% - </a:t>
            </a:r>
            <a:r>
              <a:rPr lang="es-MX" sz="1100" b="1">
                <a:solidFill>
                  <a:prstClr val="black"/>
                </a:solidFill>
                <a:latin typeface="Montserrat Medium"/>
              </a:rPr>
              <a:t>37,2</a:t>
            </a:r>
            <a:r>
              <a:rPr kumimoji="0" lang="es-MX" sz="1100" b="1" i="0" u="none" strike="noStrike" kern="1200" cap="none" spc="0" normalizeH="0" baseline="0" noProof="0">
                <a:ln>
                  <a:noFill/>
                </a:ln>
                <a:solidFill>
                  <a:prstClr val="black"/>
                </a:solidFill>
                <a:effectLst/>
                <a:uLnTx/>
                <a:uFillTx/>
                <a:latin typeface="Montserrat Medium"/>
                <a:ea typeface="+mn-ea"/>
                <a:cs typeface="+mn-cs"/>
              </a:rPr>
              <a:t> %  </a:t>
            </a:r>
          </a:p>
        </p:txBody>
      </p:sp>
      <p:sp>
        <p:nvSpPr>
          <p:cNvPr id="21" name="Rectángulo 20">
            <a:extLst>
              <a:ext uri="{FF2B5EF4-FFF2-40B4-BE49-F238E27FC236}">
                <a16:creationId xmlns:a16="http://schemas.microsoft.com/office/drawing/2014/main" id="{C2697B50-6B14-4DFE-E63C-B5437E4859F5}"/>
              </a:ext>
            </a:extLst>
          </p:cNvPr>
          <p:cNvSpPr/>
          <p:nvPr/>
        </p:nvSpPr>
        <p:spPr>
          <a:xfrm>
            <a:off x="4212771" y="5986878"/>
            <a:ext cx="4437011" cy="310436"/>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CO" sz="600" b="1"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SD: Seguro de depósito.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CO" sz="600" b="1" i="0" u="none" strike="noStrike" kern="0" cap="none" spc="0" normalizeH="0" baseline="0" noProof="0">
                <a:ln>
                  <a:noFill/>
                </a:ln>
                <a:solidFill>
                  <a:srgbClr val="00609C"/>
                </a:solidFill>
                <a:effectLst/>
                <a:uLnTx/>
                <a:uFillTx/>
                <a:latin typeface="Montserrat Medium"/>
                <a:ea typeface="Roboto Light" panose="02000000000000000000" pitchFamily="2" charset="0"/>
                <a:cs typeface="Myanmar Text" panose="020B0604020202020204" pitchFamily="34" charset="0"/>
              </a:rPr>
              <a:t>Indicador de impacto.</a:t>
            </a:r>
          </a:p>
        </p:txBody>
      </p:sp>
      <p:sp>
        <p:nvSpPr>
          <p:cNvPr id="22" name="CuadroTexto 21">
            <a:extLst>
              <a:ext uri="{FF2B5EF4-FFF2-40B4-BE49-F238E27FC236}">
                <a16:creationId xmlns:a16="http://schemas.microsoft.com/office/drawing/2014/main" id="{6AE85B98-FD8C-B18E-45D7-869D7A327A41}"/>
              </a:ext>
            </a:extLst>
          </p:cNvPr>
          <p:cNvSpPr txBox="1"/>
          <p:nvPr/>
        </p:nvSpPr>
        <p:spPr>
          <a:xfrm>
            <a:off x="10894860" y="3677871"/>
            <a:ext cx="5777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100" b="1">
                <a:solidFill>
                  <a:prstClr val="black"/>
                </a:solidFill>
                <a:latin typeface="Montserrat Medium"/>
              </a:rPr>
              <a:t>N.A</a:t>
            </a:r>
            <a:endParaRPr kumimoji="0" lang="es-MX" sz="110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23" name="CuadroTexto 22">
            <a:extLst>
              <a:ext uri="{FF2B5EF4-FFF2-40B4-BE49-F238E27FC236}">
                <a16:creationId xmlns:a16="http://schemas.microsoft.com/office/drawing/2014/main" id="{26A769A9-F5F0-831E-F089-F0ADFBD72F58}"/>
              </a:ext>
            </a:extLst>
          </p:cNvPr>
          <p:cNvSpPr txBox="1"/>
          <p:nvPr/>
        </p:nvSpPr>
        <p:spPr>
          <a:xfrm>
            <a:off x="10896176" y="4174331"/>
            <a:ext cx="5777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N</a:t>
            </a:r>
            <a:r>
              <a:rPr lang="es-MX" sz="1100" b="1">
                <a:solidFill>
                  <a:prstClr val="black"/>
                </a:solidFill>
                <a:latin typeface="Montserrat Medium"/>
              </a:rPr>
              <a:t>.A</a:t>
            </a:r>
            <a:endParaRPr kumimoji="0" lang="es-MX" sz="110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24" name="Rectángulo: esquinas redondeadas 41">
            <a:extLst>
              <a:ext uri="{FF2B5EF4-FFF2-40B4-BE49-F238E27FC236}">
                <a16:creationId xmlns:a16="http://schemas.microsoft.com/office/drawing/2014/main" id="{A3B177DB-9192-8DD4-89AE-BC8FF6BA1117}"/>
              </a:ext>
            </a:extLst>
          </p:cNvPr>
          <p:cNvSpPr/>
          <p:nvPr/>
        </p:nvSpPr>
        <p:spPr>
          <a:xfrm rot="16200000">
            <a:off x="5736802" y="-3685072"/>
            <a:ext cx="864001"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25" name="CuadroTexto 24">
            <a:extLst>
              <a:ext uri="{FF2B5EF4-FFF2-40B4-BE49-F238E27FC236}">
                <a16:creationId xmlns:a16="http://schemas.microsoft.com/office/drawing/2014/main" id="{02AC370F-045B-69ED-C2C8-14F3E22E0634}"/>
              </a:ext>
            </a:extLst>
          </p:cNvPr>
          <p:cNvSpPr txBox="1"/>
          <p:nvPr/>
        </p:nvSpPr>
        <p:spPr>
          <a:xfrm>
            <a:off x="851975" y="1581658"/>
            <a:ext cx="3657606" cy="43088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N</a:t>
            </a:r>
            <a:r>
              <a:rPr kumimoji="0" lang="es-MX" sz="1100" b="1" i="0" u="none" strike="noStrike" kern="1200" cap="none" spc="0" normalizeH="0" baseline="0" noProof="0">
                <a:ln>
                  <a:noFill/>
                </a:ln>
                <a:solidFill>
                  <a:srgbClr val="000000"/>
                </a:solidFill>
                <a:effectLst/>
                <a:uLnTx/>
                <a:uFillTx/>
                <a:latin typeface="Montserrat Medium"/>
                <a:ea typeface="+mn-ea"/>
                <a:cs typeface="+mn-cs"/>
              </a:rPr>
              <a:t>ivel de desarrollo de la estrategia de Resolución y Recuperación </a:t>
            </a:r>
            <a:endParaRPr kumimoji="0" lang="es-MX" sz="110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27" name="Rectángulo: esquinas redondeadas 92">
            <a:extLst>
              <a:ext uri="{FF2B5EF4-FFF2-40B4-BE49-F238E27FC236}">
                <a16:creationId xmlns:a16="http://schemas.microsoft.com/office/drawing/2014/main" id="{1A88B963-A3B7-8899-671A-7C248CB33572}"/>
              </a:ext>
            </a:extLst>
          </p:cNvPr>
          <p:cNvSpPr/>
          <p:nvPr/>
        </p:nvSpPr>
        <p:spPr>
          <a:xfrm rot="10800000">
            <a:off x="5503149" y="1097200"/>
            <a:ext cx="6097159" cy="315502"/>
          </a:xfrm>
          <a:prstGeom prst="parallelogram">
            <a:avLst>
              <a:gd name="adj" fmla="val 31421"/>
            </a:avLst>
          </a:prstGeom>
          <a:solidFill>
            <a:srgbClr val="41678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8" name="CuadroTexto 27">
            <a:extLst>
              <a:ext uri="{FF2B5EF4-FFF2-40B4-BE49-F238E27FC236}">
                <a16:creationId xmlns:a16="http://schemas.microsoft.com/office/drawing/2014/main" id="{0BC1C417-D08B-95FE-CBA5-AA97A5BAB344}"/>
              </a:ext>
            </a:extLst>
          </p:cNvPr>
          <p:cNvSpPr txBox="1"/>
          <p:nvPr/>
        </p:nvSpPr>
        <p:spPr>
          <a:xfrm flipH="1">
            <a:off x="5855059" y="1114373"/>
            <a:ext cx="994748" cy="276999"/>
          </a:xfrm>
          <a:prstGeom prst="rect">
            <a:avLst/>
          </a:prstGeom>
          <a:solidFill>
            <a:srgbClr val="41678C"/>
          </a:solid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Formula</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29" name="CuadroTexto 28">
            <a:extLst>
              <a:ext uri="{FF2B5EF4-FFF2-40B4-BE49-F238E27FC236}">
                <a16:creationId xmlns:a16="http://schemas.microsoft.com/office/drawing/2014/main" id="{5759B46B-B88E-3CD4-DF1C-45B665A44814}"/>
              </a:ext>
            </a:extLst>
          </p:cNvPr>
          <p:cNvSpPr txBox="1"/>
          <p:nvPr/>
        </p:nvSpPr>
        <p:spPr>
          <a:xfrm flipH="1">
            <a:off x="7742528" y="1114373"/>
            <a:ext cx="1597466" cy="276999"/>
          </a:xfrm>
          <a:prstGeom prst="rect">
            <a:avLst/>
          </a:prstGeom>
          <a:solidFill>
            <a:srgbClr val="41678C"/>
          </a:solid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Periodicidad</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30" name="CuadroTexto 29">
            <a:extLst>
              <a:ext uri="{FF2B5EF4-FFF2-40B4-BE49-F238E27FC236}">
                <a16:creationId xmlns:a16="http://schemas.microsoft.com/office/drawing/2014/main" id="{8E469563-B4FF-62F2-6E1B-C54BE2D610D1}"/>
              </a:ext>
            </a:extLst>
          </p:cNvPr>
          <p:cNvSpPr txBox="1"/>
          <p:nvPr/>
        </p:nvSpPr>
        <p:spPr>
          <a:xfrm flipH="1">
            <a:off x="8980326" y="1117429"/>
            <a:ext cx="1092200" cy="276999"/>
          </a:xfrm>
          <a:prstGeom prst="rect">
            <a:avLst/>
          </a:prstGeom>
          <a:solidFill>
            <a:srgbClr val="41678C"/>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Meta</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31" name="CuadroTexto 30">
            <a:extLst>
              <a:ext uri="{FF2B5EF4-FFF2-40B4-BE49-F238E27FC236}">
                <a16:creationId xmlns:a16="http://schemas.microsoft.com/office/drawing/2014/main" id="{92C463DB-BC66-E6CC-DC21-B9BCC0B3276D}"/>
              </a:ext>
            </a:extLst>
          </p:cNvPr>
          <p:cNvSpPr txBox="1"/>
          <p:nvPr/>
        </p:nvSpPr>
        <p:spPr>
          <a:xfrm flipH="1">
            <a:off x="10198204" y="1113684"/>
            <a:ext cx="1092200" cy="27699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Resultado</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32" name="CuadroTexto 31">
            <a:extLst>
              <a:ext uri="{FF2B5EF4-FFF2-40B4-BE49-F238E27FC236}">
                <a16:creationId xmlns:a16="http://schemas.microsoft.com/office/drawing/2014/main" id="{429E5D89-BE7A-A04B-FD59-426BE8251541}"/>
              </a:ext>
            </a:extLst>
          </p:cNvPr>
          <p:cNvSpPr txBox="1"/>
          <p:nvPr/>
        </p:nvSpPr>
        <p:spPr>
          <a:xfrm>
            <a:off x="5266576" y="1606186"/>
            <a:ext cx="18437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 de avance completado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 de avance esperado</a:t>
            </a:r>
          </a:p>
        </p:txBody>
      </p:sp>
      <p:sp>
        <p:nvSpPr>
          <p:cNvPr id="33" name="CuadroTexto 32">
            <a:extLst>
              <a:ext uri="{FF2B5EF4-FFF2-40B4-BE49-F238E27FC236}">
                <a16:creationId xmlns:a16="http://schemas.microsoft.com/office/drawing/2014/main" id="{1625571A-1A1A-D488-807E-17EB6BD59113}"/>
              </a:ext>
            </a:extLst>
          </p:cNvPr>
          <p:cNvSpPr txBox="1"/>
          <p:nvPr/>
        </p:nvSpPr>
        <p:spPr>
          <a:xfrm>
            <a:off x="7496761" y="1654415"/>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Trimestral</a:t>
            </a:r>
          </a:p>
        </p:txBody>
      </p:sp>
      <p:sp>
        <p:nvSpPr>
          <p:cNvPr id="34" name="CuadroTexto 33">
            <a:extLst>
              <a:ext uri="{FF2B5EF4-FFF2-40B4-BE49-F238E27FC236}">
                <a16:creationId xmlns:a16="http://schemas.microsoft.com/office/drawing/2014/main" id="{FD2A4F55-4603-24B7-D736-B9BAA26E85D6}"/>
              </a:ext>
            </a:extLst>
          </p:cNvPr>
          <p:cNvSpPr txBox="1"/>
          <p:nvPr/>
        </p:nvSpPr>
        <p:spPr>
          <a:xfrm>
            <a:off x="8742290" y="1663303"/>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95 % </a:t>
            </a:r>
          </a:p>
        </p:txBody>
      </p:sp>
      <p:sp>
        <p:nvSpPr>
          <p:cNvPr id="35" name="CuadroTexto 122">
            <a:extLst>
              <a:ext uri="{FF2B5EF4-FFF2-40B4-BE49-F238E27FC236}">
                <a16:creationId xmlns:a16="http://schemas.microsoft.com/office/drawing/2014/main" id="{514015A2-67D1-D94A-E30C-C0F843D7550B}"/>
              </a:ext>
            </a:extLst>
          </p:cNvPr>
          <p:cNvSpPr txBox="1"/>
          <p:nvPr/>
        </p:nvSpPr>
        <p:spPr>
          <a:xfrm>
            <a:off x="10821435" y="2771419"/>
            <a:ext cx="73473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100" b="1">
                <a:solidFill>
                  <a:prstClr val="black"/>
                </a:solidFill>
                <a:latin typeface="Montserrat Medium"/>
              </a:rPr>
              <a:t>99</a:t>
            </a:r>
            <a:r>
              <a:rPr kumimoji="0" lang="es-MX" sz="1100" b="1" i="0" u="none" strike="noStrike" kern="1200" cap="none" spc="0" normalizeH="0" baseline="0" noProof="0">
                <a:ln>
                  <a:noFill/>
                </a:ln>
                <a:solidFill>
                  <a:prstClr val="black"/>
                </a:solidFill>
                <a:effectLst/>
                <a:uLnTx/>
                <a:uFillTx/>
                <a:latin typeface="Montserrat Medium"/>
                <a:ea typeface="+mn-ea"/>
                <a:cs typeface="+mn-cs"/>
              </a:rPr>
              <a:t>% </a:t>
            </a:r>
          </a:p>
        </p:txBody>
      </p:sp>
      <p:sp>
        <p:nvSpPr>
          <p:cNvPr id="38" name="Freeform 83">
            <a:extLst>
              <a:ext uri="{FF2B5EF4-FFF2-40B4-BE49-F238E27FC236}">
                <a16:creationId xmlns:a16="http://schemas.microsoft.com/office/drawing/2014/main" id="{0EBF2D25-AF37-2573-8C97-B93EFB68B941}"/>
              </a:ext>
            </a:extLst>
          </p:cNvPr>
          <p:cNvSpPr>
            <a:spLocks noEditPoints="1"/>
          </p:cNvSpPr>
          <p:nvPr/>
        </p:nvSpPr>
        <p:spPr bwMode="auto">
          <a:xfrm flipH="1">
            <a:off x="3357705" y="3768105"/>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39" name="Freeform 83">
            <a:extLst>
              <a:ext uri="{FF2B5EF4-FFF2-40B4-BE49-F238E27FC236}">
                <a16:creationId xmlns:a16="http://schemas.microsoft.com/office/drawing/2014/main" id="{336B006A-3B0B-C8DF-4433-D69D75FEEDE0}"/>
              </a:ext>
            </a:extLst>
          </p:cNvPr>
          <p:cNvSpPr>
            <a:spLocks noEditPoints="1"/>
          </p:cNvSpPr>
          <p:nvPr/>
        </p:nvSpPr>
        <p:spPr bwMode="auto">
          <a:xfrm flipH="1">
            <a:off x="4255581" y="4310719"/>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0" name="Freeform 83">
            <a:extLst>
              <a:ext uri="{FF2B5EF4-FFF2-40B4-BE49-F238E27FC236}">
                <a16:creationId xmlns:a16="http://schemas.microsoft.com/office/drawing/2014/main" id="{7E9443B1-C727-2467-F508-F8D3FE74DF76}"/>
              </a:ext>
            </a:extLst>
          </p:cNvPr>
          <p:cNvSpPr>
            <a:spLocks noEditPoints="1"/>
          </p:cNvSpPr>
          <p:nvPr/>
        </p:nvSpPr>
        <p:spPr bwMode="auto">
          <a:xfrm flipH="1">
            <a:off x="4138805" y="6190758"/>
            <a:ext cx="83230" cy="68282"/>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2" name="Rectángulo: esquinas redondeadas 91">
            <a:extLst>
              <a:ext uri="{FF2B5EF4-FFF2-40B4-BE49-F238E27FC236}">
                <a16:creationId xmlns:a16="http://schemas.microsoft.com/office/drawing/2014/main" id="{F695E241-8FA4-0612-FCF9-CD959B08C52A}"/>
              </a:ext>
            </a:extLst>
          </p:cNvPr>
          <p:cNvSpPr/>
          <p:nvPr/>
        </p:nvSpPr>
        <p:spPr>
          <a:xfrm>
            <a:off x="737295" y="1133187"/>
            <a:ext cx="3405600" cy="304586"/>
          </a:xfrm>
          <a:prstGeom prst="parallelogram">
            <a:avLst/>
          </a:prstGeom>
          <a:solidFill>
            <a:srgbClr val="2DAB66"/>
          </a:solidFill>
          <a:ln w="12700" cap="flat" cmpd="sng" algn="ctr">
            <a:solidFill>
              <a:srgbClr val="2DAB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3" name="CuadroTexto 42">
            <a:extLst>
              <a:ext uri="{FF2B5EF4-FFF2-40B4-BE49-F238E27FC236}">
                <a16:creationId xmlns:a16="http://schemas.microsoft.com/office/drawing/2014/main" id="{59751169-D551-96D3-95D0-ACE55FAB088E}"/>
              </a:ext>
            </a:extLst>
          </p:cNvPr>
          <p:cNvSpPr txBox="1"/>
          <p:nvPr/>
        </p:nvSpPr>
        <p:spPr>
          <a:xfrm>
            <a:off x="1407701" y="1154394"/>
            <a:ext cx="2125458"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Resolución y Recuperación</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44" name="Paralelogramo 43">
            <a:extLst>
              <a:ext uri="{FF2B5EF4-FFF2-40B4-BE49-F238E27FC236}">
                <a16:creationId xmlns:a16="http://schemas.microsoft.com/office/drawing/2014/main" id="{80853D48-D2E2-E28F-E19E-45EC43068F8D}"/>
              </a:ext>
            </a:extLst>
          </p:cNvPr>
          <p:cNvSpPr/>
          <p:nvPr/>
        </p:nvSpPr>
        <p:spPr>
          <a:xfrm>
            <a:off x="733205" y="2277679"/>
            <a:ext cx="3405600" cy="279967"/>
          </a:xfrm>
          <a:prstGeom prst="parallelogram">
            <a:avLst/>
          </a:prstGeom>
          <a:solidFill>
            <a:srgbClr val="73BD45"/>
          </a:solidFill>
          <a:ln w="12700" cap="flat" cmpd="sng" algn="ctr">
            <a:solidFill>
              <a:srgbClr val="73BD4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5" name="CuadroTexto 44">
            <a:extLst>
              <a:ext uri="{FF2B5EF4-FFF2-40B4-BE49-F238E27FC236}">
                <a16:creationId xmlns:a16="http://schemas.microsoft.com/office/drawing/2014/main" id="{A776C067-56A4-E670-3A65-BA793684D3CA}"/>
              </a:ext>
            </a:extLst>
          </p:cNvPr>
          <p:cNvSpPr txBox="1"/>
          <p:nvPr/>
        </p:nvSpPr>
        <p:spPr>
          <a:xfrm>
            <a:off x="858286" y="2285285"/>
            <a:ext cx="3074149"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Inversiones</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46" name="Paralelogramo 45">
            <a:extLst>
              <a:ext uri="{FF2B5EF4-FFF2-40B4-BE49-F238E27FC236}">
                <a16:creationId xmlns:a16="http://schemas.microsoft.com/office/drawing/2014/main" id="{CC35D142-3D22-C5A3-88D7-E4E26666C23B}"/>
              </a:ext>
            </a:extLst>
          </p:cNvPr>
          <p:cNvSpPr/>
          <p:nvPr/>
        </p:nvSpPr>
        <p:spPr>
          <a:xfrm>
            <a:off x="743867" y="3328329"/>
            <a:ext cx="3405600" cy="279967"/>
          </a:xfrm>
          <a:prstGeom prst="parallelogram">
            <a:avLst/>
          </a:prstGeom>
          <a:solidFill>
            <a:srgbClr val="FFE003"/>
          </a:solidFill>
          <a:ln w="12700" cap="flat" cmpd="sng" algn="ctr">
            <a:solidFill>
              <a:srgbClr val="FFE00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latin typeface="Montserrat Medium"/>
              <a:ea typeface="+mn-ea"/>
              <a:cs typeface="+mn-cs"/>
            </a:endParaRPr>
          </a:p>
        </p:txBody>
      </p:sp>
      <p:sp>
        <p:nvSpPr>
          <p:cNvPr id="53" name="Título 1">
            <a:extLst>
              <a:ext uri="{FF2B5EF4-FFF2-40B4-BE49-F238E27FC236}">
                <a16:creationId xmlns:a16="http://schemas.microsoft.com/office/drawing/2014/main" id="{6EFFFE22-3B7F-F588-9B12-6785B483D621}"/>
              </a:ext>
            </a:extLst>
          </p:cNvPr>
          <p:cNvSpPr txBox="1">
            <a:spLocks/>
          </p:cNvSpPr>
          <p:nvPr/>
        </p:nvSpPr>
        <p:spPr>
          <a:xfrm>
            <a:off x="10584178" y="5997706"/>
            <a:ext cx="116468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800" b="1" i="0" u="none" strike="noStrike" kern="0" cap="none" spc="0" normalizeH="0" baseline="0" noProof="0">
                <a:ln>
                  <a:noFill/>
                </a:ln>
                <a:solidFill>
                  <a:prstClr val="black"/>
                </a:solidFill>
                <a:effectLst/>
                <a:uLnTx/>
                <a:uFillTx/>
                <a:latin typeface="Montserrat Medium"/>
                <a:ea typeface="+mj-ea"/>
                <a:cs typeface="+mj-cs"/>
              </a:rPr>
              <a:t>No aplica=N.A.</a:t>
            </a:r>
          </a:p>
        </p:txBody>
      </p:sp>
      <p:sp>
        <p:nvSpPr>
          <p:cNvPr id="54" name="Título 1">
            <a:extLst>
              <a:ext uri="{FF2B5EF4-FFF2-40B4-BE49-F238E27FC236}">
                <a16:creationId xmlns:a16="http://schemas.microsoft.com/office/drawing/2014/main" id="{43AB6114-1F86-78CE-C3E4-462561B94721}"/>
              </a:ext>
            </a:extLst>
          </p:cNvPr>
          <p:cNvSpPr txBox="1">
            <a:spLocks/>
          </p:cNvSpPr>
          <p:nvPr/>
        </p:nvSpPr>
        <p:spPr>
          <a:xfrm>
            <a:off x="6328020" y="6023016"/>
            <a:ext cx="116468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800" b="1" i="0" u="none" strike="noStrike" kern="0" cap="none" spc="0" normalizeH="0" baseline="0" noProof="0">
                <a:ln>
                  <a:noFill/>
                </a:ln>
                <a:solidFill>
                  <a:prstClr val="black"/>
                </a:solidFill>
                <a:effectLst/>
                <a:uLnTx/>
                <a:uFillTx/>
                <a:latin typeface="Montserrat Medium"/>
                <a:ea typeface="+mj-ea"/>
                <a:cs typeface="+mj-cs"/>
              </a:rPr>
              <a:t>Cumple los límites de Tolerancia</a:t>
            </a:r>
          </a:p>
        </p:txBody>
      </p:sp>
      <p:sp>
        <p:nvSpPr>
          <p:cNvPr id="55" name="Título 1">
            <a:extLst>
              <a:ext uri="{FF2B5EF4-FFF2-40B4-BE49-F238E27FC236}">
                <a16:creationId xmlns:a16="http://schemas.microsoft.com/office/drawing/2014/main" id="{6A84D709-3B65-641D-25F0-770DE0B6A67A}"/>
              </a:ext>
            </a:extLst>
          </p:cNvPr>
          <p:cNvSpPr txBox="1">
            <a:spLocks/>
          </p:cNvSpPr>
          <p:nvPr/>
        </p:nvSpPr>
        <p:spPr>
          <a:xfrm>
            <a:off x="7718587" y="6026150"/>
            <a:ext cx="1281549"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800" kern="0">
                <a:solidFill>
                  <a:prstClr val="black"/>
                </a:solidFill>
                <a:latin typeface="Montserrat Medium"/>
              </a:rPr>
              <a:t>Dentro de los límites de la Tolerancia</a:t>
            </a:r>
            <a:endParaRPr kumimoji="0" lang="es-CO" sz="800" b="1" i="0" u="none" strike="noStrike" kern="0" cap="none" spc="0" normalizeH="0" baseline="0" noProof="0">
              <a:ln>
                <a:noFill/>
              </a:ln>
              <a:solidFill>
                <a:prstClr val="black"/>
              </a:solidFill>
              <a:effectLst/>
              <a:uLnTx/>
              <a:uFillTx/>
              <a:latin typeface="Montserrat Medium"/>
              <a:ea typeface="+mj-ea"/>
              <a:cs typeface="+mj-cs"/>
            </a:endParaRPr>
          </a:p>
        </p:txBody>
      </p:sp>
      <p:sp>
        <p:nvSpPr>
          <p:cNvPr id="56" name="Título 1">
            <a:extLst>
              <a:ext uri="{FF2B5EF4-FFF2-40B4-BE49-F238E27FC236}">
                <a16:creationId xmlns:a16="http://schemas.microsoft.com/office/drawing/2014/main" id="{1C97F55E-6ED5-28F0-3C60-DB9AE74C98B8}"/>
              </a:ext>
            </a:extLst>
          </p:cNvPr>
          <p:cNvSpPr txBox="1">
            <a:spLocks/>
          </p:cNvSpPr>
          <p:nvPr/>
        </p:nvSpPr>
        <p:spPr>
          <a:xfrm>
            <a:off x="9181484" y="6011827"/>
            <a:ext cx="1299891"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800" kern="0">
                <a:solidFill>
                  <a:prstClr val="black"/>
                </a:solidFill>
                <a:latin typeface="Montserrat Medium"/>
              </a:rPr>
              <a:t>Por fuera de los límites de Tolerancia</a:t>
            </a:r>
            <a:endParaRPr kumimoji="0" lang="es-CO" sz="800" b="1" i="0" u="none" strike="noStrike" kern="0" cap="none" spc="0" normalizeH="0" baseline="0" noProof="0">
              <a:ln>
                <a:noFill/>
              </a:ln>
              <a:solidFill>
                <a:prstClr val="black"/>
              </a:solidFill>
              <a:effectLst/>
              <a:uLnTx/>
              <a:uFillTx/>
              <a:latin typeface="Montserrat Medium"/>
              <a:ea typeface="+mj-ea"/>
              <a:cs typeface="+mj-cs"/>
            </a:endParaRPr>
          </a:p>
        </p:txBody>
      </p:sp>
      <p:sp>
        <p:nvSpPr>
          <p:cNvPr id="61" name="CuadroTexto 60">
            <a:extLst>
              <a:ext uri="{FF2B5EF4-FFF2-40B4-BE49-F238E27FC236}">
                <a16:creationId xmlns:a16="http://schemas.microsoft.com/office/drawing/2014/main" id="{A7648C4C-59E1-4939-CE13-11F50F4B4EE7}"/>
              </a:ext>
            </a:extLst>
          </p:cNvPr>
          <p:cNvSpPr txBox="1"/>
          <p:nvPr/>
        </p:nvSpPr>
        <p:spPr>
          <a:xfrm>
            <a:off x="10814929" y="1667552"/>
            <a:ext cx="7112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99% </a:t>
            </a:r>
          </a:p>
        </p:txBody>
      </p:sp>
      <p:sp>
        <p:nvSpPr>
          <p:cNvPr id="62" name="CuadroTexto 61">
            <a:extLst>
              <a:ext uri="{FF2B5EF4-FFF2-40B4-BE49-F238E27FC236}">
                <a16:creationId xmlns:a16="http://schemas.microsoft.com/office/drawing/2014/main" id="{0029AD5C-182A-D875-C784-6D5FB6EB0FD8}"/>
              </a:ext>
            </a:extLst>
          </p:cNvPr>
          <p:cNvSpPr txBox="1"/>
          <p:nvPr/>
        </p:nvSpPr>
        <p:spPr>
          <a:xfrm>
            <a:off x="854952" y="4821751"/>
            <a:ext cx="4852927"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Indicador de conocimiento del Seguro de Depósitos</a:t>
            </a:r>
          </a:p>
        </p:txBody>
      </p:sp>
      <p:sp>
        <p:nvSpPr>
          <p:cNvPr id="63" name="Freeform 83">
            <a:extLst>
              <a:ext uri="{FF2B5EF4-FFF2-40B4-BE49-F238E27FC236}">
                <a16:creationId xmlns:a16="http://schemas.microsoft.com/office/drawing/2014/main" id="{78EFDB2D-8800-7B67-578E-F77791FCEBD1}"/>
              </a:ext>
            </a:extLst>
          </p:cNvPr>
          <p:cNvSpPr>
            <a:spLocks noEditPoints="1"/>
          </p:cNvSpPr>
          <p:nvPr/>
        </p:nvSpPr>
        <p:spPr bwMode="auto">
          <a:xfrm flipH="1">
            <a:off x="4509581" y="4859734"/>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64" name="CuadroTexto 63">
            <a:extLst>
              <a:ext uri="{FF2B5EF4-FFF2-40B4-BE49-F238E27FC236}">
                <a16:creationId xmlns:a16="http://schemas.microsoft.com/office/drawing/2014/main" id="{593882C6-FF34-5A71-FC93-EC9F0D49CB27}"/>
              </a:ext>
            </a:extLst>
          </p:cNvPr>
          <p:cNvSpPr txBox="1"/>
          <p:nvPr/>
        </p:nvSpPr>
        <p:spPr>
          <a:xfrm>
            <a:off x="854952" y="5282609"/>
            <a:ext cx="4852927"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Indicador de conocimiento de Fogafín</a:t>
            </a:r>
          </a:p>
        </p:txBody>
      </p:sp>
      <p:sp>
        <p:nvSpPr>
          <p:cNvPr id="65" name="Freeform 83">
            <a:extLst>
              <a:ext uri="{FF2B5EF4-FFF2-40B4-BE49-F238E27FC236}">
                <a16:creationId xmlns:a16="http://schemas.microsoft.com/office/drawing/2014/main" id="{A4AC2DA1-E866-11F5-F01F-073836AD09C5}"/>
              </a:ext>
            </a:extLst>
          </p:cNvPr>
          <p:cNvSpPr>
            <a:spLocks noEditPoints="1"/>
          </p:cNvSpPr>
          <p:nvPr/>
        </p:nvSpPr>
        <p:spPr bwMode="auto">
          <a:xfrm flipH="1">
            <a:off x="3633281" y="5320592"/>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66" name="CuadroTexto 65">
            <a:extLst>
              <a:ext uri="{FF2B5EF4-FFF2-40B4-BE49-F238E27FC236}">
                <a16:creationId xmlns:a16="http://schemas.microsoft.com/office/drawing/2014/main" id="{65ECD023-4976-DACD-3228-9C83F1AFB29C}"/>
              </a:ext>
            </a:extLst>
          </p:cNvPr>
          <p:cNvSpPr txBox="1"/>
          <p:nvPr/>
        </p:nvSpPr>
        <p:spPr>
          <a:xfrm>
            <a:off x="4672883" y="4675792"/>
            <a:ext cx="3275735"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strike="noStrike" kern="1200" cap="none" spc="0" normalizeH="0" baseline="0" noProof="0">
                <a:ln>
                  <a:noFill/>
                </a:ln>
                <a:solidFill>
                  <a:prstClr val="black"/>
                </a:solidFill>
                <a:effectLst/>
                <a:uLnTx/>
                <a:uFillTx/>
                <a:latin typeface="Montserrat Medium"/>
                <a:ea typeface="+mn-ea"/>
                <a:cs typeface="+mn-cs"/>
              </a:rPr>
              <a:t>Suma y promedio de los % del conocimiento de Fogafín y % de conocimiento de la función de la entidad. </a:t>
            </a:r>
          </a:p>
        </p:txBody>
      </p:sp>
      <p:sp>
        <p:nvSpPr>
          <p:cNvPr id="67" name="CuadroTexto 66">
            <a:extLst>
              <a:ext uri="{FF2B5EF4-FFF2-40B4-BE49-F238E27FC236}">
                <a16:creationId xmlns:a16="http://schemas.microsoft.com/office/drawing/2014/main" id="{B2443A78-C0FB-0E74-962F-5F515566C1C8}"/>
              </a:ext>
            </a:extLst>
          </p:cNvPr>
          <p:cNvSpPr txBox="1"/>
          <p:nvPr/>
        </p:nvSpPr>
        <p:spPr>
          <a:xfrm>
            <a:off x="7507423" y="4765070"/>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68" name="CuadroTexto 67">
            <a:extLst>
              <a:ext uri="{FF2B5EF4-FFF2-40B4-BE49-F238E27FC236}">
                <a16:creationId xmlns:a16="http://schemas.microsoft.com/office/drawing/2014/main" id="{3339D074-7B9A-9B44-1239-52F58BF183B8}"/>
              </a:ext>
            </a:extLst>
          </p:cNvPr>
          <p:cNvSpPr txBox="1"/>
          <p:nvPr/>
        </p:nvSpPr>
        <p:spPr>
          <a:xfrm>
            <a:off x="8752952" y="4751656"/>
            <a:ext cx="1659503" cy="261610"/>
          </a:xfrm>
          <a:prstGeom prst="rect">
            <a:avLst/>
          </a:prstGeom>
          <a:noFill/>
        </p:spPr>
        <p:txBody>
          <a:bodyPr wrap="square" rtlCol="0">
            <a:spAutoFit/>
          </a:bodyPr>
          <a:lstStyle/>
          <a:p>
            <a:pPr algn="ctr">
              <a:spcBef>
                <a:spcPts val="10"/>
              </a:spcBef>
              <a:defRPr/>
            </a:pPr>
            <a:r>
              <a:rPr lang="es-MX" sz="1100" b="1">
                <a:solidFill>
                  <a:prstClr val="black"/>
                </a:solidFill>
                <a:latin typeface="Montserrat Medium"/>
              </a:rPr>
              <a:t>5</a:t>
            </a:r>
            <a:r>
              <a:rPr kumimoji="0" lang="es-MX" sz="1100" b="1" i="0" u="none" strike="noStrike" kern="1200" cap="none" spc="0" normalizeH="0" baseline="0" noProof="0">
                <a:ln>
                  <a:noFill/>
                </a:ln>
                <a:solidFill>
                  <a:prstClr val="black"/>
                </a:solidFill>
                <a:effectLst/>
                <a:uLnTx/>
                <a:uFillTx/>
                <a:latin typeface="Montserrat Medium"/>
                <a:ea typeface="+mn-ea"/>
                <a:cs typeface="+mn-cs"/>
              </a:rPr>
              <a:t>3,5 % - 63,5 %  </a:t>
            </a:r>
          </a:p>
        </p:txBody>
      </p:sp>
      <p:sp>
        <p:nvSpPr>
          <p:cNvPr id="69" name="CuadroTexto 68">
            <a:extLst>
              <a:ext uri="{FF2B5EF4-FFF2-40B4-BE49-F238E27FC236}">
                <a16:creationId xmlns:a16="http://schemas.microsoft.com/office/drawing/2014/main" id="{0C4A954A-78CF-9CC9-34AF-75B0331790A9}"/>
              </a:ext>
            </a:extLst>
          </p:cNvPr>
          <p:cNvSpPr txBox="1"/>
          <p:nvPr/>
        </p:nvSpPr>
        <p:spPr>
          <a:xfrm>
            <a:off x="10896176" y="4758827"/>
            <a:ext cx="5777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N.A</a:t>
            </a:r>
          </a:p>
        </p:txBody>
      </p:sp>
      <p:sp>
        <p:nvSpPr>
          <p:cNvPr id="70" name="CuadroTexto 69">
            <a:extLst>
              <a:ext uri="{FF2B5EF4-FFF2-40B4-BE49-F238E27FC236}">
                <a16:creationId xmlns:a16="http://schemas.microsoft.com/office/drawing/2014/main" id="{0623B574-8B64-A27E-17C8-282531E8967E}"/>
              </a:ext>
            </a:extLst>
          </p:cNvPr>
          <p:cNvSpPr txBox="1"/>
          <p:nvPr/>
        </p:nvSpPr>
        <p:spPr>
          <a:xfrm>
            <a:off x="7507423" y="5272861"/>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71" name="CuadroTexto 70">
            <a:extLst>
              <a:ext uri="{FF2B5EF4-FFF2-40B4-BE49-F238E27FC236}">
                <a16:creationId xmlns:a16="http://schemas.microsoft.com/office/drawing/2014/main" id="{6321BD5E-3D44-AEB3-6930-72E3B1D193E7}"/>
              </a:ext>
            </a:extLst>
          </p:cNvPr>
          <p:cNvSpPr txBox="1"/>
          <p:nvPr/>
        </p:nvSpPr>
        <p:spPr>
          <a:xfrm>
            <a:off x="8752952" y="5259447"/>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100" b="1">
                <a:solidFill>
                  <a:prstClr val="black"/>
                </a:solidFill>
                <a:latin typeface="Montserrat Medium"/>
              </a:rPr>
              <a:t>5</a:t>
            </a:r>
            <a:r>
              <a:rPr kumimoji="0" lang="es-MX" sz="1100" b="1" i="0" u="none" strike="noStrike" kern="1200" cap="none" spc="0" normalizeH="0" baseline="0" noProof="0">
                <a:ln>
                  <a:noFill/>
                </a:ln>
                <a:solidFill>
                  <a:prstClr val="black"/>
                </a:solidFill>
                <a:effectLst/>
                <a:uLnTx/>
                <a:uFillTx/>
                <a:latin typeface="Montserrat Medium"/>
                <a:ea typeface="+mn-ea"/>
                <a:cs typeface="+mn-cs"/>
              </a:rPr>
              <a:t>8,9 % - 68,9 % </a:t>
            </a:r>
          </a:p>
        </p:txBody>
      </p:sp>
      <p:sp>
        <p:nvSpPr>
          <p:cNvPr id="72" name="CuadroTexto 71">
            <a:extLst>
              <a:ext uri="{FF2B5EF4-FFF2-40B4-BE49-F238E27FC236}">
                <a16:creationId xmlns:a16="http://schemas.microsoft.com/office/drawing/2014/main" id="{C642B52D-AAF1-4C7E-B3D4-FC7B47867709}"/>
              </a:ext>
            </a:extLst>
          </p:cNvPr>
          <p:cNvSpPr txBox="1"/>
          <p:nvPr/>
        </p:nvSpPr>
        <p:spPr>
          <a:xfrm>
            <a:off x="10896176" y="5266618"/>
            <a:ext cx="5777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100" b="1">
                <a:solidFill>
                  <a:prstClr val="black"/>
                </a:solidFill>
                <a:latin typeface="Montserrat Medium"/>
              </a:rPr>
              <a:t>N.A</a:t>
            </a:r>
            <a:endParaRPr kumimoji="0" lang="es-MX" sz="110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75" name="CuadroTexto 74">
            <a:extLst>
              <a:ext uri="{FF2B5EF4-FFF2-40B4-BE49-F238E27FC236}">
                <a16:creationId xmlns:a16="http://schemas.microsoft.com/office/drawing/2014/main" id="{1FC573F8-642D-F298-A244-A04CC9110EE6}"/>
              </a:ext>
            </a:extLst>
          </p:cNvPr>
          <p:cNvSpPr txBox="1"/>
          <p:nvPr/>
        </p:nvSpPr>
        <p:spPr>
          <a:xfrm>
            <a:off x="4380403" y="5200023"/>
            <a:ext cx="3568216"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strike="noStrike" kern="1200" cap="none" spc="0" normalizeH="0" baseline="0" noProof="0">
                <a:ln>
                  <a:noFill/>
                </a:ln>
                <a:solidFill>
                  <a:prstClr val="black"/>
                </a:solidFill>
                <a:effectLst/>
                <a:uLnTx/>
                <a:uFillTx/>
                <a:latin typeface="Montserrat Medium"/>
                <a:ea typeface="+mn-ea"/>
                <a:cs typeface="+mn-cs"/>
              </a:rPr>
              <a:t>Suma y promedio de los % de conocimiento de la Aplicación, cobertura, entidades inscritas, identificación de la protección, monto y adquisición del SD.</a:t>
            </a:r>
          </a:p>
        </p:txBody>
      </p:sp>
      <p:sp>
        <p:nvSpPr>
          <p:cNvPr id="2" name="Título 1">
            <a:extLst>
              <a:ext uri="{FF2B5EF4-FFF2-40B4-BE49-F238E27FC236}">
                <a16:creationId xmlns:a16="http://schemas.microsoft.com/office/drawing/2014/main" id="{9E44424B-D836-C100-3610-18486D5B402A}"/>
              </a:ext>
            </a:extLst>
          </p:cNvPr>
          <p:cNvSpPr txBox="1">
            <a:spLocks/>
          </p:cNvSpPr>
          <p:nvPr/>
        </p:nvSpPr>
        <p:spPr>
          <a:xfrm>
            <a:off x="655196" y="2840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Indicadores estratégicos</a:t>
            </a:r>
          </a:p>
        </p:txBody>
      </p:sp>
      <p:sp>
        <p:nvSpPr>
          <p:cNvPr id="3" name="CuadroTexto 2">
            <a:extLst>
              <a:ext uri="{FF2B5EF4-FFF2-40B4-BE49-F238E27FC236}">
                <a16:creationId xmlns:a16="http://schemas.microsoft.com/office/drawing/2014/main" id="{94E17523-5FC6-55AF-793F-5974A3658E77}"/>
              </a:ext>
            </a:extLst>
          </p:cNvPr>
          <p:cNvSpPr txBox="1"/>
          <p:nvPr/>
        </p:nvSpPr>
        <p:spPr>
          <a:xfrm>
            <a:off x="679811" y="721329"/>
            <a:ext cx="6430498" cy="400110"/>
          </a:xfrm>
          <a:prstGeom prst="rect">
            <a:avLst/>
          </a:prstGeom>
          <a:noFill/>
        </p:spPr>
        <p:txBody>
          <a:bodyPr wrap="square">
            <a:spAutoFit/>
          </a:bodyPr>
          <a:lstStyle/>
          <a:p>
            <a:r>
              <a:rPr lang="es-CO" sz="2000">
                <a:solidFill>
                  <a:srgbClr val="B28A3F"/>
                </a:solidFill>
                <a:latin typeface="+mj-lt"/>
                <a:ea typeface="+mj-ea"/>
                <a:cs typeface="+mj-cs"/>
              </a:rPr>
              <a:t>Tablero de control: Indicadores estratégicos</a:t>
            </a:r>
          </a:p>
        </p:txBody>
      </p:sp>
      <p:sp>
        <p:nvSpPr>
          <p:cNvPr id="26" name="CuadroTexto 25">
            <a:extLst>
              <a:ext uri="{FF2B5EF4-FFF2-40B4-BE49-F238E27FC236}">
                <a16:creationId xmlns:a16="http://schemas.microsoft.com/office/drawing/2014/main" id="{55220E04-DB3C-3865-6E98-992169A998F8}"/>
              </a:ext>
            </a:extLst>
          </p:cNvPr>
          <p:cNvSpPr txBox="1"/>
          <p:nvPr/>
        </p:nvSpPr>
        <p:spPr>
          <a:xfrm>
            <a:off x="725542" y="3359041"/>
            <a:ext cx="3430904" cy="25391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prstClr val="black"/>
                </a:solidFill>
                <a:uLnTx/>
                <a:uFillTx/>
                <a:latin typeface="Montserrat Medium"/>
                <a:ea typeface="+mn-ea"/>
                <a:cs typeface="+mn-cs"/>
              </a:rPr>
              <a:t>Posicionamiento, Comunicación y Divulgación</a:t>
            </a:r>
            <a:endParaRPr kumimoji="0" lang="es-CO" sz="1050" b="1" i="0" u="none" strike="noStrike" kern="1200" cap="none" spc="0" normalizeH="0" baseline="0" noProof="0">
              <a:ln>
                <a:noFill/>
              </a:ln>
              <a:solidFill>
                <a:prstClr val="black"/>
              </a:solidFill>
              <a:uLnTx/>
              <a:uFillTx/>
              <a:latin typeface="Montserrat Medium"/>
              <a:ea typeface="+mn-ea"/>
              <a:cs typeface="+mn-cs"/>
            </a:endParaRPr>
          </a:p>
        </p:txBody>
      </p:sp>
      <p:grpSp>
        <p:nvGrpSpPr>
          <p:cNvPr id="47" name="Grupo 46">
            <a:extLst>
              <a:ext uri="{FF2B5EF4-FFF2-40B4-BE49-F238E27FC236}">
                <a16:creationId xmlns:a16="http://schemas.microsoft.com/office/drawing/2014/main" id="{1EBC9BE6-0E83-9F9E-0977-F64B87D1865F}"/>
              </a:ext>
            </a:extLst>
          </p:cNvPr>
          <p:cNvGrpSpPr/>
          <p:nvPr/>
        </p:nvGrpSpPr>
        <p:grpSpPr>
          <a:xfrm>
            <a:off x="6096000" y="6104307"/>
            <a:ext cx="260638" cy="92870"/>
            <a:chOff x="12192000" y="-6746875"/>
            <a:chExt cx="9142412" cy="2951163"/>
          </a:xfrm>
        </p:grpSpPr>
        <p:sp>
          <p:nvSpPr>
            <p:cNvPr id="59" name="Google Shape;719;p34">
              <a:extLst>
                <a:ext uri="{FF2B5EF4-FFF2-40B4-BE49-F238E27FC236}">
                  <a16:creationId xmlns:a16="http://schemas.microsoft.com/office/drawing/2014/main" id="{39D37A88-F367-97A4-E32D-D6B1A22E6660}"/>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60" name="Google Shape;720;p34">
              <a:extLst>
                <a:ext uri="{FF2B5EF4-FFF2-40B4-BE49-F238E27FC236}">
                  <a16:creationId xmlns:a16="http://schemas.microsoft.com/office/drawing/2014/main" id="{4BAE5407-F43B-3186-3649-6777D41CF6CF}"/>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73" name="Grupo 72">
              <a:extLst>
                <a:ext uri="{FF2B5EF4-FFF2-40B4-BE49-F238E27FC236}">
                  <a16:creationId xmlns:a16="http://schemas.microsoft.com/office/drawing/2014/main" id="{38F3B395-40A1-D510-CFFF-0E7348B68E37}"/>
                </a:ext>
              </a:extLst>
            </p:cNvPr>
            <p:cNvGrpSpPr/>
            <p:nvPr/>
          </p:nvGrpSpPr>
          <p:grpSpPr>
            <a:xfrm>
              <a:off x="18081625" y="-6746875"/>
              <a:ext cx="2538412" cy="2951163"/>
              <a:chOff x="18081625" y="-6746875"/>
              <a:chExt cx="2538412" cy="2951163"/>
            </a:xfrm>
          </p:grpSpPr>
          <p:sp>
            <p:nvSpPr>
              <p:cNvPr id="90" name="Google Shape;721;p34">
                <a:extLst>
                  <a:ext uri="{FF2B5EF4-FFF2-40B4-BE49-F238E27FC236}">
                    <a16:creationId xmlns:a16="http://schemas.microsoft.com/office/drawing/2014/main" id="{CE5178A6-1561-87E0-9259-65CBF8CAE34B}"/>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1" name="Google Shape;722;p34">
                <a:extLst>
                  <a:ext uri="{FF2B5EF4-FFF2-40B4-BE49-F238E27FC236}">
                    <a16:creationId xmlns:a16="http://schemas.microsoft.com/office/drawing/2014/main" id="{15F1CD58-D4A2-4D1E-A975-BE08BB314D15}"/>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2" name="Google Shape;723;p34">
                <a:extLst>
                  <a:ext uri="{FF2B5EF4-FFF2-40B4-BE49-F238E27FC236}">
                    <a16:creationId xmlns:a16="http://schemas.microsoft.com/office/drawing/2014/main" id="{B483FAA4-C8C1-7D15-A141-50033583C52A}"/>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74" name="Grupo 73">
              <a:extLst>
                <a:ext uri="{FF2B5EF4-FFF2-40B4-BE49-F238E27FC236}">
                  <a16:creationId xmlns:a16="http://schemas.microsoft.com/office/drawing/2014/main" id="{72568237-01EA-37EB-6A0B-3B5F49FB58A3}"/>
                </a:ext>
              </a:extLst>
            </p:cNvPr>
            <p:cNvGrpSpPr/>
            <p:nvPr/>
          </p:nvGrpSpPr>
          <p:grpSpPr>
            <a:xfrm>
              <a:off x="15378112" y="-6746875"/>
              <a:ext cx="2538413" cy="2951163"/>
              <a:chOff x="15378112" y="-6746875"/>
              <a:chExt cx="2538413" cy="2951163"/>
            </a:xfrm>
          </p:grpSpPr>
          <p:sp>
            <p:nvSpPr>
              <p:cNvPr id="87" name="Google Shape;724;p34">
                <a:extLst>
                  <a:ext uri="{FF2B5EF4-FFF2-40B4-BE49-F238E27FC236}">
                    <a16:creationId xmlns:a16="http://schemas.microsoft.com/office/drawing/2014/main" id="{FD9B2413-3F5E-35C4-714D-0DFA9A23AB08}"/>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8" name="Google Shape;725;p34">
                <a:extLst>
                  <a:ext uri="{FF2B5EF4-FFF2-40B4-BE49-F238E27FC236}">
                    <a16:creationId xmlns:a16="http://schemas.microsoft.com/office/drawing/2014/main" id="{FD66C30E-2538-B0D2-2D82-44DCD31441D5}"/>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9" name="Google Shape;726;p34">
                <a:extLst>
                  <a:ext uri="{FF2B5EF4-FFF2-40B4-BE49-F238E27FC236}">
                    <a16:creationId xmlns:a16="http://schemas.microsoft.com/office/drawing/2014/main" id="{8C6B5298-59CE-D8CA-87F0-B8F2C51DE82E}"/>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83" name="Grupo 82">
              <a:extLst>
                <a:ext uri="{FF2B5EF4-FFF2-40B4-BE49-F238E27FC236}">
                  <a16:creationId xmlns:a16="http://schemas.microsoft.com/office/drawing/2014/main" id="{4166A09C-1D67-02E6-8015-2038C68C2A7B}"/>
                </a:ext>
              </a:extLst>
            </p:cNvPr>
            <p:cNvGrpSpPr/>
            <p:nvPr/>
          </p:nvGrpSpPr>
          <p:grpSpPr>
            <a:xfrm>
              <a:off x="12598400" y="-6746875"/>
              <a:ext cx="2619375" cy="2951163"/>
              <a:chOff x="12598400" y="-6746875"/>
              <a:chExt cx="2619375" cy="2951163"/>
            </a:xfrm>
          </p:grpSpPr>
          <p:sp>
            <p:nvSpPr>
              <p:cNvPr id="84" name="Google Shape;727;p34">
                <a:extLst>
                  <a:ext uri="{FF2B5EF4-FFF2-40B4-BE49-F238E27FC236}">
                    <a16:creationId xmlns:a16="http://schemas.microsoft.com/office/drawing/2014/main" id="{D9DF219A-6901-4DD2-1FB4-FD4822C454F1}"/>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5" name="Google Shape;728;p34">
                <a:extLst>
                  <a:ext uri="{FF2B5EF4-FFF2-40B4-BE49-F238E27FC236}">
                    <a16:creationId xmlns:a16="http://schemas.microsoft.com/office/drawing/2014/main" id="{01593A72-2C94-754C-A182-8424E6381A1D}"/>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6" name="Google Shape;729;p34">
                <a:extLst>
                  <a:ext uri="{FF2B5EF4-FFF2-40B4-BE49-F238E27FC236}">
                    <a16:creationId xmlns:a16="http://schemas.microsoft.com/office/drawing/2014/main" id="{914337E8-3EC3-6F31-EE0D-7A40CC1A6A87}"/>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93" name="Grupo 92">
            <a:extLst>
              <a:ext uri="{FF2B5EF4-FFF2-40B4-BE49-F238E27FC236}">
                <a16:creationId xmlns:a16="http://schemas.microsoft.com/office/drawing/2014/main" id="{C4E9D91F-D563-8341-C9E4-8B95076569F8}"/>
              </a:ext>
            </a:extLst>
          </p:cNvPr>
          <p:cNvGrpSpPr/>
          <p:nvPr/>
        </p:nvGrpSpPr>
        <p:grpSpPr>
          <a:xfrm>
            <a:off x="7492700" y="6104307"/>
            <a:ext cx="260638" cy="92870"/>
            <a:chOff x="12192000" y="-6746875"/>
            <a:chExt cx="9142412" cy="2951163"/>
          </a:xfrm>
        </p:grpSpPr>
        <p:sp>
          <p:nvSpPr>
            <p:cNvPr id="94" name="Google Shape;719;p34">
              <a:extLst>
                <a:ext uri="{FF2B5EF4-FFF2-40B4-BE49-F238E27FC236}">
                  <a16:creationId xmlns:a16="http://schemas.microsoft.com/office/drawing/2014/main" id="{F6BCA054-CFA6-7FDB-8723-01F8338362C7}"/>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95" name="Google Shape;720;p34">
              <a:extLst>
                <a:ext uri="{FF2B5EF4-FFF2-40B4-BE49-F238E27FC236}">
                  <a16:creationId xmlns:a16="http://schemas.microsoft.com/office/drawing/2014/main" id="{452642C9-81DF-5C5F-F521-5E5F251DA963}"/>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96" name="Grupo 95">
              <a:extLst>
                <a:ext uri="{FF2B5EF4-FFF2-40B4-BE49-F238E27FC236}">
                  <a16:creationId xmlns:a16="http://schemas.microsoft.com/office/drawing/2014/main" id="{B2F4D396-2FE9-0665-1B98-3F17AB5B400C}"/>
                </a:ext>
              </a:extLst>
            </p:cNvPr>
            <p:cNvGrpSpPr/>
            <p:nvPr/>
          </p:nvGrpSpPr>
          <p:grpSpPr>
            <a:xfrm>
              <a:off x="18081625" y="-6746875"/>
              <a:ext cx="2538412" cy="2951163"/>
              <a:chOff x="18081625" y="-6746875"/>
              <a:chExt cx="2538412" cy="2951163"/>
            </a:xfrm>
          </p:grpSpPr>
          <p:sp>
            <p:nvSpPr>
              <p:cNvPr id="105" name="Google Shape;721;p34">
                <a:extLst>
                  <a:ext uri="{FF2B5EF4-FFF2-40B4-BE49-F238E27FC236}">
                    <a16:creationId xmlns:a16="http://schemas.microsoft.com/office/drawing/2014/main" id="{4ADA8DD7-7063-43AE-A980-47ED1FFEF08C}"/>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6" name="Google Shape;722;p34">
                <a:extLst>
                  <a:ext uri="{FF2B5EF4-FFF2-40B4-BE49-F238E27FC236}">
                    <a16:creationId xmlns:a16="http://schemas.microsoft.com/office/drawing/2014/main" id="{5E962BD4-4A6E-D6EF-F5EE-0DDB10712DB6}"/>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7" name="Google Shape;723;p34">
                <a:extLst>
                  <a:ext uri="{FF2B5EF4-FFF2-40B4-BE49-F238E27FC236}">
                    <a16:creationId xmlns:a16="http://schemas.microsoft.com/office/drawing/2014/main" id="{F87E6135-AFAD-5B3E-4976-F4B4F22634B0}"/>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97" name="Grupo 96">
              <a:extLst>
                <a:ext uri="{FF2B5EF4-FFF2-40B4-BE49-F238E27FC236}">
                  <a16:creationId xmlns:a16="http://schemas.microsoft.com/office/drawing/2014/main" id="{80DB0493-C3E9-F738-52C0-1A0549DCC16E}"/>
                </a:ext>
              </a:extLst>
            </p:cNvPr>
            <p:cNvGrpSpPr/>
            <p:nvPr/>
          </p:nvGrpSpPr>
          <p:grpSpPr>
            <a:xfrm>
              <a:off x="15378112" y="-6746875"/>
              <a:ext cx="2538413" cy="2951163"/>
              <a:chOff x="15378112" y="-6746875"/>
              <a:chExt cx="2538413" cy="2951163"/>
            </a:xfrm>
          </p:grpSpPr>
          <p:sp>
            <p:nvSpPr>
              <p:cNvPr id="102" name="Google Shape;724;p34">
                <a:extLst>
                  <a:ext uri="{FF2B5EF4-FFF2-40B4-BE49-F238E27FC236}">
                    <a16:creationId xmlns:a16="http://schemas.microsoft.com/office/drawing/2014/main" id="{A140EC13-6BB7-97DC-38E2-8FD8C6C1662D}"/>
                  </a:ext>
                </a:extLst>
              </p:cNvPr>
              <p:cNvSpPr txBox="1">
                <a:spLocks noChangeArrowheads="1"/>
              </p:cNvSpPr>
              <p:nvPr/>
            </p:nvSpPr>
            <p:spPr bwMode="auto">
              <a:xfrm>
                <a:off x="15378112" y="-4667250"/>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3" name="Google Shape;725;p34">
                <a:extLst>
                  <a:ext uri="{FF2B5EF4-FFF2-40B4-BE49-F238E27FC236}">
                    <a16:creationId xmlns:a16="http://schemas.microsoft.com/office/drawing/2014/main" id="{B7BFFC98-B816-944A-1EBF-BCF016A17E76}"/>
                  </a:ext>
                </a:extLst>
              </p:cNvPr>
              <p:cNvSpPr txBox="1">
                <a:spLocks noChangeArrowheads="1"/>
              </p:cNvSpPr>
              <p:nvPr/>
            </p:nvSpPr>
            <p:spPr bwMode="auto">
              <a:xfrm>
                <a:off x="15378112" y="-5875337"/>
                <a:ext cx="2538413"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4" name="Google Shape;726;p34">
                <a:extLst>
                  <a:ext uri="{FF2B5EF4-FFF2-40B4-BE49-F238E27FC236}">
                    <a16:creationId xmlns:a16="http://schemas.microsoft.com/office/drawing/2014/main" id="{96625EE7-C42B-5350-E3CB-C840B205091C}"/>
                  </a:ext>
                </a:extLst>
              </p:cNvPr>
              <p:cNvSpPr txBox="1">
                <a:spLocks noChangeArrowheads="1"/>
              </p:cNvSpPr>
              <p:nvPr/>
            </p:nvSpPr>
            <p:spPr bwMode="auto">
              <a:xfrm>
                <a:off x="15378112" y="-6746875"/>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98" name="Grupo 97">
              <a:extLst>
                <a:ext uri="{FF2B5EF4-FFF2-40B4-BE49-F238E27FC236}">
                  <a16:creationId xmlns:a16="http://schemas.microsoft.com/office/drawing/2014/main" id="{E3E8F1BC-157E-CD1E-ADB0-73D5BB5EA623}"/>
                </a:ext>
              </a:extLst>
            </p:cNvPr>
            <p:cNvGrpSpPr/>
            <p:nvPr/>
          </p:nvGrpSpPr>
          <p:grpSpPr>
            <a:xfrm>
              <a:off x="12598400" y="-6746875"/>
              <a:ext cx="2619375" cy="2951163"/>
              <a:chOff x="12598400" y="-6746875"/>
              <a:chExt cx="2619375" cy="2951163"/>
            </a:xfrm>
          </p:grpSpPr>
          <p:sp>
            <p:nvSpPr>
              <p:cNvPr id="99" name="Google Shape;727;p34">
                <a:extLst>
                  <a:ext uri="{FF2B5EF4-FFF2-40B4-BE49-F238E27FC236}">
                    <a16:creationId xmlns:a16="http://schemas.microsoft.com/office/drawing/2014/main" id="{33FA4DF5-A00F-0987-68DF-D2AFE1851D67}"/>
                  </a:ext>
                </a:extLst>
              </p:cNvPr>
              <p:cNvSpPr txBox="1">
                <a:spLocks noChangeArrowheads="1"/>
              </p:cNvSpPr>
              <p:nvPr/>
            </p:nvSpPr>
            <p:spPr bwMode="auto">
              <a:xfrm>
                <a:off x="12598400" y="-5875337"/>
                <a:ext cx="2619375"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0" name="Google Shape;728;p34">
                <a:extLst>
                  <a:ext uri="{FF2B5EF4-FFF2-40B4-BE49-F238E27FC236}">
                    <a16:creationId xmlns:a16="http://schemas.microsoft.com/office/drawing/2014/main" id="{0125F325-F671-0945-A54A-AAD5815BBB38}"/>
                  </a:ext>
                </a:extLst>
              </p:cNvPr>
              <p:cNvSpPr txBox="1">
                <a:spLocks noChangeArrowheads="1"/>
              </p:cNvSpPr>
              <p:nvPr/>
            </p:nvSpPr>
            <p:spPr bwMode="auto">
              <a:xfrm>
                <a:off x="12598400" y="-4667250"/>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1" name="Google Shape;729;p34">
                <a:extLst>
                  <a:ext uri="{FF2B5EF4-FFF2-40B4-BE49-F238E27FC236}">
                    <a16:creationId xmlns:a16="http://schemas.microsoft.com/office/drawing/2014/main" id="{0FD6A520-42DF-789C-5A86-2707C1AF4165}"/>
                  </a:ext>
                </a:extLst>
              </p:cNvPr>
              <p:cNvSpPr txBox="1">
                <a:spLocks noChangeArrowheads="1"/>
              </p:cNvSpPr>
              <p:nvPr/>
            </p:nvSpPr>
            <p:spPr bwMode="auto">
              <a:xfrm>
                <a:off x="12598400" y="-6746875"/>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08" name="Grupo 107">
            <a:extLst>
              <a:ext uri="{FF2B5EF4-FFF2-40B4-BE49-F238E27FC236}">
                <a16:creationId xmlns:a16="http://schemas.microsoft.com/office/drawing/2014/main" id="{3026E825-07D1-8473-7288-51A3568313C1}"/>
              </a:ext>
            </a:extLst>
          </p:cNvPr>
          <p:cNvGrpSpPr/>
          <p:nvPr/>
        </p:nvGrpSpPr>
        <p:grpSpPr>
          <a:xfrm>
            <a:off x="8947650" y="6102505"/>
            <a:ext cx="260638" cy="92870"/>
            <a:chOff x="12192000" y="-6746875"/>
            <a:chExt cx="9142412" cy="2951163"/>
          </a:xfrm>
        </p:grpSpPr>
        <p:sp>
          <p:nvSpPr>
            <p:cNvPr id="109" name="Google Shape;719;p34">
              <a:extLst>
                <a:ext uri="{FF2B5EF4-FFF2-40B4-BE49-F238E27FC236}">
                  <a16:creationId xmlns:a16="http://schemas.microsoft.com/office/drawing/2014/main" id="{439104C8-BBD4-B4AD-0EE3-486B4EE0C4E2}"/>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10" name="Google Shape;720;p34">
              <a:extLst>
                <a:ext uri="{FF2B5EF4-FFF2-40B4-BE49-F238E27FC236}">
                  <a16:creationId xmlns:a16="http://schemas.microsoft.com/office/drawing/2014/main" id="{5E4C6A71-2931-65BE-E792-FCC20AC306BD}"/>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11" name="Grupo 110">
              <a:extLst>
                <a:ext uri="{FF2B5EF4-FFF2-40B4-BE49-F238E27FC236}">
                  <a16:creationId xmlns:a16="http://schemas.microsoft.com/office/drawing/2014/main" id="{7D435DFB-2FCF-50E3-9D44-CE01DCD8409B}"/>
                </a:ext>
              </a:extLst>
            </p:cNvPr>
            <p:cNvGrpSpPr/>
            <p:nvPr/>
          </p:nvGrpSpPr>
          <p:grpSpPr>
            <a:xfrm>
              <a:off x="18081625" y="-6746875"/>
              <a:ext cx="2538412" cy="2951163"/>
              <a:chOff x="18081625" y="-6746875"/>
              <a:chExt cx="2538412" cy="2951163"/>
            </a:xfrm>
          </p:grpSpPr>
          <p:sp>
            <p:nvSpPr>
              <p:cNvPr id="120" name="Google Shape;721;p34">
                <a:extLst>
                  <a:ext uri="{FF2B5EF4-FFF2-40B4-BE49-F238E27FC236}">
                    <a16:creationId xmlns:a16="http://schemas.microsoft.com/office/drawing/2014/main" id="{B2D88756-4B73-D642-D196-E0A4F90E4A5F}"/>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1" name="Google Shape;722;p34">
                <a:extLst>
                  <a:ext uri="{FF2B5EF4-FFF2-40B4-BE49-F238E27FC236}">
                    <a16:creationId xmlns:a16="http://schemas.microsoft.com/office/drawing/2014/main" id="{ACD7CE37-9868-B78B-1699-2E3ABAD6F39D}"/>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2" name="Google Shape;723;p34">
                <a:extLst>
                  <a:ext uri="{FF2B5EF4-FFF2-40B4-BE49-F238E27FC236}">
                    <a16:creationId xmlns:a16="http://schemas.microsoft.com/office/drawing/2014/main" id="{B401C3F1-FD80-D035-B9D1-A9B01DD38BB3}"/>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12" name="Grupo 111">
              <a:extLst>
                <a:ext uri="{FF2B5EF4-FFF2-40B4-BE49-F238E27FC236}">
                  <a16:creationId xmlns:a16="http://schemas.microsoft.com/office/drawing/2014/main" id="{5E2F5C61-38AD-BEBB-CCB1-4ABAA8E818E7}"/>
                </a:ext>
              </a:extLst>
            </p:cNvPr>
            <p:cNvGrpSpPr/>
            <p:nvPr/>
          </p:nvGrpSpPr>
          <p:grpSpPr>
            <a:xfrm>
              <a:off x="15378112" y="-6746875"/>
              <a:ext cx="2538413" cy="2951163"/>
              <a:chOff x="15378112" y="-6746875"/>
              <a:chExt cx="2538413" cy="2951163"/>
            </a:xfrm>
          </p:grpSpPr>
          <p:sp>
            <p:nvSpPr>
              <p:cNvPr id="117" name="Google Shape;724;p34">
                <a:extLst>
                  <a:ext uri="{FF2B5EF4-FFF2-40B4-BE49-F238E27FC236}">
                    <a16:creationId xmlns:a16="http://schemas.microsoft.com/office/drawing/2014/main" id="{5424BE1F-FE7D-9C49-F164-497E814B1863}"/>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8" name="Google Shape;725;p34">
                <a:extLst>
                  <a:ext uri="{FF2B5EF4-FFF2-40B4-BE49-F238E27FC236}">
                    <a16:creationId xmlns:a16="http://schemas.microsoft.com/office/drawing/2014/main" id="{1D42558E-E261-D469-ECF7-E67504864FF5}"/>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9" name="Google Shape;726;p34">
                <a:extLst>
                  <a:ext uri="{FF2B5EF4-FFF2-40B4-BE49-F238E27FC236}">
                    <a16:creationId xmlns:a16="http://schemas.microsoft.com/office/drawing/2014/main" id="{5FE3EAAA-6968-6E0D-8E92-10A8AF60FE2F}"/>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13" name="Grupo 112">
              <a:extLst>
                <a:ext uri="{FF2B5EF4-FFF2-40B4-BE49-F238E27FC236}">
                  <a16:creationId xmlns:a16="http://schemas.microsoft.com/office/drawing/2014/main" id="{2117DC32-BDCA-D455-1B0F-7A4ADE4F67B5}"/>
                </a:ext>
              </a:extLst>
            </p:cNvPr>
            <p:cNvGrpSpPr/>
            <p:nvPr/>
          </p:nvGrpSpPr>
          <p:grpSpPr>
            <a:xfrm>
              <a:off x="12598400" y="-6746875"/>
              <a:ext cx="2619375" cy="2951163"/>
              <a:chOff x="12598400" y="-6746875"/>
              <a:chExt cx="2619375" cy="2951163"/>
            </a:xfrm>
          </p:grpSpPr>
          <p:sp>
            <p:nvSpPr>
              <p:cNvPr id="114" name="Google Shape;727;p34">
                <a:extLst>
                  <a:ext uri="{FF2B5EF4-FFF2-40B4-BE49-F238E27FC236}">
                    <a16:creationId xmlns:a16="http://schemas.microsoft.com/office/drawing/2014/main" id="{AC4697C3-5639-706D-05F7-A3305E6FF9A8}"/>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5" name="Google Shape;728;p34">
                <a:extLst>
                  <a:ext uri="{FF2B5EF4-FFF2-40B4-BE49-F238E27FC236}">
                    <a16:creationId xmlns:a16="http://schemas.microsoft.com/office/drawing/2014/main" id="{A6FC663E-47D4-AD72-F072-BEE41EA9A713}"/>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6" name="Google Shape;729;p34">
                <a:extLst>
                  <a:ext uri="{FF2B5EF4-FFF2-40B4-BE49-F238E27FC236}">
                    <a16:creationId xmlns:a16="http://schemas.microsoft.com/office/drawing/2014/main" id="{21A359CF-2C2E-2221-99D3-05C02BB06F69}"/>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23" name="Grupo 122">
            <a:extLst>
              <a:ext uri="{FF2B5EF4-FFF2-40B4-BE49-F238E27FC236}">
                <a16:creationId xmlns:a16="http://schemas.microsoft.com/office/drawing/2014/main" id="{C8178D7F-F818-7B16-B0A7-0C1560123F83}"/>
              </a:ext>
            </a:extLst>
          </p:cNvPr>
          <p:cNvGrpSpPr/>
          <p:nvPr/>
        </p:nvGrpSpPr>
        <p:grpSpPr>
          <a:xfrm>
            <a:off x="10373883" y="6102505"/>
            <a:ext cx="260638" cy="92870"/>
            <a:chOff x="12192000" y="-6746875"/>
            <a:chExt cx="9142412" cy="2951163"/>
          </a:xfrm>
        </p:grpSpPr>
        <p:sp>
          <p:nvSpPr>
            <p:cNvPr id="124" name="Google Shape;719;p34">
              <a:extLst>
                <a:ext uri="{FF2B5EF4-FFF2-40B4-BE49-F238E27FC236}">
                  <a16:creationId xmlns:a16="http://schemas.microsoft.com/office/drawing/2014/main" id="{2022F3C3-A667-E79E-FFBB-B26696B45178}"/>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25" name="Google Shape;720;p34">
              <a:extLst>
                <a:ext uri="{FF2B5EF4-FFF2-40B4-BE49-F238E27FC236}">
                  <a16:creationId xmlns:a16="http://schemas.microsoft.com/office/drawing/2014/main" id="{3CEBA7EE-1F6B-98C3-1FFA-D8E805AB5FAF}"/>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26" name="Grupo 125">
              <a:extLst>
                <a:ext uri="{FF2B5EF4-FFF2-40B4-BE49-F238E27FC236}">
                  <a16:creationId xmlns:a16="http://schemas.microsoft.com/office/drawing/2014/main" id="{6199B8C4-3CBA-9B3D-120D-0CA28933DC50}"/>
                </a:ext>
              </a:extLst>
            </p:cNvPr>
            <p:cNvGrpSpPr/>
            <p:nvPr/>
          </p:nvGrpSpPr>
          <p:grpSpPr>
            <a:xfrm>
              <a:off x="18081625" y="-6746875"/>
              <a:ext cx="2538412" cy="2951163"/>
              <a:chOff x="18081625" y="-6746875"/>
              <a:chExt cx="2538412" cy="2951163"/>
            </a:xfrm>
          </p:grpSpPr>
          <p:sp>
            <p:nvSpPr>
              <p:cNvPr id="135" name="Google Shape;721;p34">
                <a:extLst>
                  <a:ext uri="{FF2B5EF4-FFF2-40B4-BE49-F238E27FC236}">
                    <a16:creationId xmlns:a16="http://schemas.microsoft.com/office/drawing/2014/main" id="{86804160-E236-7ECE-6511-7AB0872BF05C}"/>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6" name="Google Shape;722;p34">
                <a:extLst>
                  <a:ext uri="{FF2B5EF4-FFF2-40B4-BE49-F238E27FC236}">
                    <a16:creationId xmlns:a16="http://schemas.microsoft.com/office/drawing/2014/main" id="{EBDB57D1-0420-CBE0-42EE-772DF6A2873B}"/>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7" name="Google Shape;723;p34">
                <a:extLst>
                  <a:ext uri="{FF2B5EF4-FFF2-40B4-BE49-F238E27FC236}">
                    <a16:creationId xmlns:a16="http://schemas.microsoft.com/office/drawing/2014/main" id="{9993843E-7470-539E-2E7E-5DFE14A4257B}"/>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27" name="Grupo 126">
              <a:extLst>
                <a:ext uri="{FF2B5EF4-FFF2-40B4-BE49-F238E27FC236}">
                  <a16:creationId xmlns:a16="http://schemas.microsoft.com/office/drawing/2014/main" id="{33F0A817-7DBB-C351-620E-779DEC852FE5}"/>
                </a:ext>
              </a:extLst>
            </p:cNvPr>
            <p:cNvGrpSpPr/>
            <p:nvPr/>
          </p:nvGrpSpPr>
          <p:grpSpPr>
            <a:xfrm>
              <a:off x="15378112" y="-6746875"/>
              <a:ext cx="2538413" cy="2951163"/>
              <a:chOff x="15378112" y="-6746875"/>
              <a:chExt cx="2538413" cy="2951163"/>
            </a:xfrm>
          </p:grpSpPr>
          <p:sp>
            <p:nvSpPr>
              <p:cNvPr id="132" name="Google Shape;724;p34">
                <a:extLst>
                  <a:ext uri="{FF2B5EF4-FFF2-40B4-BE49-F238E27FC236}">
                    <a16:creationId xmlns:a16="http://schemas.microsoft.com/office/drawing/2014/main" id="{DE4EE89E-6C99-5F36-09D2-294960EC1EFE}"/>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3" name="Google Shape;725;p34">
                <a:extLst>
                  <a:ext uri="{FF2B5EF4-FFF2-40B4-BE49-F238E27FC236}">
                    <a16:creationId xmlns:a16="http://schemas.microsoft.com/office/drawing/2014/main" id="{A3705644-664D-21CC-CE96-E3509DF68FFC}"/>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4" name="Google Shape;726;p34">
                <a:extLst>
                  <a:ext uri="{FF2B5EF4-FFF2-40B4-BE49-F238E27FC236}">
                    <a16:creationId xmlns:a16="http://schemas.microsoft.com/office/drawing/2014/main" id="{EFEE43DB-5652-2FE4-E19B-728073D55C66}"/>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28" name="Grupo 127">
              <a:extLst>
                <a:ext uri="{FF2B5EF4-FFF2-40B4-BE49-F238E27FC236}">
                  <a16:creationId xmlns:a16="http://schemas.microsoft.com/office/drawing/2014/main" id="{28A025A5-52A3-445D-D917-56832BD74213}"/>
                </a:ext>
              </a:extLst>
            </p:cNvPr>
            <p:cNvGrpSpPr/>
            <p:nvPr/>
          </p:nvGrpSpPr>
          <p:grpSpPr>
            <a:xfrm>
              <a:off x="12598400" y="-6746875"/>
              <a:ext cx="2619375" cy="2951163"/>
              <a:chOff x="12598400" y="-6746875"/>
              <a:chExt cx="2619375" cy="2951163"/>
            </a:xfrm>
          </p:grpSpPr>
          <p:sp>
            <p:nvSpPr>
              <p:cNvPr id="129" name="Google Shape;727;p34">
                <a:extLst>
                  <a:ext uri="{FF2B5EF4-FFF2-40B4-BE49-F238E27FC236}">
                    <a16:creationId xmlns:a16="http://schemas.microsoft.com/office/drawing/2014/main" id="{B8DA5EEE-834F-30B8-3CFA-2BFAFE827284}"/>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0" name="Google Shape;728;p34">
                <a:extLst>
                  <a:ext uri="{FF2B5EF4-FFF2-40B4-BE49-F238E27FC236}">
                    <a16:creationId xmlns:a16="http://schemas.microsoft.com/office/drawing/2014/main" id="{80DFF8A1-5810-A055-23B6-B156AC00ACA7}"/>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1" name="Google Shape;729;p34">
                <a:extLst>
                  <a:ext uri="{FF2B5EF4-FFF2-40B4-BE49-F238E27FC236}">
                    <a16:creationId xmlns:a16="http://schemas.microsoft.com/office/drawing/2014/main" id="{3B8A060D-B474-C61F-ADF7-7E5013486325}"/>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38" name="Grupo 137">
            <a:extLst>
              <a:ext uri="{FF2B5EF4-FFF2-40B4-BE49-F238E27FC236}">
                <a16:creationId xmlns:a16="http://schemas.microsoft.com/office/drawing/2014/main" id="{270E76CC-E6F0-E686-5052-8185C64064E8}"/>
              </a:ext>
            </a:extLst>
          </p:cNvPr>
          <p:cNvGrpSpPr/>
          <p:nvPr/>
        </p:nvGrpSpPr>
        <p:grpSpPr>
          <a:xfrm>
            <a:off x="10328496" y="1721243"/>
            <a:ext cx="559730" cy="199442"/>
            <a:chOff x="12192000" y="-6746875"/>
            <a:chExt cx="9142412" cy="2951163"/>
          </a:xfrm>
        </p:grpSpPr>
        <p:sp>
          <p:nvSpPr>
            <p:cNvPr id="139" name="Google Shape;719;p34">
              <a:extLst>
                <a:ext uri="{FF2B5EF4-FFF2-40B4-BE49-F238E27FC236}">
                  <a16:creationId xmlns:a16="http://schemas.microsoft.com/office/drawing/2014/main" id="{38AF6E59-D251-7A94-F9D8-F5F7CC61D6C9}"/>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40" name="Google Shape;720;p34">
              <a:extLst>
                <a:ext uri="{FF2B5EF4-FFF2-40B4-BE49-F238E27FC236}">
                  <a16:creationId xmlns:a16="http://schemas.microsoft.com/office/drawing/2014/main" id="{1455F7DD-7871-2920-A14C-965F6F46CEB2}"/>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41" name="Grupo 140">
              <a:extLst>
                <a:ext uri="{FF2B5EF4-FFF2-40B4-BE49-F238E27FC236}">
                  <a16:creationId xmlns:a16="http://schemas.microsoft.com/office/drawing/2014/main" id="{E2A19C2B-1E5F-9F61-A674-D6E870063016}"/>
                </a:ext>
              </a:extLst>
            </p:cNvPr>
            <p:cNvGrpSpPr/>
            <p:nvPr/>
          </p:nvGrpSpPr>
          <p:grpSpPr>
            <a:xfrm>
              <a:off x="18081625" y="-6746875"/>
              <a:ext cx="2538412" cy="2951163"/>
              <a:chOff x="18081625" y="-6746875"/>
              <a:chExt cx="2538412" cy="2951163"/>
            </a:xfrm>
          </p:grpSpPr>
          <p:sp>
            <p:nvSpPr>
              <p:cNvPr id="150" name="Google Shape;721;p34">
                <a:extLst>
                  <a:ext uri="{FF2B5EF4-FFF2-40B4-BE49-F238E27FC236}">
                    <a16:creationId xmlns:a16="http://schemas.microsoft.com/office/drawing/2014/main" id="{6ED14411-F4F1-6CEE-735D-FEB5BB9973FB}"/>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1" name="Google Shape;722;p34">
                <a:extLst>
                  <a:ext uri="{FF2B5EF4-FFF2-40B4-BE49-F238E27FC236}">
                    <a16:creationId xmlns:a16="http://schemas.microsoft.com/office/drawing/2014/main" id="{13104E3F-E4F5-7857-22A2-21AFAAB0AD5E}"/>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2" name="Google Shape;723;p34">
                <a:extLst>
                  <a:ext uri="{FF2B5EF4-FFF2-40B4-BE49-F238E27FC236}">
                    <a16:creationId xmlns:a16="http://schemas.microsoft.com/office/drawing/2014/main" id="{065174C5-DA04-EB78-02CE-D6D38FD450C7}"/>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2" name="Grupo 141">
              <a:extLst>
                <a:ext uri="{FF2B5EF4-FFF2-40B4-BE49-F238E27FC236}">
                  <a16:creationId xmlns:a16="http://schemas.microsoft.com/office/drawing/2014/main" id="{38C1A60A-A61B-0E9D-45BE-4BF3D5555967}"/>
                </a:ext>
              </a:extLst>
            </p:cNvPr>
            <p:cNvGrpSpPr/>
            <p:nvPr/>
          </p:nvGrpSpPr>
          <p:grpSpPr>
            <a:xfrm>
              <a:off x="15378112" y="-6746875"/>
              <a:ext cx="2538413" cy="2951163"/>
              <a:chOff x="15378112" y="-6746875"/>
              <a:chExt cx="2538413" cy="2951163"/>
            </a:xfrm>
          </p:grpSpPr>
          <p:sp>
            <p:nvSpPr>
              <p:cNvPr id="147" name="Google Shape;724;p34">
                <a:extLst>
                  <a:ext uri="{FF2B5EF4-FFF2-40B4-BE49-F238E27FC236}">
                    <a16:creationId xmlns:a16="http://schemas.microsoft.com/office/drawing/2014/main" id="{FA70EF65-5A71-2F4F-3625-D1EE4F217769}"/>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8" name="Google Shape;725;p34">
                <a:extLst>
                  <a:ext uri="{FF2B5EF4-FFF2-40B4-BE49-F238E27FC236}">
                    <a16:creationId xmlns:a16="http://schemas.microsoft.com/office/drawing/2014/main" id="{9AA112A8-F9C3-7BA6-155E-53E3FFFC36B4}"/>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9" name="Google Shape;726;p34">
                <a:extLst>
                  <a:ext uri="{FF2B5EF4-FFF2-40B4-BE49-F238E27FC236}">
                    <a16:creationId xmlns:a16="http://schemas.microsoft.com/office/drawing/2014/main" id="{9CF2F5F0-038B-5F44-9C17-B6018A02E976}"/>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3" name="Grupo 142">
              <a:extLst>
                <a:ext uri="{FF2B5EF4-FFF2-40B4-BE49-F238E27FC236}">
                  <a16:creationId xmlns:a16="http://schemas.microsoft.com/office/drawing/2014/main" id="{54DCA414-741B-E5E2-29F3-122100A65DEE}"/>
                </a:ext>
              </a:extLst>
            </p:cNvPr>
            <p:cNvGrpSpPr/>
            <p:nvPr/>
          </p:nvGrpSpPr>
          <p:grpSpPr>
            <a:xfrm>
              <a:off x="12598400" y="-6746875"/>
              <a:ext cx="2619375" cy="2951163"/>
              <a:chOff x="12598400" y="-6746875"/>
              <a:chExt cx="2619375" cy="2951163"/>
            </a:xfrm>
          </p:grpSpPr>
          <p:sp>
            <p:nvSpPr>
              <p:cNvPr id="144" name="Google Shape;727;p34">
                <a:extLst>
                  <a:ext uri="{FF2B5EF4-FFF2-40B4-BE49-F238E27FC236}">
                    <a16:creationId xmlns:a16="http://schemas.microsoft.com/office/drawing/2014/main" id="{B9126FF1-C987-5B4B-C1EE-AB14047E2BEE}"/>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5" name="Google Shape;728;p34">
                <a:extLst>
                  <a:ext uri="{FF2B5EF4-FFF2-40B4-BE49-F238E27FC236}">
                    <a16:creationId xmlns:a16="http://schemas.microsoft.com/office/drawing/2014/main" id="{E38C55D4-9307-F795-9C9E-D7A3ABE76A6A}"/>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6" name="Google Shape;729;p34">
                <a:extLst>
                  <a:ext uri="{FF2B5EF4-FFF2-40B4-BE49-F238E27FC236}">
                    <a16:creationId xmlns:a16="http://schemas.microsoft.com/office/drawing/2014/main" id="{F8639923-7F82-084D-727A-0D5702CD2D29}"/>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53" name="Grupo 152">
            <a:extLst>
              <a:ext uri="{FF2B5EF4-FFF2-40B4-BE49-F238E27FC236}">
                <a16:creationId xmlns:a16="http://schemas.microsoft.com/office/drawing/2014/main" id="{2BC4159F-7DA8-41EC-5B07-2FFD4D2EDF49}"/>
              </a:ext>
            </a:extLst>
          </p:cNvPr>
          <p:cNvGrpSpPr/>
          <p:nvPr/>
        </p:nvGrpSpPr>
        <p:grpSpPr>
          <a:xfrm>
            <a:off x="10333568" y="5284398"/>
            <a:ext cx="572851" cy="198990"/>
            <a:chOff x="12192000" y="-6746875"/>
            <a:chExt cx="9142412" cy="2951163"/>
          </a:xfrm>
        </p:grpSpPr>
        <p:sp>
          <p:nvSpPr>
            <p:cNvPr id="154" name="Google Shape;719;p34">
              <a:extLst>
                <a:ext uri="{FF2B5EF4-FFF2-40B4-BE49-F238E27FC236}">
                  <a16:creationId xmlns:a16="http://schemas.microsoft.com/office/drawing/2014/main" id="{D02B35AA-54A6-70C8-5826-2F4264D956B5}"/>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55" name="Google Shape;720;p34">
              <a:extLst>
                <a:ext uri="{FF2B5EF4-FFF2-40B4-BE49-F238E27FC236}">
                  <a16:creationId xmlns:a16="http://schemas.microsoft.com/office/drawing/2014/main" id="{64669EA5-5576-7AB0-D738-02F1145B14E0}"/>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56" name="Grupo 155">
              <a:extLst>
                <a:ext uri="{FF2B5EF4-FFF2-40B4-BE49-F238E27FC236}">
                  <a16:creationId xmlns:a16="http://schemas.microsoft.com/office/drawing/2014/main" id="{6E4CEAA2-88B4-AF25-BC0B-212DBE61703D}"/>
                </a:ext>
              </a:extLst>
            </p:cNvPr>
            <p:cNvGrpSpPr/>
            <p:nvPr/>
          </p:nvGrpSpPr>
          <p:grpSpPr>
            <a:xfrm>
              <a:off x="18081625" y="-6746875"/>
              <a:ext cx="2538412" cy="2951163"/>
              <a:chOff x="18081625" y="-6746875"/>
              <a:chExt cx="2538412" cy="2951163"/>
            </a:xfrm>
          </p:grpSpPr>
          <p:sp>
            <p:nvSpPr>
              <p:cNvPr id="165" name="Google Shape;721;p34">
                <a:extLst>
                  <a:ext uri="{FF2B5EF4-FFF2-40B4-BE49-F238E27FC236}">
                    <a16:creationId xmlns:a16="http://schemas.microsoft.com/office/drawing/2014/main" id="{58EFECB8-3E29-5292-2DE6-3461B27A8099}"/>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6" name="Google Shape;722;p34">
                <a:extLst>
                  <a:ext uri="{FF2B5EF4-FFF2-40B4-BE49-F238E27FC236}">
                    <a16:creationId xmlns:a16="http://schemas.microsoft.com/office/drawing/2014/main" id="{B5DE9CA6-A8E7-C834-F60E-BC5E6C415E06}"/>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7" name="Google Shape;723;p34">
                <a:extLst>
                  <a:ext uri="{FF2B5EF4-FFF2-40B4-BE49-F238E27FC236}">
                    <a16:creationId xmlns:a16="http://schemas.microsoft.com/office/drawing/2014/main" id="{30F93EF4-13A8-290E-5E65-C5EFEBD0084C}"/>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57" name="Grupo 156">
              <a:extLst>
                <a:ext uri="{FF2B5EF4-FFF2-40B4-BE49-F238E27FC236}">
                  <a16:creationId xmlns:a16="http://schemas.microsoft.com/office/drawing/2014/main" id="{E68F8234-20EA-6678-8F40-6E74A8C537D3}"/>
                </a:ext>
              </a:extLst>
            </p:cNvPr>
            <p:cNvGrpSpPr/>
            <p:nvPr/>
          </p:nvGrpSpPr>
          <p:grpSpPr>
            <a:xfrm>
              <a:off x="15378112" y="-6746875"/>
              <a:ext cx="2538413" cy="2951163"/>
              <a:chOff x="15378112" y="-6746875"/>
              <a:chExt cx="2538413" cy="2951163"/>
            </a:xfrm>
          </p:grpSpPr>
          <p:sp>
            <p:nvSpPr>
              <p:cNvPr id="162" name="Google Shape;724;p34">
                <a:extLst>
                  <a:ext uri="{FF2B5EF4-FFF2-40B4-BE49-F238E27FC236}">
                    <a16:creationId xmlns:a16="http://schemas.microsoft.com/office/drawing/2014/main" id="{665EB679-89D0-B809-B27D-9A18B90B14FA}"/>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3" name="Google Shape;725;p34">
                <a:extLst>
                  <a:ext uri="{FF2B5EF4-FFF2-40B4-BE49-F238E27FC236}">
                    <a16:creationId xmlns:a16="http://schemas.microsoft.com/office/drawing/2014/main" id="{554780CD-303A-780D-949E-CF61FBAF8D83}"/>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4" name="Google Shape;726;p34">
                <a:extLst>
                  <a:ext uri="{FF2B5EF4-FFF2-40B4-BE49-F238E27FC236}">
                    <a16:creationId xmlns:a16="http://schemas.microsoft.com/office/drawing/2014/main" id="{862FCA69-9761-5B10-09B6-F910A9880095}"/>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58" name="Grupo 157">
              <a:extLst>
                <a:ext uri="{FF2B5EF4-FFF2-40B4-BE49-F238E27FC236}">
                  <a16:creationId xmlns:a16="http://schemas.microsoft.com/office/drawing/2014/main" id="{E8AD594A-3B36-ABA9-91C2-413C9EE70655}"/>
                </a:ext>
              </a:extLst>
            </p:cNvPr>
            <p:cNvGrpSpPr/>
            <p:nvPr/>
          </p:nvGrpSpPr>
          <p:grpSpPr>
            <a:xfrm>
              <a:off x="12598400" y="-6746875"/>
              <a:ext cx="2619375" cy="2951163"/>
              <a:chOff x="12598400" y="-6746875"/>
              <a:chExt cx="2619375" cy="2951163"/>
            </a:xfrm>
          </p:grpSpPr>
          <p:sp>
            <p:nvSpPr>
              <p:cNvPr id="159" name="Google Shape;727;p34">
                <a:extLst>
                  <a:ext uri="{FF2B5EF4-FFF2-40B4-BE49-F238E27FC236}">
                    <a16:creationId xmlns:a16="http://schemas.microsoft.com/office/drawing/2014/main" id="{53B94ED4-BFDB-8F1A-636A-26DDEF1273AF}"/>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0" name="Google Shape;728;p34">
                <a:extLst>
                  <a:ext uri="{FF2B5EF4-FFF2-40B4-BE49-F238E27FC236}">
                    <a16:creationId xmlns:a16="http://schemas.microsoft.com/office/drawing/2014/main" id="{1B259BDC-B947-926E-28BB-A6BADA0D7BA3}"/>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1" name="Google Shape;729;p34">
                <a:extLst>
                  <a:ext uri="{FF2B5EF4-FFF2-40B4-BE49-F238E27FC236}">
                    <a16:creationId xmlns:a16="http://schemas.microsoft.com/office/drawing/2014/main" id="{1A4F3534-D6CE-A73C-78A9-DA4AA68F2140}"/>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68" name="Grupo 167">
            <a:extLst>
              <a:ext uri="{FF2B5EF4-FFF2-40B4-BE49-F238E27FC236}">
                <a16:creationId xmlns:a16="http://schemas.microsoft.com/office/drawing/2014/main" id="{63B74DF2-9324-5D07-CB58-8AE7ADD51399}"/>
              </a:ext>
            </a:extLst>
          </p:cNvPr>
          <p:cNvGrpSpPr/>
          <p:nvPr/>
        </p:nvGrpSpPr>
        <p:grpSpPr>
          <a:xfrm>
            <a:off x="10328496" y="2799818"/>
            <a:ext cx="559730" cy="199442"/>
            <a:chOff x="12192000" y="-6746875"/>
            <a:chExt cx="9142412" cy="2951163"/>
          </a:xfrm>
        </p:grpSpPr>
        <p:sp>
          <p:nvSpPr>
            <p:cNvPr id="169" name="Google Shape;719;p34">
              <a:extLst>
                <a:ext uri="{FF2B5EF4-FFF2-40B4-BE49-F238E27FC236}">
                  <a16:creationId xmlns:a16="http://schemas.microsoft.com/office/drawing/2014/main" id="{3848F29B-1908-D19F-8444-B5FF6D843BFA}"/>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70" name="Google Shape;720;p34">
              <a:extLst>
                <a:ext uri="{FF2B5EF4-FFF2-40B4-BE49-F238E27FC236}">
                  <a16:creationId xmlns:a16="http://schemas.microsoft.com/office/drawing/2014/main" id="{7BFC6039-4811-2407-797D-E3EE727644B3}"/>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71" name="Grupo 170">
              <a:extLst>
                <a:ext uri="{FF2B5EF4-FFF2-40B4-BE49-F238E27FC236}">
                  <a16:creationId xmlns:a16="http://schemas.microsoft.com/office/drawing/2014/main" id="{9C7406C4-9B5A-2EED-B6BD-90E0744C4B95}"/>
                </a:ext>
              </a:extLst>
            </p:cNvPr>
            <p:cNvGrpSpPr/>
            <p:nvPr/>
          </p:nvGrpSpPr>
          <p:grpSpPr>
            <a:xfrm>
              <a:off x="18081625" y="-6746875"/>
              <a:ext cx="2538412" cy="2951163"/>
              <a:chOff x="18081625" y="-6746875"/>
              <a:chExt cx="2538412" cy="2951163"/>
            </a:xfrm>
          </p:grpSpPr>
          <p:sp>
            <p:nvSpPr>
              <p:cNvPr id="180" name="Google Shape;721;p34">
                <a:extLst>
                  <a:ext uri="{FF2B5EF4-FFF2-40B4-BE49-F238E27FC236}">
                    <a16:creationId xmlns:a16="http://schemas.microsoft.com/office/drawing/2014/main" id="{B29C8D4B-2884-79C8-321D-93BBC4128141}"/>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1" name="Google Shape;722;p34">
                <a:extLst>
                  <a:ext uri="{FF2B5EF4-FFF2-40B4-BE49-F238E27FC236}">
                    <a16:creationId xmlns:a16="http://schemas.microsoft.com/office/drawing/2014/main" id="{E5511CC6-0357-ABAC-12A3-E86838D616D5}"/>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2" name="Google Shape;723;p34">
                <a:extLst>
                  <a:ext uri="{FF2B5EF4-FFF2-40B4-BE49-F238E27FC236}">
                    <a16:creationId xmlns:a16="http://schemas.microsoft.com/office/drawing/2014/main" id="{D374D2A8-956E-F77D-612D-7DA219E86677}"/>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72" name="Grupo 171">
              <a:extLst>
                <a:ext uri="{FF2B5EF4-FFF2-40B4-BE49-F238E27FC236}">
                  <a16:creationId xmlns:a16="http://schemas.microsoft.com/office/drawing/2014/main" id="{FFFE62B3-FE14-F29C-8676-1BAFB616CE86}"/>
                </a:ext>
              </a:extLst>
            </p:cNvPr>
            <p:cNvGrpSpPr/>
            <p:nvPr/>
          </p:nvGrpSpPr>
          <p:grpSpPr>
            <a:xfrm>
              <a:off x="15378112" y="-6746875"/>
              <a:ext cx="2538413" cy="2951163"/>
              <a:chOff x="15378112" y="-6746875"/>
              <a:chExt cx="2538413" cy="2951163"/>
            </a:xfrm>
          </p:grpSpPr>
          <p:sp>
            <p:nvSpPr>
              <p:cNvPr id="177" name="Google Shape;724;p34">
                <a:extLst>
                  <a:ext uri="{FF2B5EF4-FFF2-40B4-BE49-F238E27FC236}">
                    <a16:creationId xmlns:a16="http://schemas.microsoft.com/office/drawing/2014/main" id="{61A2780D-6410-9297-FB4E-2AE2F6EE072A}"/>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8" name="Google Shape;725;p34">
                <a:extLst>
                  <a:ext uri="{FF2B5EF4-FFF2-40B4-BE49-F238E27FC236}">
                    <a16:creationId xmlns:a16="http://schemas.microsoft.com/office/drawing/2014/main" id="{7266075F-E802-6804-2831-C6A8AD070E4B}"/>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9" name="Google Shape;726;p34">
                <a:extLst>
                  <a:ext uri="{FF2B5EF4-FFF2-40B4-BE49-F238E27FC236}">
                    <a16:creationId xmlns:a16="http://schemas.microsoft.com/office/drawing/2014/main" id="{A78D6600-C6EF-6915-82BF-501A8C0C1474}"/>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73" name="Grupo 172">
              <a:extLst>
                <a:ext uri="{FF2B5EF4-FFF2-40B4-BE49-F238E27FC236}">
                  <a16:creationId xmlns:a16="http://schemas.microsoft.com/office/drawing/2014/main" id="{6004DA08-D7B1-3AFF-1AB0-12738FD091DC}"/>
                </a:ext>
              </a:extLst>
            </p:cNvPr>
            <p:cNvGrpSpPr/>
            <p:nvPr/>
          </p:nvGrpSpPr>
          <p:grpSpPr>
            <a:xfrm>
              <a:off x="12598400" y="-6746875"/>
              <a:ext cx="2619375" cy="2951163"/>
              <a:chOff x="12598400" y="-6746875"/>
              <a:chExt cx="2619375" cy="2951163"/>
            </a:xfrm>
          </p:grpSpPr>
          <p:sp>
            <p:nvSpPr>
              <p:cNvPr id="174" name="Google Shape;727;p34">
                <a:extLst>
                  <a:ext uri="{FF2B5EF4-FFF2-40B4-BE49-F238E27FC236}">
                    <a16:creationId xmlns:a16="http://schemas.microsoft.com/office/drawing/2014/main" id="{A9BB6C0F-409B-82C0-EF3F-7CF243EC5EA6}"/>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5" name="Google Shape;728;p34">
                <a:extLst>
                  <a:ext uri="{FF2B5EF4-FFF2-40B4-BE49-F238E27FC236}">
                    <a16:creationId xmlns:a16="http://schemas.microsoft.com/office/drawing/2014/main" id="{6D934EA6-5096-50D2-19C6-DF923385A911}"/>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6" name="Google Shape;729;p34">
                <a:extLst>
                  <a:ext uri="{FF2B5EF4-FFF2-40B4-BE49-F238E27FC236}">
                    <a16:creationId xmlns:a16="http://schemas.microsoft.com/office/drawing/2014/main" id="{9D974E04-80B7-B302-AA89-B0F73BE4C40F}"/>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83" name="Grupo 182">
            <a:extLst>
              <a:ext uri="{FF2B5EF4-FFF2-40B4-BE49-F238E27FC236}">
                <a16:creationId xmlns:a16="http://schemas.microsoft.com/office/drawing/2014/main" id="{DB218AAC-45D4-B638-7E9E-303BF7E04503}"/>
              </a:ext>
            </a:extLst>
          </p:cNvPr>
          <p:cNvGrpSpPr/>
          <p:nvPr/>
        </p:nvGrpSpPr>
        <p:grpSpPr>
          <a:xfrm>
            <a:off x="10328496" y="3692667"/>
            <a:ext cx="559730" cy="199442"/>
            <a:chOff x="12192000" y="-6746875"/>
            <a:chExt cx="9142412" cy="2951163"/>
          </a:xfrm>
        </p:grpSpPr>
        <p:sp>
          <p:nvSpPr>
            <p:cNvPr id="184" name="Google Shape;719;p34">
              <a:extLst>
                <a:ext uri="{FF2B5EF4-FFF2-40B4-BE49-F238E27FC236}">
                  <a16:creationId xmlns:a16="http://schemas.microsoft.com/office/drawing/2014/main" id="{F2B42B32-8EFD-16E0-C803-914C09E8CAA3}"/>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85" name="Google Shape;720;p34">
              <a:extLst>
                <a:ext uri="{FF2B5EF4-FFF2-40B4-BE49-F238E27FC236}">
                  <a16:creationId xmlns:a16="http://schemas.microsoft.com/office/drawing/2014/main" id="{E716CBB4-314C-DA99-77F7-65A1BEAF0D22}"/>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86" name="Grupo 185">
              <a:extLst>
                <a:ext uri="{FF2B5EF4-FFF2-40B4-BE49-F238E27FC236}">
                  <a16:creationId xmlns:a16="http://schemas.microsoft.com/office/drawing/2014/main" id="{2A79AA1F-2C6D-FABA-7BEB-6F67DB52E034}"/>
                </a:ext>
              </a:extLst>
            </p:cNvPr>
            <p:cNvGrpSpPr/>
            <p:nvPr/>
          </p:nvGrpSpPr>
          <p:grpSpPr>
            <a:xfrm>
              <a:off x="18081625" y="-6746875"/>
              <a:ext cx="2538412" cy="2951163"/>
              <a:chOff x="18081625" y="-6746875"/>
              <a:chExt cx="2538412" cy="2951163"/>
            </a:xfrm>
          </p:grpSpPr>
          <p:sp>
            <p:nvSpPr>
              <p:cNvPr id="195" name="Google Shape;721;p34">
                <a:extLst>
                  <a:ext uri="{FF2B5EF4-FFF2-40B4-BE49-F238E27FC236}">
                    <a16:creationId xmlns:a16="http://schemas.microsoft.com/office/drawing/2014/main" id="{2C5E7889-D11A-B9E9-9237-325627F3AA28}"/>
                  </a:ext>
                </a:extLst>
              </p:cNvPr>
              <p:cNvSpPr txBox="1">
                <a:spLocks noChangeArrowheads="1"/>
              </p:cNvSpPr>
              <p:nvPr/>
            </p:nvSpPr>
            <p:spPr bwMode="auto">
              <a:xfrm>
                <a:off x="18081625" y="-4667250"/>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6" name="Google Shape;722;p34">
                <a:extLst>
                  <a:ext uri="{FF2B5EF4-FFF2-40B4-BE49-F238E27FC236}">
                    <a16:creationId xmlns:a16="http://schemas.microsoft.com/office/drawing/2014/main" id="{576C0EF9-57D0-5397-A9BC-0ED417B979BC}"/>
                  </a:ext>
                </a:extLst>
              </p:cNvPr>
              <p:cNvSpPr txBox="1">
                <a:spLocks noChangeArrowheads="1"/>
              </p:cNvSpPr>
              <p:nvPr/>
            </p:nvSpPr>
            <p:spPr bwMode="auto">
              <a:xfrm>
                <a:off x="18081625" y="-6746875"/>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7" name="Google Shape;723;p34">
                <a:extLst>
                  <a:ext uri="{FF2B5EF4-FFF2-40B4-BE49-F238E27FC236}">
                    <a16:creationId xmlns:a16="http://schemas.microsoft.com/office/drawing/2014/main" id="{2A088442-40EE-95CE-5B29-55203B9A3415}"/>
                  </a:ext>
                </a:extLst>
              </p:cNvPr>
              <p:cNvSpPr txBox="1">
                <a:spLocks noChangeArrowheads="1"/>
              </p:cNvSpPr>
              <p:nvPr/>
            </p:nvSpPr>
            <p:spPr bwMode="auto">
              <a:xfrm>
                <a:off x="18081625" y="-5875337"/>
                <a:ext cx="2538412"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87" name="Grupo 186">
              <a:extLst>
                <a:ext uri="{FF2B5EF4-FFF2-40B4-BE49-F238E27FC236}">
                  <a16:creationId xmlns:a16="http://schemas.microsoft.com/office/drawing/2014/main" id="{19FA7CAA-A7CF-1906-47CD-830618AAC82A}"/>
                </a:ext>
              </a:extLst>
            </p:cNvPr>
            <p:cNvGrpSpPr/>
            <p:nvPr/>
          </p:nvGrpSpPr>
          <p:grpSpPr>
            <a:xfrm>
              <a:off x="15378112" y="-6746875"/>
              <a:ext cx="2538413" cy="2951163"/>
              <a:chOff x="15378112" y="-6746875"/>
              <a:chExt cx="2538413" cy="2951163"/>
            </a:xfrm>
          </p:grpSpPr>
          <p:sp>
            <p:nvSpPr>
              <p:cNvPr id="192" name="Google Shape;724;p34">
                <a:extLst>
                  <a:ext uri="{FF2B5EF4-FFF2-40B4-BE49-F238E27FC236}">
                    <a16:creationId xmlns:a16="http://schemas.microsoft.com/office/drawing/2014/main" id="{EE7427C8-2C70-0682-2FA7-1F0EC185EB11}"/>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3" name="Google Shape;725;p34">
                <a:extLst>
                  <a:ext uri="{FF2B5EF4-FFF2-40B4-BE49-F238E27FC236}">
                    <a16:creationId xmlns:a16="http://schemas.microsoft.com/office/drawing/2014/main" id="{12996EC5-D305-4723-994F-D42D0521B232}"/>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4" name="Google Shape;726;p34">
                <a:extLst>
                  <a:ext uri="{FF2B5EF4-FFF2-40B4-BE49-F238E27FC236}">
                    <a16:creationId xmlns:a16="http://schemas.microsoft.com/office/drawing/2014/main" id="{A3FE5B1F-88BF-EC39-A89F-B29AF0499CE9}"/>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88" name="Grupo 187">
              <a:extLst>
                <a:ext uri="{FF2B5EF4-FFF2-40B4-BE49-F238E27FC236}">
                  <a16:creationId xmlns:a16="http://schemas.microsoft.com/office/drawing/2014/main" id="{243A5671-D4B1-926A-FB2B-1B62C5867469}"/>
                </a:ext>
              </a:extLst>
            </p:cNvPr>
            <p:cNvGrpSpPr/>
            <p:nvPr/>
          </p:nvGrpSpPr>
          <p:grpSpPr>
            <a:xfrm>
              <a:off x="12598400" y="-6746875"/>
              <a:ext cx="2619375" cy="2951163"/>
              <a:chOff x="12598400" y="-6746875"/>
              <a:chExt cx="2619375" cy="2951163"/>
            </a:xfrm>
          </p:grpSpPr>
          <p:sp>
            <p:nvSpPr>
              <p:cNvPr id="189" name="Google Shape;727;p34">
                <a:extLst>
                  <a:ext uri="{FF2B5EF4-FFF2-40B4-BE49-F238E27FC236}">
                    <a16:creationId xmlns:a16="http://schemas.microsoft.com/office/drawing/2014/main" id="{86BBA1CB-F561-74BC-D3D5-84A1CBDD3077}"/>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0" name="Google Shape;728;p34">
                <a:extLst>
                  <a:ext uri="{FF2B5EF4-FFF2-40B4-BE49-F238E27FC236}">
                    <a16:creationId xmlns:a16="http://schemas.microsoft.com/office/drawing/2014/main" id="{705D8A54-A47E-587C-5F6D-544A85738956}"/>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1" name="Google Shape;729;p34">
                <a:extLst>
                  <a:ext uri="{FF2B5EF4-FFF2-40B4-BE49-F238E27FC236}">
                    <a16:creationId xmlns:a16="http://schemas.microsoft.com/office/drawing/2014/main" id="{BEBD7339-2246-5905-61EB-B07616E03367}"/>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98" name="Grupo 197">
            <a:extLst>
              <a:ext uri="{FF2B5EF4-FFF2-40B4-BE49-F238E27FC236}">
                <a16:creationId xmlns:a16="http://schemas.microsoft.com/office/drawing/2014/main" id="{7C32B337-92D2-94B3-C3B1-C3CA397E16A1}"/>
              </a:ext>
            </a:extLst>
          </p:cNvPr>
          <p:cNvGrpSpPr/>
          <p:nvPr/>
        </p:nvGrpSpPr>
        <p:grpSpPr>
          <a:xfrm>
            <a:off x="10328496" y="4189593"/>
            <a:ext cx="559730" cy="199442"/>
            <a:chOff x="12192000" y="-6746875"/>
            <a:chExt cx="9142412" cy="2951163"/>
          </a:xfrm>
        </p:grpSpPr>
        <p:sp>
          <p:nvSpPr>
            <p:cNvPr id="199" name="Google Shape;719;p34">
              <a:extLst>
                <a:ext uri="{FF2B5EF4-FFF2-40B4-BE49-F238E27FC236}">
                  <a16:creationId xmlns:a16="http://schemas.microsoft.com/office/drawing/2014/main" id="{8AF0FC04-E790-FE05-94DD-3B1E1AA54F95}"/>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00" name="Google Shape;720;p34">
              <a:extLst>
                <a:ext uri="{FF2B5EF4-FFF2-40B4-BE49-F238E27FC236}">
                  <a16:creationId xmlns:a16="http://schemas.microsoft.com/office/drawing/2014/main" id="{3B7FD8E7-CF45-EEAD-7B58-160E405F373B}"/>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201" name="Grupo 200">
              <a:extLst>
                <a:ext uri="{FF2B5EF4-FFF2-40B4-BE49-F238E27FC236}">
                  <a16:creationId xmlns:a16="http://schemas.microsoft.com/office/drawing/2014/main" id="{9882C58D-7332-8E93-0411-1C38791F6592}"/>
                </a:ext>
              </a:extLst>
            </p:cNvPr>
            <p:cNvGrpSpPr/>
            <p:nvPr/>
          </p:nvGrpSpPr>
          <p:grpSpPr>
            <a:xfrm>
              <a:off x="18081625" y="-6746875"/>
              <a:ext cx="2538412" cy="2951163"/>
              <a:chOff x="18081625" y="-6746875"/>
              <a:chExt cx="2538412" cy="2951163"/>
            </a:xfrm>
          </p:grpSpPr>
          <p:sp>
            <p:nvSpPr>
              <p:cNvPr id="210" name="Google Shape;721;p34">
                <a:extLst>
                  <a:ext uri="{FF2B5EF4-FFF2-40B4-BE49-F238E27FC236}">
                    <a16:creationId xmlns:a16="http://schemas.microsoft.com/office/drawing/2014/main" id="{7C78A57C-43B1-F9D0-922D-882C11406A7C}"/>
                  </a:ext>
                </a:extLst>
              </p:cNvPr>
              <p:cNvSpPr txBox="1">
                <a:spLocks noChangeArrowheads="1"/>
              </p:cNvSpPr>
              <p:nvPr/>
            </p:nvSpPr>
            <p:spPr bwMode="auto">
              <a:xfrm>
                <a:off x="18081625" y="-4667250"/>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11" name="Google Shape;722;p34">
                <a:extLst>
                  <a:ext uri="{FF2B5EF4-FFF2-40B4-BE49-F238E27FC236}">
                    <a16:creationId xmlns:a16="http://schemas.microsoft.com/office/drawing/2014/main" id="{F5929949-3339-A892-ED99-AAA1F79FF144}"/>
                  </a:ext>
                </a:extLst>
              </p:cNvPr>
              <p:cNvSpPr txBox="1">
                <a:spLocks noChangeArrowheads="1"/>
              </p:cNvSpPr>
              <p:nvPr/>
            </p:nvSpPr>
            <p:spPr bwMode="auto">
              <a:xfrm>
                <a:off x="18081625" y="-6746875"/>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12" name="Google Shape;723;p34">
                <a:extLst>
                  <a:ext uri="{FF2B5EF4-FFF2-40B4-BE49-F238E27FC236}">
                    <a16:creationId xmlns:a16="http://schemas.microsoft.com/office/drawing/2014/main" id="{6F6E8964-D131-97E5-4DDC-C73DC1536488}"/>
                  </a:ext>
                </a:extLst>
              </p:cNvPr>
              <p:cNvSpPr txBox="1">
                <a:spLocks noChangeArrowheads="1"/>
              </p:cNvSpPr>
              <p:nvPr/>
            </p:nvSpPr>
            <p:spPr bwMode="auto">
              <a:xfrm>
                <a:off x="18081625" y="-5875337"/>
                <a:ext cx="2538412"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02" name="Grupo 201">
              <a:extLst>
                <a:ext uri="{FF2B5EF4-FFF2-40B4-BE49-F238E27FC236}">
                  <a16:creationId xmlns:a16="http://schemas.microsoft.com/office/drawing/2014/main" id="{783CFCF0-AED8-C383-C0D8-1D62619F5D92}"/>
                </a:ext>
              </a:extLst>
            </p:cNvPr>
            <p:cNvGrpSpPr/>
            <p:nvPr/>
          </p:nvGrpSpPr>
          <p:grpSpPr>
            <a:xfrm>
              <a:off x="15378112" y="-6746875"/>
              <a:ext cx="2538413" cy="2951163"/>
              <a:chOff x="15378112" y="-6746875"/>
              <a:chExt cx="2538413" cy="2951163"/>
            </a:xfrm>
          </p:grpSpPr>
          <p:sp>
            <p:nvSpPr>
              <p:cNvPr id="207" name="Google Shape;724;p34">
                <a:extLst>
                  <a:ext uri="{FF2B5EF4-FFF2-40B4-BE49-F238E27FC236}">
                    <a16:creationId xmlns:a16="http://schemas.microsoft.com/office/drawing/2014/main" id="{63B8EC40-33A0-F3FF-5A06-5958D63EE5AC}"/>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8" name="Google Shape;725;p34">
                <a:extLst>
                  <a:ext uri="{FF2B5EF4-FFF2-40B4-BE49-F238E27FC236}">
                    <a16:creationId xmlns:a16="http://schemas.microsoft.com/office/drawing/2014/main" id="{04E14ECC-0573-31A5-84D1-E456B40E5ED7}"/>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9" name="Google Shape;726;p34">
                <a:extLst>
                  <a:ext uri="{FF2B5EF4-FFF2-40B4-BE49-F238E27FC236}">
                    <a16:creationId xmlns:a16="http://schemas.microsoft.com/office/drawing/2014/main" id="{7E642D1A-DF28-81AE-40AF-00CEF98ED695}"/>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03" name="Grupo 202">
              <a:extLst>
                <a:ext uri="{FF2B5EF4-FFF2-40B4-BE49-F238E27FC236}">
                  <a16:creationId xmlns:a16="http://schemas.microsoft.com/office/drawing/2014/main" id="{F166DC15-DE5A-AA39-6E2E-34BD6C9CD106}"/>
                </a:ext>
              </a:extLst>
            </p:cNvPr>
            <p:cNvGrpSpPr/>
            <p:nvPr/>
          </p:nvGrpSpPr>
          <p:grpSpPr>
            <a:xfrm>
              <a:off x="12598400" y="-6746875"/>
              <a:ext cx="2619375" cy="2951163"/>
              <a:chOff x="12598400" y="-6746875"/>
              <a:chExt cx="2619375" cy="2951163"/>
            </a:xfrm>
          </p:grpSpPr>
          <p:sp>
            <p:nvSpPr>
              <p:cNvPr id="204" name="Google Shape;727;p34">
                <a:extLst>
                  <a:ext uri="{FF2B5EF4-FFF2-40B4-BE49-F238E27FC236}">
                    <a16:creationId xmlns:a16="http://schemas.microsoft.com/office/drawing/2014/main" id="{C8F2026E-6A80-9DBE-FA55-28B6B144AE27}"/>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5" name="Google Shape;728;p34">
                <a:extLst>
                  <a:ext uri="{FF2B5EF4-FFF2-40B4-BE49-F238E27FC236}">
                    <a16:creationId xmlns:a16="http://schemas.microsoft.com/office/drawing/2014/main" id="{A5F3F87A-568B-6188-72A9-2B841DADFAE1}"/>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6" name="Google Shape;729;p34">
                <a:extLst>
                  <a:ext uri="{FF2B5EF4-FFF2-40B4-BE49-F238E27FC236}">
                    <a16:creationId xmlns:a16="http://schemas.microsoft.com/office/drawing/2014/main" id="{A02AE0BE-66F6-B8AB-AD6D-FD607BFBEEA9}"/>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213" name="Grupo 212">
            <a:extLst>
              <a:ext uri="{FF2B5EF4-FFF2-40B4-BE49-F238E27FC236}">
                <a16:creationId xmlns:a16="http://schemas.microsoft.com/office/drawing/2014/main" id="{C5131BC9-5D3D-A38A-6C22-92D8BEE67E30}"/>
              </a:ext>
            </a:extLst>
          </p:cNvPr>
          <p:cNvGrpSpPr/>
          <p:nvPr/>
        </p:nvGrpSpPr>
        <p:grpSpPr>
          <a:xfrm>
            <a:off x="10328496" y="4760013"/>
            <a:ext cx="559730" cy="199442"/>
            <a:chOff x="12192000" y="-6746875"/>
            <a:chExt cx="9142412" cy="2951163"/>
          </a:xfrm>
        </p:grpSpPr>
        <p:sp>
          <p:nvSpPr>
            <p:cNvPr id="214" name="Google Shape;719;p34">
              <a:extLst>
                <a:ext uri="{FF2B5EF4-FFF2-40B4-BE49-F238E27FC236}">
                  <a16:creationId xmlns:a16="http://schemas.microsoft.com/office/drawing/2014/main" id="{AFF74562-3E2C-0BC8-E500-7A0DA32036F2}"/>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15" name="Google Shape;720;p34">
              <a:extLst>
                <a:ext uri="{FF2B5EF4-FFF2-40B4-BE49-F238E27FC236}">
                  <a16:creationId xmlns:a16="http://schemas.microsoft.com/office/drawing/2014/main" id="{9B05E36B-233B-0767-2404-E835B7F405CE}"/>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216" name="Grupo 215">
              <a:extLst>
                <a:ext uri="{FF2B5EF4-FFF2-40B4-BE49-F238E27FC236}">
                  <a16:creationId xmlns:a16="http://schemas.microsoft.com/office/drawing/2014/main" id="{E0A4BB1F-37F5-96A2-59F0-5EC93EBF1D36}"/>
                </a:ext>
              </a:extLst>
            </p:cNvPr>
            <p:cNvGrpSpPr/>
            <p:nvPr/>
          </p:nvGrpSpPr>
          <p:grpSpPr>
            <a:xfrm>
              <a:off x="18081625" y="-6746875"/>
              <a:ext cx="2538412" cy="2951163"/>
              <a:chOff x="18081625" y="-6746875"/>
              <a:chExt cx="2538412" cy="2951163"/>
            </a:xfrm>
          </p:grpSpPr>
          <p:sp>
            <p:nvSpPr>
              <p:cNvPr id="225" name="Google Shape;721;p34">
                <a:extLst>
                  <a:ext uri="{FF2B5EF4-FFF2-40B4-BE49-F238E27FC236}">
                    <a16:creationId xmlns:a16="http://schemas.microsoft.com/office/drawing/2014/main" id="{73F2C56C-EB7C-6FF1-62EC-09B993062C79}"/>
                  </a:ext>
                </a:extLst>
              </p:cNvPr>
              <p:cNvSpPr txBox="1">
                <a:spLocks noChangeArrowheads="1"/>
              </p:cNvSpPr>
              <p:nvPr/>
            </p:nvSpPr>
            <p:spPr bwMode="auto">
              <a:xfrm>
                <a:off x="18081625" y="-4667250"/>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26" name="Google Shape;722;p34">
                <a:extLst>
                  <a:ext uri="{FF2B5EF4-FFF2-40B4-BE49-F238E27FC236}">
                    <a16:creationId xmlns:a16="http://schemas.microsoft.com/office/drawing/2014/main" id="{F6279A33-ED9B-5611-6471-A29297792324}"/>
                  </a:ext>
                </a:extLst>
              </p:cNvPr>
              <p:cNvSpPr txBox="1">
                <a:spLocks noChangeArrowheads="1"/>
              </p:cNvSpPr>
              <p:nvPr/>
            </p:nvSpPr>
            <p:spPr bwMode="auto">
              <a:xfrm>
                <a:off x="18081625" y="-6746875"/>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27" name="Google Shape;723;p34">
                <a:extLst>
                  <a:ext uri="{FF2B5EF4-FFF2-40B4-BE49-F238E27FC236}">
                    <a16:creationId xmlns:a16="http://schemas.microsoft.com/office/drawing/2014/main" id="{C781B2E6-DE6F-660C-2FDE-E83A63709D46}"/>
                  </a:ext>
                </a:extLst>
              </p:cNvPr>
              <p:cNvSpPr txBox="1">
                <a:spLocks noChangeArrowheads="1"/>
              </p:cNvSpPr>
              <p:nvPr/>
            </p:nvSpPr>
            <p:spPr bwMode="auto">
              <a:xfrm>
                <a:off x="18081625" y="-5875337"/>
                <a:ext cx="2538412"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17" name="Grupo 216">
              <a:extLst>
                <a:ext uri="{FF2B5EF4-FFF2-40B4-BE49-F238E27FC236}">
                  <a16:creationId xmlns:a16="http://schemas.microsoft.com/office/drawing/2014/main" id="{D90F20F1-4F99-D895-8449-0AD01B072E61}"/>
                </a:ext>
              </a:extLst>
            </p:cNvPr>
            <p:cNvGrpSpPr/>
            <p:nvPr/>
          </p:nvGrpSpPr>
          <p:grpSpPr>
            <a:xfrm>
              <a:off x="15378112" y="-6746875"/>
              <a:ext cx="2538413" cy="2951163"/>
              <a:chOff x="15378112" y="-6746875"/>
              <a:chExt cx="2538413" cy="2951163"/>
            </a:xfrm>
          </p:grpSpPr>
          <p:sp>
            <p:nvSpPr>
              <p:cNvPr id="222" name="Google Shape;724;p34">
                <a:extLst>
                  <a:ext uri="{FF2B5EF4-FFF2-40B4-BE49-F238E27FC236}">
                    <a16:creationId xmlns:a16="http://schemas.microsoft.com/office/drawing/2014/main" id="{F6E86B0E-D97A-0398-72B4-583EC0795CC4}"/>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23" name="Google Shape;725;p34">
                <a:extLst>
                  <a:ext uri="{FF2B5EF4-FFF2-40B4-BE49-F238E27FC236}">
                    <a16:creationId xmlns:a16="http://schemas.microsoft.com/office/drawing/2014/main" id="{D1B334EE-2887-BB28-F599-F9D4D2BEC02C}"/>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24" name="Google Shape;726;p34">
                <a:extLst>
                  <a:ext uri="{FF2B5EF4-FFF2-40B4-BE49-F238E27FC236}">
                    <a16:creationId xmlns:a16="http://schemas.microsoft.com/office/drawing/2014/main" id="{C036EE85-B833-3754-69F1-C0901AF1BD29}"/>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18" name="Grupo 217">
              <a:extLst>
                <a:ext uri="{FF2B5EF4-FFF2-40B4-BE49-F238E27FC236}">
                  <a16:creationId xmlns:a16="http://schemas.microsoft.com/office/drawing/2014/main" id="{16E891D0-B66A-B339-1BD2-AF39D24FC9E4}"/>
                </a:ext>
              </a:extLst>
            </p:cNvPr>
            <p:cNvGrpSpPr/>
            <p:nvPr/>
          </p:nvGrpSpPr>
          <p:grpSpPr>
            <a:xfrm>
              <a:off x="12598400" y="-6746875"/>
              <a:ext cx="2619375" cy="2951163"/>
              <a:chOff x="12598400" y="-6746875"/>
              <a:chExt cx="2619375" cy="2951163"/>
            </a:xfrm>
          </p:grpSpPr>
          <p:sp>
            <p:nvSpPr>
              <p:cNvPr id="219" name="Google Shape;727;p34">
                <a:extLst>
                  <a:ext uri="{FF2B5EF4-FFF2-40B4-BE49-F238E27FC236}">
                    <a16:creationId xmlns:a16="http://schemas.microsoft.com/office/drawing/2014/main" id="{4CD6F540-364E-8174-CDF2-AE6F9522D643}"/>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20" name="Google Shape;728;p34">
                <a:extLst>
                  <a:ext uri="{FF2B5EF4-FFF2-40B4-BE49-F238E27FC236}">
                    <a16:creationId xmlns:a16="http://schemas.microsoft.com/office/drawing/2014/main" id="{B9E7334C-E864-8A8E-AD01-2150053FC9DB}"/>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21" name="Google Shape;729;p34">
                <a:extLst>
                  <a:ext uri="{FF2B5EF4-FFF2-40B4-BE49-F238E27FC236}">
                    <a16:creationId xmlns:a16="http://schemas.microsoft.com/office/drawing/2014/main" id="{BBE26BE7-14EA-5BE4-AC3B-504A53EF9990}"/>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3525726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41">
            <a:extLst>
              <a:ext uri="{FF2B5EF4-FFF2-40B4-BE49-F238E27FC236}">
                <a16:creationId xmlns:a16="http://schemas.microsoft.com/office/drawing/2014/main" id="{4C4CB33C-8910-AE96-1086-E5AC80E537CE}"/>
              </a:ext>
            </a:extLst>
          </p:cNvPr>
          <p:cNvSpPr/>
          <p:nvPr/>
        </p:nvSpPr>
        <p:spPr>
          <a:xfrm rot="16200000">
            <a:off x="5633135" y="-3514904"/>
            <a:ext cx="892919"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3" name="Rectángulo: esquinas redondeadas 92">
            <a:extLst>
              <a:ext uri="{FF2B5EF4-FFF2-40B4-BE49-F238E27FC236}">
                <a16:creationId xmlns:a16="http://schemas.microsoft.com/office/drawing/2014/main" id="{5D2DE9AE-D4E7-92E8-C236-143CCD48960A}"/>
              </a:ext>
            </a:extLst>
          </p:cNvPr>
          <p:cNvSpPr/>
          <p:nvPr/>
        </p:nvSpPr>
        <p:spPr>
          <a:xfrm rot="10800000">
            <a:off x="5503146" y="1227172"/>
            <a:ext cx="6097159" cy="334903"/>
          </a:xfrm>
          <a:prstGeom prst="parallelogram">
            <a:avLst>
              <a:gd name="adj" fmla="val 31421"/>
            </a:avLst>
          </a:prstGeom>
          <a:solidFill>
            <a:srgbClr val="41678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3" name="Rectángulo 12">
            <a:extLst>
              <a:ext uri="{FF2B5EF4-FFF2-40B4-BE49-F238E27FC236}">
                <a16:creationId xmlns:a16="http://schemas.microsoft.com/office/drawing/2014/main" id="{0ED0D044-51DF-3DFC-7735-754FD6D6AE2B}"/>
              </a:ext>
            </a:extLst>
          </p:cNvPr>
          <p:cNvSpPr/>
          <p:nvPr/>
        </p:nvSpPr>
        <p:spPr>
          <a:xfrm>
            <a:off x="59462" y="5484217"/>
            <a:ext cx="3634730" cy="1157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a:extLst>
              <a:ext uri="{FF2B5EF4-FFF2-40B4-BE49-F238E27FC236}">
                <a16:creationId xmlns:a16="http://schemas.microsoft.com/office/drawing/2014/main" id="{7DACB6D5-F8AA-ED03-697D-36A582258F97}"/>
              </a:ext>
            </a:extLst>
          </p:cNvPr>
          <p:cNvGrpSpPr/>
          <p:nvPr/>
        </p:nvGrpSpPr>
        <p:grpSpPr>
          <a:xfrm>
            <a:off x="10142292" y="3354698"/>
            <a:ext cx="2438848" cy="756562"/>
            <a:chOff x="10142292" y="3418198"/>
            <a:chExt cx="2438848" cy="756562"/>
          </a:xfrm>
        </p:grpSpPr>
        <p:graphicFrame>
          <p:nvGraphicFramePr>
            <p:cNvPr id="5" name="Chart 9">
              <a:extLst>
                <a:ext uri="{FF2B5EF4-FFF2-40B4-BE49-F238E27FC236}">
                  <a16:creationId xmlns:a16="http://schemas.microsoft.com/office/drawing/2014/main" id="{891257EF-6619-0ED8-198B-D964BEE62B1F}"/>
                </a:ext>
              </a:extLst>
            </p:cNvPr>
            <p:cNvGraphicFramePr/>
            <p:nvPr>
              <p:extLst>
                <p:ext uri="{D42A27DB-BD31-4B8C-83A1-F6EECF244321}">
                  <p14:modId xmlns:p14="http://schemas.microsoft.com/office/powerpoint/2010/main" val="3798764804"/>
                </p:ext>
              </p:extLst>
            </p:nvPr>
          </p:nvGraphicFramePr>
          <p:xfrm>
            <a:off x="10142292" y="3418198"/>
            <a:ext cx="2438848" cy="756562"/>
          </p:xfrm>
          <a:graphic>
            <a:graphicData uri="http://schemas.openxmlformats.org/drawingml/2006/chart">
              <c:chart xmlns:c="http://schemas.openxmlformats.org/drawingml/2006/chart" xmlns:r="http://schemas.openxmlformats.org/officeDocument/2006/relationships" r:id="rId2"/>
            </a:graphicData>
          </a:graphic>
        </p:graphicFrame>
        <p:sp>
          <p:nvSpPr>
            <p:cNvPr id="6" name="Triángulo isósceles 5">
              <a:extLst>
                <a:ext uri="{FF2B5EF4-FFF2-40B4-BE49-F238E27FC236}">
                  <a16:creationId xmlns:a16="http://schemas.microsoft.com/office/drawing/2014/main" id="{4EFFB21A-D8EF-1687-41D8-273C99E059B6}"/>
                </a:ext>
              </a:extLst>
            </p:cNvPr>
            <p:cNvSpPr/>
            <p:nvPr/>
          </p:nvSpPr>
          <p:spPr>
            <a:xfrm rot="10800000">
              <a:off x="10621759" y="3591390"/>
              <a:ext cx="154004" cy="73361"/>
            </a:xfrm>
            <a:prstGeom prst="triangl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 name="Rectángulo: esquinas redondeadas 41">
            <a:extLst>
              <a:ext uri="{FF2B5EF4-FFF2-40B4-BE49-F238E27FC236}">
                <a16:creationId xmlns:a16="http://schemas.microsoft.com/office/drawing/2014/main" id="{71489BB4-9F62-D46D-F35F-F2787F8C020A}"/>
              </a:ext>
            </a:extLst>
          </p:cNvPr>
          <p:cNvSpPr/>
          <p:nvPr/>
        </p:nvSpPr>
        <p:spPr>
          <a:xfrm rot="16200000">
            <a:off x="5514160" y="-279646"/>
            <a:ext cx="1157343"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11" name="Rectángulo: esquinas redondeadas 41">
            <a:extLst>
              <a:ext uri="{FF2B5EF4-FFF2-40B4-BE49-F238E27FC236}">
                <a16:creationId xmlns:a16="http://schemas.microsoft.com/office/drawing/2014/main" id="{9854C1DC-C2D8-B45F-D154-BB01D645C49E}"/>
              </a:ext>
            </a:extLst>
          </p:cNvPr>
          <p:cNvSpPr/>
          <p:nvPr/>
        </p:nvSpPr>
        <p:spPr>
          <a:xfrm rot="16200000">
            <a:off x="5297592" y="-1977895"/>
            <a:ext cx="1553939"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15" name="CuadroTexto 14">
            <a:extLst>
              <a:ext uri="{FF2B5EF4-FFF2-40B4-BE49-F238E27FC236}">
                <a16:creationId xmlns:a16="http://schemas.microsoft.com/office/drawing/2014/main" id="{9E105673-C026-270C-30AD-EA1919FF2CCD}"/>
              </a:ext>
            </a:extLst>
          </p:cNvPr>
          <p:cNvSpPr txBox="1"/>
          <p:nvPr/>
        </p:nvSpPr>
        <p:spPr>
          <a:xfrm>
            <a:off x="4999429" y="5336225"/>
            <a:ext cx="3054402" cy="2308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900" b="0" i="1" u="none" strike="noStrike" kern="1200" cap="none" spc="0" normalizeH="0" baseline="0" noProof="0">
                <a:ln>
                  <a:noFill/>
                </a:ln>
                <a:solidFill>
                  <a:srgbClr val="000000"/>
                </a:solidFill>
                <a:uLnTx/>
                <a:uFillTx/>
                <a:latin typeface="Montserrat Medium"/>
                <a:ea typeface="+mn-ea"/>
                <a:cs typeface="+mn-cs"/>
              </a:rPr>
              <a:t>Nivel de desempeño de los teletrabajadores</a:t>
            </a:r>
          </a:p>
        </p:txBody>
      </p:sp>
      <p:sp>
        <p:nvSpPr>
          <p:cNvPr id="16" name="CuadroTexto 15">
            <a:extLst>
              <a:ext uri="{FF2B5EF4-FFF2-40B4-BE49-F238E27FC236}">
                <a16:creationId xmlns:a16="http://schemas.microsoft.com/office/drawing/2014/main" id="{EDA21528-E2B8-F483-C756-87A2E8156778}"/>
              </a:ext>
            </a:extLst>
          </p:cNvPr>
          <p:cNvSpPr txBox="1"/>
          <p:nvPr/>
        </p:nvSpPr>
        <p:spPr>
          <a:xfrm>
            <a:off x="7367184" y="5322364"/>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17" name="CuadroTexto 16">
            <a:extLst>
              <a:ext uri="{FF2B5EF4-FFF2-40B4-BE49-F238E27FC236}">
                <a16:creationId xmlns:a16="http://schemas.microsoft.com/office/drawing/2014/main" id="{7711588E-FB6A-E0AD-8503-D73AED26F36B}"/>
              </a:ext>
            </a:extLst>
          </p:cNvPr>
          <p:cNvSpPr txBox="1"/>
          <p:nvPr/>
        </p:nvSpPr>
        <p:spPr>
          <a:xfrm>
            <a:off x="8663513" y="5331252"/>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100 % </a:t>
            </a:r>
          </a:p>
        </p:txBody>
      </p:sp>
      <p:sp>
        <p:nvSpPr>
          <p:cNvPr id="18" name="CuadroTexto 17">
            <a:extLst>
              <a:ext uri="{FF2B5EF4-FFF2-40B4-BE49-F238E27FC236}">
                <a16:creationId xmlns:a16="http://schemas.microsoft.com/office/drawing/2014/main" id="{795DF9E2-5949-D0C9-7234-C127C6E0D5B6}"/>
              </a:ext>
            </a:extLst>
          </p:cNvPr>
          <p:cNvSpPr txBox="1"/>
          <p:nvPr/>
        </p:nvSpPr>
        <p:spPr>
          <a:xfrm>
            <a:off x="838322" y="4784519"/>
            <a:ext cx="4507010" cy="415498"/>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50" b="1">
                <a:solidFill>
                  <a:srgbClr val="00609C"/>
                </a:solidFill>
                <a:latin typeface="Montserrat Medium"/>
              </a:rPr>
              <a:t>*</a:t>
            </a:r>
            <a:r>
              <a:rPr kumimoji="0" lang="es-MX" sz="1050" b="1" i="0" u="none" strike="noStrike" kern="1200" cap="none" spc="0" normalizeH="0" baseline="0" noProof="0">
                <a:ln>
                  <a:noFill/>
                </a:ln>
                <a:solidFill>
                  <a:srgbClr val="00609C"/>
                </a:solidFill>
                <a:effectLst/>
                <a:uLnTx/>
                <a:uFillTx/>
                <a:latin typeface="Montserrat Medium"/>
                <a:ea typeface="+mn-ea"/>
                <a:cs typeface="+mn-cs"/>
              </a:rPr>
              <a:t>Satisfacción de los funcionarios frente a las políticas implementadas</a:t>
            </a:r>
            <a:r>
              <a:rPr kumimoji="0" lang="es-MX" sz="800" b="1" i="0" u="none" strike="noStrike" kern="1200" cap="none" spc="0" normalizeH="0" baseline="0" noProof="0">
                <a:ln>
                  <a:noFill/>
                </a:ln>
                <a:solidFill>
                  <a:srgbClr val="00609C"/>
                </a:solidFill>
                <a:effectLst/>
                <a:uLnTx/>
                <a:uFillTx/>
                <a:latin typeface="Montserrat Medium"/>
                <a:ea typeface="+mn-ea"/>
                <a:cs typeface="+mn-cs"/>
              </a:rPr>
              <a:t>  </a:t>
            </a:r>
            <a:r>
              <a:rPr kumimoji="0" lang="es-MX" sz="1050" b="1" i="0" u="none" strike="noStrike" kern="1200" cap="none" spc="0" normalizeH="0" baseline="0" noProof="0">
                <a:ln>
                  <a:noFill/>
                </a:ln>
                <a:solidFill>
                  <a:srgbClr val="00609C"/>
                </a:solidFill>
                <a:effectLst/>
                <a:uLnTx/>
                <a:uFillTx/>
                <a:latin typeface="Montserrat Medium"/>
                <a:ea typeface="+mn-ea"/>
                <a:cs typeface="+mn-cs"/>
              </a:rPr>
              <a:t> </a:t>
            </a:r>
          </a:p>
        </p:txBody>
      </p:sp>
      <p:sp>
        <p:nvSpPr>
          <p:cNvPr id="19" name="CuadroTexto 18">
            <a:extLst>
              <a:ext uri="{FF2B5EF4-FFF2-40B4-BE49-F238E27FC236}">
                <a16:creationId xmlns:a16="http://schemas.microsoft.com/office/drawing/2014/main" id="{156609E7-CA17-9E35-2668-136471B1D349}"/>
              </a:ext>
            </a:extLst>
          </p:cNvPr>
          <p:cNvSpPr txBox="1"/>
          <p:nvPr/>
        </p:nvSpPr>
        <p:spPr>
          <a:xfrm>
            <a:off x="821847" y="5330397"/>
            <a:ext cx="4852927"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Productividad de los teletrabajadores </a:t>
            </a:r>
          </a:p>
        </p:txBody>
      </p:sp>
      <p:sp>
        <p:nvSpPr>
          <p:cNvPr id="20" name="CuadroTexto 19">
            <a:extLst>
              <a:ext uri="{FF2B5EF4-FFF2-40B4-BE49-F238E27FC236}">
                <a16:creationId xmlns:a16="http://schemas.microsoft.com/office/drawing/2014/main" id="{6213A4AC-3307-5DE5-A3D8-B2452EF2FCF9}"/>
              </a:ext>
            </a:extLst>
          </p:cNvPr>
          <p:cNvSpPr txBox="1"/>
          <p:nvPr/>
        </p:nvSpPr>
        <p:spPr>
          <a:xfrm>
            <a:off x="5350133" y="4834799"/>
            <a:ext cx="1897950" cy="2308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900" b="0" i="1" u="none" strike="noStrike" kern="1200" cap="none" spc="0" normalizeH="0" baseline="0" noProof="0">
                <a:ln>
                  <a:noFill/>
                </a:ln>
                <a:solidFill>
                  <a:srgbClr val="000000"/>
                </a:solidFill>
                <a:uLnTx/>
                <a:uFillTx/>
                <a:latin typeface="Montserrat Medium"/>
                <a:ea typeface="+mn-ea"/>
                <a:cs typeface="+mn-cs"/>
              </a:rPr>
              <a:t>Calificación para la vigencia </a:t>
            </a:r>
          </a:p>
        </p:txBody>
      </p:sp>
      <p:sp>
        <p:nvSpPr>
          <p:cNvPr id="21" name="CuadroTexto 20">
            <a:extLst>
              <a:ext uri="{FF2B5EF4-FFF2-40B4-BE49-F238E27FC236}">
                <a16:creationId xmlns:a16="http://schemas.microsoft.com/office/drawing/2014/main" id="{700A637F-CE6B-C438-976A-0BEA44AC9D7B}"/>
              </a:ext>
            </a:extLst>
          </p:cNvPr>
          <p:cNvSpPr txBox="1"/>
          <p:nvPr/>
        </p:nvSpPr>
        <p:spPr>
          <a:xfrm>
            <a:off x="7367184" y="4823257"/>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22" name="CuadroTexto 21">
            <a:extLst>
              <a:ext uri="{FF2B5EF4-FFF2-40B4-BE49-F238E27FC236}">
                <a16:creationId xmlns:a16="http://schemas.microsoft.com/office/drawing/2014/main" id="{3F88FCE0-5A4B-FD1E-7DE3-001BB86219C7}"/>
              </a:ext>
            </a:extLst>
          </p:cNvPr>
          <p:cNvSpPr txBox="1"/>
          <p:nvPr/>
        </p:nvSpPr>
        <p:spPr>
          <a:xfrm>
            <a:off x="8663513" y="4832145"/>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80 % </a:t>
            </a:r>
          </a:p>
        </p:txBody>
      </p:sp>
      <p:sp>
        <p:nvSpPr>
          <p:cNvPr id="23" name="CuadroTexto 22">
            <a:extLst>
              <a:ext uri="{FF2B5EF4-FFF2-40B4-BE49-F238E27FC236}">
                <a16:creationId xmlns:a16="http://schemas.microsoft.com/office/drawing/2014/main" id="{510F00AC-9BFE-C70B-FF13-D13BCCCBC0A0}"/>
              </a:ext>
            </a:extLst>
          </p:cNvPr>
          <p:cNvSpPr txBox="1"/>
          <p:nvPr/>
        </p:nvSpPr>
        <p:spPr>
          <a:xfrm>
            <a:off x="837288" y="1816499"/>
            <a:ext cx="3976139" cy="415498"/>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Nivel de desarrollo de la estrategia de transformación digital y analítica</a:t>
            </a:r>
          </a:p>
        </p:txBody>
      </p:sp>
      <p:sp>
        <p:nvSpPr>
          <p:cNvPr id="24" name="CuadroTexto 23">
            <a:extLst>
              <a:ext uri="{FF2B5EF4-FFF2-40B4-BE49-F238E27FC236}">
                <a16:creationId xmlns:a16="http://schemas.microsoft.com/office/drawing/2014/main" id="{846E45F7-7FCE-4DD3-A551-6A7FDFC54AB6}"/>
              </a:ext>
            </a:extLst>
          </p:cNvPr>
          <p:cNvSpPr txBox="1"/>
          <p:nvPr/>
        </p:nvSpPr>
        <p:spPr>
          <a:xfrm>
            <a:off x="5588579" y="1781026"/>
            <a:ext cx="17786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 de avance completado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 de avance esperado</a:t>
            </a:r>
          </a:p>
        </p:txBody>
      </p:sp>
      <p:sp>
        <p:nvSpPr>
          <p:cNvPr id="25" name="CuadroTexto 24">
            <a:extLst>
              <a:ext uri="{FF2B5EF4-FFF2-40B4-BE49-F238E27FC236}">
                <a16:creationId xmlns:a16="http://schemas.microsoft.com/office/drawing/2014/main" id="{4CD4FE51-B539-F747-A0C2-7534424415F6}"/>
              </a:ext>
            </a:extLst>
          </p:cNvPr>
          <p:cNvSpPr txBox="1"/>
          <p:nvPr/>
        </p:nvSpPr>
        <p:spPr>
          <a:xfrm>
            <a:off x="7387425" y="1863545"/>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Trimestral</a:t>
            </a:r>
          </a:p>
        </p:txBody>
      </p:sp>
      <p:sp>
        <p:nvSpPr>
          <p:cNvPr id="26" name="CuadroTexto 25">
            <a:extLst>
              <a:ext uri="{FF2B5EF4-FFF2-40B4-BE49-F238E27FC236}">
                <a16:creationId xmlns:a16="http://schemas.microsoft.com/office/drawing/2014/main" id="{BBFD6FBC-2C87-FBE6-2CB7-84223C3C8569}"/>
              </a:ext>
            </a:extLst>
          </p:cNvPr>
          <p:cNvSpPr txBox="1"/>
          <p:nvPr/>
        </p:nvSpPr>
        <p:spPr>
          <a:xfrm>
            <a:off x="8683754" y="1872433"/>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95 % </a:t>
            </a:r>
          </a:p>
        </p:txBody>
      </p:sp>
      <p:sp>
        <p:nvSpPr>
          <p:cNvPr id="27" name="CuadroTexto 26">
            <a:extLst>
              <a:ext uri="{FF2B5EF4-FFF2-40B4-BE49-F238E27FC236}">
                <a16:creationId xmlns:a16="http://schemas.microsoft.com/office/drawing/2014/main" id="{EC4D6CF8-681A-D08D-DF17-2348EA0D49DF}"/>
              </a:ext>
            </a:extLst>
          </p:cNvPr>
          <p:cNvSpPr txBox="1"/>
          <p:nvPr/>
        </p:nvSpPr>
        <p:spPr>
          <a:xfrm>
            <a:off x="5021947" y="3653042"/>
            <a:ext cx="27927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 de avance completado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 de avance esperado</a:t>
            </a:r>
          </a:p>
        </p:txBody>
      </p:sp>
      <p:sp>
        <p:nvSpPr>
          <p:cNvPr id="28" name="CuadroTexto 27">
            <a:extLst>
              <a:ext uri="{FF2B5EF4-FFF2-40B4-BE49-F238E27FC236}">
                <a16:creationId xmlns:a16="http://schemas.microsoft.com/office/drawing/2014/main" id="{A8009700-3332-2530-FA68-54ADBB2FE31F}"/>
              </a:ext>
            </a:extLst>
          </p:cNvPr>
          <p:cNvSpPr txBox="1"/>
          <p:nvPr/>
        </p:nvSpPr>
        <p:spPr>
          <a:xfrm>
            <a:off x="7367185" y="3701862"/>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Trimestral</a:t>
            </a:r>
          </a:p>
        </p:txBody>
      </p:sp>
      <p:sp>
        <p:nvSpPr>
          <p:cNvPr id="29" name="CuadroTexto 28">
            <a:extLst>
              <a:ext uri="{FF2B5EF4-FFF2-40B4-BE49-F238E27FC236}">
                <a16:creationId xmlns:a16="http://schemas.microsoft.com/office/drawing/2014/main" id="{22B19C74-824C-665A-4084-791FB98D1A67}"/>
              </a:ext>
            </a:extLst>
          </p:cNvPr>
          <p:cNvSpPr txBox="1"/>
          <p:nvPr/>
        </p:nvSpPr>
        <p:spPr>
          <a:xfrm>
            <a:off x="8663514" y="3710750"/>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95 % </a:t>
            </a:r>
          </a:p>
        </p:txBody>
      </p:sp>
      <p:sp>
        <p:nvSpPr>
          <p:cNvPr id="30" name="CuadroTexto 29">
            <a:extLst>
              <a:ext uri="{FF2B5EF4-FFF2-40B4-BE49-F238E27FC236}">
                <a16:creationId xmlns:a16="http://schemas.microsoft.com/office/drawing/2014/main" id="{89792B81-E717-C93E-0E5C-B63E1CF5A185}"/>
              </a:ext>
            </a:extLst>
          </p:cNvPr>
          <p:cNvSpPr txBox="1"/>
          <p:nvPr/>
        </p:nvSpPr>
        <p:spPr>
          <a:xfrm>
            <a:off x="830284" y="3045296"/>
            <a:ext cx="4450243"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a:ln>
                  <a:noFill/>
                </a:ln>
                <a:solidFill>
                  <a:srgbClr val="00609C"/>
                </a:solidFill>
                <a:effectLst/>
                <a:uLnTx/>
                <a:uFillTx/>
                <a:latin typeface="Montserrat Medium"/>
                <a:ea typeface="+mn-ea"/>
                <a:cs typeface="+mn-cs"/>
              </a:rPr>
              <a:t>Indicador de Avance en la Gestión del Conocimiento (IAGC)</a:t>
            </a:r>
            <a:endParaRPr kumimoji="0" lang="es-MX" sz="1050" b="1" i="0" u="none" strike="noStrike" kern="1200" cap="none" spc="0" normalizeH="0" baseline="0" noProof="0">
              <a:ln>
                <a:noFill/>
              </a:ln>
              <a:solidFill>
                <a:srgbClr val="00609C"/>
              </a:solidFill>
              <a:effectLst/>
              <a:uLnTx/>
              <a:uFillTx/>
              <a:latin typeface="Montserrat Medium"/>
              <a:ea typeface="+mn-ea"/>
              <a:cs typeface="+mn-cs"/>
            </a:endParaRPr>
          </a:p>
        </p:txBody>
      </p:sp>
      <p:sp>
        <p:nvSpPr>
          <p:cNvPr id="31" name="CuadroTexto 30">
            <a:extLst>
              <a:ext uri="{FF2B5EF4-FFF2-40B4-BE49-F238E27FC236}">
                <a16:creationId xmlns:a16="http://schemas.microsoft.com/office/drawing/2014/main" id="{C14B53FB-085C-56AC-23D6-169866006DA4}"/>
              </a:ext>
            </a:extLst>
          </p:cNvPr>
          <p:cNvSpPr txBox="1"/>
          <p:nvPr/>
        </p:nvSpPr>
        <p:spPr>
          <a:xfrm>
            <a:off x="813139" y="3631320"/>
            <a:ext cx="4450243" cy="415498"/>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Nivel de desarrollo del proyecto del sistema de gestión del conocimiento e innovación</a:t>
            </a:r>
          </a:p>
        </p:txBody>
      </p:sp>
      <p:sp>
        <p:nvSpPr>
          <p:cNvPr id="32" name="CuadroTexto 31">
            <a:extLst>
              <a:ext uri="{FF2B5EF4-FFF2-40B4-BE49-F238E27FC236}">
                <a16:creationId xmlns:a16="http://schemas.microsoft.com/office/drawing/2014/main" id="{E15A0799-BCDD-13CB-08C0-B748755236E3}"/>
              </a:ext>
            </a:extLst>
          </p:cNvPr>
          <p:cNvSpPr txBox="1"/>
          <p:nvPr/>
        </p:nvSpPr>
        <p:spPr>
          <a:xfrm>
            <a:off x="5221158" y="2952918"/>
            <a:ext cx="25004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CO" sz="900" b="0" i="1" strike="noStrike" kern="1200" cap="none" spc="0" normalizeH="0" baseline="0" noProof="0">
                <a:ln>
                  <a:noFill/>
                </a:ln>
                <a:solidFill>
                  <a:prstClr val="black"/>
                </a:solidFill>
                <a:effectLst/>
                <a:uLnTx/>
                <a:uFillTx/>
                <a:latin typeface="Montserrat Medium"/>
                <a:ea typeface="+mn-ea"/>
                <a:cs typeface="+mn-cs"/>
              </a:rPr>
              <a:t>Promedio de los resultados obtenidos en cada dimensión</a:t>
            </a:r>
            <a:endParaRPr kumimoji="0" lang="es-MX" sz="900" b="0" i="1" strike="noStrike" kern="1200" cap="none" spc="0" normalizeH="0" baseline="0" noProof="0">
              <a:ln>
                <a:noFill/>
              </a:ln>
              <a:solidFill>
                <a:prstClr val="black"/>
              </a:solidFill>
              <a:effectLst/>
              <a:uLnTx/>
              <a:uFillTx/>
              <a:latin typeface="Montserrat Medium"/>
              <a:ea typeface="+mn-ea"/>
              <a:cs typeface="+mn-cs"/>
            </a:endParaRPr>
          </a:p>
        </p:txBody>
      </p:sp>
      <p:sp>
        <p:nvSpPr>
          <p:cNvPr id="33" name="CuadroTexto 32">
            <a:extLst>
              <a:ext uri="{FF2B5EF4-FFF2-40B4-BE49-F238E27FC236}">
                <a16:creationId xmlns:a16="http://schemas.microsoft.com/office/drawing/2014/main" id="{279334B3-F867-45F6-62F7-2A2C92FA781B}"/>
              </a:ext>
            </a:extLst>
          </p:cNvPr>
          <p:cNvSpPr txBox="1"/>
          <p:nvPr/>
        </p:nvSpPr>
        <p:spPr>
          <a:xfrm>
            <a:off x="7367185" y="2985580"/>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Semestral</a:t>
            </a:r>
          </a:p>
        </p:txBody>
      </p:sp>
      <p:sp>
        <p:nvSpPr>
          <p:cNvPr id="34" name="CuadroTexto 33">
            <a:extLst>
              <a:ext uri="{FF2B5EF4-FFF2-40B4-BE49-F238E27FC236}">
                <a16:creationId xmlns:a16="http://schemas.microsoft.com/office/drawing/2014/main" id="{2F14E3CB-22DD-01C9-1BBF-E27E9EB6984D}"/>
              </a:ext>
            </a:extLst>
          </p:cNvPr>
          <p:cNvSpPr txBox="1"/>
          <p:nvPr/>
        </p:nvSpPr>
        <p:spPr>
          <a:xfrm>
            <a:off x="8663514" y="2994468"/>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3.5 </a:t>
            </a:r>
          </a:p>
        </p:txBody>
      </p:sp>
      <p:sp>
        <p:nvSpPr>
          <p:cNvPr id="36" name="CuadroTexto 35">
            <a:extLst>
              <a:ext uri="{FF2B5EF4-FFF2-40B4-BE49-F238E27FC236}">
                <a16:creationId xmlns:a16="http://schemas.microsoft.com/office/drawing/2014/main" id="{E75C8CC7-5E20-524E-8BE3-33A272FB6240}"/>
              </a:ext>
            </a:extLst>
          </p:cNvPr>
          <p:cNvSpPr txBox="1"/>
          <p:nvPr/>
        </p:nvSpPr>
        <p:spPr>
          <a:xfrm>
            <a:off x="10858460" y="4854451"/>
            <a:ext cx="52863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N.A.</a:t>
            </a:r>
          </a:p>
        </p:txBody>
      </p:sp>
      <p:sp>
        <p:nvSpPr>
          <p:cNvPr id="37" name="CuadroTexto 36">
            <a:extLst>
              <a:ext uri="{FF2B5EF4-FFF2-40B4-BE49-F238E27FC236}">
                <a16:creationId xmlns:a16="http://schemas.microsoft.com/office/drawing/2014/main" id="{F184B34E-BC0A-8834-A92F-9DBA4EF28451}"/>
              </a:ext>
            </a:extLst>
          </p:cNvPr>
          <p:cNvSpPr txBox="1"/>
          <p:nvPr/>
        </p:nvSpPr>
        <p:spPr>
          <a:xfrm>
            <a:off x="10773433" y="3706940"/>
            <a:ext cx="685800"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050" b="1">
                <a:solidFill>
                  <a:prstClr val="black"/>
                </a:solidFill>
                <a:latin typeface="Montserrat Medium"/>
              </a:rPr>
              <a:t>100</a:t>
            </a:r>
            <a:r>
              <a:rPr kumimoji="0" lang="es-MX" sz="1050" b="1" i="0" u="none" strike="noStrike" kern="1200" cap="none" spc="0" normalizeH="0" baseline="0" noProof="0">
                <a:ln>
                  <a:noFill/>
                </a:ln>
                <a:solidFill>
                  <a:prstClr val="black"/>
                </a:solidFill>
                <a:effectLst/>
                <a:uLnTx/>
                <a:uFillTx/>
                <a:latin typeface="Montserrat Medium"/>
                <a:ea typeface="+mn-ea"/>
                <a:cs typeface="+mn-cs"/>
              </a:rPr>
              <a:t>% </a:t>
            </a:r>
          </a:p>
        </p:txBody>
      </p:sp>
      <p:sp>
        <p:nvSpPr>
          <p:cNvPr id="38" name="CuadroTexto 37">
            <a:extLst>
              <a:ext uri="{FF2B5EF4-FFF2-40B4-BE49-F238E27FC236}">
                <a16:creationId xmlns:a16="http://schemas.microsoft.com/office/drawing/2014/main" id="{25CDC45C-74D5-02BE-1AC1-95FE9243176F}"/>
              </a:ext>
            </a:extLst>
          </p:cNvPr>
          <p:cNvSpPr txBox="1"/>
          <p:nvPr/>
        </p:nvSpPr>
        <p:spPr>
          <a:xfrm>
            <a:off x="10833060" y="1849039"/>
            <a:ext cx="67044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050" b="1">
                <a:solidFill>
                  <a:prstClr val="black"/>
                </a:solidFill>
                <a:latin typeface="Montserrat Medium"/>
              </a:rPr>
              <a:t>100</a:t>
            </a:r>
            <a:r>
              <a:rPr kumimoji="0" lang="es-MX" sz="1050" b="1" i="0" u="none" strike="noStrike" kern="1200" cap="none" spc="0" normalizeH="0" baseline="0" noProof="0">
                <a:ln>
                  <a:noFill/>
                </a:ln>
                <a:solidFill>
                  <a:prstClr val="black"/>
                </a:solidFill>
                <a:effectLst/>
                <a:uLnTx/>
                <a:uFillTx/>
                <a:latin typeface="Montserrat Medium"/>
                <a:ea typeface="+mn-ea"/>
                <a:cs typeface="+mn-cs"/>
              </a:rPr>
              <a:t>% </a:t>
            </a:r>
          </a:p>
        </p:txBody>
      </p:sp>
      <p:sp>
        <p:nvSpPr>
          <p:cNvPr id="40" name="Freeform 83">
            <a:extLst>
              <a:ext uri="{FF2B5EF4-FFF2-40B4-BE49-F238E27FC236}">
                <a16:creationId xmlns:a16="http://schemas.microsoft.com/office/drawing/2014/main" id="{CC6E908A-6D8D-8806-CF40-273A235D67BB}"/>
              </a:ext>
            </a:extLst>
          </p:cNvPr>
          <p:cNvSpPr>
            <a:spLocks noEditPoints="1"/>
          </p:cNvSpPr>
          <p:nvPr/>
        </p:nvSpPr>
        <p:spPr bwMode="auto">
          <a:xfrm flipH="1">
            <a:off x="3578080" y="5415260"/>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1" name="Freeform 83">
            <a:extLst>
              <a:ext uri="{FF2B5EF4-FFF2-40B4-BE49-F238E27FC236}">
                <a16:creationId xmlns:a16="http://schemas.microsoft.com/office/drawing/2014/main" id="{1B668EAC-1AE9-8A66-0400-BF90232A9EC7}"/>
              </a:ext>
            </a:extLst>
          </p:cNvPr>
          <p:cNvSpPr>
            <a:spLocks noEditPoints="1"/>
          </p:cNvSpPr>
          <p:nvPr/>
        </p:nvSpPr>
        <p:spPr bwMode="auto">
          <a:xfrm flipH="1">
            <a:off x="2158024" y="5015171"/>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3" name="Rectángulo 42">
            <a:extLst>
              <a:ext uri="{FF2B5EF4-FFF2-40B4-BE49-F238E27FC236}">
                <a16:creationId xmlns:a16="http://schemas.microsoft.com/office/drawing/2014/main" id="{BB5E3B94-E654-0C28-4E90-AF929CB299A8}"/>
              </a:ext>
            </a:extLst>
          </p:cNvPr>
          <p:cNvSpPr/>
          <p:nvPr/>
        </p:nvSpPr>
        <p:spPr>
          <a:xfrm>
            <a:off x="757060" y="6025531"/>
            <a:ext cx="5414274" cy="512190"/>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600" b="1"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 b="1" i="0" u="none" strike="noStrike" kern="0" cap="none" spc="0" normalizeH="0" baseline="0" noProof="0">
                <a:ln>
                  <a:noFill/>
                </a:ln>
                <a:solidFill>
                  <a:srgbClr val="00609C"/>
                </a:solidFill>
                <a:effectLst/>
                <a:uLnTx/>
                <a:uFillTx/>
                <a:latin typeface="Montserrat Medium"/>
                <a:ea typeface="Roboto Light" panose="02000000000000000000" pitchFamily="2" charset="0"/>
                <a:cs typeface="Myanmar Text" panose="020B0604020202020204" pitchFamily="34" charset="0"/>
              </a:rPr>
              <a:t>       Indicador de impacto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600" b="1" i="0" u="none" strike="noStrike" kern="0" cap="none" spc="0" normalizeH="0" baseline="0" noProof="0">
              <a:ln>
                <a:noFill/>
              </a:ln>
              <a:solidFill>
                <a:srgbClr val="0070C0"/>
              </a:solidFill>
              <a:effectLst/>
              <a:uLnTx/>
              <a:uFillTx/>
              <a:latin typeface="Montserrat Medium"/>
              <a:ea typeface="Roboto Light" panose="02000000000000000000" pitchFamily="2" charset="0"/>
              <a:cs typeface="Myanmar Text"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600" b="1" kern="0">
                <a:solidFill>
                  <a:srgbClr val="0070C0"/>
                </a:solidFill>
                <a:latin typeface="Montserrat Medium"/>
                <a:ea typeface="Roboto Light" panose="02000000000000000000" pitchFamily="2" charset="0"/>
                <a:cs typeface="Myanmar Text" panose="020B0604020202020204" pitchFamily="34" charset="0"/>
              </a:rPr>
              <a:t>*</a:t>
            </a:r>
            <a:r>
              <a:rPr lang="es-MX" sz="600" b="1" kern="0">
                <a:solidFill>
                  <a:srgbClr val="0070C0"/>
                </a:solidFill>
                <a:latin typeface="Montserrat Medium"/>
                <a:ea typeface="Roboto Light" panose="02000000000000000000" pitchFamily="2" charset="0"/>
                <a:cs typeface="Myanmar Text" panose="020B0604020202020204" pitchFamily="34" charset="0"/>
              </a:rPr>
              <a:t> Este indicador se mide cada dos años como parte de la evaluación de clima laboral.</a:t>
            </a:r>
            <a:endParaRPr lang="es-CO" sz="600" b="1" kern="0">
              <a:solidFill>
                <a:srgbClr val="0070C0"/>
              </a:solidFill>
              <a:latin typeface="Montserrat Medium"/>
              <a:ea typeface="Roboto Light" panose="02000000000000000000" pitchFamily="2" charset="0"/>
              <a:cs typeface="Myanmar Text" panose="020B0604020202020204" pitchFamily="34" charset="0"/>
            </a:endParaRPr>
          </a:p>
        </p:txBody>
      </p:sp>
      <p:sp>
        <p:nvSpPr>
          <p:cNvPr id="44" name="Freeform 83">
            <a:extLst>
              <a:ext uri="{FF2B5EF4-FFF2-40B4-BE49-F238E27FC236}">
                <a16:creationId xmlns:a16="http://schemas.microsoft.com/office/drawing/2014/main" id="{E562EF9A-95E2-0871-BDA7-C4A1046DFBE0}"/>
              </a:ext>
            </a:extLst>
          </p:cNvPr>
          <p:cNvSpPr>
            <a:spLocks noEditPoints="1"/>
          </p:cNvSpPr>
          <p:nvPr/>
        </p:nvSpPr>
        <p:spPr bwMode="auto">
          <a:xfrm flipH="1">
            <a:off x="853565" y="6145953"/>
            <a:ext cx="83230" cy="68282"/>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5" name="Paralelogramo 44">
            <a:extLst>
              <a:ext uri="{FF2B5EF4-FFF2-40B4-BE49-F238E27FC236}">
                <a16:creationId xmlns:a16="http://schemas.microsoft.com/office/drawing/2014/main" id="{54D1D0CB-F45E-190A-6A59-5052C5345A47}"/>
              </a:ext>
            </a:extLst>
          </p:cNvPr>
          <p:cNvSpPr/>
          <p:nvPr/>
        </p:nvSpPr>
        <p:spPr>
          <a:xfrm>
            <a:off x="643933" y="1281195"/>
            <a:ext cx="3405288" cy="290160"/>
          </a:xfrm>
          <a:prstGeom prst="parallelogram">
            <a:avLst/>
          </a:prstGeom>
          <a:solidFill>
            <a:srgbClr val="FEB70E"/>
          </a:solidFill>
          <a:ln w="12700" cap="flat" cmpd="sng" algn="ctr">
            <a:solidFill>
              <a:srgbClr val="FEB7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6" name="CuadroTexto 45">
            <a:extLst>
              <a:ext uri="{FF2B5EF4-FFF2-40B4-BE49-F238E27FC236}">
                <a16:creationId xmlns:a16="http://schemas.microsoft.com/office/drawing/2014/main" id="{57D7E9D4-F678-A285-DFE2-ADABFCFA092B}"/>
              </a:ext>
            </a:extLst>
          </p:cNvPr>
          <p:cNvSpPr txBox="1"/>
          <p:nvPr/>
        </p:nvSpPr>
        <p:spPr>
          <a:xfrm>
            <a:off x="956213" y="1294409"/>
            <a:ext cx="2690707"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Transformación Digital y Analítica</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47" name="Paralelogramo 46">
            <a:extLst>
              <a:ext uri="{FF2B5EF4-FFF2-40B4-BE49-F238E27FC236}">
                <a16:creationId xmlns:a16="http://schemas.microsoft.com/office/drawing/2014/main" id="{8229D3DB-C1B1-A87B-5804-4A2CB19D4A98}"/>
              </a:ext>
            </a:extLst>
          </p:cNvPr>
          <p:cNvSpPr/>
          <p:nvPr/>
        </p:nvSpPr>
        <p:spPr>
          <a:xfrm>
            <a:off x="646949" y="2508703"/>
            <a:ext cx="3406263" cy="314913"/>
          </a:xfrm>
          <a:prstGeom prst="parallelogram">
            <a:avLst/>
          </a:prstGeom>
          <a:solidFill>
            <a:srgbClr val="FF8701"/>
          </a:solidFill>
          <a:ln w="12700" cap="flat" cmpd="sng" algn="ctr">
            <a:solidFill>
              <a:srgbClr val="FF870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8" name="CuadroTexto 47">
            <a:extLst>
              <a:ext uri="{FF2B5EF4-FFF2-40B4-BE49-F238E27FC236}">
                <a16:creationId xmlns:a16="http://schemas.microsoft.com/office/drawing/2014/main" id="{D65E757D-8561-3DBF-C85B-B8086FAB9A67}"/>
              </a:ext>
            </a:extLst>
          </p:cNvPr>
          <p:cNvSpPr txBox="1"/>
          <p:nvPr/>
        </p:nvSpPr>
        <p:spPr>
          <a:xfrm>
            <a:off x="830284" y="2539146"/>
            <a:ext cx="2942566"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Gestión del Conocimiento e Innovación</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49" name="Paralelogramo 48">
            <a:extLst>
              <a:ext uri="{FF2B5EF4-FFF2-40B4-BE49-F238E27FC236}">
                <a16:creationId xmlns:a16="http://schemas.microsoft.com/office/drawing/2014/main" id="{F246145F-3FF5-BAF2-3B19-2FA643199C8F}"/>
              </a:ext>
            </a:extLst>
          </p:cNvPr>
          <p:cNvSpPr/>
          <p:nvPr/>
        </p:nvSpPr>
        <p:spPr>
          <a:xfrm>
            <a:off x="658454" y="4361983"/>
            <a:ext cx="3394758" cy="324825"/>
          </a:xfrm>
          <a:prstGeom prst="parallelogram">
            <a:avLst/>
          </a:prstGeom>
          <a:solidFill>
            <a:srgbClr val="FF5B00"/>
          </a:solidFill>
          <a:ln w="12700" cap="flat" cmpd="sng" algn="ctr">
            <a:solidFill>
              <a:srgbClr val="FF5B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0" name="CuadroTexto 49">
            <a:extLst>
              <a:ext uri="{FF2B5EF4-FFF2-40B4-BE49-F238E27FC236}">
                <a16:creationId xmlns:a16="http://schemas.microsoft.com/office/drawing/2014/main" id="{8A7B9007-940E-CC32-AFC6-867610BCA463}"/>
              </a:ext>
            </a:extLst>
          </p:cNvPr>
          <p:cNvSpPr txBox="1"/>
          <p:nvPr/>
        </p:nvSpPr>
        <p:spPr>
          <a:xfrm>
            <a:off x="1034721" y="4403045"/>
            <a:ext cx="2630849"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Capital Humano Estratégico</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54" name="CuadroTexto 53">
            <a:extLst>
              <a:ext uri="{FF2B5EF4-FFF2-40B4-BE49-F238E27FC236}">
                <a16:creationId xmlns:a16="http://schemas.microsoft.com/office/drawing/2014/main" id="{532FA61A-05A5-8638-35D1-0927B7726624}"/>
              </a:ext>
            </a:extLst>
          </p:cNvPr>
          <p:cNvSpPr txBox="1"/>
          <p:nvPr/>
        </p:nvSpPr>
        <p:spPr>
          <a:xfrm flipH="1">
            <a:off x="6050971" y="1241373"/>
            <a:ext cx="2133573" cy="276999"/>
          </a:xfrm>
          <a:prstGeom prst="rect">
            <a:avLst/>
          </a:prstGeom>
          <a:solidFill>
            <a:srgbClr val="41678C"/>
          </a:solid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Formula</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55" name="CuadroTexto 54">
            <a:extLst>
              <a:ext uri="{FF2B5EF4-FFF2-40B4-BE49-F238E27FC236}">
                <a16:creationId xmlns:a16="http://schemas.microsoft.com/office/drawing/2014/main" id="{9A55CBC5-DDC8-B41F-3E96-3AD60FDC1D64}"/>
              </a:ext>
            </a:extLst>
          </p:cNvPr>
          <p:cNvSpPr txBox="1"/>
          <p:nvPr/>
        </p:nvSpPr>
        <p:spPr>
          <a:xfrm flipH="1">
            <a:off x="7684893" y="1241373"/>
            <a:ext cx="1451742" cy="276999"/>
          </a:xfrm>
          <a:prstGeom prst="rect">
            <a:avLst/>
          </a:prstGeom>
          <a:solidFill>
            <a:srgbClr val="41678C"/>
          </a:solid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Periodicidad</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56" name="CuadroTexto 55">
            <a:extLst>
              <a:ext uri="{FF2B5EF4-FFF2-40B4-BE49-F238E27FC236}">
                <a16:creationId xmlns:a16="http://schemas.microsoft.com/office/drawing/2014/main" id="{8910D412-DA90-4703-43E1-3560C851EECF}"/>
              </a:ext>
            </a:extLst>
          </p:cNvPr>
          <p:cNvSpPr txBox="1"/>
          <p:nvPr/>
        </p:nvSpPr>
        <p:spPr>
          <a:xfrm flipH="1">
            <a:off x="9048685" y="1244429"/>
            <a:ext cx="992567" cy="276999"/>
          </a:xfrm>
          <a:prstGeom prst="rect">
            <a:avLst/>
          </a:prstGeom>
          <a:solidFill>
            <a:srgbClr val="41678C"/>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Meta</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57" name="CuadroTexto 56">
            <a:extLst>
              <a:ext uri="{FF2B5EF4-FFF2-40B4-BE49-F238E27FC236}">
                <a16:creationId xmlns:a16="http://schemas.microsoft.com/office/drawing/2014/main" id="{B836F6BA-717B-8883-DDB4-39B6BEA55A61}"/>
              </a:ext>
            </a:extLst>
          </p:cNvPr>
          <p:cNvSpPr txBox="1"/>
          <p:nvPr/>
        </p:nvSpPr>
        <p:spPr>
          <a:xfrm flipH="1">
            <a:off x="10248952" y="1240684"/>
            <a:ext cx="992567" cy="27699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Resultado</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2" name="Título 1">
            <a:extLst>
              <a:ext uri="{FF2B5EF4-FFF2-40B4-BE49-F238E27FC236}">
                <a16:creationId xmlns:a16="http://schemas.microsoft.com/office/drawing/2014/main" id="{FB2DAFDC-A73E-839E-14F2-9BC1090E5C50}"/>
              </a:ext>
            </a:extLst>
          </p:cNvPr>
          <p:cNvSpPr txBox="1">
            <a:spLocks/>
          </p:cNvSpPr>
          <p:nvPr/>
        </p:nvSpPr>
        <p:spPr>
          <a:xfrm>
            <a:off x="655196" y="2840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Indicadores estratégicos</a:t>
            </a:r>
          </a:p>
        </p:txBody>
      </p:sp>
      <p:sp>
        <p:nvSpPr>
          <p:cNvPr id="42" name="CuadroTexto 41">
            <a:extLst>
              <a:ext uri="{FF2B5EF4-FFF2-40B4-BE49-F238E27FC236}">
                <a16:creationId xmlns:a16="http://schemas.microsoft.com/office/drawing/2014/main" id="{0E183413-D112-B2BD-BC93-29BC6C1CE620}"/>
              </a:ext>
            </a:extLst>
          </p:cNvPr>
          <p:cNvSpPr txBox="1"/>
          <p:nvPr/>
        </p:nvSpPr>
        <p:spPr>
          <a:xfrm>
            <a:off x="679810" y="721329"/>
            <a:ext cx="10491727" cy="400110"/>
          </a:xfrm>
          <a:prstGeom prst="rect">
            <a:avLst/>
          </a:prstGeom>
          <a:noFill/>
        </p:spPr>
        <p:txBody>
          <a:bodyPr wrap="square">
            <a:spAutoFit/>
          </a:bodyPr>
          <a:lstStyle/>
          <a:p>
            <a:r>
              <a:rPr lang="es-CO" sz="2000">
                <a:solidFill>
                  <a:srgbClr val="B28A3F"/>
                </a:solidFill>
                <a:latin typeface="+mj-lt"/>
                <a:ea typeface="+mj-ea"/>
                <a:cs typeface="+mj-cs"/>
              </a:rPr>
              <a:t>Tablero de control: Indicadores estratégicos</a:t>
            </a:r>
          </a:p>
        </p:txBody>
      </p:sp>
      <p:sp>
        <p:nvSpPr>
          <p:cNvPr id="14" name="Título 1">
            <a:extLst>
              <a:ext uri="{FF2B5EF4-FFF2-40B4-BE49-F238E27FC236}">
                <a16:creationId xmlns:a16="http://schemas.microsoft.com/office/drawing/2014/main" id="{E60CF17D-5FC8-DA6C-FB1B-1A5E0D2374CA}"/>
              </a:ext>
            </a:extLst>
          </p:cNvPr>
          <p:cNvSpPr txBox="1">
            <a:spLocks/>
          </p:cNvSpPr>
          <p:nvPr/>
        </p:nvSpPr>
        <p:spPr>
          <a:xfrm>
            <a:off x="10584178" y="5997706"/>
            <a:ext cx="116468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800" b="1" i="0" u="none" strike="noStrike" kern="0" cap="none" spc="0" normalizeH="0" baseline="0" noProof="0">
                <a:ln>
                  <a:noFill/>
                </a:ln>
                <a:solidFill>
                  <a:prstClr val="black"/>
                </a:solidFill>
                <a:effectLst/>
                <a:uLnTx/>
                <a:uFillTx/>
                <a:latin typeface="Montserrat Medium"/>
                <a:ea typeface="+mj-ea"/>
                <a:cs typeface="+mj-cs"/>
              </a:rPr>
              <a:t>No aplica=N.A.</a:t>
            </a:r>
          </a:p>
        </p:txBody>
      </p:sp>
      <p:sp>
        <p:nvSpPr>
          <p:cNvPr id="52" name="Título 1">
            <a:extLst>
              <a:ext uri="{FF2B5EF4-FFF2-40B4-BE49-F238E27FC236}">
                <a16:creationId xmlns:a16="http://schemas.microsoft.com/office/drawing/2014/main" id="{D1DF7222-0FB3-FDB8-EFE5-496993301C14}"/>
              </a:ext>
            </a:extLst>
          </p:cNvPr>
          <p:cNvSpPr txBox="1">
            <a:spLocks/>
          </p:cNvSpPr>
          <p:nvPr/>
        </p:nvSpPr>
        <p:spPr>
          <a:xfrm>
            <a:off x="6328020" y="6023016"/>
            <a:ext cx="116468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800" b="1" i="0" u="none" strike="noStrike" kern="0" cap="none" spc="0" normalizeH="0" baseline="0" noProof="0">
                <a:ln>
                  <a:noFill/>
                </a:ln>
                <a:solidFill>
                  <a:prstClr val="black"/>
                </a:solidFill>
                <a:effectLst/>
                <a:uLnTx/>
                <a:uFillTx/>
                <a:latin typeface="Montserrat Medium"/>
                <a:ea typeface="+mj-ea"/>
                <a:cs typeface="+mj-cs"/>
              </a:rPr>
              <a:t>Cumple los límites de Tolerancia</a:t>
            </a:r>
          </a:p>
        </p:txBody>
      </p:sp>
      <p:sp>
        <p:nvSpPr>
          <p:cNvPr id="53" name="Título 1">
            <a:extLst>
              <a:ext uri="{FF2B5EF4-FFF2-40B4-BE49-F238E27FC236}">
                <a16:creationId xmlns:a16="http://schemas.microsoft.com/office/drawing/2014/main" id="{EFCC7E80-240D-DE48-6BF1-8F72AB2B5A26}"/>
              </a:ext>
            </a:extLst>
          </p:cNvPr>
          <p:cNvSpPr txBox="1">
            <a:spLocks/>
          </p:cNvSpPr>
          <p:nvPr/>
        </p:nvSpPr>
        <p:spPr>
          <a:xfrm>
            <a:off x="7718587" y="6026150"/>
            <a:ext cx="1281549"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800" kern="0">
                <a:solidFill>
                  <a:prstClr val="black"/>
                </a:solidFill>
                <a:latin typeface="Montserrat Medium"/>
              </a:rPr>
              <a:t>Dentro de los límites de la Tolerancia</a:t>
            </a:r>
            <a:endParaRPr kumimoji="0" lang="es-CO" sz="800" b="1" i="0" u="none" strike="noStrike" kern="0" cap="none" spc="0" normalizeH="0" baseline="0" noProof="0">
              <a:ln>
                <a:noFill/>
              </a:ln>
              <a:solidFill>
                <a:prstClr val="black"/>
              </a:solidFill>
              <a:effectLst/>
              <a:uLnTx/>
              <a:uFillTx/>
              <a:latin typeface="Montserrat Medium"/>
              <a:ea typeface="+mj-ea"/>
              <a:cs typeface="+mj-cs"/>
            </a:endParaRPr>
          </a:p>
        </p:txBody>
      </p:sp>
      <p:sp>
        <p:nvSpPr>
          <p:cNvPr id="68" name="Título 1">
            <a:extLst>
              <a:ext uri="{FF2B5EF4-FFF2-40B4-BE49-F238E27FC236}">
                <a16:creationId xmlns:a16="http://schemas.microsoft.com/office/drawing/2014/main" id="{5AA1D5C9-C421-C36C-69C5-A7A9B1956E31}"/>
              </a:ext>
            </a:extLst>
          </p:cNvPr>
          <p:cNvSpPr txBox="1">
            <a:spLocks/>
          </p:cNvSpPr>
          <p:nvPr/>
        </p:nvSpPr>
        <p:spPr>
          <a:xfrm>
            <a:off x="9181484" y="6011827"/>
            <a:ext cx="1299891"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800" kern="0">
                <a:solidFill>
                  <a:prstClr val="black"/>
                </a:solidFill>
                <a:latin typeface="Montserrat Medium"/>
              </a:rPr>
              <a:t>Por fuera de los límites de Tolerancia</a:t>
            </a:r>
            <a:endParaRPr kumimoji="0" lang="es-CO" sz="800" b="1" i="0" u="none" strike="noStrike" kern="0" cap="none" spc="0" normalizeH="0" baseline="0" noProof="0">
              <a:ln>
                <a:noFill/>
              </a:ln>
              <a:solidFill>
                <a:prstClr val="black"/>
              </a:solidFill>
              <a:effectLst/>
              <a:uLnTx/>
              <a:uFillTx/>
              <a:latin typeface="Montserrat Medium"/>
              <a:ea typeface="+mj-ea"/>
              <a:cs typeface="+mj-cs"/>
            </a:endParaRPr>
          </a:p>
        </p:txBody>
      </p:sp>
      <p:grpSp>
        <p:nvGrpSpPr>
          <p:cNvPr id="69" name="Grupo 68">
            <a:extLst>
              <a:ext uri="{FF2B5EF4-FFF2-40B4-BE49-F238E27FC236}">
                <a16:creationId xmlns:a16="http://schemas.microsoft.com/office/drawing/2014/main" id="{855671D8-871D-DD28-3332-3EC0D4F11C65}"/>
              </a:ext>
            </a:extLst>
          </p:cNvPr>
          <p:cNvGrpSpPr/>
          <p:nvPr/>
        </p:nvGrpSpPr>
        <p:grpSpPr>
          <a:xfrm>
            <a:off x="6096000" y="6104307"/>
            <a:ext cx="260638" cy="92870"/>
            <a:chOff x="12192000" y="-6746875"/>
            <a:chExt cx="9142412" cy="2951163"/>
          </a:xfrm>
        </p:grpSpPr>
        <p:sp>
          <p:nvSpPr>
            <p:cNvPr id="70" name="Google Shape;719;p34">
              <a:extLst>
                <a:ext uri="{FF2B5EF4-FFF2-40B4-BE49-F238E27FC236}">
                  <a16:creationId xmlns:a16="http://schemas.microsoft.com/office/drawing/2014/main" id="{171B2348-806E-5BB2-96FC-71017541B702}"/>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71" name="Google Shape;720;p34">
              <a:extLst>
                <a:ext uri="{FF2B5EF4-FFF2-40B4-BE49-F238E27FC236}">
                  <a16:creationId xmlns:a16="http://schemas.microsoft.com/office/drawing/2014/main" id="{8EFD8E8F-F947-D065-4A36-611628610AAC}"/>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72" name="Grupo 71">
              <a:extLst>
                <a:ext uri="{FF2B5EF4-FFF2-40B4-BE49-F238E27FC236}">
                  <a16:creationId xmlns:a16="http://schemas.microsoft.com/office/drawing/2014/main" id="{4EC48809-D222-8189-C439-7516E49157C1}"/>
                </a:ext>
              </a:extLst>
            </p:cNvPr>
            <p:cNvGrpSpPr/>
            <p:nvPr/>
          </p:nvGrpSpPr>
          <p:grpSpPr>
            <a:xfrm>
              <a:off x="18081625" y="-6746875"/>
              <a:ext cx="2538412" cy="2951163"/>
              <a:chOff x="18081625" y="-6746875"/>
              <a:chExt cx="2538412" cy="2951163"/>
            </a:xfrm>
          </p:grpSpPr>
          <p:sp>
            <p:nvSpPr>
              <p:cNvPr id="81" name="Google Shape;721;p34">
                <a:extLst>
                  <a:ext uri="{FF2B5EF4-FFF2-40B4-BE49-F238E27FC236}">
                    <a16:creationId xmlns:a16="http://schemas.microsoft.com/office/drawing/2014/main" id="{A523EBBA-A4C3-CF2F-E0D2-2036D4A099A7}"/>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2" name="Google Shape;722;p34">
                <a:extLst>
                  <a:ext uri="{FF2B5EF4-FFF2-40B4-BE49-F238E27FC236}">
                    <a16:creationId xmlns:a16="http://schemas.microsoft.com/office/drawing/2014/main" id="{345AC74D-5E11-66DE-C026-E4684C5C2B90}"/>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3" name="Google Shape;723;p34">
                <a:extLst>
                  <a:ext uri="{FF2B5EF4-FFF2-40B4-BE49-F238E27FC236}">
                    <a16:creationId xmlns:a16="http://schemas.microsoft.com/office/drawing/2014/main" id="{9EEC7CEE-8EFA-947B-A5BF-59E3E1EFCEDE}"/>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73" name="Grupo 72">
              <a:extLst>
                <a:ext uri="{FF2B5EF4-FFF2-40B4-BE49-F238E27FC236}">
                  <a16:creationId xmlns:a16="http://schemas.microsoft.com/office/drawing/2014/main" id="{02FD74B4-23C9-9EBB-457B-B5D0FCA1E8C8}"/>
                </a:ext>
              </a:extLst>
            </p:cNvPr>
            <p:cNvGrpSpPr/>
            <p:nvPr/>
          </p:nvGrpSpPr>
          <p:grpSpPr>
            <a:xfrm>
              <a:off x="15378112" y="-6746875"/>
              <a:ext cx="2538413" cy="2951163"/>
              <a:chOff x="15378112" y="-6746875"/>
              <a:chExt cx="2538413" cy="2951163"/>
            </a:xfrm>
          </p:grpSpPr>
          <p:sp>
            <p:nvSpPr>
              <p:cNvPr id="78" name="Google Shape;724;p34">
                <a:extLst>
                  <a:ext uri="{FF2B5EF4-FFF2-40B4-BE49-F238E27FC236}">
                    <a16:creationId xmlns:a16="http://schemas.microsoft.com/office/drawing/2014/main" id="{CFB32C7E-B03C-ECC8-1970-567EAE60CA79}"/>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79" name="Google Shape;725;p34">
                <a:extLst>
                  <a:ext uri="{FF2B5EF4-FFF2-40B4-BE49-F238E27FC236}">
                    <a16:creationId xmlns:a16="http://schemas.microsoft.com/office/drawing/2014/main" id="{CC74A243-79EC-0480-4523-EBA394C5827C}"/>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0" name="Google Shape;726;p34">
                <a:extLst>
                  <a:ext uri="{FF2B5EF4-FFF2-40B4-BE49-F238E27FC236}">
                    <a16:creationId xmlns:a16="http://schemas.microsoft.com/office/drawing/2014/main" id="{55433A73-4ACD-F5BE-B09D-0339DE5C2E27}"/>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74" name="Grupo 73">
              <a:extLst>
                <a:ext uri="{FF2B5EF4-FFF2-40B4-BE49-F238E27FC236}">
                  <a16:creationId xmlns:a16="http://schemas.microsoft.com/office/drawing/2014/main" id="{552D197C-9FEB-B5CA-6B76-F5206BBBA7CD}"/>
                </a:ext>
              </a:extLst>
            </p:cNvPr>
            <p:cNvGrpSpPr/>
            <p:nvPr/>
          </p:nvGrpSpPr>
          <p:grpSpPr>
            <a:xfrm>
              <a:off x="12598400" y="-6746875"/>
              <a:ext cx="2619375" cy="2951163"/>
              <a:chOff x="12598400" y="-6746875"/>
              <a:chExt cx="2619375" cy="2951163"/>
            </a:xfrm>
          </p:grpSpPr>
          <p:sp>
            <p:nvSpPr>
              <p:cNvPr id="75" name="Google Shape;727;p34">
                <a:extLst>
                  <a:ext uri="{FF2B5EF4-FFF2-40B4-BE49-F238E27FC236}">
                    <a16:creationId xmlns:a16="http://schemas.microsoft.com/office/drawing/2014/main" id="{01EC3AB8-034C-5434-B655-7743F5F57E24}"/>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76" name="Google Shape;728;p34">
                <a:extLst>
                  <a:ext uri="{FF2B5EF4-FFF2-40B4-BE49-F238E27FC236}">
                    <a16:creationId xmlns:a16="http://schemas.microsoft.com/office/drawing/2014/main" id="{28258F4F-7DE5-9BBD-5529-030042CF88E2}"/>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77" name="Google Shape;729;p34">
                <a:extLst>
                  <a:ext uri="{FF2B5EF4-FFF2-40B4-BE49-F238E27FC236}">
                    <a16:creationId xmlns:a16="http://schemas.microsoft.com/office/drawing/2014/main" id="{F282EF18-E5D9-CBC0-ABDD-854B090119DE}"/>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84" name="Grupo 83">
            <a:extLst>
              <a:ext uri="{FF2B5EF4-FFF2-40B4-BE49-F238E27FC236}">
                <a16:creationId xmlns:a16="http://schemas.microsoft.com/office/drawing/2014/main" id="{4E476C63-2739-FB0A-C844-0DD79B2FCB2D}"/>
              </a:ext>
            </a:extLst>
          </p:cNvPr>
          <p:cNvGrpSpPr/>
          <p:nvPr/>
        </p:nvGrpSpPr>
        <p:grpSpPr>
          <a:xfrm>
            <a:off x="7492700" y="6104307"/>
            <a:ext cx="260638" cy="92870"/>
            <a:chOff x="12192000" y="-6746875"/>
            <a:chExt cx="9142412" cy="2951163"/>
          </a:xfrm>
        </p:grpSpPr>
        <p:sp>
          <p:nvSpPr>
            <p:cNvPr id="85" name="Google Shape;719;p34">
              <a:extLst>
                <a:ext uri="{FF2B5EF4-FFF2-40B4-BE49-F238E27FC236}">
                  <a16:creationId xmlns:a16="http://schemas.microsoft.com/office/drawing/2014/main" id="{7874AA6D-2C2F-262D-8BDA-1D814058A22E}"/>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86" name="Google Shape;720;p34">
              <a:extLst>
                <a:ext uri="{FF2B5EF4-FFF2-40B4-BE49-F238E27FC236}">
                  <a16:creationId xmlns:a16="http://schemas.microsoft.com/office/drawing/2014/main" id="{6403F194-5A98-AD0A-EE5A-399B9DC6ABC5}"/>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87" name="Grupo 86">
              <a:extLst>
                <a:ext uri="{FF2B5EF4-FFF2-40B4-BE49-F238E27FC236}">
                  <a16:creationId xmlns:a16="http://schemas.microsoft.com/office/drawing/2014/main" id="{89B342C4-72D4-4561-108D-6771928E6FA3}"/>
                </a:ext>
              </a:extLst>
            </p:cNvPr>
            <p:cNvGrpSpPr/>
            <p:nvPr/>
          </p:nvGrpSpPr>
          <p:grpSpPr>
            <a:xfrm>
              <a:off x="18081625" y="-6746875"/>
              <a:ext cx="2538412" cy="2951163"/>
              <a:chOff x="18081625" y="-6746875"/>
              <a:chExt cx="2538412" cy="2951163"/>
            </a:xfrm>
          </p:grpSpPr>
          <p:sp>
            <p:nvSpPr>
              <p:cNvPr id="96" name="Google Shape;721;p34">
                <a:extLst>
                  <a:ext uri="{FF2B5EF4-FFF2-40B4-BE49-F238E27FC236}">
                    <a16:creationId xmlns:a16="http://schemas.microsoft.com/office/drawing/2014/main" id="{2F1FCD47-1231-ED0E-E207-D630BFC89448}"/>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7" name="Google Shape;722;p34">
                <a:extLst>
                  <a:ext uri="{FF2B5EF4-FFF2-40B4-BE49-F238E27FC236}">
                    <a16:creationId xmlns:a16="http://schemas.microsoft.com/office/drawing/2014/main" id="{3BDA956A-D970-3B4A-EF66-5B19CB00ECFC}"/>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8" name="Google Shape;723;p34">
                <a:extLst>
                  <a:ext uri="{FF2B5EF4-FFF2-40B4-BE49-F238E27FC236}">
                    <a16:creationId xmlns:a16="http://schemas.microsoft.com/office/drawing/2014/main" id="{2CD48068-D9D1-B6AC-9D63-DF3623A8DCC2}"/>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88" name="Grupo 87">
              <a:extLst>
                <a:ext uri="{FF2B5EF4-FFF2-40B4-BE49-F238E27FC236}">
                  <a16:creationId xmlns:a16="http://schemas.microsoft.com/office/drawing/2014/main" id="{54BAF7A2-8FED-34C8-6135-AE0CE1B32445}"/>
                </a:ext>
              </a:extLst>
            </p:cNvPr>
            <p:cNvGrpSpPr/>
            <p:nvPr/>
          </p:nvGrpSpPr>
          <p:grpSpPr>
            <a:xfrm>
              <a:off x="15378112" y="-6746875"/>
              <a:ext cx="2538413" cy="2951163"/>
              <a:chOff x="15378112" y="-6746875"/>
              <a:chExt cx="2538413" cy="2951163"/>
            </a:xfrm>
          </p:grpSpPr>
          <p:sp>
            <p:nvSpPr>
              <p:cNvPr id="93" name="Google Shape;724;p34">
                <a:extLst>
                  <a:ext uri="{FF2B5EF4-FFF2-40B4-BE49-F238E27FC236}">
                    <a16:creationId xmlns:a16="http://schemas.microsoft.com/office/drawing/2014/main" id="{566E1479-0B45-1680-DF7A-66FF0DD672B7}"/>
                  </a:ext>
                </a:extLst>
              </p:cNvPr>
              <p:cNvSpPr txBox="1">
                <a:spLocks noChangeArrowheads="1"/>
              </p:cNvSpPr>
              <p:nvPr/>
            </p:nvSpPr>
            <p:spPr bwMode="auto">
              <a:xfrm>
                <a:off x="15378112" y="-4667250"/>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4" name="Google Shape;725;p34">
                <a:extLst>
                  <a:ext uri="{FF2B5EF4-FFF2-40B4-BE49-F238E27FC236}">
                    <a16:creationId xmlns:a16="http://schemas.microsoft.com/office/drawing/2014/main" id="{FCAA2222-148B-E477-90DA-416A29C1DCBF}"/>
                  </a:ext>
                </a:extLst>
              </p:cNvPr>
              <p:cNvSpPr txBox="1">
                <a:spLocks noChangeArrowheads="1"/>
              </p:cNvSpPr>
              <p:nvPr/>
            </p:nvSpPr>
            <p:spPr bwMode="auto">
              <a:xfrm>
                <a:off x="15378112" y="-5875337"/>
                <a:ext cx="2538413"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5" name="Google Shape;726;p34">
                <a:extLst>
                  <a:ext uri="{FF2B5EF4-FFF2-40B4-BE49-F238E27FC236}">
                    <a16:creationId xmlns:a16="http://schemas.microsoft.com/office/drawing/2014/main" id="{CC7EB24C-C170-0CE3-FBD9-00FEC1D11E11}"/>
                  </a:ext>
                </a:extLst>
              </p:cNvPr>
              <p:cNvSpPr txBox="1">
                <a:spLocks noChangeArrowheads="1"/>
              </p:cNvSpPr>
              <p:nvPr/>
            </p:nvSpPr>
            <p:spPr bwMode="auto">
              <a:xfrm>
                <a:off x="15378112" y="-6746875"/>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89" name="Grupo 88">
              <a:extLst>
                <a:ext uri="{FF2B5EF4-FFF2-40B4-BE49-F238E27FC236}">
                  <a16:creationId xmlns:a16="http://schemas.microsoft.com/office/drawing/2014/main" id="{39A5F54B-BBBF-D5A3-F5A7-451AEB7A82BC}"/>
                </a:ext>
              </a:extLst>
            </p:cNvPr>
            <p:cNvGrpSpPr/>
            <p:nvPr/>
          </p:nvGrpSpPr>
          <p:grpSpPr>
            <a:xfrm>
              <a:off x="12598400" y="-6746875"/>
              <a:ext cx="2619375" cy="2951163"/>
              <a:chOff x="12598400" y="-6746875"/>
              <a:chExt cx="2619375" cy="2951163"/>
            </a:xfrm>
          </p:grpSpPr>
          <p:sp>
            <p:nvSpPr>
              <p:cNvPr id="90" name="Google Shape;727;p34">
                <a:extLst>
                  <a:ext uri="{FF2B5EF4-FFF2-40B4-BE49-F238E27FC236}">
                    <a16:creationId xmlns:a16="http://schemas.microsoft.com/office/drawing/2014/main" id="{3700C47B-21B4-F3DE-664F-17E31E9FD21B}"/>
                  </a:ext>
                </a:extLst>
              </p:cNvPr>
              <p:cNvSpPr txBox="1">
                <a:spLocks noChangeArrowheads="1"/>
              </p:cNvSpPr>
              <p:nvPr/>
            </p:nvSpPr>
            <p:spPr bwMode="auto">
              <a:xfrm>
                <a:off x="12598400" y="-5875337"/>
                <a:ext cx="2619375"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1" name="Google Shape;728;p34">
                <a:extLst>
                  <a:ext uri="{FF2B5EF4-FFF2-40B4-BE49-F238E27FC236}">
                    <a16:creationId xmlns:a16="http://schemas.microsoft.com/office/drawing/2014/main" id="{A8C0C004-1619-DE58-5306-C86B52086BF2}"/>
                  </a:ext>
                </a:extLst>
              </p:cNvPr>
              <p:cNvSpPr txBox="1">
                <a:spLocks noChangeArrowheads="1"/>
              </p:cNvSpPr>
              <p:nvPr/>
            </p:nvSpPr>
            <p:spPr bwMode="auto">
              <a:xfrm>
                <a:off x="12598400" y="-4667250"/>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2" name="Google Shape;729;p34">
                <a:extLst>
                  <a:ext uri="{FF2B5EF4-FFF2-40B4-BE49-F238E27FC236}">
                    <a16:creationId xmlns:a16="http://schemas.microsoft.com/office/drawing/2014/main" id="{D406AA56-255E-C781-AC43-56F4803BE759}"/>
                  </a:ext>
                </a:extLst>
              </p:cNvPr>
              <p:cNvSpPr txBox="1">
                <a:spLocks noChangeArrowheads="1"/>
              </p:cNvSpPr>
              <p:nvPr/>
            </p:nvSpPr>
            <p:spPr bwMode="auto">
              <a:xfrm>
                <a:off x="12598400" y="-6746875"/>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99" name="Grupo 98">
            <a:extLst>
              <a:ext uri="{FF2B5EF4-FFF2-40B4-BE49-F238E27FC236}">
                <a16:creationId xmlns:a16="http://schemas.microsoft.com/office/drawing/2014/main" id="{5D033E6C-F45C-B624-336D-7FE3BCA06087}"/>
              </a:ext>
            </a:extLst>
          </p:cNvPr>
          <p:cNvGrpSpPr/>
          <p:nvPr/>
        </p:nvGrpSpPr>
        <p:grpSpPr>
          <a:xfrm>
            <a:off x="8947650" y="6102505"/>
            <a:ext cx="260638" cy="92870"/>
            <a:chOff x="12192000" y="-6746875"/>
            <a:chExt cx="9142412" cy="2951163"/>
          </a:xfrm>
        </p:grpSpPr>
        <p:sp>
          <p:nvSpPr>
            <p:cNvPr id="100" name="Google Shape;719;p34">
              <a:extLst>
                <a:ext uri="{FF2B5EF4-FFF2-40B4-BE49-F238E27FC236}">
                  <a16:creationId xmlns:a16="http://schemas.microsoft.com/office/drawing/2014/main" id="{5183E2D5-9647-A459-2594-6B27B39E06F1}"/>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01" name="Google Shape;720;p34">
              <a:extLst>
                <a:ext uri="{FF2B5EF4-FFF2-40B4-BE49-F238E27FC236}">
                  <a16:creationId xmlns:a16="http://schemas.microsoft.com/office/drawing/2014/main" id="{6701B56A-1E8A-FCB5-473A-ABF221E921E5}"/>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02" name="Grupo 101">
              <a:extLst>
                <a:ext uri="{FF2B5EF4-FFF2-40B4-BE49-F238E27FC236}">
                  <a16:creationId xmlns:a16="http://schemas.microsoft.com/office/drawing/2014/main" id="{3439074A-80A9-2522-F209-3FCFF58EC3D9}"/>
                </a:ext>
              </a:extLst>
            </p:cNvPr>
            <p:cNvGrpSpPr/>
            <p:nvPr/>
          </p:nvGrpSpPr>
          <p:grpSpPr>
            <a:xfrm>
              <a:off x="18081625" y="-6746875"/>
              <a:ext cx="2538412" cy="2951163"/>
              <a:chOff x="18081625" y="-6746875"/>
              <a:chExt cx="2538412" cy="2951163"/>
            </a:xfrm>
          </p:grpSpPr>
          <p:sp>
            <p:nvSpPr>
              <p:cNvPr id="111" name="Google Shape;721;p34">
                <a:extLst>
                  <a:ext uri="{FF2B5EF4-FFF2-40B4-BE49-F238E27FC236}">
                    <a16:creationId xmlns:a16="http://schemas.microsoft.com/office/drawing/2014/main" id="{C51061C8-6627-9D6D-446B-77F4F109F4B7}"/>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2" name="Google Shape;722;p34">
                <a:extLst>
                  <a:ext uri="{FF2B5EF4-FFF2-40B4-BE49-F238E27FC236}">
                    <a16:creationId xmlns:a16="http://schemas.microsoft.com/office/drawing/2014/main" id="{4275DEB7-EC72-31B8-EF31-DB0A98511CA3}"/>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3" name="Google Shape;723;p34">
                <a:extLst>
                  <a:ext uri="{FF2B5EF4-FFF2-40B4-BE49-F238E27FC236}">
                    <a16:creationId xmlns:a16="http://schemas.microsoft.com/office/drawing/2014/main" id="{C1304099-9892-B214-E1D0-D195FC38DD67}"/>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03" name="Grupo 102">
              <a:extLst>
                <a:ext uri="{FF2B5EF4-FFF2-40B4-BE49-F238E27FC236}">
                  <a16:creationId xmlns:a16="http://schemas.microsoft.com/office/drawing/2014/main" id="{5EAA90E8-10AB-4966-AFDD-18F7214F9FC3}"/>
                </a:ext>
              </a:extLst>
            </p:cNvPr>
            <p:cNvGrpSpPr/>
            <p:nvPr/>
          </p:nvGrpSpPr>
          <p:grpSpPr>
            <a:xfrm>
              <a:off x="15378112" y="-6746875"/>
              <a:ext cx="2538413" cy="2951163"/>
              <a:chOff x="15378112" y="-6746875"/>
              <a:chExt cx="2538413" cy="2951163"/>
            </a:xfrm>
          </p:grpSpPr>
          <p:sp>
            <p:nvSpPr>
              <p:cNvPr id="108" name="Google Shape;724;p34">
                <a:extLst>
                  <a:ext uri="{FF2B5EF4-FFF2-40B4-BE49-F238E27FC236}">
                    <a16:creationId xmlns:a16="http://schemas.microsoft.com/office/drawing/2014/main" id="{99130857-D3EA-8A7B-6E72-D64C29D684D0}"/>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9" name="Google Shape;725;p34">
                <a:extLst>
                  <a:ext uri="{FF2B5EF4-FFF2-40B4-BE49-F238E27FC236}">
                    <a16:creationId xmlns:a16="http://schemas.microsoft.com/office/drawing/2014/main" id="{21BB6CB8-61CC-5E1B-1EFA-6A02DD0B497A}"/>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0" name="Google Shape;726;p34">
                <a:extLst>
                  <a:ext uri="{FF2B5EF4-FFF2-40B4-BE49-F238E27FC236}">
                    <a16:creationId xmlns:a16="http://schemas.microsoft.com/office/drawing/2014/main" id="{D993EE90-A015-A20D-C8CB-7F2E3857E533}"/>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04" name="Grupo 103">
              <a:extLst>
                <a:ext uri="{FF2B5EF4-FFF2-40B4-BE49-F238E27FC236}">
                  <a16:creationId xmlns:a16="http://schemas.microsoft.com/office/drawing/2014/main" id="{0AD69D0D-4188-9BC7-2D03-B48A4AC5161A}"/>
                </a:ext>
              </a:extLst>
            </p:cNvPr>
            <p:cNvGrpSpPr/>
            <p:nvPr/>
          </p:nvGrpSpPr>
          <p:grpSpPr>
            <a:xfrm>
              <a:off x="12598400" y="-6746875"/>
              <a:ext cx="2619375" cy="2951163"/>
              <a:chOff x="12598400" y="-6746875"/>
              <a:chExt cx="2619375" cy="2951163"/>
            </a:xfrm>
          </p:grpSpPr>
          <p:sp>
            <p:nvSpPr>
              <p:cNvPr id="105" name="Google Shape;727;p34">
                <a:extLst>
                  <a:ext uri="{FF2B5EF4-FFF2-40B4-BE49-F238E27FC236}">
                    <a16:creationId xmlns:a16="http://schemas.microsoft.com/office/drawing/2014/main" id="{EE235C97-85FE-A657-5A8E-5C274542BAD3}"/>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6" name="Google Shape;728;p34">
                <a:extLst>
                  <a:ext uri="{FF2B5EF4-FFF2-40B4-BE49-F238E27FC236}">
                    <a16:creationId xmlns:a16="http://schemas.microsoft.com/office/drawing/2014/main" id="{337CB4F7-20E8-F156-5EAF-91E93E9FD963}"/>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7" name="Google Shape;729;p34">
                <a:extLst>
                  <a:ext uri="{FF2B5EF4-FFF2-40B4-BE49-F238E27FC236}">
                    <a16:creationId xmlns:a16="http://schemas.microsoft.com/office/drawing/2014/main" id="{389F63D1-C64C-05A3-009E-0AB83AC972EE}"/>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14" name="Grupo 113">
            <a:extLst>
              <a:ext uri="{FF2B5EF4-FFF2-40B4-BE49-F238E27FC236}">
                <a16:creationId xmlns:a16="http://schemas.microsoft.com/office/drawing/2014/main" id="{58E46FB5-09B4-F3DA-DB17-7784FF6DCA7E}"/>
              </a:ext>
            </a:extLst>
          </p:cNvPr>
          <p:cNvGrpSpPr/>
          <p:nvPr/>
        </p:nvGrpSpPr>
        <p:grpSpPr>
          <a:xfrm>
            <a:off x="10373883" y="6102505"/>
            <a:ext cx="260638" cy="92870"/>
            <a:chOff x="12192000" y="-6746875"/>
            <a:chExt cx="9142412" cy="2951163"/>
          </a:xfrm>
        </p:grpSpPr>
        <p:sp>
          <p:nvSpPr>
            <p:cNvPr id="115" name="Google Shape;719;p34">
              <a:extLst>
                <a:ext uri="{FF2B5EF4-FFF2-40B4-BE49-F238E27FC236}">
                  <a16:creationId xmlns:a16="http://schemas.microsoft.com/office/drawing/2014/main" id="{7B1CBF99-6168-0F7E-A26F-FB1C16B8EE01}"/>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16" name="Google Shape;720;p34">
              <a:extLst>
                <a:ext uri="{FF2B5EF4-FFF2-40B4-BE49-F238E27FC236}">
                  <a16:creationId xmlns:a16="http://schemas.microsoft.com/office/drawing/2014/main" id="{11CCF2CD-3F15-6C61-AFF4-D0FEEA279B0E}"/>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17" name="Grupo 116">
              <a:extLst>
                <a:ext uri="{FF2B5EF4-FFF2-40B4-BE49-F238E27FC236}">
                  <a16:creationId xmlns:a16="http://schemas.microsoft.com/office/drawing/2014/main" id="{50BBD23E-E8DD-DF7E-AECF-F203BCBA087A}"/>
                </a:ext>
              </a:extLst>
            </p:cNvPr>
            <p:cNvGrpSpPr/>
            <p:nvPr/>
          </p:nvGrpSpPr>
          <p:grpSpPr>
            <a:xfrm>
              <a:off x="18081625" y="-6746875"/>
              <a:ext cx="2538412" cy="2951163"/>
              <a:chOff x="18081625" y="-6746875"/>
              <a:chExt cx="2538412" cy="2951163"/>
            </a:xfrm>
          </p:grpSpPr>
          <p:sp>
            <p:nvSpPr>
              <p:cNvPr id="126" name="Google Shape;721;p34">
                <a:extLst>
                  <a:ext uri="{FF2B5EF4-FFF2-40B4-BE49-F238E27FC236}">
                    <a16:creationId xmlns:a16="http://schemas.microsoft.com/office/drawing/2014/main" id="{95E4D6BF-E76F-F2F3-3F52-B33B389C8A86}"/>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7" name="Google Shape;722;p34">
                <a:extLst>
                  <a:ext uri="{FF2B5EF4-FFF2-40B4-BE49-F238E27FC236}">
                    <a16:creationId xmlns:a16="http://schemas.microsoft.com/office/drawing/2014/main" id="{39E4CBD9-121B-7CE4-AE40-4D3435E2AE4A}"/>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8" name="Google Shape;723;p34">
                <a:extLst>
                  <a:ext uri="{FF2B5EF4-FFF2-40B4-BE49-F238E27FC236}">
                    <a16:creationId xmlns:a16="http://schemas.microsoft.com/office/drawing/2014/main" id="{6F16E1CC-73C2-C75B-11B5-C59678D106F3}"/>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18" name="Grupo 117">
              <a:extLst>
                <a:ext uri="{FF2B5EF4-FFF2-40B4-BE49-F238E27FC236}">
                  <a16:creationId xmlns:a16="http://schemas.microsoft.com/office/drawing/2014/main" id="{58EF3526-B2CB-A228-EB1B-14A36471E214}"/>
                </a:ext>
              </a:extLst>
            </p:cNvPr>
            <p:cNvGrpSpPr/>
            <p:nvPr/>
          </p:nvGrpSpPr>
          <p:grpSpPr>
            <a:xfrm>
              <a:off x="15378112" y="-6746875"/>
              <a:ext cx="2538413" cy="2951163"/>
              <a:chOff x="15378112" y="-6746875"/>
              <a:chExt cx="2538413" cy="2951163"/>
            </a:xfrm>
          </p:grpSpPr>
          <p:sp>
            <p:nvSpPr>
              <p:cNvPr id="123" name="Google Shape;724;p34">
                <a:extLst>
                  <a:ext uri="{FF2B5EF4-FFF2-40B4-BE49-F238E27FC236}">
                    <a16:creationId xmlns:a16="http://schemas.microsoft.com/office/drawing/2014/main" id="{19CD77F0-7888-0BDF-6EB0-E926786B55F4}"/>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4" name="Google Shape;725;p34">
                <a:extLst>
                  <a:ext uri="{FF2B5EF4-FFF2-40B4-BE49-F238E27FC236}">
                    <a16:creationId xmlns:a16="http://schemas.microsoft.com/office/drawing/2014/main" id="{B508445D-0C9F-1A66-337C-7A2DA02E5903}"/>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5" name="Google Shape;726;p34">
                <a:extLst>
                  <a:ext uri="{FF2B5EF4-FFF2-40B4-BE49-F238E27FC236}">
                    <a16:creationId xmlns:a16="http://schemas.microsoft.com/office/drawing/2014/main" id="{9E34117D-CB39-B498-D7B7-72FA0A52F890}"/>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19" name="Grupo 118">
              <a:extLst>
                <a:ext uri="{FF2B5EF4-FFF2-40B4-BE49-F238E27FC236}">
                  <a16:creationId xmlns:a16="http://schemas.microsoft.com/office/drawing/2014/main" id="{BC1A083E-519A-9EBF-9D0B-31F48BC800F7}"/>
                </a:ext>
              </a:extLst>
            </p:cNvPr>
            <p:cNvGrpSpPr/>
            <p:nvPr/>
          </p:nvGrpSpPr>
          <p:grpSpPr>
            <a:xfrm>
              <a:off x="12598400" y="-6746875"/>
              <a:ext cx="2619375" cy="2951163"/>
              <a:chOff x="12598400" y="-6746875"/>
              <a:chExt cx="2619375" cy="2951163"/>
            </a:xfrm>
          </p:grpSpPr>
          <p:sp>
            <p:nvSpPr>
              <p:cNvPr id="120" name="Google Shape;727;p34">
                <a:extLst>
                  <a:ext uri="{FF2B5EF4-FFF2-40B4-BE49-F238E27FC236}">
                    <a16:creationId xmlns:a16="http://schemas.microsoft.com/office/drawing/2014/main" id="{A3C1DF7D-E993-0C94-05E2-BCC4DFC29278}"/>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1" name="Google Shape;728;p34">
                <a:extLst>
                  <a:ext uri="{FF2B5EF4-FFF2-40B4-BE49-F238E27FC236}">
                    <a16:creationId xmlns:a16="http://schemas.microsoft.com/office/drawing/2014/main" id="{250061A4-BDD3-959D-0307-02159E4C7A5F}"/>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2" name="Google Shape;729;p34">
                <a:extLst>
                  <a:ext uri="{FF2B5EF4-FFF2-40B4-BE49-F238E27FC236}">
                    <a16:creationId xmlns:a16="http://schemas.microsoft.com/office/drawing/2014/main" id="{358E4605-29AB-16D7-9142-FFCA5658D0A2}"/>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29" name="Grupo 128">
            <a:extLst>
              <a:ext uri="{FF2B5EF4-FFF2-40B4-BE49-F238E27FC236}">
                <a16:creationId xmlns:a16="http://schemas.microsoft.com/office/drawing/2014/main" id="{C3BFBD61-32DA-7E32-96BF-038D1A6AC469}"/>
              </a:ext>
            </a:extLst>
          </p:cNvPr>
          <p:cNvGrpSpPr/>
          <p:nvPr/>
        </p:nvGrpSpPr>
        <p:grpSpPr>
          <a:xfrm>
            <a:off x="10328496" y="1873643"/>
            <a:ext cx="559730" cy="199442"/>
            <a:chOff x="12192000" y="-6746875"/>
            <a:chExt cx="9142412" cy="2951163"/>
          </a:xfrm>
        </p:grpSpPr>
        <p:sp>
          <p:nvSpPr>
            <p:cNvPr id="130" name="Google Shape;719;p34">
              <a:extLst>
                <a:ext uri="{FF2B5EF4-FFF2-40B4-BE49-F238E27FC236}">
                  <a16:creationId xmlns:a16="http://schemas.microsoft.com/office/drawing/2014/main" id="{3965C4B2-8974-6708-9C47-7C2ADFFD89E7}"/>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31" name="Google Shape;720;p34">
              <a:extLst>
                <a:ext uri="{FF2B5EF4-FFF2-40B4-BE49-F238E27FC236}">
                  <a16:creationId xmlns:a16="http://schemas.microsoft.com/office/drawing/2014/main" id="{B021FEA7-3072-D0BA-286C-0B240994E6E8}"/>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32" name="Grupo 131">
              <a:extLst>
                <a:ext uri="{FF2B5EF4-FFF2-40B4-BE49-F238E27FC236}">
                  <a16:creationId xmlns:a16="http://schemas.microsoft.com/office/drawing/2014/main" id="{9331BD5A-9152-6A10-DE51-F095F597EDD3}"/>
                </a:ext>
              </a:extLst>
            </p:cNvPr>
            <p:cNvGrpSpPr/>
            <p:nvPr/>
          </p:nvGrpSpPr>
          <p:grpSpPr>
            <a:xfrm>
              <a:off x="18081625" y="-6746875"/>
              <a:ext cx="2538412" cy="2951163"/>
              <a:chOff x="18081625" y="-6746875"/>
              <a:chExt cx="2538412" cy="2951163"/>
            </a:xfrm>
          </p:grpSpPr>
          <p:sp>
            <p:nvSpPr>
              <p:cNvPr id="141" name="Google Shape;721;p34">
                <a:extLst>
                  <a:ext uri="{FF2B5EF4-FFF2-40B4-BE49-F238E27FC236}">
                    <a16:creationId xmlns:a16="http://schemas.microsoft.com/office/drawing/2014/main" id="{797F378F-80CC-D201-9BAA-7F502035AA3E}"/>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2" name="Google Shape;722;p34">
                <a:extLst>
                  <a:ext uri="{FF2B5EF4-FFF2-40B4-BE49-F238E27FC236}">
                    <a16:creationId xmlns:a16="http://schemas.microsoft.com/office/drawing/2014/main" id="{B0F8C5C5-335E-1FA3-0814-F62349CA736C}"/>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3" name="Google Shape;723;p34">
                <a:extLst>
                  <a:ext uri="{FF2B5EF4-FFF2-40B4-BE49-F238E27FC236}">
                    <a16:creationId xmlns:a16="http://schemas.microsoft.com/office/drawing/2014/main" id="{D25A0A84-D617-FBA7-B271-F15BB3004470}"/>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33" name="Grupo 132">
              <a:extLst>
                <a:ext uri="{FF2B5EF4-FFF2-40B4-BE49-F238E27FC236}">
                  <a16:creationId xmlns:a16="http://schemas.microsoft.com/office/drawing/2014/main" id="{C9373980-FB12-7644-E77B-A6366BD910DC}"/>
                </a:ext>
              </a:extLst>
            </p:cNvPr>
            <p:cNvGrpSpPr/>
            <p:nvPr/>
          </p:nvGrpSpPr>
          <p:grpSpPr>
            <a:xfrm>
              <a:off x="15378112" y="-6746875"/>
              <a:ext cx="2538413" cy="2951163"/>
              <a:chOff x="15378112" y="-6746875"/>
              <a:chExt cx="2538413" cy="2951163"/>
            </a:xfrm>
          </p:grpSpPr>
          <p:sp>
            <p:nvSpPr>
              <p:cNvPr id="138" name="Google Shape;724;p34">
                <a:extLst>
                  <a:ext uri="{FF2B5EF4-FFF2-40B4-BE49-F238E27FC236}">
                    <a16:creationId xmlns:a16="http://schemas.microsoft.com/office/drawing/2014/main" id="{4E57660A-3B8D-7009-23EB-4B2AA863A137}"/>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9" name="Google Shape;725;p34">
                <a:extLst>
                  <a:ext uri="{FF2B5EF4-FFF2-40B4-BE49-F238E27FC236}">
                    <a16:creationId xmlns:a16="http://schemas.microsoft.com/office/drawing/2014/main" id="{FF5748D7-292F-6104-485B-6E761B0B1798}"/>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0" name="Google Shape;726;p34">
                <a:extLst>
                  <a:ext uri="{FF2B5EF4-FFF2-40B4-BE49-F238E27FC236}">
                    <a16:creationId xmlns:a16="http://schemas.microsoft.com/office/drawing/2014/main" id="{5AEF515F-3330-C01D-9A67-BA39D29F0552}"/>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34" name="Grupo 133">
              <a:extLst>
                <a:ext uri="{FF2B5EF4-FFF2-40B4-BE49-F238E27FC236}">
                  <a16:creationId xmlns:a16="http://schemas.microsoft.com/office/drawing/2014/main" id="{01933442-9731-1672-413D-83029688DA5D}"/>
                </a:ext>
              </a:extLst>
            </p:cNvPr>
            <p:cNvGrpSpPr/>
            <p:nvPr/>
          </p:nvGrpSpPr>
          <p:grpSpPr>
            <a:xfrm>
              <a:off x="12598400" y="-6746875"/>
              <a:ext cx="2619375" cy="2951163"/>
              <a:chOff x="12598400" y="-6746875"/>
              <a:chExt cx="2619375" cy="2951163"/>
            </a:xfrm>
          </p:grpSpPr>
          <p:sp>
            <p:nvSpPr>
              <p:cNvPr id="135" name="Google Shape;727;p34">
                <a:extLst>
                  <a:ext uri="{FF2B5EF4-FFF2-40B4-BE49-F238E27FC236}">
                    <a16:creationId xmlns:a16="http://schemas.microsoft.com/office/drawing/2014/main" id="{C4F2E9BF-C31D-60E7-FE3E-DA65F2E9A70B}"/>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6" name="Google Shape;728;p34">
                <a:extLst>
                  <a:ext uri="{FF2B5EF4-FFF2-40B4-BE49-F238E27FC236}">
                    <a16:creationId xmlns:a16="http://schemas.microsoft.com/office/drawing/2014/main" id="{442D90B0-C8BD-4083-0EED-C089BA139BBC}"/>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7" name="Google Shape;729;p34">
                <a:extLst>
                  <a:ext uri="{FF2B5EF4-FFF2-40B4-BE49-F238E27FC236}">
                    <a16:creationId xmlns:a16="http://schemas.microsoft.com/office/drawing/2014/main" id="{833EEA01-E294-9968-342D-91BDD8F4AFE1}"/>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59" name="Grupo 158">
            <a:extLst>
              <a:ext uri="{FF2B5EF4-FFF2-40B4-BE49-F238E27FC236}">
                <a16:creationId xmlns:a16="http://schemas.microsoft.com/office/drawing/2014/main" id="{38AB3AC0-6C2B-3FC3-1D83-7E473D37F419}"/>
              </a:ext>
            </a:extLst>
          </p:cNvPr>
          <p:cNvGrpSpPr/>
          <p:nvPr/>
        </p:nvGrpSpPr>
        <p:grpSpPr>
          <a:xfrm>
            <a:off x="10328496" y="3727189"/>
            <a:ext cx="559730" cy="199442"/>
            <a:chOff x="12192000" y="-6746875"/>
            <a:chExt cx="9142412" cy="2951163"/>
          </a:xfrm>
        </p:grpSpPr>
        <p:sp>
          <p:nvSpPr>
            <p:cNvPr id="160" name="Google Shape;719;p34">
              <a:extLst>
                <a:ext uri="{FF2B5EF4-FFF2-40B4-BE49-F238E27FC236}">
                  <a16:creationId xmlns:a16="http://schemas.microsoft.com/office/drawing/2014/main" id="{214B13A7-9F47-8EA1-FEF4-8A63FE4443FD}"/>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61" name="Google Shape;720;p34">
              <a:extLst>
                <a:ext uri="{FF2B5EF4-FFF2-40B4-BE49-F238E27FC236}">
                  <a16:creationId xmlns:a16="http://schemas.microsoft.com/office/drawing/2014/main" id="{BCB1FAA7-079E-ABC8-4204-731EDEE8C736}"/>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62" name="Grupo 161">
              <a:extLst>
                <a:ext uri="{FF2B5EF4-FFF2-40B4-BE49-F238E27FC236}">
                  <a16:creationId xmlns:a16="http://schemas.microsoft.com/office/drawing/2014/main" id="{937C9577-506C-795F-18C8-DCE854B024DD}"/>
                </a:ext>
              </a:extLst>
            </p:cNvPr>
            <p:cNvGrpSpPr/>
            <p:nvPr/>
          </p:nvGrpSpPr>
          <p:grpSpPr>
            <a:xfrm>
              <a:off x="18081625" y="-6746875"/>
              <a:ext cx="2538412" cy="2951163"/>
              <a:chOff x="18081625" y="-6746875"/>
              <a:chExt cx="2538412" cy="2951163"/>
            </a:xfrm>
          </p:grpSpPr>
          <p:sp>
            <p:nvSpPr>
              <p:cNvPr id="171" name="Google Shape;721;p34">
                <a:extLst>
                  <a:ext uri="{FF2B5EF4-FFF2-40B4-BE49-F238E27FC236}">
                    <a16:creationId xmlns:a16="http://schemas.microsoft.com/office/drawing/2014/main" id="{49650054-5B11-A570-6933-1C436B9DD6AC}"/>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2" name="Google Shape;722;p34">
                <a:extLst>
                  <a:ext uri="{FF2B5EF4-FFF2-40B4-BE49-F238E27FC236}">
                    <a16:creationId xmlns:a16="http://schemas.microsoft.com/office/drawing/2014/main" id="{5853662D-A06D-6874-20A2-425EE23A8BE1}"/>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3" name="Google Shape;723;p34">
                <a:extLst>
                  <a:ext uri="{FF2B5EF4-FFF2-40B4-BE49-F238E27FC236}">
                    <a16:creationId xmlns:a16="http://schemas.microsoft.com/office/drawing/2014/main" id="{DF935480-B13E-9161-2185-CC6BF411A7CC}"/>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63" name="Grupo 162">
              <a:extLst>
                <a:ext uri="{FF2B5EF4-FFF2-40B4-BE49-F238E27FC236}">
                  <a16:creationId xmlns:a16="http://schemas.microsoft.com/office/drawing/2014/main" id="{59A5309B-31B2-575B-E704-1202AC69F1B9}"/>
                </a:ext>
              </a:extLst>
            </p:cNvPr>
            <p:cNvGrpSpPr/>
            <p:nvPr/>
          </p:nvGrpSpPr>
          <p:grpSpPr>
            <a:xfrm>
              <a:off x="15378112" y="-6746875"/>
              <a:ext cx="2538413" cy="2951163"/>
              <a:chOff x="15378112" y="-6746875"/>
              <a:chExt cx="2538413" cy="2951163"/>
            </a:xfrm>
          </p:grpSpPr>
          <p:sp>
            <p:nvSpPr>
              <p:cNvPr id="168" name="Google Shape;724;p34">
                <a:extLst>
                  <a:ext uri="{FF2B5EF4-FFF2-40B4-BE49-F238E27FC236}">
                    <a16:creationId xmlns:a16="http://schemas.microsoft.com/office/drawing/2014/main" id="{B31A0901-AF56-34B1-D818-04EB0E290A96}"/>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9" name="Google Shape;725;p34">
                <a:extLst>
                  <a:ext uri="{FF2B5EF4-FFF2-40B4-BE49-F238E27FC236}">
                    <a16:creationId xmlns:a16="http://schemas.microsoft.com/office/drawing/2014/main" id="{B481CA72-0D34-B1B4-D5F4-D391DA4E7E4C}"/>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0" name="Google Shape;726;p34">
                <a:extLst>
                  <a:ext uri="{FF2B5EF4-FFF2-40B4-BE49-F238E27FC236}">
                    <a16:creationId xmlns:a16="http://schemas.microsoft.com/office/drawing/2014/main" id="{D0047487-BD3E-E0B1-BC14-7BCA44BEA453}"/>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64" name="Grupo 163">
              <a:extLst>
                <a:ext uri="{FF2B5EF4-FFF2-40B4-BE49-F238E27FC236}">
                  <a16:creationId xmlns:a16="http://schemas.microsoft.com/office/drawing/2014/main" id="{D502288B-CA21-23B4-ACBD-BB33E337E259}"/>
                </a:ext>
              </a:extLst>
            </p:cNvPr>
            <p:cNvGrpSpPr/>
            <p:nvPr/>
          </p:nvGrpSpPr>
          <p:grpSpPr>
            <a:xfrm>
              <a:off x="12598400" y="-6746875"/>
              <a:ext cx="2619375" cy="2951163"/>
              <a:chOff x="12598400" y="-6746875"/>
              <a:chExt cx="2619375" cy="2951163"/>
            </a:xfrm>
          </p:grpSpPr>
          <p:sp>
            <p:nvSpPr>
              <p:cNvPr id="165" name="Google Shape;727;p34">
                <a:extLst>
                  <a:ext uri="{FF2B5EF4-FFF2-40B4-BE49-F238E27FC236}">
                    <a16:creationId xmlns:a16="http://schemas.microsoft.com/office/drawing/2014/main" id="{6C365B61-17BC-BFCE-EFE1-23893AA34271}"/>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6" name="Google Shape;728;p34">
                <a:extLst>
                  <a:ext uri="{FF2B5EF4-FFF2-40B4-BE49-F238E27FC236}">
                    <a16:creationId xmlns:a16="http://schemas.microsoft.com/office/drawing/2014/main" id="{C67D7EB5-02D4-13A5-C83F-B5724B401434}"/>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7" name="Google Shape;729;p34">
                <a:extLst>
                  <a:ext uri="{FF2B5EF4-FFF2-40B4-BE49-F238E27FC236}">
                    <a16:creationId xmlns:a16="http://schemas.microsoft.com/office/drawing/2014/main" id="{DA106558-9870-1875-9A61-96326F980D09}"/>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74" name="Grupo 173">
            <a:extLst>
              <a:ext uri="{FF2B5EF4-FFF2-40B4-BE49-F238E27FC236}">
                <a16:creationId xmlns:a16="http://schemas.microsoft.com/office/drawing/2014/main" id="{D4F4CB4B-2F8C-8FA8-5D3F-65F2D9BB945A}"/>
              </a:ext>
            </a:extLst>
          </p:cNvPr>
          <p:cNvGrpSpPr/>
          <p:nvPr/>
        </p:nvGrpSpPr>
        <p:grpSpPr>
          <a:xfrm>
            <a:off x="10328496" y="4870538"/>
            <a:ext cx="559730" cy="199442"/>
            <a:chOff x="12192000" y="-6746875"/>
            <a:chExt cx="9142412" cy="2951163"/>
          </a:xfrm>
        </p:grpSpPr>
        <p:sp>
          <p:nvSpPr>
            <p:cNvPr id="175" name="Google Shape;719;p34">
              <a:extLst>
                <a:ext uri="{FF2B5EF4-FFF2-40B4-BE49-F238E27FC236}">
                  <a16:creationId xmlns:a16="http://schemas.microsoft.com/office/drawing/2014/main" id="{3C5A40D2-6A1D-947C-816E-D38254226F52}"/>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76" name="Google Shape;720;p34">
              <a:extLst>
                <a:ext uri="{FF2B5EF4-FFF2-40B4-BE49-F238E27FC236}">
                  <a16:creationId xmlns:a16="http://schemas.microsoft.com/office/drawing/2014/main" id="{9BD1327F-6AAB-6DD7-DDC3-283F95AC205C}"/>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77" name="Grupo 176">
              <a:extLst>
                <a:ext uri="{FF2B5EF4-FFF2-40B4-BE49-F238E27FC236}">
                  <a16:creationId xmlns:a16="http://schemas.microsoft.com/office/drawing/2014/main" id="{9F6C270F-A9A1-03D5-B3FA-13F882CCD46E}"/>
                </a:ext>
              </a:extLst>
            </p:cNvPr>
            <p:cNvGrpSpPr/>
            <p:nvPr/>
          </p:nvGrpSpPr>
          <p:grpSpPr>
            <a:xfrm>
              <a:off x="18081625" y="-6746875"/>
              <a:ext cx="2538412" cy="2951163"/>
              <a:chOff x="18081625" y="-6746875"/>
              <a:chExt cx="2538412" cy="2951163"/>
            </a:xfrm>
          </p:grpSpPr>
          <p:sp>
            <p:nvSpPr>
              <p:cNvPr id="186" name="Google Shape;721;p34">
                <a:extLst>
                  <a:ext uri="{FF2B5EF4-FFF2-40B4-BE49-F238E27FC236}">
                    <a16:creationId xmlns:a16="http://schemas.microsoft.com/office/drawing/2014/main" id="{2DDD62FF-F47B-DAC3-955D-B082B3A2D13A}"/>
                  </a:ext>
                </a:extLst>
              </p:cNvPr>
              <p:cNvSpPr txBox="1">
                <a:spLocks noChangeArrowheads="1"/>
              </p:cNvSpPr>
              <p:nvPr/>
            </p:nvSpPr>
            <p:spPr bwMode="auto">
              <a:xfrm>
                <a:off x="18081625" y="-4667250"/>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7" name="Google Shape;722;p34">
                <a:extLst>
                  <a:ext uri="{FF2B5EF4-FFF2-40B4-BE49-F238E27FC236}">
                    <a16:creationId xmlns:a16="http://schemas.microsoft.com/office/drawing/2014/main" id="{7E09FBF2-0480-908B-631F-16E6E8F48331}"/>
                  </a:ext>
                </a:extLst>
              </p:cNvPr>
              <p:cNvSpPr txBox="1">
                <a:spLocks noChangeArrowheads="1"/>
              </p:cNvSpPr>
              <p:nvPr/>
            </p:nvSpPr>
            <p:spPr bwMode="auto">
              <a:xfrm>
                <a:off x="18081625" y="-6746875"/>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8" name="Google Shape;723;p34">
                <a:extLst>
                  <a:ext uri="{FF2B5EF4-FFF2-40B4-BE49-F238E27FC236}">
                    <a16:creationId xmlns:a16="http://schemas.microsoft.com/office/drawing/2014/main" id="{A9F658F8-DCFD-E299-97AC-585188B3684E}"/>
                  </a:ext>
                </a:extLst>
              </p:cNvPr>
              <p:cNvSpPr txBox="1">
                <a:spLocks noChangeArrowheads="1"/>
              </p:cNvSpPr>
              <p:nvPr/>
            </p:nvSpPr>
            <p:spPr bwMode="auto">
              <a:xfrm>
                <a:off x="18081625" y="-5875337"/>
                <a:ext cx="2538412"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78" name="Grupo 177">
              <a:extLst>
                <a:ext uri="{FF2B5EF4-FFF2-40B4-BE49-F238E27FC236}">
                  <a16:creationId xmlns:a16="http://schemas.microsoft.com/office/drawing/2014/main" id="{B0A0584F-AE69-0FAC-EE48-73F8669EC0BD}"/>
                </a:ext>
              </a:extLst>
            </p:cNvPr>
            <p:cNvGrpSpPr/>
            <p:nvPr/>
          </p:nvGrpSpPr>
          <p:grpSpPr>
            <a:xfrm>
              <a:off x="15378112" y="-6746875"/>
              <a:ext cx="2538413" cy="2951163"/>
              <a:chOff x="15378112" y="-6746875"/>
              <a:chExt cx="2538413" cy="2951163"/>
            </a:xfrm>
          </p:grpSpPr>
          <p:sp>
            <p:nvSpPr>
              <p:cNvPr id="183" name="Google Shape;724;p34">
                <a:extLst>
                  <a:ext uri="{FF2B5EF4-FFF2-40B4-BE49-F238E27FC236}">
                    <a16:creationId xmlns:a16="http://schemas.microsoft.com/office/drawing/2014/main" id="{1F8AADC0-374F-D392-2445-4AD159873E97}"/>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4" name="Google Shape;725;p34">
                <a:extLst>
                  <a:ext uri="{FF2B5EF4-FFF2-40B4-BE49-F238E27FC236}">
                    <a16:creationId xmlns:a16="http://schemas.microsoft.com/office/drawing/2014/main" id="{98C32D08-6A00-7BD1-A4BE-1DF049796F4C}"/>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5" name="Google Shape;726;p34">
                <a:extLst>
                  <a:ext uri="{FF2B5EF4-FFF2-40B4-BE49-F238E27FC236}">
                    <a16:creationId xmlns:a16="http://schemas.microsoft.com/office/drawing/2014/main" id="{16572BE1-69D0-E764-90F1-88DD1D4DB133}"/>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79" name="Grupo 178">
              <a:extLst>
                <a:ext uri="{FF2B5EF4-FFF2-40B4-BE49-F238E27FC236}">
                  <a16:creationId xmlns:a16="http://schemas.microsoft.com/office/drawing/2014/main" id="{EDAA471D-31A7-D1C8-A87E-0FEB71DDE68D}"/>
                </a:ext>
              </a:extLst>
            </p:cNvPr>
            <p:cNvGrpSpPr/>
            <p:nvPr/>
          </p:nvGrpSpPr>
          <p:grpSpPr>
            <a:xfrm>
              <a:off x="12598400" y="-6746875"/>
              <a:ext cx="2619375" cy="2951163"/>
              <a:chOff x="12598400" y="-6746875"/>
              <a:chExt cx="2619375" cy="2951163"/>
            </a:xfrm>
          </p:grpSpPr>
          <p:sp>
            <p:nvSpPr>
              <p:cNvPr id="180" name="Google Shape;727;p34">
                <a:extLst>
                  <a:ext uri="{FF2B5EF4-FFF2-40B4-BE49-F238E27FC236}">
                    <a16:creationId xmlns:a16="http://schemas.microsoft.com/office/drawing/2014/main" id="{5374D7A9-42B1-D4EB-9103-B19C2C66DCD5}"/>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1" name="Google Shape;728;p34">
                <a:extLst>
                  <a:ext uri="{FF2B5EF4-FFF2-40B4-BE49-F238E27FC236}">
                    <a16:creationId xmlns:a16="http://schemas.microsoft.com/office/drawing/2014/main" id="{ED948AB4-C7FC-1F01-46A7-CB5C7B40F22B}"/>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2" name="Google Shape;729;p34">
                <a:extLst>
                  <a:ext uri="{FF2B5EF4-FFF2-40B4-BE49-F238E27FC236}">
                    <a16:creationId xmlns:a16="http://schemas.microsoft.com/office/drawing/2014/main" id="{17A636BE-1637-BDE8-F9CC-4024FA96B20B}"/>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sp>
        <p:nvSpPr>
          <p:cNvPr id="189" name="CuadroTexto 188">
            <a:extLst>
              <a:ext uri="{FF2B5EF4-FFF2-40B4-BE49-F238E27FC236}">
                <a16:creationId xmlns:a16="http://schemas.microsoft.com/office/drawing/2014/main" id="{4C30079B-FB9B-CF4F-3D03-0AEE5DF54478}"/>
              </a:ext>
            </a:extLst>
          </p:cNvPr>
          <p:cNvSpPr txBox="1"/>
          <p:nvPr/>
        </p:nvSpPr>
        <p:spPr>
          <a:xfrm>
            <a:off x="10858460" y="5350948"/>
            <a:ext cx="52863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N.A.</a:t>
            </a:r>
          </a:p>
        </p:txBody>
      </p:sp>
      <p:grpSp>
        <p:nvGrpSpPr>
          <p:cNvPr id="190" name="Grupo 189">
            <a:extLst>
              <a:ext uri="{FF2B5EF4-FFF2-40B4-BE49-F238E27FC236}">
                <a16:creationId xmlns:a16="http://schemas.microsoft.com/office/drawing/2014/main" id="{28D7BF81-EC45-C870-02A5-C2B53047CD28}"/>
              </a:ext>
            </a:extLst>
          </p:cNvPr>
          <p:cNvGrpSpPr/>
          <p:nvPr/>
        </p:nvGrpSpPr>
        <p:grpSpPr>
          <a:xfrm>
            <a:off x="10328496" y="5367035"/>
            <a:ext cx="559730" cy="199442"/>
            <a:chOff x="12192000" y="-6746875"/>
            <a:chExt cx="9142412" cy="2951163"/>
          </a:xfrm>
        </p:grpSpPr>
        <p:sp>
          <p:nvSpPr>
            <p:cNvPr id="191" name="Google Shape;719;p34">
              <a:extLst>
                <a:ext uri="{FF2B5EF4-FFF2-40B4-BE49-F238E27FC236}">
                  <a16:creationId xmlns:a16="http://schemas.microsoft.com/office/drawing/2014/main" id="{5F696491-14E1-837F-2135-724A0C8FBDAE}"/>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92" name="Google Shape;720;p34">
              <a:extLst>
                <a:ext uri="{FF2B5EF4-FFF2-40B4-BE49-F238E27FC236}">
                  <a16:creationId xmlns:a16="http://schemas.microsoft.com/office/drawing/2014/main" id="{365457DA-C3B9-C4FD-DDC8-04BB0F910D33}"/>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93" name="Grupo 192">
              <a:extLst>
                <a:ext uri="{FF2B5EF4-FFF2-40B4-BE49-F238E27FC236}">
                  <a16:creationId xmlns:a16="http://schemas.microsoft.com/office/drawing/2014/main" id="{3190CD71-D420-D360-94AA-6E52C075966F}"/>
                </a:ext>
              </a:extLst>
            </p:cNvPr>
            <p:cNvGrpSpPr/>
            <p:nvPr/>
          </p:nvGrpSpPr>
          <p:grpSpPr>
            <a:xfrm>
              <a:off x="18081625" y="-6746875"/>
              <a:ext cx="2538412" cy="2951163"/>
              <a:chOff x="18081625" y="-6746875"/>
              <a:chExt cx="2538412" cy="2951163"/>
            </a:xfrm>
          </p:grpSpPr>
          <p:sp>
            <p:nvSpPr>
              <p:cNvPr id="202" name="Google Shape;721;p34">
                <a:extLst>
                  <a:ext uri="{FF2B5EF4-FFF2-40B4-BE49-F238E27FC236}">
                    <a16:creationId xmlns:a16="http://schemas.microsoft.com/office/drawing/2014/main" id="{13C91C20-CBD8-F215-45AC-8F5297A3002E}"/>
                  </a:ext>
                </a:extLst>
              </p:cNvPr>
              <p:cNvSpPr txBox="1">
                <a:spLocks noChangeArrowheads="1"/>
              </p:cNvSpPr>
              <p:nvPr/>
            </p:nvSpPr>
            <p:spPr bwMode="auto">
              <a:xfrm>
                <a:off x="18081625" y="-4667250"/>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3" name="Google Shape;722;p34">
                <a:extLst>
                  <a:ext uri="{FF2B5EF4-FFF2-40B4-BE49-F238E27FC236}">
                    <a16:creationId xmlns:a16="http://schemas.microsoft.com/office/drawing/2014/main" id="{5E89504E-00C9-2E59-41EF-57812917B990}"/>
                  </a:ext>
                </a:extLst>
              </p:cNvPr>
              <p:cNvSpPr txBox="1">
                <a:spLocks noChangeArrowheads="1"/>
              </p:cNvSpPr>
              <p:nvPr/>
            </p:nvSpPr>
            <p:spPr bwMode="auto">
              <a:xfrm>
                <a:off x="18081625" y="-6746875"/>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6" name="Google Shape;723;p34">
                <a:extLst>
                  <a:ext uri="{FF2B5EF4-FFF2-40B4-BE49-F238E27FC236}">
                    <a16:creationId xmlns:a16="http://schemas.microsoft.com/office/drawing/2014/main" id="{5988AC28-551B-397A-F7C9-912FF4E34F42}"/>
                  </a:ext>
                </a:extLst>
              </p:cNvPr>
              <p:cNvSpPr txBox="1">
                <a:spLocks noChangeArrowheads="1"/>
              </p:cNvSpPr>
              <p:nvPr/>
            </p:nvSpPr>
            <p:spPr bwMode="auto">
              <a:xfrm>
                <a:off x="18081625" y="-5875337"/>
                <a:ext cx="2538412"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94" name="Grupo 193">
              <a:extLst>
                <a:ext uri="{FF2B5EF4-FFF2-40B4-BE49-F238E27FC236}">
                  <a16:creationId xmlns:a16="http://schemas.microsoft.com/office/drawing/2014/main" id="{BC915C78-2640-4F44-9D52-97E002DED3DD}"/>
                </a:ext>
              </a:extLst>
            </p:cNvPr>
            <p:cNvGrpSpPr/>
            <p:nvPr/>
          </p:nvGrpSpPr>
          <p:grpSpPr>
            <a:xfrm>
              <a:off x="15378112" y="-6746875"/>
              <a:ext cx="2538413" cy="2951163"/>
              <a:chOff x="15378112" y="-6746875"/>
              <a:chExt cx="2538413" cy="2951163"/>
            </a:xfrm>
          </p:grpSpPr>
          <p:sp>
            <p:nvSpPr>
              <p:cNvPr id="199" name="Google Shape;724;p34">
                <a:extLst>
                  <a:ext uri="{FF2B5EF4-FFF2-40B4-BE49-F238E27FC236}">
                    <a16:creationId xmlns:a16="http://schemas.microsoft.com/office/drawing/2014/main" id="{32CC896E-3033-1A27-955E-13A625A84C34}"/>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0" name="Google Shape;725;p34">
                <a:extLst>
                  <a:ext uri="{FF2B5EF4-FFF2-40B4-BE49-F238E27FC236}">
                    <a16:creationId xmlns:a16="http://schemas.microsoft.com/office/drawing/2014/main" id="{802F0003-8245-90E3-7A54-A264FA483F8E}"/>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1" name="Google Shape;726;p34">
                <a:extLst>
                  <a:ext uri="{FF2B5EF4-FFF2-40B4-BE49-F238E27FC236}">
                    <a16:creationId xmlns:a16="http://schemas.microsoft.com/office/drawing/2014/main" id="{D9CB5392-E709-6D60-2BB2-AAD49116790C}"/>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95" name="Grupo 194">
              <a:extLst>
                <a:ext uri="{FF2B5EF4-FFF2-40B4-BE49-F238E27FC236}">
                  <a16:creationId xmlns:a16="http://schemas.microsoft.com/office/drawing/2014/main" id="{4D9BFCD3-69E2-B89C-7B68-0A0F7B697941}"/>
                </a:ext>
              </a:extLst>
            </p:cNvPr>
            <p:cNvGrpSpPr/>
            <p:nvPr/>
          </p:nvGrpSpPr>
          <p:grpSpPr>
            <a:xfrm>
              <a:off x="12598400" y="-6746875"/>
              <a:ext cx="2619375" cy="2951163"/>
              <a:chOff x="12598400" y="-6746875"/>
              <a:chExt cx="2619375" cy="2951163"/>
            </a:xfrm>
          </p:grpSpPr>
          <p:sp>
            <p:nvSpPr>
              <p:cNvPr id="196" name="Google Shape;727;p34">
                <a:extLst>
                  <a:ext uri="{FF2B5EF4-FFF2-40B4-BE49-F238E27FC236}">
                    <a16:creationId xmlns:a16="http://schemas.microsoft.com/office/drawing/2014/main" id="{935ADE53-F473-C698-4F27-E7C03EA26D99}"/>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7" name="Google Shape;728;p34">
                <a:extLst>
                  <a:ext uri="{FF2B5EF4-FFF2-40B4-BE49-F238E27FC236}">
                    <a16:creationId xmlns:a16="http://schemas.microsoft.com/office/drawing/2014/main" id="{F92C8BE9-3BF6-56A8-8F1C-E31AAEE32A40}"/>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8" name="Google Shape;729;p34">
                <a:extLst>
                  <a:ext uri="{FF2B5EF4-FFF2-40B4-BE49-F238E27FC236}">
                    <a16:creationId xmlns:a16="http://schemas.microsoft.com/office/drawing/2014/main" id="{908A563E-4B35-88AF-C9F7-63607392E386}"/>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sp>
        <p:nvSpPr>
          <p:cNvPr id="7" name="CuadroTexto 6">
            <a:extLst>
              <a:ext uri="{FF2B5EF4-FFF2-40B4-BE49-F238E27FC236}">
                <a16:creationId xmlns:a16="http://schemas.microsoft.com/office/drawing/2014/main" id="{B4FF5DCF-C840-5482-874B-08FA496EF82D}"/>
              </a:ext>
            </a:extLst>
          </p:cNvPr>
          <p:cNvSpPr txBox="1"/>
          <p:nvPr/>
        </p:nvSpPr>
        <p:spPr>
          <a:xfrm>
            <a:off x="10858460" y="3028782"/>
            <a:ext cx="52863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N.A.</a:t>
            </a:r>
          </a:p>
        </p:txBody>
      </p:sp>
      <p:grpSp>
        <p:nvGrpSpPr>
          <p:cNvPr id="144" name="Grupo 143">
            <a:extLst>
              <a:ext uri="{FF2B5EF4-FFF2-40B4-BE49-F238E27FC236}">
                <a16:creationId xmlns:a16="http://schemas.microsoft.com/office/drawing/2014/main" id="{0731AA9A-CECF-6590-61C1-B35D60BA876E}"/>
              </a:ext>
            </a:extLst>
          </p:cNvPr>
          <p:cNvGrpSpPr/>
          <p:nvPr/>
        </p:nvGrpSpPr>
        <p:grpSpPr>
          <a:xfrm>
            <a:off x="10328496" y="3044869"/>
            <a:ext cx="559730" cy="199442"/>
            <a:chOff x="12192000" y="-6746875"/>
            <a:chExt cx="9142412" cy="2951163"/>
          </a:xfrm>
        </p:grpSpPr>
        <p:sp>
          <p:nvSpPr>
            <p:cNvPr id="145" name="Google Shape;719;p34">
              <a:extLst>
                <a:ext uri="{FF2B5EF4-FFF2-40B4-BE49-F238E27FC236}">
                  <a16:creationId xmlns:a16="http://schemas.microsoft.com/office/drawing/2014/main" id="{7493CC70-FDC4-FEB0-B9E6-C7D08FE2C985}"/>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46" name="Google Shape;720;p34">
              <a:extLst>
                <a:ext uri="{FF2B5EF4-FFF2-40B4-BE49-F238E27FC236}">
                  <a16:creationId xmlns:a16="http://schemas.microsoft.com/office/drawing/2014/main" id="{05FFC622-A427-D234-F06A-890C52F2489C}"/>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47" name="Grupo 146">
              <a:extLst>
                <a:ext uri="{FF2B5EF4-FFF2-40B4-BE49-F238E27FC236}">
                  <a16:creationId xmlns:a16="http://schemas.microsoft.com/office/drawing/2014/main" id="{B9195CF9-B37A-2158-3DF9-A4DD9BBC0C12}"/>
                </a:ext>
              </a:extLst>
            </p:cNvPr>
            <p:cNvGrpSpPr/>
            <p:nvPr/>
          </p:nvGrpSpPr>
          <p:grpSpPr>
            <a:xfrm>
              <a:off x="18081625" y="-6746875"/>
              <a:ext cx="2538412" cy="2951163"/>
              <a:chOff x="18081625" y="-6746875"/>
              <a:chExt cx="2538412" cy="2951163"/>
            </a:xfrm>
          </p:grpSpPr>
          <p:sp>
            <p:nvSpPr>
              <p:cNvPr id="156" name="Google Shape;721;p34">
                <a:extLst>
                  <a:ext uri="{FF2B5EF4-FFF2-40B4-BE49-F238E27FC236}">
                    <a16:creationId xmlns:a16="http://schemas.microsoft.com/office/drawing/2014/main" id="{2DF2995B-06CD-EA6C-7A27-0C587E69AC90}"/>
                  </a:ext>
                </a:extLst>
              </p:cNvPr>
              <p:cNvSpPr txBox="1">
                <a:spLocks noChangeArrowheads="1"/>
              </p:cNvSpPr>
              <p:nvPr/>
            </p:nvSpPr>
            <p:spPr bwMode="auto">
              <a:xfrm>
                <a:off x="18081625" y="-4667250"/>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7" name="Google Shape;722;p34">
                <a:extLst>
                  <a:ext uri="{FF2B5EF4-FFF2-40B4-BE49-F238E27FC236}">
                    <a16:creationId xmlns:a16="http://schemas.microsoft.com/office/drawing/2014/main" id="{5BCC7DEB-5A8F-ADCE-C753-20AA4EF401B8}"/>
                  </a:ext>
                </a:extLst>
              </p:cNvPr>
              <p:cNvSpPr txBox="1">
                <a:spLocks noChangeArrowheads="1"/>
              </p:cNvSpPr>
              <p:nvPr/>
            </p:nvSpPr>
            <p:spPr bwMode="auto">
              <a:xfrm>
                <a:off x="18081625" y="-6746875"/>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8" name="Google Shape;723;p34">
                <a:extLst>
                  <a:ext uri="{FF2B5EF4-FFF2-40B4-BE49-F238E27FC236}">
                    <a16:creationId xmlns:a16="http://schemas.microsoft.com/office/drawing/2014/main" id="{C88549A9-CCF3-1ACB-3727-5EF72CC1201D}"/>
                  </a:ext>
                </a:extLst>
              </p:cNvPr>
              <p:cNvSpPr txBox="1">
                <a:spLocks noChangeArrowheads="1"/>
              </p:cNvSpPr>
              <p:nvPr/>
            </p:nvSpPr>
            <p:spPr bwMode="auto">
              <a:xfrm>
                <a:off x="18081625" y="-5875337"/>
                <a:ext cx="2538412"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8" name="Grupo 147">
              <a:extLst>
                <a:ext uri="{FF2B5EF4-FFF2-40B4-BE49-F238E27FC236}">
                  <a16:creationId xmlns:a16="http://schemas.microsoft.com/office/drawing/2014/main" id="{CBD5392F-AB81-A2BF-EAA6-30A5A2F0319C}"/>
                </a:ext>
              </a:extLst>
            </p:cNvPr>
            <p:cNvGrpSpPr/>
            <p:nvPr/>
          </p:nvGrpSpPr>
          <p:grpSpPr>
            <a:xfrm>
              <a:off x="15378112" y="-6746875"/>
              <a:ext cx="2538413" cy="2951163"/>
              <a:chOff x="15378112" y="-6746875"/>
              <a:chExt cx="2538413" cy="2951163"/>
            </a:xfrm>
          </p:grpSpPr>
          <p:sp>
            <p:nvSpPr>
              <p:cNvPr id="153" name="Google Shape;724;p34">
                <a:extLst>
                  <a:ext uri="{FF2B5EF4-FFF2-40B4-BE49-F238E27FC236}">
                    <a16:creationId xmlns:a16="http://schemas.microsoft.com/office/drawing/2014/main" id="{2DC6ED70-0B58-850F-8D78-1A459AFB2007}"/>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4" name="Google Shape;725;p34">
                <a:extLst>
                  <a:ext uri="{FF2B5EF4-FFF2-40B4-BE49-F238E27FC236}">
                    <a16:creationId xmlns:a16="http://schemas.microsoft.com/office/drawing/2014/main" id="{A365DEDD-8569-2D7C-7E43-66629DD76F3C}"/>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5" name="Google Shape;726;p34">
                <a:extLst>
                  <a:ext uri="{FF2B5EF4-FFF2-40B4-BE49-F238E27FC236}">
                    <a16:creationId xmlns:a16="http://schemas.microsoft.com/office/drawing/2014/main" id="{5120741F-78C1-0FAF-AEF2-43FEF943FDF2}"/>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9" name="Grupo 148">
              <a:extLst>
                <a:ext uri="{FF2B5EF4-FFF2-40B4-BE49-F238E27FC236}">
                  <a16:creationId xmlns:a16="http://schemas.microsoft.com/office/drawing/2014/main" id="{54FAC6D1-5349-D502-F8A0-A7EDAA08906C}"/>
                </a:ext>
              </a:extLst>
            </p:cNvPr>
            <p:cNvGrpSpPr/>
            <p:nvPr/>
          </p:nvGrpSpPr>
          <p:grpSpPr>
            <a:xfrm>
              <a:off x="12598400" y="-6746875"/>
              <a:ext cx="2619375" cy="2951163"/>
              <a:chOff x="12598400" y="-6746875"/>
              <a:chExt cx="2619375" cy="2951163"/>
            </a:xfrm>
          </p:grpSpPr>
          <p:sp>
            <p:nvSpPr>
              <p:cNvPr id="150" name="Google Shape;727;p34">
                <a:extLst>
                  <a:ext uri="{FF2B5EF4-FFF2-40B4-BE49-F238E27FC236}">
                    <a16:creationId xmlns:a16="http://schemas.microsoft.com/office/drawing/2014/main" id="{B766FB3D-3CCD-4B24-9846-A3BCDAC75A04}"/>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1" name="Google Shape;728;p34">
                <a:extLst>
                  <a:ext uri="{FF2B5EF4-FFF2-40B4-BE49-F238E27FC236}">
                    <a16:creationId xmlns:a16="http://schemas.microsoft.com/office/drawing/2014/main" id="{ABB6638F-80C1-AA30-F122-4234ACEDB706}"/>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2" name="Google Shape;729;p34">
                <a:extLst>
                  <a:ext uri="{FF2B5EF4-FFF2-40B4-BE49-F238E27FC236}">
                    <a16:creationId xmlns:a16="http://schemas.microsoft.com/office/drawing/2014/main" id="{3B6CFDB6-59F5-982F-B5E6-212C2AEC485E}"/>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2889138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DFB56-DF64-E8B9-91D0-CD25DB9504C6}"/>
              </a:ext>
            </a:extLst>
          </p:cNvPr>
          <p:cNvSpPr txBox="1">
            <a:spLocks/>
          </p:cNvSpPr>
          <p:nvPr/>
        </p:nvSpPr>
        <p:spPr>
          <a:xfrm>
            <a:off x="1200925" y="2617648"/>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CO" sz="4800" b="0" i="0" u="none" strike="noStrike" kern="1200" cap="none" spc="0" normalizeH="0" baseline="0" noProof="0">
                <a:ln>
                  <a:noFill/>
                </a:ln>
                <a:solidFill>
                  <a:schemeClr val="bg1"/>
                </a:solidFill>
                <a:effectLst/>
                <a:uLnTx/>
                <a:uFillTx/>
                <a:latin typeface="Montserrat ExtraBold"/>
                <a:ea typeface="+mj-ea"/>
                <a:cs typeface="+mj-cs"/>
              </a:rPr>
              <a:t>Gracias</a:t>
            </a:r>
          </a:p>
        </p:txBody>
      </p:sp>
    </p:spTree>
    <p:extLst>
      <p:ext uri="{BB962C8B-B14F-4D97-AF65-F5344CB8AC3E}">
        <p14:creationId xmlns:p14="http://schemas.microsoft.com/office/powerpoint/2010/main" val="62592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A3FD03-7611-0F42-582A-1A3BC7416458}"/>
              </a:ext>
            </a:extLst>
          </p:cNvPr>
          <p:cNvSpPr/>
          <p:nvPr/>
        </p:nvSpPr>
        <p:spPr>
          <a:xfrm>
            <a:off x="60455" y="5648970"/>
            <a:ext cx="3635245" cy="9596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02" name="Paralelogramo 501">
            <a:extLst>
              <a:ext uri="{FF2B5EF4-FFF2-40B4-BE49-F238E27FC236}">
                <a16:creationId xmlns:a16="http://schemas.microsoft.com/office/drawing/2014/main" id="{513FF986-A7F7-C9DC-F93E-455F5D553C06}"/>
              </a:ext>
            </a:extLst>
          </p:cNvPr>
          <p:cNvSpPr/>
          <p:nvPr/>
        </p:nvSpPr>
        <p:spPr>
          <a:xfrm>
            <a:off x="780417" y="5255121"/>
            <a:ext cx="2002471" cy="676106"/>
          </a:xfrm>
          <a:prstGeom prst="parallelogram">
            <a:avLst>
              <a:gd name="adj" fmla="val 25014"/>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9" name="Paralelogramo 468">
            <a:extLst>
              <a:ext uri="{FF2B5EF4-FFF2-40B4-BE49-F238E27FC236}">
                <a16:creationId xmlns:a16="http://schemas.microsoft.com/office/drawing/2014/main" id="{EADFD3FF-A5E6-F74F-A63E-C906AA43F9EE}"/>
              </a:ext>
            </a:extLst>
          </p:cNvPr>
          <p:cNvSpPr/>
          <p:nvPr/>
        </p:nvSpPr>
        <p:spPr>
          <a:xfrm>
            <a:off x="780417" y="4211368"/>
            <a:ext cx="2002471" cy="676106"/>
          </a:xfrm>
          <a:prstGeom prst="parallelogram">
            <a:avLst>
              <a:gd name="adj" fmla="val 25014"/>
            </a:avLst>
          </a:prstGeom>
          <a:solidFill>
            <a:srgbClr val="2DAB6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6" name="Paralelogramo 465">
            <a:extLst>
              <a:ext uri="{FF2B5EF4-FFF2-40B4-BE49-F238E27FC236}">
                <a16:creationId xmlns:a16="http://schemas.microsoft.com/office/drawing/2014/main" id="{A91D94DD-4CA2-CB1B-6CDE-20E4AB8DA259}"/>
              </a:ext>
            </a:extLst>
          </p:cNvPr>
          <p:cNvSpPr/>
          <p:nvPr/>
        </p:nvSpPr>
        <p:spPr>
          <a:xfrm>
            <a:off x="780417" y="3186508"/>
            <a:ext cx="2002471" cy="676106"/>
          </a:xfrm>
          <a:prstGeom prst="parallelogram">
            <a:avLst>
              <a:gd name="adj" fmla="val 25014"/>
            </a:avLst>
          </a:prstGeom>
          <a:solidFill>
            <a:srgbClr val="2DAB6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354" name="Google Shape;827;p26">
            <a:extLst>
              <a:ext uri="{FF2B5EF4-FFF2-40B4-BE49-F238E27FC236}">
                <a16:creationId xmlns:a16="http://schemas.microsoft.com/office/drawing/2014/main" id="{96E7CDFD-1BD2-1A14-A4F5-5E88059C35D2}"/>
              </a:ext>
            </a:extLst>
          </p:cNvPr>
          <p:cNvSpPr/>
          <p:nvPr/>
        </p:nvSpPr>
        <p:spPr>
          <a:xfrm>
            <a:off x="4721813" y="1560976"/>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55" name="Google Shape;827;p26">
            <a:extLst>
              <a:ext uri="{FF2B5EF4-FFF2-40B4-BE49-F238E27FC236}">
                <a16:creationId xmlns:a16="http://schemas.microsoft.com/office/drawing/2014/main" id="{F1B088C9-3752-BFC5-3280-2640E34FAF0E}"/>
              </a:ext>
            </a:extLst>
          </p:cNvPr>
          <p:cNvSpPr/>
          <p:nvPr/>
        </p:nvSpPr>
        <p:spPr>
          <a:xfrm>
            <a:off x="6367674" y="1560976"/>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56" name="Google Shape;827;p26">
            <a:extLst>
              <a:ext uri="{FF2B5EF4-FFF2-40B4-BE49-F238E27FC236}">
                <a16:creationId xmlns:a16="http://schemas.microsoft.com/office/drawing/2014/main" id="{7CB26936-2FD3-3D61-813A-ABC26541AB2C}"/>
              </a:ext>
            </a:extLst>
          </p:cNvPr>
          <p:cNvSpPr/>
          <p:nvPr/>
        </p:nvSpPr>
        <p:spPr>
          <a:xfrm>
            <a:off x="8002873" y="1560976"/>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5" name="Google Shape;827;p26">
            <a:extLst>
              <a:ext uri="{FF2B5EF4-FFF2-40B4-BE49-F238E27FC236}">
                <a16:creationId xmlns:a16="http://schemas.microsoft.com/office/drawing/2014/main" id="{7D6F23EC-3588-7FE7-BE94-D85B52445E6B}"/>
              </a:ext>
            </a:extLst>
          </p:cNvPr>
          <p:cNvSpPr/>
          <p:nvPr/>
        </p:nvSpPr>
        <p:spPr>
          <a:xfrm>
            <a:off x="3054990" y="1560976"/>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74" name="Paralelogramo 373">
            <a:extLst>
              <a:ext uri="{FF2B5EF4-FFF2-40B4-BE49-F238E27FC236}">
                <a16:creationId xmlns:a16="http://schemas.microsoft.com/office/drawing/2014/main" id="{E02FA544-A00A-430C-367D-7340FA90D9DF}"/>
              </a:ext>
            </a:extLst>
          </p:cNvPr>
          <p:cNvSpPr/>
          <p:nvPr/>
        </p:nvSpPr>
        <p:spPr>
          <a:xfrm>
            <a:off x="758192" y="2135917"/>
            <a:ext cx="2034221" cy="757053"/>
          </a:xfrm>
          <a:prstGeom prst="parallelogram">
            <a:avLst>
              <a:gd name="adj" fmla="val 25014"/>
            </a:avLst>
          </a:prstGeom>
          <a:solidFill>
            <a:srgbClr val="2DAB6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375" name="Freeform 5">
            <a:extLst>
              <a:ext uri="{FF2B5EF4-FFF2-40B4-BE49-F238E27FC236}">
                <a16:creationId xmlns:a16="http://schemas.microsoft.com/office/drawing/2014/main" id="{86287EE3-DD8E-D068-00AC-9A1AB3F41218}"/>
              </a:ext>
            </a:extLst>
          </p:cNvPr>
          <p:cNvSpPr>
            <a:spLocks/>
          </p:cNvSpPr>
          <p:nvPr/>
        </p:nvSpPr>
        <p:spPr bwMode="auto">
          <a:xfrm>
            <a:off x="556851" y="3099481"/>
            <a:ext cx="378000" cy="39240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2</a:t>
            </a:r>
          </a:p>
        </p:txBody>
      </p:sp>
      <p:sp>
        <p:nvSpPr>
          <p:cNvPr id="376" name="Freeform 5">
            <a:extLst>
              <a:ext uri="{FF2B5EF4-FFF2-40B4-BE49-F238E27FC236}">
                <a16:creationId xmlns:a16="http://schemas.microsoft.com/office/drawing/2014/main" id="{50AFAFEC-5647-0E1B-13AD-7C3DE26D5F16}"/>
              </a:ext>
            </a:extLst>
          </p:cNvPr>
          <p:cNvSpPr>
            <a:spLocks/>
          </p:cNvSpPr>
          <p:nvPr/>
        </p:nvSpPr>
        <p:spPr bwMode="auto">
          <a:xfrm>
            <a:off x="559099" y="2060609"/>
            <a:ext cx="378000" cy="39240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1</a:t>
            </a:r>
          </a:p>
        </p:txBody>
      </p:sp>
      <p:sp>
        <p:nvSpPr>
          <p:cNvPr id="384" name="Subtitle 2">
            <a:extLst>
              <a:ext uri="{FF2B5EF4-FFF2-40B4-BE49-F238E27FC236}">
                <a16:creationId xmlns:a16="http://schemas.microsoft.com/office/drawing/2014/main" id="{598953D7-12E4-9598-706F-B44EF2893897}"/>
              </a:ext>
            </a:extLst>
          </p:cNvPr>
          <p:cNvSpPr txBox="1"/>
          <p:nvPr/>
        </p:nvSpPr>
        <p:spPr>
          <a:xfrm>
            <a:off x="772306" y="2189406"/>
            <a:ext cx="2034220" cy="658835"/>
          </a:xfrm>
          <a:prstGeom prst="rect">
            <a:avLst/>
          </a:prstGeom>
          <a:noFill/>
          <a:ln cap="flat">
            <a:noFill/>
          </a:ln>
          <a:effectLst/>
        </p:spPr>
        <p:txBody>
          <a:bodyPr vert="horz" wrap="square" lIns="91440" tIns="45720" rIns="91440" bIns="45720" anchor="ctr" anchorCtr="0" compatLnSpc="1">
            <a:spAutoFit/>
          </a:bodyPr>
          <a:lstStyle/>
          <a:p>
            <a:pPr marL="0" marR="0" lvl="0" indent="0" algn="ctr" defTabSz="1087633" rtl="0" eaLnBrk="1" fontAlgn="auto" latinLnBrk="0" hangingPunct="1">
              <a:lnSpc>
                <a:spcPct val="120000"/>
              </a:lnSpc>
              <a:spcBef>
                <a:spcPts val="200"/>
              </a:spcBef>
              <a:spcAft>
                <a:spcPts val="0"/>
              </a:spcAft>
              <a:buClrTx/>
              <a:buSzTx/>
              <a:buFontTx/>
              <a:buNone/>
              <a:tabLst/>
              <a:defRPr sz="1800" b="0" i="0" u="none" strike="noStrike" kern="0" cap="none" spc="0" baseline="0">
                <a:solidFill>
                  <a:srgbClr val="000000"/>
                </a:solidFill>
                <a:uFillTx/>
              </a:defRPr>
            </a:pPr>
            <a:r>
              <a:rPr kumimoji="0" lang="es-CO" sz="105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Medium"/>
                <a:ea typeface="+mn-ea"/>
                <a:cs typeface="Open Sans Light"/>
              </a:rPr>
              <a:t>Máxima efectividad en el pago del Seguro de Depósitos </a:t>
            </a:r>
          </a:p>
        </p:txBody>
      </p:sp>
      <p:sp>
        <p:nvSpPr>
          <p:cNvPr id="385" name="Subtitle 2">
            <a:extLst>
              <a:ext uri="{FF2B5EF4-FFF2-40B4-BE49-F238E27FC236}">
                <a16:creationId xmlns:a16="http://schemas.microsoft.com/office/drawing/2014/main" id="{9C3E6EBC-4DAD-0AF1-C687-FD91543D0C28}"/>
              </a:ext>
            </a:extLst>
          </p:cNvPr>
          <p:cNvSpPr txBox="1"/>
          <p:nvPr/>
        </p:nvSpPr>
        <p:spPr>
          <a:xfrm>
            <a:off x="2916392" y="2485559"/>
            <a:ext cx="1675991" cy="246221"/>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 </a:t>
            </a:r>
          </a:p>
        </p:txBody>
      </p:sp>
      <p:sp>
        <p:nvSpPr>
          <p:cNvPr id="386" name="Subtitle 2">
            <a:extLst>
              <a:ext uri="{FF2B5EF4-FFF2-40B4-BE49-F238E27FC236}">
                <a16:creationId xmlns:a16="http://schemas.microsoft.com/office/drawing/2014/main" id="{4DB12670-8F7D-D57A-8249-A7393C4063EB}"/>
              </a:ext>
            </a:extLst>
          </p:cNvPr>
          <p:cNvSpPr txBox="1"/>
          <p:nvPr/>
        </p:nvSpPr>
        <p:spPr>
          <a:xfrm>
            <a:off x="5108805" y="2454782"/>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93%</a:t>
            </a:r>
          </a:p>
        </p:txBody>
      </p:sp>
      <p:sp>
        <p:nvSpPr>
          <p:cNvPr id="387" name="Subtitle 2">
            <a:extLst>
              <a:ext uri="{FF2B5EF4-FFF2-40B4-BE49-F238E27FC236}">
                <a16:creationId xmlns:a16="http://schemas.microsoft.com/office/drawing/2014/main" id="{D380A541-857B-6B2C-66E5-8105F7E78D4C}"/>
              </a:ext>
            </a:extLst>
          </p:cNvPr>
          <p:cNvSpPr txBox="1"/>
          <p:nvPr/>
        </p:nvSpPr>
        <p:spPr>
          <a:xfrm>
            <a:off x="6662348" y="2454782"/>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95%</a:t>
            </a:r>
          </a:p>
        </p:txBody>
      </p:sp>
      <p:sp>
        <p:nvSpPr>
          <p:cNvPr id="388" name="TextBox 2">
            <a:extLst>
              <a:ext uri="{FF2B5EF4-FFF2-40B4-BE49-F238E27FC236}">
                <a16:creationId xmlns:a16="http://schemas.microsoft.com/office/drawing/2014/main" id="{FCAE0FAB-2F15-2E54-D663-7D41B1714D55}"/>
              </a:ext>
            </a:extLst>
          </p:cNvPr>
          <p:cNvSpPr txBox="1"/>
          <p:nvPr/>
        </p:nvSpPr>
        <p:spPr>
          <a:xfrm>
            <a:off x="3188923" y="1631650"/>
            <a:ext cx="1179837" cy="3693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FIN PLANEADO</a:t>
            </a:r>
          </a:p>
        </p:txBody>
      </p:sp>
      <p:sp>
        <p:nvSpPr>
          <p:cNvPr id="389" name="TextBox 2">
            <a:extLst>
              <a:ext uri="{FF2B5EF4-FFF2-40B4-BE49-F238E27FC236}">
                <a16:creationId xmlns:a16="http://schemas.microsoft.com/office/drawing/2014/main" id="{E32AC14F-B2AF-D5DA-9411-3A44C27FC79A}"/>
              </a:ext>
            </a:extLst>
          </p:cNvPr>
          <p:cNvSpPr txBox="1"/>
          <p:nvPr/>
        </p:nvSpPr>
        <p:spPr>
          <a:xfrm>
            <a:off x="4872901" y="1734352"/>
            <a:ext cx="1179835"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390" name="TextBox 2">
            <a:extLst>
              <a:ext uri="{FF2B5EF4-FFF2-40B4-BE49-F238E27FC236}">
                <a16:creationId xmlns:a16="http://schemas.microsoft.com/office/drawing/2014/main" id="{386FA21F-7AD7-346B-027D-4FF09D7A3C27}"/>
              </a:ext>
            </a:extLst>
          </p:cNvPr>
          <p:cNvSpPr txBox="1"/>
          <p:nvPr/>
        </p:nvSpPr>
        <p:spPr>
          <a:xfrm>
            <a:off x="6474840" y="1721145"/>
            <a:ext cx="1317083"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sp>
        <p:nvSpPr>
          <p:cNvPr id="392" name="Subtitle 2">
            <a:extLst>
              <a:ext uri="{FF2B5EF4-FFF2-40B4-BE49-F238E27FC236}">
                <a16:creationId xmlns:a16="http://schemas.microsoft.com/office/drawing/2014/main" id="{ABD30E3B-7C3E-318E-8EE5-B717D8FE590D}"/>
              </a:ext>
            </a:extLst>
          </p:cNvPr>
          <p:cNvSpPr txBox="1"/>
          <p:nvPr/>
        </p:nvSpPr>
        <p:spPr>
          <a:xfrm>
            <a:off x="895916" y="3183858"/>
            <a:ext cx="1825292"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CO" sz="1050" b="1" i="0" u="none" strike="noStrike" kern="0" cap="none" spc="0" normalizeH="0" baseline="0" noProof="0">
                <a:ln>
                  <a:noFill/>
                </a:ln>
                <a:solidFill>
                  <a:srgbClr val="FFFFFF"/>
                </a:solidFill>
                <a:effectLst/>
                <a:uLnTx/>
                <a:uFillTx/>
                <a:latin typeface="Montserrat Medium"/>
                <a:ea typeface="+mn-ea"/>
                <a:cs typeface="Open Sans Light"/>
              </a:rPr>
              <a:t>Marco efectivo de resolución y recuperación</a:t>
            </a:r>
          </a:p>
        </p:txBody>
      </p:sp>
      <p:sp>
        <p:nvSpPr>
          <p:cNvPr id="393" name="Subtitle 2">
            <a:extLst>
              <a:ext uri="{FF2B5EF4-FFF2-40B4-BE49-F238E27FC236}">
                <a16:creationId xmlns:a16="http://schemas.microsoft.com/office/drawing/2014/main" id="{F49F3F63-61AD-D6A9-8773-707EB1E87EF4}"/>
              </a:ext>
            </a:extLst>
          </p:cNvPr>
          <p:cNvSpPr txBox="1"/>
          <p:nvPr/>
        </p:nvSpPr>
        <p:spPr>
          <a:xfrm>
            <a:off x="2976868" y="5456748"/>
            <a:ext cx="1555039"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94" name="Subtitle 2">
            <a:extLst>
              <a:ext uri="{FF2B5EF4-FFF2-40B4-BE49-F238E27FC236}">
                <a16:creationId xmlns:a16="http://schemas.microsoft.com/office/drawing/2014/main" id="{2138CCB6-57E5-215B-7FAE-1B4C46917261}"/>
              </a:ext>
            </a:extLst>
          </p:cNvPr>
          <p:cNvSpPr txBox="1"/>
          <p:nvPr/>
        </p:nvSpPr>
        <p:spPr>
          <a:xfrm>
            <a:off x="5108805" y="3344675"/>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98%</a:t>
            </a:r>
          </a:p>
        </p:txBody>
      </p:sp>
      <p:sp>
        <p:nvSpPr>
          <p:cNvPr id="395" name="Subtitle 2">
            <a:extLst>
              <a:ext uri="{FF2B5EF4-FFF2-40B4-BE49-F238E27FC236}">
                <a16:creationId xmlns:a16="http://schemas.microsoft.com/office/drawing/2014/main" id="{4D26C927-99EA-570F-28F3-8C2684582784}"/>
              </a:ext>
            </a:extLst>
          </p:cNvPr>
          <p:cNvSpPr txBox="1"/>
          <p:nvPr/>
        </p:nvSpPr>
        <p:spPr>
          <a:xfrm>
            <a:off x="6662348" y="3344675"/>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97%</a:t>
            </a:r>
          </a:p>
        </p:txBody>
      </p:sp>
      <p:sp>
        <p:nvSpPr>
          <p:cNvPr id="396" name="Freeform 5">
            <a:extLst>
              <a:ext uri="{FF2B5EF4-FFF2-40B4-BE49-F238E27FC236}">
                <a16:creationId xmlns:a16="http://schemas.microsoft.com/office/drawing/2014/main" id="{2E3292A8-41D7-4AE4-5546-3C8F46039AF6}"/>
              </a:ext>
            </a:extLst>
          </p:cNvPr>
          <p:cNvSpPr>
            <a:spLocks/>
          </p:cNvSpPr>
          <p:nvPr/>
        </p:nvSpPr>
        <p:spPr bwMode="auto">
          <a:xfrm>
            <a:off x="564940" y="4136340"/>
            <a:ext cx="378000" cy="39240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3</a:t>
            </a:r>
          </a:p>
        </p:txBody>
      </p:sp>
      <p:sp>
        <p:nvSpPr>
          <p:cNvPr id="397" name="Subtitle 2">
            <a:extLst>
              <a:ext uri="{FF2B5EF4-FFF2-40B4-BE49-F238E27FC236}">
                <a16:creationId xmlns:a16="http://schemas.microsoft.com/office/drawing/2014/main" id="{DAA226CC-56FF-F15D-86A1-42B3CE967135}"/>
              </a:ext>
            </a:extLst>
          </p:cNvPr>
          <p:cNvSpPr txBox="1"/>
          <p:nvPr/>
        </p:nvSpPr>
        <p:spPr>
          <a:xfrm>
            <a:off x="704033" y="4213390"/>
            <a:ext cx="2017175"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CO" sz="1050" b="1" i="0" u="none" strike="noStrike" kern="0" cap="none" spc="0" normalizeH="0" baseline="0" noProof="0">
                <a:ln>
                  <a:noFill/>
                </a:ln>
                <a:solidFill>
                  <a:srgbClr val="FFFFFF"/>
                </a:solidFill>
                <a:effectLst/>
                <a:uLnTx/>
                <a:uFillTx/>
                <a:latin typeface="Montserrat Medium"/>
                <a:ea typeface="+mn-ea"/>
                <a:cs typeface="Open Sans Light"/>
              </a:rPr>
              <a:t>Robustecimiento del sistema de Alertas Tempranas</a:t>
            </a:r>
          </a:p>
        </p:txBody>
      </p:sp>
      <p:sp>
        <p:nvSpPr>
          <p:cNvPr id="398" name="Subtitle 2">
            <a:extLst>
              <a:ext uri="{FF2B5EF4-FFF2-40B4-BE49-F238E27FC236}">
                <a16:creationId xmlns:a16="http://schemas.microsoft.com/office/drawing/2014/main" id="{5FAD70A5-32EB-9BDC-1913-B6F7DC39A8AE}"/>
              </a:ext>
            </a:extLst>
          </p:cNvPr>
          <p:cNvSpPr txBox="1"/>
          <p:nvPr/>
        </p:nvSpPr>
        <p:spPr>
          <a:xfrm>
            <a:off x="2982603" y="4392156"/>
            <a:ext cx="1543568"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99" name="Subtitle 2">
            <a:extLst>
              <a:ext uri="{FF2B5EF4-FFF2-40B4-BE49-F238E27FC236}">
                <a16:creationId xmlns:a16="http://schemas.microsoft.com/office/drawing/2014/main" id="{5C9B478F-005C-F882-23A6-D7C2FAB63DE6}"/>
              </a:ext>
            </a:extLst>
          </p:cNvPr>
          <p:cNvSpPr txBox="1"/>
          <p:nvPr/>
        </p:nvSpPr>
        <p:spPr>
          <a:xfrm>
            <a:off x="5108805" y="4365226"/>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91%</a:t>
            </a:r>
          </a:p>
        </p:txBody>
      </p:sp>
      <p:sp>
        <p:nvSpPr>
          <p:cNvPr id="400" name="Subtitle 2">
            <a:extLst>
              <a:ext uri="{FF2B5EF4-FFF2-40B4-BE49-F238E27FC236}">
                <a16:creationId xmlns:a16="http://schemas.microsoft.com/office/drawing/2014/main" id="{1EAA96B0-D40B-E539-A464-733124EA413E}"/>
              </a:ext>
            </a:extLst>
          </p:cNvPr>
          <p:cNvSpPr txBox="1"/>
          <p:nvPr/>
        </p:nvSpPr>
        <p:spPr>
          <a:xfrm>
            <a:off x="6662348" y="4365226"/>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93%</a:t>
            </a:r>
          </a:p>
        </p:txBody>
      </p:sp>
      <p:sp>
        <p:nvSpPr>
          <p:cNvPr id="401" name="Freeform 5">
            <a:extLst>
              <a:ext uri="{FF2B5EF4-FFF2-40B4-BE49-F238E27FC236}">
                <a16:creationId xmlns:a16="http://schemas.microsoft.com/office/drawing/2014/main" id="{B117D816-8A3C-C421-626B-82A208FD8507}"/>
              </a:ext>
            </a:extLst>
          </p:cNvPr>
          <p:cNvSpPr>
            <a:spLocks/>
          </p:cNvSpPr>
          <p:nvPr/>
        </p:nvSpPr>
        <p:spPr bwMode="auto">
          <a:xfrm>
            <a:off x="561479" y="5177453"/>
            <a:ext cx="378000" cy="39240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4</a:t>
            </a:r>
          </a:p>
        </p:txBody>
      </p:sp>
      <p:sp>
        <p:nvSpPr>
          <p:cNvPr id="402" name="Subtitle 2">
            <a:extLst>
              <a:ext uri="{FF2B5EF4-FFF2-40B4-BE49-F238E27FC236}">
                <a16:creationId xmlns:a16="http://schemas.microsoft.com/office/drawing/2014/main" id="{44C0EB1C-1F72-ED83-0405-E7649B02098C}"/>
              </a:ext>
            </a:extLst>
          </p:cNvPr>
          <p:cNvSpPr txBox="1"/>
          <p:nvPr/>
        </p:nvSpPr>
        <p:spPr>
          <a:xfrm>
            <a:off x="810615" y="5266220"/>
            <a:ext cx="1893791"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MX" sz="1050" b="1" i="0" u="none" strike="noStrike" kern="0" cap="none" spc="0" normalizeH="0" baseline="0" noProof="0">
                <a:ln>
                  <a:noFill/>
                </a:ln>
                <a:solidFill>
                  <a:srgbClr val="FFFFFF"/>
                </a:solidFill>
                <a:effectLst/>
                <a:uLnTx/>
                <a:uFillTx/>
                <a:latin typeface="Montserrat Medium"/>
                <a:ea typeface="+mn-ea"/>
                <a:cs typeface="Open Sans Light"/>
              </a:rPr>
              <a:t>Fortalecimiento de la estrategia de inversión y disposición de la reserva</a:t>
            </a:r>
            <a:endParaRPr kumimoji="0" lang="es-CO" sz="1050" b="1" i="0" u="none" strike="noStrike" kern="0" cap="none" spc="0" normalizeH="0" baseline="0" noProof="0">
              <a:ln>
                <a:noFill/>
              </a:ln>
              <a:solidFill>
                <a:srgbClr val="FFFFFF"/>
              </a:solidFill>
              <a:effectLst/>
              <a:uLnTx/>
              <a:uFillTx/>
              <a:latin typeface="Montserrat Medium"/>
              <a:ea typeface="+mn-ea"/>
              <a:cs typeface="Open Sans Light"/>
            </a:endParaRPr>
          </a:p>
        </p:txBody>
      </p:sp>
      <p:sp>
        <p:nvSpPr>
          <p:cNvPr id="403" name="Subtitle 2">
            <a:extLst>
              <a:ext uri="{FF2B5EF4-FFF2-40B4-BE49-F238E27FC236}">
                <a16:creationId xmlns:a16="http://schemas.microsoft.com/office/drawing/2014/main" id="{B9FB54BC-B994-750D-FB6C-8F327DA319C9}"/>
              </a:ext>
            </a:extLst>
          </p:cNvPr>
          <p:cNvSpPr txBox="1"/>
          <p:nvPr/>
        </p:nvSpPr>
        <p:spPr>
          <a:xfrm>
            <a:off x="5108805" y="5429818"/>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97%</a:t>
            </a:r>
          </a:p>
        </p:txBody>
      </p:sp>
      <p:sp>
        <p:nvSpPr>
          <p:cNvPr id="404" name="Subtitle 2">
            <a:extLst>
              <a:ext uri="{FF2B5EF4-FFF2-40B4-BE49-F238E27FC236}">
                <a16:creationId xmlns:a16="http://schemas.microsoft.com/office/drawing/2014/main" id="{D3A3D5FA-1324-3FA0-D31E-A49183B36F92}"/>
              </a:ext>
            </a:extLst>
          </p:cNvPr>
          <p:cNvSpPr txBox="1"/>
          <p:nvPr/>
        </p:nvSpPr>
        <p:spPr>
          <a:xfrm>
            <a:off x="6662348" y="5429818"/>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96%</a:t>
            </a:r>
          </a:p>
        </p:txBody>
      </p:sp>
      <p:sp>
        <p:nvSpPr>
          <p:cNvPr id="427" name="Subtitle 2">
            <a:extLst>
              <a:ext uri="{FF2B5EF4-FFF2-40B4-BE49-F238E27FC236}">
                <a16:creationId xmlns:a16="http://schemas.microsoft.com/office/drawing/2014/main" id="{707A6815-B2F9-CC5A-ED3A-E6F12A117CE5}"/>
              </a:ext>
            </a:extLst>
          </p:cNvPr>
          <p:cNvSpPr txBox="1"/>
          <p:nvPr/>
        </p:nvSpPr>
        <p:spPr>
          <a:xfrm>
            <a:off x="2976868" y="3371605"/>
            <a:ext cx="1555039"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 name="Título 1">
            <a:extLst>
              <a:ext uri="{FF2B5EF4-FFF2-40B4-BE49-F238E27FC236}">
                <a16:creationId xmlns:a16="http://schemas.microsoft.com/office/drawing/2014/main" id="{D8D8E955-2F1A-37C8-3F24-B39AC5402AE4}"/>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Generales Plan Estratégico</a:t>
            </a:r>
          </a:p>
        </p:txBody>
      </p:sp>
      <p:sp>
        <p:nvSpPr>
          <p:cNvPr id="4" name="CuadroTexto 3">
            <a:extLst>
              <a:ext uri="{FF2B5EF4-FFF2-40B4-BE49-F238E27FC236}">
                <a16:creationId xmlns:a16="http://schemas.microsoft.com/office/drawing/2014/main" id="{E62B7793-5BCD-3A54-4CBE-084D6659B689}"/>
              </a:ext>
            </a:extLst>
          </p:cNvPr>
          <p:cNvSpPr txBox="1"/>
          <p:nvPr/>
        </p:nvSpPr>
        <p:spPr>
          <a:xfrm>
            <a:off x="648475" y="695815"/>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Plan Estratégico 2021 - 2025</a:t>
            </a:r>
          </a:p>
        </p:txBody>
      </p:sp>
      <p:cxnSp>
        <p:nvCxnSpPr>
          <p:cNvPr id="463" name="Conector recto 462">
            <a:extLst>
              <a:ext uri="{FF2B5EF4-FFF2-40B4-BE49-F238E27FC236}">
                <a16:creationId xmlns:a16="http://schemas.microsoft.com/office/drawing/2014/main" id="{6F1ABDFA-D025-A1C9-D3E5-D0095A1DE200}"/>
              </a:ext>
            </a:extLst>
          </p:cNvPr>
          <p:cNvCxnSpPr>
            <a:cxnSpLocks/>
          </p:cNvCxnSpPr>
          <p:nvPr/>
        </p:nvCxnSpPr>
        <p:spPr>
          <a:xfrm>
            <a:off x="2924765" y="2993901"/>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465" name="Conector recto 464">
            <a:extLst>
              <a:ext uri="{FF2B5EF4-FFF2-40B4-BE49-F238E27FC236}">
                <a16:creationId xmlns:a16="http://schemas.microsoft.com/office/drawing/2014/main" id="{63C4F2F2-5AA8-4EF9-DEEA-B0BC6B8E8940}"/>
              </a:ext>
            </a:extLst>
          </p:cNvPr>
          <p:cNvCxnSpPr>
            <a:cxnSpLocks/>
          </p:cNvCxnSpPr>
          <p:nvPr/>
        </p:nvCxnSpPr>
        <p:spPr>
          <a:xfrm>
            <a:off x="2924765" y="3988401"/>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grpSp>
        <p:nvGrpSpPr>
          <p:cNvPr id="485" name="Grupo 484">
            <a:extLst>
              <a:ext uri="{FF2B5EF4-FFF2-40B4-BE49-F238E27FC236}">
                <a16:creationId xmlns:a16="http://schemas.microsoft.com/office/drawing/2014/main" id="{41334769-CE8B-0884-768F-1F8DE367C8DD}"/>
              </a:ext>
            </a:extLst>
          </p:cNvPr>
          <p:cNvGrpSpPr/>
          <p:nvPr/>
        </p:nvGrpSpPr>
        <p:grpSpPr>
          <a:xfrm>
            <a:off x="8340150" y="3374215"/>
            <a:ext cx="709371" cy="252760"/>
            <a:chOff x="12192000" y="-6746875"/>
            <a:chExt cx="9142412" cy="2951163"/>
          </a:xfrm>
        </p:grpSpPr>
        <p:sp>
          <p:nvSpPr>
            <p:cNvPr id="486" name="Google Shape;719;p34">
              <a:extLst>
                <a:ext uri="{FF2B5EF4-FFF2-40B4-BE49-F238E27FC236}">
                  <a16:creationId xmlns:a16="http://schemas.microsoft.com/office/drawing/2014/main" id="{E14D28B3-FE08-A94F-C43D-1161D7F14727}"/>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87" name="Google Shape;720;p34">
              <a:extLst>
                <a:ext uri="{FF2B5EF4-FFF2-40B4-BE49-F238E27FC236}">
                  <a16:creationId xmlns:a16="http://schemas.microsoft.com/office/drawing/2014/main" id="{C27FE005-DB39-4F54-D5DA-03E1B75E70B0}"/>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88" name="Grupo 487">
              <a:extLst>
                <a:ext uri="{FF2B5EF4-FFF2-40B4-BE49-F238E27FC236}">
                  <a16:creationId xmlns:a16="http://schemas.microsoft.com/office/drawing/2014/main" id="{A5D172C8-F44D-978D-A30B-5865612711A3}"/>
                </a:ext>
              </a:extLst>
            </p:cNvPr>
            <p:cNvGrpSpPr/>
            <p:nvPr/>
          </p:nvGrpSpPr>
          <p:grpSpPr>
            <a:xfrm>
              <a:off x="18081625" y="-6746875"/>
              <a:ext cx="2538412" cy="2951163"/>
              <a:chOff x="18081625" y="-6746875"/>
              <a:chExt cx="2538412" cy="2951163"/>
            </a:xfrm>
          </p:grpSpPr>
          <p:sp>
            <p:nvSpPr>
              <p:cNvPr id="497" name="Google Shape;721;p34">
                <a:extLst>
                  <a:ext uri="{FF2B5EF4-FFF2-40B4-BE49-F238E27FC236}">
                    <a16:creationId xmlns:a16="http://schemas.microsoft.com/office/drawing/2014/main" id="{9082B80B-1616-BCC6-7867-1C0EB1803BA6}"/>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8" name="Google Shape;722;p34">
                <a:extLst>
                  <a:ext uri="{FF2B5EF4-FFF2-40B4-BE49-F238E27FC236}">
                    <a16:creationId xmlns:a16="http://schemas.microsoft.com/office/drawing/2014/main" id="{C265EEBB-EFCE-9819-6CFA-67577DDA0713}"/>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9" name="Google Shape;723;p34">
                <a:extLst>
                  <a:ext uri="{FF2B5EF4-FFF2-40B4-BE49-F238E27FC236}">
                    <a16:creationId xmlns:a16="http://schemas.microsoft.com/office/drawing/2014/main" id="{5AB4260F-EF14-6B2B-577E-81911E0BB25A}"/>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89" name="Grupo 488">
              <a:extLst>
                <a:ext uri="{FF2B5EF4-FFF2-40B4-BE49-F238E27FC236}">
                  <a16:creationId xmlns:a16="http://schemas.microsoft.com/office/drawing/2014/main" id="{3020716F-066C-E3C8-3C04-4E330DAB7597}"/>
                </a:ext>
              </a:extLst>
            </p:cNvPr>
            <p:cNvGrpSpPr/>
            <p:nvPr/>
          </p:nvGrpSpPr>
          <p:grpSpPr>
            <a:xfrm>
              <a:off x="15378112" y="-6746875"/>
              <a:ext cx="2538413" cy="2951163"/>
              <a:chOff x="15378112" y="-6746875"/>
              <a:chExt cx="2538413" cy="2951163"/>
            </a:xfrm>
          </p:grpSpPr>
          <p:sp>
            <p:nvSpPr>
              <p:cNvPr id="494" name="Google Shape;724;p34">
                <a:extLst>
                  <a:ext uri="{FF2B5EF4-FFF2-40B4-BE49-F238E27FC236}">
                    <a16:creationId xmlns:a16="http://schemas.microsoft.com/office/drawing/2014/main" id="{716E5DB4-B90E-1179-2D91-DBEF7D6AA519}"/>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5" name="Google Shape;725;p34">
                <a:extLst>
                  <a:ext uri="{FF2B5EF4-FFF2-40B4-BE49-F238E27FC236}">
                    <a16:creationId xmlns:a16="http://schemas.microsoft.com/office/drawing/2014/main" id="{996C3189-B2F8-E4C7-8337-548908D54504}"/>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6" name="Google Shape;726;p34">
                <a:extLst>
                  <a:ext uri="{FF2B5EF4-FFF2-40B4-BE49-F238E27FC236}">
                    <a16:creationId xmlns:a16="http://schemas.microsoft.com/office/drawing/2014/main" id="{D6843550-267C-2AC2-C025-ECBB6E563C7D}"/>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90" name="Grupo 489">
              <a:extLst>
                <a:ext uri="{FF2B5EF4-FFF2-40B4-BE49-F238E27FC236}">
                  <a16:creationId xmlns:a16="http://schemas.microsoft.com/office/drawing/2014/main" id="{855AC5AA-D4DD-445A-05A0-C9FAEB0B01DF}"/>
                </a:ext>
              </a:extLst>
            </p:cNvPr>
            <p:cNvGrpSpPr/>
            <p:nvPr/>
          </p:nvGrpSpPr>
          <p:grpSpPr>
            <a:xfrm>
              <a:off x="12598400" y="-6746875"/>
              <a:ext cx="2619375" cy="2951163"/>
              <a:chOff x="12598400" y="-6746875"/>
              <a:chExt cx="2619375" cy="2951163"/>
            </a:xfrm>
          </p:grpSpPr>
          <p:sp>
            <p:nvSpPr>
              <p:cNvPr id="491" name="Google Shape;727;p34">
                <a:extLst>
                  <a:ext uri="{FF2B5EF4-FFF2-40B4-BE49-F238E27FC236}">
                    <a16:creationId xmlns:a16="http://schemas.microsoft.com/office/drawing/2014/main" id="{3A77D37C-1CAF-E25C-9AEA-80C68439E12A}"/>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2" name="Google Shape;728;p34">
                <a:extLst>
                  <a:ext uri="{FF2B5EF4-FFF2-40B4-BE49-F238E27FC236}">
                    <a16:creationId xmlns:a16="http://schemas.microsoft.com/office/drawing/2014/main" id="{085DB8DE-C2CC-B612-930E-2E01F0B368EF}"/>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3" name="Google Shape;729;p34">
                <a:extLst>
                  <a:ext uri="{FF2B5EF4-FFF2-40B4-BE49-F238E27FC236}">
                    <a16:creationId xmlns:a16="http://schemas.microsoft.com/office/drawing/2014/main" id="{94A9CB68-CB88-70F0-8236-C3C9DA881F68}"/>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cxnSp>
        <p:nvCxnSpPr>
          <p:cNvPr id="500" name="Conector recto 499">
            <a:extLst>
              <a:ext uri="{FF2B5EF4-FFF2-40B4-BE49-F238E27FC236}">
                <a16:creationId xmlns:a16="http://schemas.microsoft.com/office/drawing/2014/main" id="{E82A07B3-819F-0FEA-61FF-D56CCBA7AC58}"/>
              </a:ext>
            </a:extLst>
          </p:cNvPr>
          <p:cNvCxnSpPr>
            <a:cxnSpLocks/>
          </p:cNvCxnSpPr>
          <p:nvPr/>
        </p:nvCxnSpPr>
        <p:spPr>
          <a:xfrm>
            <a:off x="2924765" y="5042263"/>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03" name="Conector recto 502">
            <a:extLst>
              <a:ext uri="{FF2B5EF4-FFF2-40B4-BE49-F238E27FC236}">
                <a16:creationId xmlns:a16="http://schemas.microsoft.com/office/drawing/2014/main" id="{70781D6F-93AD-3C51-E968-494781A082E1}"/>
              </a:ext>
            </a:extLst>
          </p:cNvPr>
          <p:cNvCxnSpPr>
            <a:cxnSpLocks/>
          </p:cNvCxnSpPr>
          <p:nvPr/>
        </p:nvCxnSpPr>
        <p:spPr>
          <a:xfrm>
            <a:off x="2924765" y="6045524"/>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grpSp>
        <p:nvGrpSpPr>
          <p:cNvPr id="504" name="Grupo 503">
            <a:extLst>
              <a:ext uri="{FF2B5EF4-FFF2-40B4-BE49-F238E27FC236}">
                <a16:creationId xmlns:a16="http://schemas.microsoft.com/office/drawing/2014/main" id="{68F5B535-721E-F0EC-592E-E80D9D3CB30C}"/>
              </a:ext>
            </a:extLst>
          </p:cNvPr>
          <p:cNvGrpSpPr/>
          <p:nvPr/>
        </p:nvGrpSpPr>
        <p:grpSpPr>
          <a:xfrm>
            <a:off x="8340150" y="4351282"/>
            <a:ext cx="709371" cy="252760"/>
            <a:chOff x="12192000" y="-6746875"/>
            <a:chExt cx="9142412" cy="2951163"/>
          </a:xfrm>
        </p:grpSpPr>
        <p:sp>
          <p:nvSpPr>
            <p:cNvPr id="505" name="Google Shape;719;p34">
              <a:extLst>
                <a:ext uri="{FF2B5EF4-FFF2-40B4-BE49-F238E27FC236}">
                  <a16:creationId xmlns:a16="http://schemas.microsoft.com/office/drawing/2014/main" id="{0256DF9F-1197-6275-3D7C-CB78FB8E8CD7}"/>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06" name="Google Shape;720;p34">
              <a:extLst>
                <a:ext uri="{FF2B5EF4-FFF2-40B4-BE49-F238E27FC236}">
                  <a16:creationId xmlns:a16="http://schemas.microsoft.com/office/drawing/2014/main" id="{12F9B713-3F91-CAF4-C3D3-AF62C680F351}"/>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507" name="Grupo 506">
              <a:extLst>
                <a:ext uri="{FF2B5EF4-FFF2-40B4-BE49-F238E27FC236}">
                  <a16:creationId xmlns:a16="http://schemas.microsoft.com/office/drawing/2014/main" id="{8BB2EF75-F9DC-2977-7F29-43A00FD33F31}"/>
                </a:ext>
              </a:extLst>
            </p:cNvPr>
            <p:cNvGrpSpPr/>
            <p:nvPr/>
          </p:nvGrpSpPr>
          <p:grpSpPr>
            <a:xfrm>
              <a:off x="18081625" y="-6746875"/>
              <a:ext cx="2538412" cy="2951163"/>
              <a:chOff x="18081625" y="-6746875"/>
              <a:chExt cx="2538412" cy="2951163"/>
            </a:xfrm>
          </p:grpSpPr>
          <p:sp>
            <p:nvSpPr>
              <p:cNvPr id="516" name="Google Shape;721;p34">
                <a:extLst>
                  <a:ext uri="{FF2B5EF4-FFF2-40B4-BE49-F238E27FC236}">
                    <a16:creationId xmlns:a16="http://schemas.microsoft.com/office/drawing/2014/main" id="{5EF2C709-094C-8CC6-321A-088C5649706C}"/>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 name="Google Shape;722;p34">
                <a:extLst>
                  <a:ext uri="{FF2B5EF4-FFF2-40B4-BE49-F238E27FC236}">
                    <a16:creationId xmlns:a16="http://schemas.microsoft.com/office/drawing/2014/main" id="{B21AA66F-06A7-A093-1E6A-968C23470FB3}"/>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 name="Google Shape;723;p34">
                <a:extLst>
                  <a:ext uri="{FF2B5EF4-FFF2-40B4-BE49-F238E27FC236}">
                    <a16:creationId xmlns:a16="http://schemas.microsoft.com/office/drawing/2014/main" id="{DBF591E3-2C42-1C16-7EA8-71E4158AB012}"/>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08" name="Grupo 507">
              <a:extLst>
                <a:ext uri="{FF2B5EF4-FFF2-40B4-BE49-F238E27FC236}">
                  <a16:creationId xmlns:a16="http://schemas.microsoft.com/office/drawing/2014/main" id="{AC42784C-8A3D-1F3E-F7AF-D818B7FABC1E}"/>
                </a:ext>
              </a:extLst>
            </p:cNvPr>
            <p:cNvGrpSpPr/>
            <p:nvPr/>
          </p:nvGrpSpPr>
          <p:grpSpPr>
            <a:xfrm>
              <a:off x="15378112" y="-6746875"/>
              <a:ext cx="2538413" cy="2951163"/>
              <a:chOff x="15378112" y="-6746875"/>
              <a:chExt cx="2538413" cy="2951163"/>
            </a:xfrm>
          </p:grpSpPr>
          <p:sp>
            <p:nvSpPr>
              <p:cNvPr id="513" name="Google Shape;724;p34">
                <a:extLst>
                  <a:ext uri="{FF2B5EF4-FFF2-40B4-BE49-F238E27FC236}">
                    <a16:creationId xmlns:a16="http://schemas.microsoft.com/office/drawing/2014/main" id="{17D69F0E-FD6F-523D-26B8-545C84DCE947}"/>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 name="Google Shape;725;p34">
                <a:extLst>
                  <a:ext uri="{FF2B5EF4-FFF2-40B4-BE49-F238E27FC236}">
                    <a16:creationId xmlns:a16="http://schemas.microsoft.com/office/drawing/2014/main" id="{486584D6-C03E-2DA2-1642-99F9426CBA45}"/>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 name="Google Shape;726;p34">
                <a:extLst>
                  <a:ext uri="{FF2B5EF4-FFF2-40B4-BE49-F238E27FC236}">
                    <a16:creationId xmlns:a16="http://schemas.microsoft.com/office/drawing/2014/main" id="{04DE5095-B78F-C90E-E07E-D1EC602FF363}"/>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09" name="Grupo 508">
              <a:extLst>
                <a:ext uri="{FF2B5EF4-FFF2-40B4-BE49-F238E27FC236}">
                  <a16:creationId xmlns:a16="http://schemas.microsoft.com/office/drawing/2014/main" id="{D7133AC2-FDA3-32D0-20D6-47107143043C}"/>
                </a:ext>
              </a:extLst>
            </p:cNvPr>
            <p:cNvGrpSpPr/>
            <p:nvPr/>
          </p:nvGrpSpPr>
          <p:grpSpPr>
            <a:xfrm>
              <a:off x="12598400" y="-6746875"/>
              <a:ext cx="2619375" cy="2951163"/>
              <a:chOff x="12598400" y="-6746875"/>
              <a:chExt cx="2619375" cy="2951163"/>
            </a:xfrm>
          </p:grpSpPr>
          <p:sp>
            <p:nvSpPr>
              <p:cNvPr id="510" name="Google Shape;727;p34">
                <a:extLst>
                  <a:ext uri="{FF2B5EF4-FFF2-40B4-BE49-F238E27FC236}">
                    <a16:creationId xmlns:a16="http://schemas.microsoft.com/office/drawing/2014/main" id="{38BDBE11-886B-8D53-9EBC-2A83D6A2F0A7}"/>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1" name="Google Shape;728;p34">
                <a:extLst>
                  <a:ext uri="{FF2B5EF4-FFF2-40B4-BE49-F238E27FC236}">
                    <a16:creationId xmlns:a16="http://schemas.microsoft.com/office/drawing/2014/main" id="{6C156711-6D03-7D20-5283-31E447017D5A}"/>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 name="Google Shape;729;p34">
                <a:extLst>
                  <a:ext uri="{FF2B5EF4-FFF2-40B4-BE49-F238E27FC236}">
                    <a16:creationId xmlns:a16="http://schemas.microsoft.com/office/drawing/2014/main" id="{BCBBEE0B-B66B-F111-EC29-0896D01252CD}"/>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519" name="Grupo 518">
            <a:extLst>
              <a:ext uri="{FF2B5EF4-FFF2-40B4-BE49-F238E27FC236}">
                <a16:creationId xmlns:a16="http://schemas.microsoft.com/office/drawing/2014/main" id="{2C0769E2-0323-49AE-049E-6C3D07C78B23}"/>
              </a:ext>
            </a:extLst>
          </p:cNvPr>
          <p:cNvGrpSpPr/>
          <p:nvPr/>
        </p:nvGrpSpPr>
        <p:grpSpPr>
          <a:xfrm>
            <a:off x="8340150" y="5417651"/>
            <a:ext cx="709371" cy="252760"/>
            <a:chOff x="12192000" y="-6746875"/>
            <a:chExt cx="9142412" cy="2951163"/>
          </a:xfrm>
        </p:grpSpPr>
        <p:sp>
          <p:nvSpPr>
            <p:cNvPr id="520" name="Google Shape;719;p34">
              <a:extLst>
                <a:ext uri="{FF2B5EF4-FFF2-40B4-BE49-F238E27FC236}">
                  <a16:creationId xmlns:a16="http://schemas.microsoft.com/office/drawing/2014/main" id="{C1CA134B-CF4F-E05D-1415-0CF2DDEA169F}"/>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21" name="Google Shape;720;p34">
              <a:extLst>
                <a:ext uri="{FF2B5EF4-FFF2-40B4-BE49-F238E27FC236}">
                  <a16:creationId xmlns:a16="http://schemas.microsoft.com/office/drawing/2014/main" id="{90334B8C-1259-4D2A-2620-EC5AD751F499}"/>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522" name="Grupo 521">
              <a:extLst>
                <a:ext uri="{FF2B5EF4-FFF2-40B4-BE49-F238E27FC236}">
                  <a16:creationId xmlns:a16="http://schemas.microsoft.com/office/drawing/2014/main" id="{CEF510B5-E08E-E168-10DA-E420EE420844}"/>
                </a:ext>
              </a:extLst>
            </p:cNvPr>
            <p:cNvGrpSpPr/>
            <p:nvPr/>
          </p:nvGrpSpPr>
          <p:grpSpPr>
            <a:xfrm>
              <a:off x="18081625" y="-6746875"/>
              <a:ext cx="2538412" cy="2951163"/>
              <a:chOff x="18081625" y="-6746875"/>
              <a:chExt cx="2538412" cy="2951163"/>
            </a:xfrm>
          </p:grpSpPr>
          <p:sp>
            <p:nvSpPr>
              <p:cNvPr id="531" name="Google Shape;721;p34">
                <a:extLst>
                  <a:ext uri="{FF2B5EF4-FFF2-40B4-BE49-F238E27FC236}">
                    <a16:creationId xmlns:a16="http://schemas.microsoft.com/office/drawing/2014/main" id="{8CE2FD42-864B-F15E-950E-6107FB62B860}"/>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32" name="Google Shape;722;p34">
                <a:extLst>
                  <a:ext uri="{FF2B5EF4-FFF2-40B4-BE49-F238E27FC236}">
                    <a16:creationId xmlns:a16="http://schemas.microsoft.com/office/drawing/2014/main" id="{09C80719-CEC1-2948-6B91-DD84AC5331F0}"/>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33" name="Google Shape;723;p34">
                <a:extLst>
                  <a:ext uri="{FF2B5EF4-FFF2-40B4-BE49-F238E27FC236}">
                    <a16:creationId xmlns:a16="http://schemas.microsoft.com/office/drawing/2014/main" id="{972255C5-88EB-1D7A-11D0-D14287527ECA}"/>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23" name="Grupo 522">
              <a:extLst>
                <a:ext uri="{FF2B5EF4-FFF2-40B4-BE49-F238E27FC236}">
                  <a16:creationId xmlns:a16="http://schemas.microsoft.com/office/drawing/2014/main" id="{1CE1665B-1508-4ABF-7695-DABFA2205D98}"/>
                </a:ext>
              </a:extLst>
            </p:cNvPr>
            <p:cNvGrpSpPr/>
            <p:nvPr/>
          </p:nvGrpSpPr>
          <p:grpSpPr>
            <a:xfrm>
              <a:off x="15378112" y="-6746875"/>
              <a:ext cx="2538413" cy="2951163"/>
              <a:chOff x="15378112" y="-6746875"/>
              <a:chExt cx="2538413" cy="2951163"/>
            </a:xfrm>
          </p:grpSpPr>
          <p:sp>
            <p:nvSpPr>
              <p:cNvPr id="528" name="Google Shape;724;p34">
                <a:extLst>
                  <a:ext uri="{FF2B5EF4-FFF2-40B4-BE49-F238E27FC236}">
                    <a16:creationId xmlns:a16="http://schemas.microsoft.com/office/drawing/2014/main" id="{4E8A9DC6-33B1-B24C-D7C4-A9039B450171}"/>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9" name="Google Shape;725;p34">
                <a:extLst>
                  <a:ext uri="{FF2B5EF4-FFF2-40B4-BE49-F238E27FC236}">
                    <a16:creationId xmlns:a16="http://schemas.microsoft.com/office/drawing/2014/main" id="{6BC34399-035C-A52E-EDAA-9D400907DAA5}"/>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30" name="Google Shape;726;p34">
                <a:extLst>
                  <a:ext uri="{FF2B5EF4-FFF2-40B4-BE49-F238E27FC236}">
                    <a16:creationId xmlns:a16="http://schemas.microsoft.com/office/drawing/2014/main" id="{0D1BE26C-82AE-FF86-D4F0-890AE96D006E}"/>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24" name="Grupo 523">
              <a:extLst>
                <a:ext uri="{FF2B5EF4-FFF2-40B4-BE49-F238E27FC236}">
                  <a16:creationId xmlns:a16="http://schemas.microsoft.com/office/drawing/2014/main" id="{9676BC50-2747-159A-34BC-9CD57895AF7E}"/>
                </a:ext>
              </a:extLst>
            </p:cNvPr>
            <p:cNvGrpSpPr/>
            <p:nvPr/>
          </p:nvGrpSpPr>
          <p:grpSpPr>
            <a:xfrm>
              <a:off x="12598400" y="-6746875"/>
              <a:ext cx="2619375" cy="2951163"/>
              <a:chOff x="12598400" y="-6746875"/>
              <a:chExt cx="2619375" cy="2951163"/>
            </a:xfrm>
          </p:grpSpPr>
          <p:sp>
            <p:nvSpPr>
              <p:cNvPr id="525" name="Google Shape;727;p34">
                <a:extLst>
                  <a:ext uri="{FF2B5EF4-FFF2-40B4-BE49-F238E27FC236}">
                    <a16:creationId xmlns:a16="http://schemas.microsoft.com/office/drawing/2014/main" id="{101443CC-614A-F33B-8983-CD27069375BA}"/>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6" name="Google Shape;728;p34">
                <a:extLst>
                  <a:ext uri="{FF2B5EF4-FFF2-40B4-BE49-F238E27FC236}">
                    <a16:creationId xmlns:a16="http://schemas.microsoft.com/office/drawing/2014/main" id="{B319324C-7338-D044-796D-B94E8804982D}"/>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7" name="Google Shape;729;p34">
                <a:extLst>
                  <a:ext uri="{FF2B5EF4-FFF2-40B4-BE49-F238E27FC236}">
                    <a16:creationId xmlns:a16="http://schemas.microsoft.com/office/drawing/2014/main" id="{1503C155-69C2-E2DB-CE0D-B1BCD0EE39F4}"/>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sp>
        <p:nvSpPr>
          <p:cNvPr id="602" name="TextBox 2">
            <a:extLst>
              <a:ext uri="{FF2B5EF4-FFF2-40B4-BE49-F238E27FC236}">
                <a16:creationId xmlns:a16="http://schemas.microsoft.com/office/drawing/2014/main" id="{56A33E18-A57B-2BFF-FE3A-0A5568184950}"/>
              </a:ext>
            </a:extLst>
          </p:cNvPr>
          <p:cNvSpPr txBox="1"/>
          <p:nvPr/>
        </p:nvSpPr>
        <p:spPr>
          <a:xfrm>
            <a:off x="8059364" y="1577386"/>
            <a:ext cx="1474932" cy="507831"/>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ESTADO A 30 DE SEPTIEMBRE DE 2025</a:t>
            </a:r>
          </a:p>
        </p:txBody>
      </p:sp>
      <p:grpSp>
        <p:nvGrpSpPr>
          <p:cNvPr id="6" name="Grupo 5">
            <a:extLst>
              <a:ext uri="{FF2B5EF4-FFF2-40B4-BE49-F238E27FC236}">
                <a16:creationId xmlns:a16="http://schemas.microsoft.com/office/drawing/2014/main" id="{6FF0670F-BEBC-48CC-8895-D3939B5E7A25}"/>
              </a:ext>
            </a:extLst>
          </p:cNvPr>
          <p:cNvGrpSpPr/>
          <p:nvPr/>
        </p:nvGrpSpPr>
        <p:grpSpPr>
          <a:xfrm>
            <a:off x="8340150" y="2489818"/>
            <a:ext cx="709371" cy="252760"/>
            <a:chOff x="12192000" y="-6746875"/>
            <a:chExt cx="9142412" cy="2951163"/>
          </a:xfrm>
        </p:grpSpPr>
        <p:sp>
          <p:nvSpPr>
            <p:cNvPr id="7" name="Google Shape;719;p34">
              <a:extLst>
                <a:ext uri="{FF2B5EF4-FFF2-40B4-BE49-F238E27FC236}">
                  <a16:creationId xmlns:a16="http://schemas.microsoft.com/office/drawing/2014/main" id="{D527970D-F66E-514F-A12D-888021B5A1AF}"/>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8" name="Google Shape;720;p34">
              <a:extLst>
                <a:ext uri="{FF2B5EF4-FFF2-40B4-BE49-F238E27FC236}">
                  <a16:creationId xmlns:a16="http://schemas.microsoft.com/office/drawing/2014/main" id="{78CC8E50-28A7-A025-0711-014E7BAB200A}"/>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9" name="Grupo 8">
              <a:extLst>
                <a:ext uri="{FF2B5EF4-FFF2-40B4-BE49-F238E27FC236}">
                  <a16:creationId xmlns:a16="http://schemas.microsoft.com/office/drawing/2014/main" id="{F7C8E57B-386E-F443-39D6-2F5A9446CF1D}"/>
                </a:ext>
              </a:extLst>
            </p:cNvPr>
            <p:cNvGrpSpPr/>
            <p:nvPr/>
          </p:nvGrpSpPr>
          <p:grpSpPr>
            <a:xfrm>
              <a:off x="18081625" y="-6746875"/>
              <a:ext cx="2538412" cy="2951163"/>
              <a:chOff x="18081625" y="-6746875"/>
              <a:chExt cx="2538412" cy="2951163"/>
            </a:xfrm>
          </p:grpSpPr>
          <p:sp>
            <p:nvSpPr>
              <p:cNvPr id="18" name="Google Shape;721;p34">
                <a:extLst>
                  <a:ext uri="{FF2B5EF4-FFF2-40B4-BE49-F238E27FC236}">
                    <a16:creationId xmlns:a16="http://schemas.microsoft.com/office/drawing/2014/main" id="{080FDA17-2A25-2B13-A730-B134C4C62850}"/>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9" name="Google Shape;722;p34">
                <a:extLst>
                  <a:ext uri="{FF2B5EF4-FFF2-40B4-BE49-F238E27FC236}">
                    <a16:creationId xmlns:a16="http://schemas.microsoft.com/office/drawing/2014/main" id="{5FF28960-1BBD-0340-F38D-D87D1B3BC640}"/>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0" name="Google Shape;723;p34">
                <a:extLst>
                  <a:ext uri="{FF2B5EF4-FFF2-40B4-BE49-F238E27FC236}">
                    <a16:creationId xmlns:a16="http://schemas.microsoft.com/office/drawing/2014/main" id="{C19ED4A0-8229-F713-4348-9BCB2CE8FE12}"/>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10" name="Grupo 9">
              <a:extLst>
                <a:ext uri="{FF2B5EF4-FFF2-40B4-BE49-F238E27FC236}">
                  <a16:creationId xmlns:a16="http://schemas.microsoft.com/office/drawing/2014/main" id="{55216BC6-85CB-8497-91DE-8305272304F9}"/>
                </a:ext>
              </a:extLst>
            </p:cNvPr>
            <p:cNvGrpSpPr/>
            <p:nvPr/>
          </p:nvGrpSpPr>
          <p:grpSpPr>
            <a:xfrm>
              <a:off x="15378112" y="-6746875"/>
              <a:ext cx="2538413" cy="2951163"/>
              <a:chOff x="15378112" y="-6746875"/>
              <a:chExt cx="2538413" cy="2951163"/>
            </a:xfrm>
          </p:grpSpPr>
          <p:sp>
            <p:nvSpPr>
              <p:cNvPr id="15" name="Google Shape;724;p34">
                <a:extLst>
                  <a:ext uri="{FF2B5EF4-FFF2-40B4-BE49-F238E27FC236}">
                    <a16:creationId xmlns:a16="http://schemas.microsoft.com/office/drawing/2014/main" id="{C4CECAFA-3CD6-DA26-7A00-D2ED82E0C685}"/>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6" name="Google Shape;725;p34">
                <a:extLst>
                  <a:ext uri="{FF2B5EF4-FFF2-40B4-BE49-F238E27FC236}">
                    <a16:creationId xmlns:a16="http://schemas.microsoft.com/office/drawing/2014/main" id="{478F233B-9F31-CC08-8120-BE933E8E6387}"/>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7" name="Google Shape;726;p34">
                <a:extLst>
                  <a:ext uri="{FF2B5EF4-FFF2-40B4-BE49-F238E27FC236}">
                    <a16:creationId xmlns:a16="http://schemas.microsoft.com/office/drawing/2014/main" id="{269C51A3-42FD-7868-0DB2-2E8D0E71559F}"/>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11" name="Grupo 10">
              <a:extLst>
                <a:ext uri="{FF2B5EF4-FFF2-40B4-BE49-F238E27FC236}">
                  <a16:creationId xmlns:a16="http://schemas.microsoft.com/office/drawing/2014/main" id="{6A865118-E007-4005-DF7A-AF32FD30DA1D}"/>
                </a:ext>
              </a:extLst>
            </p:cNvPr>
            <p:cNvGrpSpPr/>
            <p:nvPr/>
          </p:nvGrpSpPr>
          <p:grpSpPr>
            <a:xfrm>
              <a:off x="12598400" y="-6746875"/>
              <a:ext cx="2619375" cy="2951163"/>
              <a:chOff x="12598400" y="-6746875"/>
              <a:chExt cx="2619375" cy="2951163"/>
            </a:xfrm>
          </p:grpSpPr>
          <p:sp>
            <p:nvSpPr>
              <p:cNvPr id="12" name="Google Shape;727;p34">
                <a:extLst>
                  <a:ext uri="{FF2B5EF4-FFF2-40B4-BE49-F238E27FC236}">
                    <a16:creationId xmlns:a16="http://schemas.microsoft.com/office/drawing/2014/main" id="{A54AA540-3E05-7B4C-7CA9-36F8FE68007A}"/>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3" name="Google Shape;728;p34">
                <a:extLst>
                  <a:ext uri="{FF2B5EF4-FFF2-40B4-BE49-F238E27FC236}">
                    <a16:creationId xmlns:a16="http://schemas.microsoft.com/office/drawing/2014/main" id="{D92D5CB6-74B4-2C46-A59A-13C92882DA44}"/>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4" name="Google Shape;729;p34">
                <a:extLst>
                  <a:ext uri="{FF2B5EF4-FFF2-40B4-BE49-F238E27FC236}">
                    <a16:creationId xmlns:a16="http://schemas.microsoft.com/office/drawing/2014/main" id="{E5C8A754-383E-8666-E60A-5CE2EC6FD534}"/>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sp>
        <p:nvSpPr>
          <p:cNvPr id="24" name="Google Shape;827;p26">
            <a:extLst>
              <a:ext uri="{FF2B5EF4-FFF2-40B4-BE49-F238E27FC236}">
                <a16:creationId xmlns:a16="http://schemas.microsoft.com/office/drawing/2014/main" id="{4D33DAB9-8518-4F8E-5351-666CCA72BAED}"/>
              </a:ext>
            </a:extLst>
          </p:cNvPr>
          <p:cNvSpPr/>
          <p:nvPr/>
        </p:nvSpPr>
        <p:spPr>
          <a:xfrm>
            <a:off x="9773682" y="1474260"/>
            <a:ext cx="2073601" cy="524242"/>
          </a:xfrm>
          <a:prstGeom prst="parallelogram">
            <a:avLst>
              <a:gd name="adj" fmla="val 14535"/>
            </a:avLst>
          </a:prstGeom>
          <a:solidFill>
            <a:srgbClr val="00609C"/>
          </a:solidFill>
          <a:ln>
            <a:solidFill>
              <a:schemeClr val="tx2"/>
            </a:solidFill>
          </a:ln>
        </p:spPr>
        <p:txBody>
          <a:bodyPr spcFirstLastPara="1" wrap="square" lIns="91425" tIns="45700" rIns="91425" bIns="45700" anchor="ctr" anchorCtr="0">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Montserrat"/>
              <a:ea typeface="Open Sans"/>
              <a:cs typeface="Open Sans"/>
              <a:sym typeface="Open Sans"/>
            </a:endParaRPr>
          </a:p>
        </p:txBody>
      </p:sp>
      <p:sp>
        <p:nvSpPr>
          <p:cNvPr id="25" name="Título 1">
            <a:extLst>
              <a:ext uri="{FF2B5EF4-FFF2-40B4-BE49-F238E27FC236}">
                <a16:creationId xmlns:a16="http://schemas.microsoft.com/office/drawing/2014/main" id="{DCEE1A39-6A33-C514-3BC3-3A359136EDED}"/>
              </a:ext>
            </a:extLst>
          </p:cNvPr>
          <p:cNvSpPr txBox="1">
            <a:spLocks/>
          </p:cNvSpPr>
          <p:nvPr/>
        </p:nvSpPr>
        <p:spPr>
          <a:xfrm>
            <a:off x="10558805" y="4924704"/>
            <a:ext cx="1288479"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26" name="Título 1">
            <a:extLst>
              <a:ext uri="{FF2B5EF4-FFF2-40B4-BE49-F238E27FC236}">
                <a16:creationId xmlns:a16="http://schemas.microsoft.com/office/drawing/2014/main" id="{8993293F-494A-1684-0F41-B122AA47C76E}"/>
              </a:ext>
            </a:extLst>
          </p:cNvPr>
          <p:cNvSpPr txBox="1">
            <a:spLocks/>
          </p:cNvSpPr>
          <p:nvPr/>
        </p:nvSpPr>
        <p:spPr>
          <a:xfrm>
            <a:off x="10558805" y="5215778"/>
            <a:ext cx="1288479"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27" name="Título 1">
            <a:extLst>
              <a:ext uri="{FF2B5EF4-FFF2-40B4-BE49-F238E27FC236}">
                <a16:creationId xmlns:a16="http://schemas.microsoft.com/office/drawing/2014/main" id="{0F6EADF6-BDE4-EC36-7D44-7568A06CC968}"/>
              </a:ext>
            </a:extLst>
          </p:cNvPr>
          <p:cNvSpPr txBox="1">
            <a:spLocks/>
          </p:cNvSpPr>
          <p:nvPr/>
        </p:nvSpPr>
        <p:spPr>
          <a:xfrm>
            <a:off x="10562185" y="5517351"/>
            <a:ext cx="1199760"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28" name="Título 1">
            <a:extLst>
              <a:ext uri="{FF2B5EF4-FFF2-40B4-BE49-F238E27FC236}">
                <a16:creationId xmlns:a16="http://schemas.microsoft.com/office/drawing/2014/main" id="{C446EB45-D73A-2164-A50A-9CFB374F6E87}"/>
              </a:ext>
            </a:extLst>
          </p:cNvPr>
          <p:cNvSpPr txBox="1">
            <a:spLocks/>
          </p:cNvSpPr>
          <p:nvPr/>
        </p:nvSpPr>
        <p:spPr>
          <a:xfrm>
            <a:off x="10554460" y="4379724"/>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29" name="Título 1">
            <a:extLst>
              <a:ext uri="{FF2B5EF4-FFF2-40B4-BE49-F238E27FC236}">
                <a16:creationId xmlns:a16="http://schemas.microsoft.com/office/drawing/2014/main" id="{F3CEEF6F-1F75-2615-DBB2-302335E53E41}"/>
              </a:ext>
            </a:extLst>
          </p:cNvPr>
          <p:cNvSpPr txBox="1">
            <a:spLocks/>
          </p:cNvSpPr>
          <p:nvPr/>
        </p:nvSpPr>
        <p:spPr>
          <a:xfrm>
            <a:off x="10544594" y="4681438"/>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30" name="Conector recto 29">
            <a:extLst>
              <a:ext uri="{FF2B5EF4-FFF2-40B4-BE49-F238E27FC236}">
                <a16:creationId xmlns:a16="http://schemas.microsoft.com/office/drawing/2014/main" id="{BB61EB6C-1A82-5B77-6A04-EF178CBB84F5}"/>
              </a:ext>
            </a:extLst>
          </p:cNvPr>
          <p:cNvCxnSpPr/>
          <p:nvPr/>
        </p:nvCxnSpPr>
        <p:spPr>
          <a:xfrm>
            <a:off x="10534728" y="4619863"/>
            <a:ext cx="991742" cy="0"/>
          </a:xfrm>
          <a:prstGeom prst="line">
            <a:avLst/>
          </a:prstGeom>
          <a:noFill/>
          <a:ln w="19050" cap="flat" cmpd="sng" algn="ctr">
            <a:solidFill>
              <a:sysClr val="windowText" lastClr="000000"/>
            </a:solidFill>
            <a:prstDash val="solid"/>
            <a:miter lim="800000"/>
          </a:ln>
          <a:effectLst/>
        </p:spPr>
      </p:cxnSp>
      <p:sp>
        <p:nvSpPr>
          <p:cNvPr id="31" name="Título 1">
            <a:extLst>
              <a:ext uri="{FF2B5EF4-FFF2-40B4-BE49-F238E27FC236}">
                <a16:creationId xmlns:a16="http://schemas.microsoft.com/office/drawing/2014/main" id="{3D9646D7-F975-0AE5-33A2-B9AE7ECAEE3A}"/>
              </a:ext>
            </a:extLst>
          </p:cNvPr>
          <p:cNvSpPr txBox="1">
            <a:spLocks/>
          </p:cNvSpPr>
          <p:nvPr/>
        </p:nvSpPr>
        <p:spPr>
          <a:xfrm>
            <a:off x="9847338" y="4491951"/>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32" name="CuadroTexto 31">
            <a:extLst>
              <a:ext uri="{FF2B5EF4-FFF2-40B4-BE49-F238E27FC236}">
                <a16:creationId xmlns:a16="http://schemas.microsoft.com/office/drawing/2014/main" id="{BFE315CB-8628-5B16-945F-A72969DD7831}"/>
              </a:ext>
            </a:extLst>
          </p:cNvPr>
          <p:cNvSpPr txBox="1"/>
          <p:nvPr/>
        </p:nvSpPr>
        <p:spPr>
          <a:xfrm>
            <a:off x="9937343" y="1458190"/>
            <a:ext cx="176936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mn-cs"/>
              </a:rPr>
              <a:t>Avance General Plan Estratégico</a:t>
            </a:r>
          </a:p>
        </p:txBody>
      </p:sp>
      <p:sp>
        <p:nvSpPr>
          <p:cNvPr id="33" name="Rectángulo 32">
            <a:extLst>
              <a:ext uri="{FF2B5EF4-FFF2-40B4-BE49-F238E27FC236}">
                <a16:creationId xmlns:a16="http://schemas.microsoft.com/office/drawing/2014/main" id="{3B59ABF6-256A-47DA-4252-5CE8318B02B6}"/>
              </a:ext>
            </a:extLst>
          </p:cNvPr>
          <p:cNvSpPr/>
          <p:nvPr/>
        </p:nvSpPr>
        <p:spPr>
          <a:xfrm>
            <a:off x="9768471" y="4677357"/>
            <a:ext cx="2032710" cy="1633396"/>
          </a:xfrm>
          <a:prstGeom prst="rect">
            <a:avLst/>
          </a:prstGeom>
          <a:no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grpSp>
        <p:nvGrpSpPr>
          <p:cNvPr id="34" name="Grupo 33">
            <a:extLst>
              <a:ext uri="{FF2B5EF4-FFF2-40B4-BE49-F238E27FC236}">
                <a16:creationId xmlns:a16="http://schemas.microsoft.com/office/drawing/2014/main" id="{D448C540-4C67-B870-9AD6-824100A17F1A}"/>
              </a:ext>
            </a:extLst>
          </p:cNvPr>
          <p:cNvGrpSpPr/>
          <p:nvPr/>
        </p:nvGrpSpPr>
        <p:grpSpPr>
          <a:xfrm>
            <a:off x="9847346" y="4962171"/>
            <a:ext cx="618690" cy="189235"/>
            <a:chOff x="12192000" y="-6746875"/>
            <a:chExt cx="9142412" cy="2951163"/>
          </a:xfrm>
        </p:grpSpPr>
        <p:sp>
          <p:nvSpPr>
            <p:cNvPr id="35" name="Google Shape;719;p34">
              <a:extLst>
                <a:ext uri="{FF2B5EF4-FFF2-40B4-BE49-F238E27FC236}">
                  <a16:creationId xmlns:a16="http://schemas.microsoft.com/office/drawing/2014/main" id="{BF4290A4-65E4-D749-5CB8-7BA0B90212F0}"/>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6" name="Google Shape;720;p34">
              <a:extLst>
                <a:ext uri="{FF2B5EF4-FFF2-40B4-BE49-F238E27FC236}">
                  <a16:creationId xmlns:a16="http://schemas.microsoft.com/office/drawing/2014/main" id="{7B57EFCA-610B-DDD8-7EC1-44AD8CB287EE}"/>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37" name="Grupo 36">
              <a:extLst>
                <a:ext uri="{FF2B5EF4-FFF2-40B4-BE49-F238E27FC236}">
                  <a16:creationId xmlns:a16="http://schemas.microsoft.com/office/drawing/2014/main" id="{2A3ED81C-4335-1403-CF21-268AC55F62CB}"/>
                </a:ext>
              </a:extLst>
            </p:cNvPr>
            <p:cNvGrpSpPr/>
            <p:nvPr/>
          </p:nvGrpSpPr>
          <p:grpSpPr>
            <a:xfrm>
              <a:off x="18081625" y="-6746875"/>
              <a:ext cx="2538412" cy="2951163"/>
              <a:chOff x="18081625" y="-6746875"/>
              <a:chExt cx="2538412" cy="2951163"/>
            </a:xfrm>
          </p:grpSpPr>
          <p:sp>
            <p:nvSpPr>
              <p:cNvPr id="46" name="Google Shape;721;p34">
                <a:extLst>
                  <a:ext uri="{FF2B5EF4-FFF2-40B4-BE49-F238E27FC236}">
                    <a16:creationId xmlns:a16="http://schemas.microsoft.com/office/drawing/2014/main" id="{D925E3FF-0971-8DD0-B701-FD3689E80C4A}"/>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7" name="Google Shape;722;p34">
                <a:extLst>
                  <a:ext uri="{FF2B5EF4-FFF2-40B4-BE49-F238E27FC236}">
                    <a16:creationId xmlns:a16="http://schemas.microsoft.com/office/drawing/2014/main" id="{64BB87A5-4750-34C2-89D9-D9E7D92390ED}"/>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8" name="Google Shape;723;p34">
                <a:extLst>
                  <a:ext uri="{FF2B5EF4-FFF2-40B4-BE49-F238E27FC236}">
                    <a16:creationId xmlns:a16="http://schemas.microsoft.com/office/drawing/2014/main" id="{AF32B82C-949D-B57E-2638-EECFE1C96A76}"/>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38" name="Grupo 37">
              <a:extLst>
                <a:ext uri="{FF2B5EF4-FFF2-40B4-BE49-F238E27FC236}">
                  <a16:creationId xmlns:a16="http://schemas.microsoft.com/office/drawing/2014/main" id="{C2FFABE9-4C93-2D12-576A-A9E9BCA148D1}"/>
                </a:ext>
              </a:extLst>
            </p:cNvPr>
            <p:cNvGrpSpPr/>
            <p:nvPr/>
          </p:nvGrpSpPr>
          <p:grpSpPr>
            <a:xfrm>
              <a:off x="15378112" y="-6746875"/>
              <a:ext cx="2538413" cy="2951163"/>
              <a:chOff x="15378112" y="-6746875"/>
              <a:chExt cx="2538413" cy="2951163"/>
            </a:xfrm>
          </p:grpSpPr>
          <p:sp>
            <p:nvSpPr>
              <p:cNvPr id="43" name="Google Shape;724;p34">
                <a:extLst>
                  <a:ext uri="{FF2B5EF4-FFF2-40B4-BE49-F238E27FC236}">
                    <a16:creationId xmlns:a16="http://schemas.microsoft.com/office/drawing/2014/main" id="{DC847AA8-A9DE-0484-6263-D4FCF1ADFCD0}"/>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4" name="Google Shape;725;p34">
                <a:extLst>
                  <a:ext uri="{FF2B5EF4-FFF2-40B4-BE49-F238E27FC236}">
                    <a16:creationId xmlns:a16="http://schemas.microsoft.com/office/drawing/2014/main" id="{4B364E7A-7FC7-2A1E-404A-30057EFB8AFA}"/>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 name="Google Shape;726;p34">
                <a:extLst>
                  <a:ext uri="{FF2B5EF4-FFF2-40B4-BE49-F238E27FC236}">
                    <a16:creationId xmlns:a16="http://schemas.microsoft.com/office/drawing/2014/main" id="{EF3AF55C-C4FC-DEE0-1A7F-871D3F502FDD}"/>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39" name="Grupo 38">
              <a:extLst>
                <a:ext uri="{FF2B5EF4-FFF2-40B4-BE49-F238E27FC236}">
                  <a16:creationId xmlns:a16="http://schemas.microsoft.com/office/drawing/2014/main" id="{15B93A96-BBFD-CBB3-4137-BAE52858003B}"/>
                </a:ext>
              </a:extLst>
            </p:cNvPr>
            <p:cNvGrpSpPr/>
            <p:nvPr/>
          </p:nvGrpSpPr>
          <p:grpSpPr>
            <a:xfrm>
              <a:off x="12598400" y="-6746875"/>
              <a:ext cx="2619375" cy="2951163"/>
              <a:chOff x="12598400" y="-6746875"/>
              <a:chExt cx="2619375" cy="2951163"/>
            </a:xfrm>
          </p:grpSpPr>
          <p:sp>
            <p:nvSpPr>
              <p:cNvPr id="40" name="Google Shape;727;p34">
                <a:extLst>
                  <a:ext uri="{FF2B5EF4-FFF2-40B4-BE49-F238E27FC236}">
                    <a16:creationId xmlns:a16="http://schemas.microsoft.com/office/drawing/2014/main" id="{93A93C52-A8F6-715B-626F-54A4FD8AA299}"/>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 name="Google Shape;728;p34">
                <a:extLst>
                  <a:ext uri="{FF2B5EF4-FFF2-40B4-BE49-F238E27FC236}">
                    <a16:creationId xmlns:a16="http://schemas.microsoft.com/office/drawing/2014/main" id="{D4F82974-4356-2EA7-A517-EDED16CA808B}"/>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2" name="Google Shape;729;p34">
                <a:extLst>
                  <a:ext uri="{FF2B5EF4-FFF2-40B4-BE49-F238E27FC236}">
                    <a16:creationId xmlns:a16="http://schemas.microsoft.com/office/drawing/2014/main" id="{B4647EBE-D9BA-193A-0CC5-78A61D27E1DE}"/>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49" name="Grupo 48">
            <a:extLst>
              <a:ext uri="{FF2B5EF4-FFF2-40B4-BE49-F238E27FC236}">
                <a16:creationId xmlns:a16="http://schemas.microsoft.com/office/drawing/2014/main" id="{3FC374CB-4FD8-1CCB-B0D8-0A0E2D1925A3}"/>
              </a:ext>
            </a:extLst>
          </p:cNvPr>
          <p:cNvGrpSpPr/>
          <p:nvPr/>
        </p:nvGrpSpPr>
        <p:grpSpPr>
          <a:xfrm>
            <a:off x="9847346" y="5263865"/>
            <a:ext cx="618690" cy="189235"/>
            <a:chOff x="12192000" y="-6746875"/>
            <a:chExt cx="9142412" cy="2951163"/>
          </a:xfrm>
        </p:grpSpPr>
        <p:sp>
          <p:nvSpPr>
            <p:cNvPr id="50" name="Google Shape;719;p34">
              <a:extLst>
                <a:ext uri="{FF2B5EF4-FFF2-40B4-BE49-F238E27FC236}">
                  <a16:creationId xmlns:a16="http://schemas.microsoft.com/office/drawing/2014/main" id="{48891435-4767-6ABF-1F06-10B629D0DB7C}"/>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1" name="Google Shape;720;p34">
              <a:extLst>
                <a:ext uri="{FF2B5EF4-FFF2-40B4-BE49-F238E27FC236}">
                  <a16:creationId xmlns:a16="http://schemas.microsoft.com/office/drawing/2014/main" id="{5821B496-C15F-E920-88F5-C09EDD8F97A9}"/>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52" name="Grupo 51">
              <a:extLst>
                <a:ext uri="{FF2B5EF4-FFF2-40B4-BE49-F238E27FC236}">
                  <a16:creationId xmlns:a16="http://schemas.microsoft.com/office/drawing/2014/main" id="{CB3F0C52-A673-EF02-D172-BC8BCEFE2483}"/>
                </a:ext>
              </a:extLst>
            </p:cNvPr>
            <p:cNvGrpSpPr/>
            <p:nvPr/>
          </p:nvGrpSpPr>
          <p:grpSpPr>
            <a:xfrm>
              <a:off x="18081625" y="-6746875"/>
              <a:ext cx="2538412" cy="2951163"/>
              <a:chOff x="18081625" y="-6746875"/>
              <a:chExt cx="2538412" cy="2951163"/>
            </a:xfrm>
          </p:grpSpPr>
          <p:sp>
            <p:nvSpPr>
              <p:cNvPr id="61" name="Google Shape;721;p34">
                <a:extLst>
                  <a:ext uri="{FF2B5EF4-FFF2-40B4-BE49-F238E27FC236}">
                    <a16:creationId xmlns:a16="http://schemas.microsoft.com/office/drawing/2014/main" id="{50329C3C-4DA2-3712-5956-F4CB715C6521}"/>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 name="Google Shape;722;p34">
                <a:extLst>
                  <a:ext uri="{FF2B5EF4-FFF2-40B4-BE49-F238E27FC236}">
                    <a16:creationId xmlns:a16="http://schemas.microsoft.com/office/drawing/2014/main" id="{A21E6650-6548-0558-4A0A-1B0D862754D0}"/>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3" name="Google Shape;723;p34">
                <a:extLst>
                  <a:ext uri="{FF2B5EF4-FFF2-40B4-BE49-F238E27FC236}">
                    <a16:creationId xmlns:a16="http://schemas.microsoft.com/office/drawing/2014/main" id="{80A85FD9-1A37-0CFD-C981-084447CFDEDD}"/>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3" name="Grupo 52">
              <a:extLst>
                <a:ext uri="{FF2B5EF4-FFF2-40B4-BE49-F238E27FC236}">
                  <a16:creationId xmlns:a16="http://schemas.microsoft.com/office/drawing/2014/main" id="{972E0C25-9E6A-39DB-AB2E-AAD1A9038F0A}"/>
                </a:ext>
              </a:extLst>
            </p:cNvPr>
            <p:cNvGrpSpPr/>
            <p:nvPr/>
          </p:nvGrpSpPr>
          <p:grpSpPr>
            <a:xfrm>
              <a:off x="15378112" y="-6746875"/>
              <a:ext cx="2538413" cy="2951163"/>
              <a:chOff x="15378112" y="-6746875"/>
              <a:chExt cx="2538413" cy="2951163"/>
            </a:xfrm>
          </p:grpSpPr>
          <p:sp>
            <p:nvSpPr>
              <p:cNvPr id="58" name="Google Shape;724;p34">
                <a:extLst>
                  <a:ext uri="{FF2B5EF4-FFF2-40B4-BE49-F238E27FC236}">
                    <a16:creationId xmlns:a16="http://schemas.microsoft.com/office/drawing/2014/main" id="{9103BA83-C985-E7CB-3026-212A5D16BCEB}"/>
                  </a:ext>
                </a:extLst>
              </p:cNvPr>
              <p:cNvSpPr txBox="1">
                <a:spLocks noChangeArrowheads="1"/>
              </p:cNvSpPr>
              <p:nvPr/>
            </p:nvSpPr>
            <p:spPr bwMode="auto">
              <a:xfrm>
                <a:off x="15378112" y="-4667250"/>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9" name="Google Shape;725;p34">
                <a:extLst>
                  <a:ext uri="{FF2B5EF4-FFF2-40B4-BE49-F238E27FC236}">
                    <a16:creationId xmlns:a16="http://schemas.microsoft.com/office/drawing/2014/main" id="{711CE9E9-6F13-E9B1-55BE-92A0E75D523F}"/>
                  </a:ext>
                </a:extLst>
              </p:cNvPr>
              <p:cNvSpPr txBox="1">
                <a:spLocks noChangeArrowheads="1"/>
              </p:cNvSpPr>
              <p:nvPr/>
            </p:nvSpPr>
            <p:spPr bwMode="auto">
              <a:xfrm>
                <a:off x="15378112" y="-5875337"/>
                <a:ext cx="2538413"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Google Shape;726;p34">
                <a:extLst>
                  <a:ext uri="{FF2B5EF4-FFF2-40B4-BE49-F238E27FC236}">
                    <a16:creationId xmlns:a16="http://schemas.microsoft.com/office/drawing/2014/main" id="{13EBBD32-EADD-0F19-8778-5FE39B9B7614}"/>
                  </a:ext>
                </a:extLst>
              </p:cNvPr>
              <p:cNvSpPr txBox="1">
                <a:spLocks noChangeArrowheads="1"/>
              </p:cNvSpPr>
              <p:nvPr/>
            </p:nvSpPr>
            <p:spPr bwMode="auto">
              <a:xfrm>
                <a:off x="15378112" y="-6746875"/>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4" name="Grupo 53">
              <a:extLst>
                <a:ext uri="{FF2B5EF4-FFF2-40B4-BE49-F238E27FC236}">
                  <a16:creationId xmlns:a16="http://schemas.microsoft.com/office/drawing/2014/main" id="{DA7A8550-C374-9EFE-83E5-3A188D51489F}"/>
                </a:ext>
              </a:extLst>
            </p:cNvPr>
            <p:cNvGrpSpPr/>
            <p:nvPr/>
          </p:nvGrpSpPr>
          <p:grpSpPr>
            <a:xfrm>
              <a:off x="12598400" y="-6746875"/>
              <a:ext cx="2619375" cy="2951163"/>
              <a:chOff x="12598400" y="-6746875"/>
              <a:chExt cx="2619375" cy="2951163"/>
            </a:xfrm>
          </p:grpSpPr>
          <p:sp>
            <p:nvSpPr>
              <p:cNvPr id="55" name="Google Shape;727;p34">
                <a:extLst>
                  <a:ext uri="{FF2B5EF4-FFF2-40B4-BE49-F238E27FC236}">
                    <a16:creationId xmlns:a16="http://schemas.microsoft.com/office/drawing/2014/main" id="{FEB38778-AD76-7D2D-4D98-595407224207}"/>
                  </a:ext>
                </a:extLst>
              </p:cNvPr>
              <p:cNvSpPr txBox="1">
                <a:spLocks noChangeArrowheads="1"/>
              </p:cNvSpPr>
              <p:nvPr/>
            </p:nvSpPr>
            <p:spPr bwMode="auto">
              <a:xfrm>
                <a:off x="12598400" y="-5875337"/>
                <a:ext cx="2619375"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Google Shape;728;p34">
                <a:extLst>
                  <a:ext uri="{FF2B5EF4-FFF2-40B4-BE49-F238E27FC236}">
                    <a16:creationId xmlns:a16="http://schemas.microsoft.com/office/drawing/2014/main" id="{070AD694-9D0C-4409-6500-D53B2433D2AA}"/>
                  </a:ext>
                </a:extLst>
              </p:cNvPr>
              <p:cNvSpPr txBox="1">
                <a:spLocks noChangeArrowheads="1"/>
              </p:cNvSpPr>
              <p:nvPr/>
            </p:nvSpPr>
            <p:spPr bwMode="auto">
              <a:xfrm>
                <a:off x="12598400" y="-4667250"/>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7" name="Google Shape;729;p34">
                <a:extLst>
                  <a:ext uri="{FF2B5EF4-FFF2-40B4-BE49-F238E27FC236}">
                    <a16:creationId xmlns:a16="http://schemas.microsoft.com/office/drawing/2014/main" id="{3779FAB9-3C88-44AC-A832-42544ECEB2B7}"/>
                  </a:ext>
                </a:extLst>
              </p:cNvPr>
              <p:cNvSpPr txBox="1">
                <a:spLocks noChangeArrowheads="1"/>
              </p:cNvSpPr>
              <p:nvPr/>
            </p:nvSpPr>
            <p:spPr bwMode="auto">
              <a:xfrm>
                <a:off x="12598400" y="-6746875"/>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448" name="Grupo 447">
            <a:extLst>
              <a:ext uri="{FF2B5EF4-FFF2-40B4-BE49-F238E27FC236}">
                <a16:creationId xmlns:a16="http://schemas.microsoft.com/office/drawing/2014/main" id="{6E76DDE4-FF1E-77E1-9C88-1918689682B7}"/>
              </a:ext>
            </a:extLst>
          </p:cNvPr>
          <p:cNvGrpSpPr/>
          <p:nvPr/>
        </p:nvGrpSpPr>
        <p:grpSpPr>
          <a:xfrm>
            <a:off x="9847346" y="5556739"/>
            <a:ext cx="618690" cy="189235"/>
            <a:chOff x="12192000" y="-6746875"/>
            <a:chExt cx="9142412" cy="2951163"/>
          </a:xfrm>
        </p:grpSpPr>
        <p:sp>
          <p:nvSpPr>
            <p:cNvPr id="449" name="Google Shape;719;p34">
              <a:extLst>
                <a:ext uri="{FF2B5EF4-FFF2-40B4-BE49-F238E27FC236}">
                  <a16:creationId xmlns:a16="http://schemas.microsoft.com/office/drawing/2014/main" id="{95395535-3FDD-4066-5781-4726479C95CF}"/>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50" name="Google Shape;720;p34">
              <a:extLst>
                <a:ext uri="{FF2B5EF4-FFF2-40B4-BE49-F238E27FC236}">
                  <a16:creationId xmlns:a16="http://schemas.microsoft.com/office/drawing/2014/main" id="{3A48FD18-73C6-401A-C489-22E69B6D9549}"/>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51" name="Grupo 450">
              <a:extLst>
                <a:ext uri="{FF2B5EF4-FFF2-40B4-BE49-F238E27FC236}">
                  <a16:creationId xmlns:a16="http://schemas.microsoft.com/office/drawing/2014/main" id="{87677BEA-2385-FC67-E3FA-9518F0D8CCD3}"/>
                </a:ext>
              </a:extLst>
            </p:cNvPr>
            <p:cNvGrpSpPr/>
            <p:nvPr/>
          </p:nvGrpSpPr>
          <p:grpSpPr>
            <a:xfrm>
              <a:off x="18081625" y="-6746875"/>
              <a:ext cx="2538412" cy="2951163"/>
              <a:chOff x="18081625" y="-6746875"/>
              <a:chExt cx="2538412" cy="2951163"/>
            </a:xfrm>
          </p:grpSpPr>
          <p:sp>
            <p:nvSpPr>
              <p:cNvPr id="460" name="Google Shape;721;p34">
                <a:extLst>
                  <a:ext uri="{FF2B5EF4-FFF2-40B4-BE49-F238E27FC236}">
                    <a16:creationId xmlns:a16="http://schemas.microsoft.com/office/drawing/2014/main" id="{749BC986-BF61-323C-1A23-27A11791F16B}"/>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61" name="Google Shape;722;p34">
                <a:extLst>
                  <a:ext uri="{FF2B5EF4-FFF2-40B4-BE49-F238E27FC236}">
                    <a16:creationId xmlns:a16="http://schemas.microsoft.com/office/drawing/2014/main" id="{861BA2FD-D833-7621-A4C9-FB02E969DEE1}"/>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62" name="Google Shape;723;p34">
                <a:extLst>
                  <a:ext uri="{FF2B5EF4-FFF2-40B4-BE49-F238E27FC236}">
                    <a16:creationId xmlns:a16="http://schemas.microsoft.com/office/drawing/2014/main" id="{ABC72B00-0751-D8CE-04E6-0C5606883A3D}"/>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2" name="Grupo 451">
              <a:extLst>
                <a:ext uri="{FF2B5EF4-FFF2-40B4-BE49-F238E27FC236}">
                  <a16:creationId xmlns:a16="http://schemas.microsoft.com/office/drawing/2014/main" id="{B5186D41-126C-BE87-5AC4-D4D7A4474150}"/>
                </a:ext>
              </a:extLst>
            </p:cNvPr>
            <p:cNvGrpSpPr/>
            <p:nvPr/>
          </p:nvGrpSpPr>
          <p:grpSpPr>
            <a:xfrm>
              <a:off x="15378112" y="-6746875"/>
              <a:ext cx="2538413" cy="2951163"/>
              <a:chOff x="15378112" y="-6746875"/>
              <a:chExt cx="2538413" cy="2951163"/>
            </a:xfrm>
          </p:grpSpPr>
          <p:sp>
            <p:nvSpPr>
              <p:cNvPr id="457" name="Google Shape;724;p34">
                <a:extLst>
                  <a:ext uri="{FF2B5EF4-FFF2-40B4-BE49-F238E27FC236}">
                    <a16:creationId xmlns:a16="http://schemas.microsoft.com/office/drawing/2014/main" id="{5A18D8CF-E76C-2239-86E9-241579F1AE69}"/>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8" name="Google Shape;725;p34">
                <a:extLst>
                  <a:ext uri="{FF2B5EF4-FFF2-40B4-BE49-F238E27FC236}">
                    <a16:creationId xmlns:a16="http://schemas.microsoft.com/office/drawing/2014/main" id="{E20457FD-2020-C252-8075-11AC278EED62}"/>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9" name="Google Shape;726;p34">
                <a:extLst>
                  <a:ext uri="{FF2B5EF4-FFF2-40B4-BE49-F238E27FC236}">
                    <a16:creationId xmlns:a16="http://schemas.microsoft.com/office/drawing/2014/main" id="{CDFCF09D-BDF8-D5F6-7B6B-4A4E9069C9DD}"/>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3" name="Grupo 452">
              <a:extLst>
                <a:ext uri="{FF2B5EF4-FFF2-40B4-BE49-F238E27FC236}">
                  <a16:creationId xmlns:a16="http://schemas.microsoft.com/office/drawing/2014/main" id="{BB56D851-BCF1-2A10-14C6-1A506BF82E04}"/>
                </a:ext>
              </a:extLst>
            </p:cNvPr>
            <p:cNvGrpSpPr/>
            <p:nvPr/>
          </p:nvGrpSpPr>
          <p:grpSpPr>
            <a:xfrm>
              <a:off x="12598400" y="-6746875"/>
              <a:ext cx="2619375" cy="2951163"/>
              <a:chOff x="12598400" y="-6746875"/>
              <a:chExt cx="2619375" cy="2951163"/>
            </a:xfrm>
          </p:grpSpPr>
          <p:sp>
            <p:nvSpPr>
              <p:cNvPr id="454" name="Google Shape;727;p34">
                <a:extLst>
                  <a:ext uri="{FF2B5EF4-FFF2-40B4-BE49-F238E27FC236}">
                    <a16:creationId xmlns:a16="http://schemas.microsoft.com/office/drawing/2014/main" id="{A8B1D855-F6B5-1556-EC1D-46B749981150}"/>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5" name="Google Shape;728;p34">
                <a:extLst>
                  <a:ext uri="{FF2B5EF4-FFF2-40B4-BE49-F238E27FC236}">
                    <a16:creationId xmlns:a16="http://schemas.microsoft.com/office/drawing/2014/main" id="{FF0B89EA-B79A-D7DE-379B-1F5CA50AED60}"/>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6" name="Google Shape;729;p34">
                <a:extLst>
                  <a:ext uri="{FF2B5EF4-FFF2-40B4-BE49-F238E27FC236}">
                    <a16:creationId xmlns:a16="http://schemas.microsoft.com/office/drawing/2014/main" id="{CCF30F82-0F8F-7C40-1B6B-37BF07B76B48}"/>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cxnSp>
        <p:nvCxnSpPr>
          <p:cNvPr id="467" name="Conector recto 466">
            <a:extLst>
              <a:ext uri="{FF2B5EF4-FFF2-40B4-BE49-F238E27FC236}">
                <a16:creationId xmlns:a16="http://schemas.microsoft.com/office/drawing/2014/main" id="{756D0CAC-1C51-331B-8B8E-83D24F5D497A}"/>
              </a:ext>
            </a:extLst>
          </p:cNvPr>
          <p:cNvCxnSpPr>
            <a:cxnSpLocks/>
          </p:cNvCxnSpPr>
          <p:nvPr/>
        </p:nvCxnSpPr>
        <p:spPr>
          <a:xfrm>
            <a:off x="9781770" y="6153921"/>
            <a:ext cx="2124000" cy="0"/>
          </a:xfrm>
          <a:prstGeom prst="line">
            <a:avLst/>
          </a:prstGeom>
          <a:ln w="1905">
            <a:solidFill>
              <a:srgbClr val="006397"/>
            </a:solidFill>
            <a:prstDash val="lgDashDotDot"/>
          </a:ln>
        </p:spPr>
        <p:style>
          <a:lnRef idx="1">
            <a:schemeClr val="accent1"/>
          </a:lnRef>
          <a:fillRef idx="0">
            <a:schemeClr val="accent1"/>
          </a:fillRef>
          <a:effectRef idx="0">
            <a:schemeClr val="accent1"/>
          </a:effectRef>
          <a:fontRef idx="minor">
            <a:schemeClr val="tx1"/>
          </a:fontRef>
        </p:style>
      </p:cxnSp>
      <p:graphicFrame>
        <p:nvGraphicFramePr>
          <p:cNvPr id="468" name="Chart 10">
            <a:extLst>
              <a:ext uri="{FF2B5EF4-FFF2-40B4-BE49-F238E27FC236}">
                <a16:creationId xmlns:a16="http://schemas.microsoft.com/office/drawing/2014/main" id="{46177772-3447-49E7-95EA-D50BD20E579C}"/>
              </a:ext>
            </a:extLst>
          </p:cNvPr>
          <p:cNvGraphicFramePr/>
          <p:nvPr/>
        </p:nvGraphicFramePr>
        <p:xfrm>
          <a:off x="8929187" y="2210532"/>
          <a:ext cx="3862960" cy="2283840"/>
        </p:xfrm>
        <a:graphic>
          <a:graphicData uri="http://schemas.openxmlformats.org/drawingml/2006/chart">
            <c:chart xmlns:c="http://schemas.openxmlformats.org/drawingml/2006/chart" xmlns:r="http://schemas.openxmlformats.org/officeDocument/2006/relationships" r:id="rId2"/>
          </a:graphicData>
        </a:graphic>
      </p:graphicFrame>
      <p:sp>
        <p:nvSpPr>
          <p:cNvPr id="470" name="TextBox 17">
            <a:extLst>
              <a:ext uri="{FF2B5EF4-FFF2-40B4-BE49-F238E27FC236}">
                <a16:creationId xmlns:a16="http://schemas.microsoft.com/office/drawing/2014/main" id="{1078E4C4-BD4D-EB11-14A5-4D25C2EB7713}"/>
              </a:ext>
            </a:extLst>
          </p:cNvPr>
          <p:cNvSpPr txBox="1"/>
          <p:nvPr/>
        </p:nvSpPr>
        <p:spPr>
          <a:xfrm>
            <a:off x="10466035" y="2845024"/>
            <a:ext cx="805029" cy="461665"/>
          </a:xfrm>
          <a:prstGeom prst="rect">
            <a:avLst/>
          </a:prstGeom>
          <a:noFill/>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6397"/>
                </a:solidFill>
                <a:effectLst>
                  <a:outerShdw blurRad="38100" dist="38100" dir="2700000" algn="tl">
                    <a:srgbClr val="000000">
                      <a:alpha val="43137"/>
                    </a:srgbClr>
                  </a:outerShdw>
                </a:effectLst>
                <a:uLnTx/>
                <a:uFillTx/>
                <a:latin typeface="Myriad Pro" panose="020B0503030403020204"/>
                <a:ea typeface="League Spartan" charset="0"/>
                <a:cs typeface="Poppins SemiBold" pitchFamily="2" charset="77"/>
              </a:rPr>
              <a:t>97%</a:t>
            </a:r>
          </a:p>
        </p:txBody>
      </p:sp>
      <p:cxnSp>
        <p:nvCxnSpPr>
          <p:cNvPr id="473" name="Conector recto 472">
            <a:extLst>
              <a:ext uri="{FF2B5EF4-FFF2-40B4-BE49-F238E27FC236}">
                <a16:creationId xmlns:a16="http://schemas.microsoft.com/office/drawing/2014/main" id="{77C747AB-DFB8-5EDF-539E-5AEEA609A82E}"/>
              </a:ext>
            </a:extLst>
          </p:cNvPr>
          <p:cNvCxnSpPr>
            <a:cxnSpLocks/>
          </p:cNvCxnSpPr>
          <p:nvPr/>
        </p:nvCxnSpPr>
        <p:spPr>
          <a:xfrm>
            <a:off x="9688392" y="4286529"/>
            <a:ext cx="2124000" cy="0"/>
          </a:xfrm>
          <a:prstGeom prst="line">
            <a:avLst/>
          </a:prstGeom>
          <a:ln w="1905">
            <a:solidFill>
              <a:srgbClr val="006397"/>
            </a:solidFill>
            <a:prstDash val="lgDashDotDot"/>
          </a:ln>
        </p:spPr>
        <p:style>
          <a:lnRef idx="1">
            <a:schemeClr val="accent1"/>
          </a:lnRef>
          <a:fillRef idx="0">
            <a:schemeClr val="accent1"/>
          </a:fillRef>
          <a:effectRef idx="0">
            <a:schemeClr val="accent1"/>
          </a:effectRef>
          <a:fontRef idx="minor">
            <a:schemeClr val="tx1"/>
          </a:fontRef>
        </p:style>
      </p:cxnSp>
      <p:pic>
        <p:nvPicPr>
          <p:cNvPr id="478" name="Gráfico 477" descr="Marca de insignia1 con relleno sólido">
            <a:extLst>
              <a:ext uri="{FF2B5EF4-FFF2-40B4-BE49-F238E27FC236}">
                <a16:creationId xmlns:a16="http://schemas.microsoft.com/office/drawing/2014/main" id="{00BCB87E-C09C-A755-F81A-CBA666008B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3827" y="5793747"/>
            <a:ext cx="342434" cy="342434"/>
          </a:xfrm>
          <a:prstGeom prst="rect">
            <a:avLst/>
          </a:prstGeom>
        </p:spPr>
      </p:pic>
      <p:sp>
        <p:nvSpPr>
          <p:cNvPr id="479" name="Título 1">
            <a:extLst>
              <a:ext uri="{FF2B5EF4-FFF2-40B4-BE49-F238E27FC236}">
                <a16:creationId xmlns:a16="http://schemas.microsoft.com/office/drawing/2014/main" id="{4623FED9-B299-F16B-0CE4-FDBA1E9F817E}"/>
              </a:ext>
            </a:extLst>
          </p:cNvPr>
          <p:cNvSpPr txBox="1">
            <a:spLocks/>
          </p:cNvSpPr>
          <p:nvPr/>
        </p:nvSpPr>
        <p:spPr>
          <a:xfrm>
            <a:off x="10544594" y="5816976"/>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Proyecto finalizado</a:t>
            </a:r>
          </a:p>
        </p:txBody>
      </p:sp>
      <p:sp>
        <p:nvSpPr>
          <p:cNvPr id="480" name="Google Shape;827;p26">
            <a:extLst>
              <a:ext uri="{FF2B5EF4-FFF2-40B4-BE49-F238E27FC236}">
                <a16:creationId xmlns:a16="http://schemas.microsoft.com/office/drawing/2014/main" id="{80147A0E-A311-38F1-837B-6154CBDFA103}"/>
              </a:ext>
            </a:extLst>
          </p:cNvPr>
          <p:cNvSpPr/>
          <p:nvPr/>
        </p:nvSpPr>
        <p:spPr>
          <a:xfrm>
            <a:off x="9688392" y="3624521"/>
            <a:ext cx="2210340" cy="524242"/>
          </a:xfrm>
          <a:prstGeom prst="parallelogram">
            <a:avLst>
              <a:gd name="adj" fmla="val 14535"/>
            </a:avLst>
          </a:prstGeom>
          <a:solidFill>
            <a:srgbClr val="006397"/>
          </a:solidFill>
          <a:ln>
            <a:solidFill>
              <a:schemeClr val="tx2"/>
            </a:solidFill>
          </a:ln>
        </p:spPr>
        <p:txBody>
          <a:bodyPr spcFirstLastPara="1" wrap="square" lIns="91425" tIns="45700" rIns="91425" bIns="45700" anchor="ctr" anchorCtr="0">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Montserrat"/>
              <a:ea typeface="Open Sans"/>
              <a:cs typeface="Open Sans"/>
              <a:sym typeface="Open Sans"/>
            </a:endParaRPr>
          </a:p>
        </p:txBody>
      </p:sp>
      <p:sp>
        <p:nvSpPr>
          <p:cNvPr id="481" name="CuadroTexto 480">
            <a:extLst>
              <a:ext uri="{FF2B5EF4-FFF2-40B4-BE49-F238E27FC236}">
                <a16:creationId xmlns:a16="http://schemas.microsoft.com/office/drawing/2014/main" id="{32471650-70B6-F662-03A1-A1B1735727A7}"/>
              </a:ext>
            </a:extLst>
          </p:cNvPr>
          <p:cNvSpPr txBox="1"/>
          <p:nvPr/>
        </p:nvSpPr>
        <p:spPr>
          <a:xfrm>
            <a:off x="9943389" y="3731968"/>
            <a:ext cx="176936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mn-cs"/>
              </a:rPr>
              <a:t>Convenciones</a:t>
            </a:r>
          </a:p>
        </p:txBody>
      </p:sp>
    </p:spTree>
    <p:extLst>
      <p:ext uri="{BB962C8B-B14F-4D97-AF65-F5344CB8AC3E}">
        <p14:creationId xmlns:p14="http://schemas.microsoft.com/office/powerpoint/2010/main" val="107149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8FF0-6DE0-C0DE-6B44-A1F4E21B5C3E}"/>
            </a:ext>
          </a:extLst>
        </p:cNvPr>
        <p:cNvGrpSpPr/>
        <p:nvPr/>
      </p:nvGrpSpPr>
      <p:grpSpPr>
        <a:xfrm>
          <a:off x="0" y="0"/>
          <a:ext cx="0" cy="0"/>
          <a:chOff x="0" y="0"/>
          <a:chExt cx="0" cy="0"/>
        </a:xfrm>
      </p:grpSpPr>
      <p:graphicFrame>
        <p:nvGraphicFramePr>
          <p:cNvPr id="7" name="Chart 10">
            <a:extLst>
              <a:ext uri="{FF2B5EF4-FFF2-40B4-BE49-F238E27FC236}">
                <a16:creationId xmlns:a16="http://schemas.microsoft.com/office/drawing/2014/main" id="{9C726E03-2461-28F4-957E-8AA8B342EAB9}"/>
              </a:ext>
            </a:extLst>
          </p:cNvPr>
          <p:cNvGraphicFramePr/>
          <p:nvPr/>
        </p:nvGraphicFramePr>
        <p:xfrm>
          <a:off x="8929187" y="2210532"/>
          <a:ext cx="3862960" cy="2283840"/>
        </p:xfrm>
        <a:graphic>
          <a:graphicData uri="http://schemas.openxmlformats.org/drawingml/2006/chart">
            <c:chart xmlns:c="http://schemas.openxmlformats.org/drawingml/2006/chart" xmlns:r="http://schemas.openxmlformats.org/officeDocument/2006/relationships" r:id="rId2"/>
          </a:graphicData>
        </a:graphic>
      </p:graphicFrame>
      <p:sp>
        <p:nvSpPr>
          <p:cNvPr id="550" name="Rectángulo 549">
            <a:extLst>
              <a:ext uri="{FF2B5EF4-FFF2-40B4-BE49-F238E27FC236}">
                <a16:creationId xmlns:a16="http://schemas.microsoft.com/office/drawing/2014/main" id="{327F0990-C6DC-BBB0-02A9-112AFA396E7D}"/>
              </a:ext>
            </a:extLst>
          </p:cNvPr>
          <p:cNvSpPr/>
          <p:nvPr/>
        </p:nvSpPr>
        <p:spPr>
          <a:xfrm>
            <a:off x="60455" y="5706088"/>
            <a:ext cx="3635245" cy="9596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02" name="Paralelogramo 501">
            <a:extLst>
              <a:ext uri="{FF2B5EF4-FFF2-40B4-BE49-F238E27FC236}">
                <a16:creationId xmlns:a16="http://schemas.microsoft.com/office/drawing/2014/main" id="{25F99EEC-70E8-D0B6-349A-45C7354B4087}"/>
              </a:ext>
            </a:extLst>
          </p:cNvPr>
          <p:cNvSpPr/>
          <p:nvPr/>
        </p:nvSpPr>
        <p:spPr>
          <a:xfrm>
            <a:off x="780417" y="4885825"/>
            <a:ext cx="2002471" cy="676106"/>
          </a:xfrm>
          <a:prstGeom prst="parallelogram">
            <a:avLst>
              <a:gd name="adj" fmla="val 25014"/>
            </a:avLst>
          </a:prstGeom>
          <a:solidFill>
            <a:srgbClr val="FF5B0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9" name="Paralelogramo 468">
            <a:extLst>
              <a:ext uri="{FF2B5EF4-FFF2-40B4-BE49-F238E27FC236}">
                <a16:creationId xmlns:a16="http://schemas.microsoft.com/office/drawing/2014/main" id="{8AE226D2-902D-66F3-55B2-5CEB90CE169A}"/>
              </a:ext>
            </a:extLst>
          </p:cNvPr>
          <p:cNvSpPr/>
          <p:nvPr/>
        </p:nvSpPr>
        <p:spPr>
          <a:xfrm>
            <a:off x="780417" y="3842072"/>
            <a:ext cx="2002471" cy="676106"/>
          </a:xfrm>
          <a:prstGeom prst="parallelogram">
            <a:avLst>
              <a:gd name="adj" fmla="val 25014"/>
            </a:avLst>
          </a:prstGeom>
          <a:solidFill>
            <a:srgbClr val="FF8701"/>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6" name="Paralelogramo 465">
            <a:extLst>
              <a:ext uri="{FF2B5EF4-FFF2-40B4-BE49-F238E27FC236}">
                <a16:creationId xmlns:a16="http://schemas.microsoft.com/office/drawing/2014/main" id="{AD5DEF88-50A1-6484-61A8-63D7EC6CFB18}"/>
              </a:ext>
            </a:extLst>
          </p:cNvPr>
          <p:cNvSpPr/>
          <p:nvPr/>
        </p:nvSpPr>
        <p:spPr>
          <a:xfrm>
            <a:off x="780417" y="2817212"/>
            <a:ext cx="2002471" cy="676106"/>
          </a:xfrm>
          <a:prstGeom prst="parallelogram">
            <a:avLst>
              <a:gd name="adj" fmla="val 25014"/>
            </a:avLst>
          </a:prstGeom>
          <a:solidFill>
            <a:srgbClr val="FFB402"/>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354" name="Google Shape;827;p26">
            <a:extLst>
              <a:ext uri="{FF2B5EF4-FFF2-40B4-BE49-F238E27FC236}">
                <a16:creationId xmlns:a16="http://schemas.microsoft.com/office/drawing/2014/main" id="{1856B719-B843-408E-DD65-E97D85BF93DA}"/>
              </a:ext>
            </a:extLst>
          </p:cNvPr>
          <p:cNvSpPr/>
          <p:nvPr/>
        </p:nvSpPr>
        <p:spPr>
          <a:xfrm>
            <a:off x="4721813" y="1191680"/>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55" name="Google Shape;827;p26">
            <a:extLst>
              <a:ext uri="{FF2B5EF4-FFF2-40B4-BE49-F238E27FC236}">
                <a16:creationId xmlns:a16="http://schemas.microsoft.com/office/drawing/2014/main" id="{E383A3B2-C53C-006E-651E-279BF82E1D0C}"/>
              </a:ext>
            </a:extLst>
          </p:cNvPr>
          <p:cNvSpPr/>
          <p:nvPr/>
        </p:nvSpPr>
        <p:spPr>
          <a:xfrm>
            <a:off x="6367674" y="1191680"/>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56" name="Google Shape;827;p26">
            <a:extLst>
              <a:ext uri="{FF2B5EF4-FFF2-40B4-BE49-F238E27FC236}">
                <a16:creationId xmlns:a16="http://schemas.microsoft.com/office/drawing/2014/main" id="{FC4CE17C-F3C2-4124-6262-D74FD28989AB}"/>
              </a:ext>
            </a:extLst>
          </p:cNvPr>
          <p:cNvSpPr/>
          <p:nvPr/>
        </p:nvSpPr>
        <p:spPr>
          <a:xfrm>
            <a:off x="8002873" y="1191680"/>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5" name="Google Shape;827;p26">
            <a:extLst>
              <a:ext uri="{FF2B5EF4-FFF2-40B4-BE49-F238E27FC236}">
                <a16:creationId xmlns:a16="http://schemas.microsoft.com/office/drawing/2014/main" id="{8C8137FE-0407-FAED-5F43-28BD894D9780}"/>
              </a:ext>
            </a:extLst>
          </p:cNvPr>
          <p:cNvSpPr/>
          <p:nvPr/>
        </p:nvSpPr>
        <p:spPr>
          <a:xfrm>
            <a:off x="3054990" y="1191680"/>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74" name="Paralelogramo 373">
            <a:extLst>
              <a:ext uri="{FF2B5EF4-FFF2-40B4-BE49-F238E27FC236}">
                <a16:creationId xmlns:a16="http://schemas.microsoft.com/office/drawing/2014/main" id="{050E6103-511A-FC88-8839-763DE6932B72}"/>
              </a:ext>
            </a:extLst>
          </p:cNvPr>
          <p:cNvSpPr/>
          <p:nvPr/>
        </p:nvSpPr>
        <p:spPr>
          <a:xfrm>
            <a:off x="758192" y="1766621"/>
            <a:ext cx="2034221" cy="757053"/>
          </a:xfrm>
          <a:prstGeom prst="parallelogram">
            <a:avLst>
              <a:gd name="adj" fmla="val 25014"/>
            </a:avLst>
          </a:prstGeom>
          <a:solidFill>
            <a:srgbClr val="FFE003"/>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375" name="Freeform 5">
            <a:extLst>
              <a:ext uri="{FF2B5EF4-FFF2-40B4-BE49-F238E27FC236}">
                <a16:creationId xmlns:a16="http://schemas.microsoft.com/office/drawing/2014/main" id="{BB5F53CB-CC6E-53CB-0856-DAA860216C52}"/>
              </a:ext>
            </a:extLst>
          </p:cNvPr>
          <p:cNvSpPr>
            <a:spLocks/>
          </p:cNvSpPr>
          <p:nvPr/>
        </p:nvSpPr>
        <p:spPr bwMode="auto">
          <a:xfrm>
            <a:off x="556851" y="2730185"/>
            <a:ext cx="378000" cy="392400"/>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6</a:t>
            </a:r>
          </a:p>
        </p:txBody>
      </p:sp>
      <p:sp>
        <p:nvSpPr>
          <p:cNvPr id="376" name="Freeform 5">
            <a:extLst>
              <a:ext uri="{FF2B5EF4-FFF2-40B4-BE49-F238E27FC236}">
                <a16:creationId xmlns:a16="http://schemas.microsoft.com/office/drawing/2014/main" id="{BE07DB7E-B770-979B-0C42-434E405DB98A}"/>
              </a:ext>
            </a:extLst>
          </p:cNvPr>
          <p:cNvSpPr>
            <a:spLocks/>
          </p:cNvSpPr>
          <p:nvPr/>
        </p:nvSpPr>
        <p:spPr bwMode="auto">
          <a:xfrm>
            <a:off x="559099" y="1691313"/>
            <a:ext cx="378000" cy="39240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5</a:t>
            </a:r>
          </a:p>
        </p:txBody>
      </p:sp>
      <p:sp>
        <p:nvSpPr>
          <p:cNvPr id="384" name="Subtitle 2">
            <a:extLst>
              <a:ext uri="{FF2B5EF4-FFF2-40B4-BE49-F238E27FC236}">
                <a16:creationId xmlns:a16="http://schemas.microsoft.com/office/drawing/2014/main" id="{871EA8F6-9E8D-73C3-DF19-631E1EBCF755}"/>
              </a:ext>
            </a:extLst>
          </p:cNvPr>
          <p:cNvSpPr txBox="1"/>
          <p:nvPr/>
        </p:nvSpPr>
        <p:spPr>
          <a:xfrm>
            <a:off x="724681" y="1805143"/>
            <a:ext cx="2010582" cy="658835"/>
          </a:xfrm>
          <a:prstGeom prst="rect">
            <a:avLst/>
          </a:prstGeom>
          <a:noFill/>
          <a:ln cap="flat">
            <a:noFill/>
          </a:ln>
          <a:effectLst/>
        </p:spPr>
        <p:txBody>
          <a:bodyPr vert="horz" wrap="square" lIns="91440" tIns="45720" rIns="91440" bIns="45720" anchor="ctr" anchorCtr="0" compatLnSpc="1">
            <a:spAutoFit/>
          </a:bodyPr>
          <a:lstStyle/>
          <a:p>
            <a:pPr marL="0" marR="0" lvl="0" indent="0" algn="ctr" defTabSz="1087633" rtl="0" eaLnBrk="1" fontAlgn="auto" latinLnBrk="0" hangingPunct="1">
              <a:lnSpc>
                <a:spcPct val="120000"/>
              </a:lnSpc>
              <a:spcBef>
                <a:spcPts val="200"/>
              </a:spcBef>
              <a:spcAft>
                <a:spcPts val="0"/>
              </a:spcAft>
              <a:buClrTx/>
              <a:buSzTx/>
              <a:buFontTx/>
              <a:buNone/>
              <a:tabLst/>
              <a:defRPr sz="1800" b="0" i="0" u="none" strike="noStrike" kern="0" cap="none" spc="0" baseline="0">
                <a:solidFill>
                  <a:srgbClr val="000000"/>
                </a:solidFill>
                <a:uFillTx/>
              </a:defRPr>
            </a:pPr>
            <a:r>
              <a:rPr kumimoji="0" lang="es-MX" sz="105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Montserrat Medium"/>
                <a:ea typeface="+mn-ea"/>
                <a:cs typeface="Open Sans Light"/>
              </a:rPr>
              <a:t>Fortalecimiento de la estrategia de comunicaciones del Fondo</a:t>
            </a:r>
          </a:p>
        </p:txBody>
      </p:sp>
      <p:sp>
        <p:nvSpPr>
          <p:cNvPr id="385" name="Subtitle 2">
            <a:extLst>
              <a:ext uri="{FF2B5EF4-FFF2-40B4-BE49-F238E27FC236}">
                <a16:creationId xmlns:a16="http://schemas.microsoft.com/office/drawing/2014/main" id="{99C5324B-1B6A-132D-8541-2A0B56F55EA4}"/>
              </a:ext>
            </a:extLst>
          </p:cNvPr>
          <p:cNvSpPr txBox="1"/>
          <p:nvPr/>
        </p:nvSpPr>
        <p:spPr>
          <a:xfrm>
            <a:off x="2916392" y="2112416"/>
            <a:ext cx="1675991"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86" name="Subtitle 2">
            <a:extLst>
              <a:ext uri="{FF2B5EF4-FFF2-40B4-BE49-F238E27FC236}">
                <a16:creationId xmlns:a16="http://schemas.microsoft.com/office/drawing/2014/main" id="{AA2FE8C1-B710-2446-E02B-1E29E44FA724}"/>
              </a:ext>
            </a:extLst>
          </p:cNvPr>
          <p:cNvSpPr txBox="1"/>
          <p:nvPr/>
        </p:nvSpPr>
        <p:spPr>
          <a:xfrm>
            <a:off x="5108805" y="2085486"/>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98%</a:t>
            </a:r>
          </a:p>
        </p:txBody>
      </p:sp>
      <p:sp>
        <p:nvSpPr>
          <p:cNvPr id="387" name="Subtitle 2">
            <a:extLst>
              <a:ext uri="{FF2B5EF4-FFF2-40B4-BE49-F238E27FC236}">
                <a16:creationId xmlns:a16="http://schemas.microsoft.com/office/drawing/2014/main" id="{1C5E2CC3-F189-6F6E-B532-7CAE21B7E8C9}"/>
              </a:ext>
            </a:extLst>
          </p:cNvPr>
          <p:cNvSpPr txBox="1"/>
          <p:nvPr/>
        </p:nvSpPr>
        <p:spPr>
          <a:xfrm>
            <a:off x="6662348" y="2085486"/>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98%</a:t>
            </a:r>
          </a:p>
        </p:txBody>
      </p:sp>
      <p:sp>
        <p:nvSpPr>
          <p:cNvPr id="388" name="TextBox 2">
            <a:extLst>
              <a:ext uri="{FF2B5EF4-FFF2-40B4-BE49-F238E27FC236}">
                <a16:creationId xmlns:a16="http://schemas.microsoft.com/office/drawing/2014/main" id="{781D6C83-E1AB-5E1D-E8B9-FAFFDB915261}"/>
              </a:ext>
            </a:extLst>
          </p:cNvPr>
          <p:cNvSpPr txBox="1"/>
          <p:nvPr/>
        </p:nvSpPr>
        <p:spPr>
          <a:xfrm>
            <a:off x="3188923" y="1262354"/>
            <a:ext cx="1179837" cy="3693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FIN PLANEADO</a:t>
            </a:r>
          </a:p>
        </p:txBody>
      </p:sp>
      <p:sp>
        <p:nvSpPr>
          <p:cNvPr id="389" name="TextBox 2">
            <a:extLst>
              <a:ext uri="{FF2B5EF4-FFF2-40B4-BE49-F238E27FC236}">
                <a16:creationId xmlns:a16="http://schemas.microsoft.com/office/drawing/2014/main" id="{A9DEE2FC-5CE4-9814-D17F-2981A45B7E5E}"/>
              </a:ext>
            </a:extLst>
          </p:cNvPr>
          <p:cNvSpPr txBox="1"/>
          <p:nvPr/>
        </p:nvSpPr>
        <p:spPr>
          <a:xfrm>
            <a:off x="4872901" y="1365056"/>
            <a:ext cx="1179835"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390" name="TextBox 2">
            <a:extLst>
              <a:ext uri="{FF2B5EF4-FFF2-40B4-BE49-F238E27FC236}">
                <a16:creationId xmlns:a16="http://schemas.microsoft.com/office/drawing/2014/main" id="{1E236673-C1BA-3E5E-40B6-C6BACF7BCD23}"/>
              </a:ext>
            </a:extLst>
          </p:cNvPr>
          <p:cNvSpPr txBox="1"/>
          <p:nvPr/>
        </p:nvSpPr>
        <p:spPr>
          <a:xfrm>
            <a:off x="6474840" y="1351849"/>
            <a:ext cx="1317083"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sp>
        <p:nvSpPr>
          <p:cNvPr id="391" name="TextBox 2">
            <a:extLst>
              <a:ext uri="{FF2B5EF4-FFF2-40B4-BE49-F238E27FC236}">
                <a16:creationId xmlns:a16="http://schemas.microsoft.com/office/drawing/2014/main" id="{1A8ED7D3-DC9B-22EB-4896-703380C1A7F6}"/>
              </a:ext>
            </a:extLst>
          </p:cNvPr>
          <p:cNvSpPr txBox="1"/>
          <p:nvPr/>
        </p:nvSpPr>
        <p:spPr>
          <a:xfrm>
            <a:off x="8056098" y="1209459"/>
            <a:ext cx="1474932" cy="507831"/>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ESTADO A 30 DE SEPTIEMBRE DE 2025</a:t>
            </a:r>
          </a:p>
        </p:txBody>
      </p:sp>
      <p:sp>
        <p:nvSpPr>
          <p:cNvPr id="392" name="Subtitle 2">
            <a:extLst>
              <a:ext uri="{FF2B5EF4-FFF2-40B4-BE49-F238E27FC236}">
                <a16:creationId xmlns:a16="http://schemas.microsoft.com/office/drawing/2014/main" id="{FD603473-FE54-7FFF-D2BF-528B010C6353}"/>
              </a:ext>
            </a:extLst>
          </p:cNvPr>
          <p:cNvSpPr txBox="1"/>
          <p:nvPr/>
        </p:nvSpPr>
        <p:spPr>
          <a:xfrm>
            <a:off x="895916" y="2814562"/>
            <a:ext cx="1825292"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MX" sz="1050" b="1" i="0" u="none" strike="noStrike" kern="0" cap="none" spc="0" normalizeH="0" baseline="0" noProof="0">
                <a:ln>
                  <a:noFill/>
                </a:ln>
                <a:solidFill>
                  <a:srgbClr val="FFFFFF"/>
                </a:solidFill>
                <a:effectLst/>
                <a:uLnTx/>
                <a:uFillTx/>
                <a:latin typeface="Montserrat Medium"/>
                <a:ea typeface="+mn-ea"/>
                <a:cs typeface="Open Sans Light"/>
              </a:rPr>
              <a:t>Estrategia de transformación digital y analítica</a:t>
            </a:r>
          </a:p>
        </p:txBody>
      </p:sp>
      <p:sp>
        <p:nvSpPr>
          <p:cNvPr id="393" name="Subtitle 2">
            <a:extLst>
              <a:ext uri="{FF2B5EF4-FFF2-40B4-BE49-F238E27FC236}">
                <a16:creationId xmlns:a16="http://schemas.microsoft.com/office/drawing/2014/main" id="{20C0DA1D-22F8-2565-E765-1B12CF19BDB0}"/>
              </a:ext>
            </a:extLst>
          </p:cNvPr>
          <p:cNvSpPr txBox="1"/>
          <p:nvPr/>
        </p:nvSpPr>
        <p:spPr>
          <a:xfrm>
            <a:off x="2976868" y="5091299"/>
            <a:ext cx="1555039" cy="246221"/>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 DICIEMBRE/2025 </a:t>
            </a:r>
          </a:p>
        </p:txBody>
      </p:sp>
      <p:sp>
        <p:nvSpPr>
          <p:cNvPr id="394" name="Subtitle 2">
            <a:extLst>
              <a:ext uri="{FF2B5EF4-FFF2-40B4-BE49-F238E27FC236}">
                <a16:creationId xmlns:a16="http://schemas.microsoft.com/office/drawing/2014/main" id="{0B430767-ACD5-9FD1-9A25-094CDBE52943}"/>
              </a:ext>
            </a:extLst>
          </p:cNvPr>
          <p:cNvSpPr txBox="1"/>
          <p:nvPr/>
        </p:nvSpPr>
        <p:spPr>
          <a:xfrm>
            <a:off x="5108805" y="2975379"/>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99%</a:t>
            </a:r>
          </a:p>
        </p:txBody>
      </p:sp>
      <p:sp>
        <p:nvSpPr>
          <p:cNvPr id="395" name="Subtitle 2">
            <a:extLst>
              <a:ext uri="{FF2B5EF4-FFF2-40B4-BE49-F238E27FC236}">
                <a16:creationId xmlns:a16="http://schemas.microsoft.com/office/drawing/2014/main" id="{9FA55260-2CBA-04B4-0C9A-AB50A4D65A99}"/>
              </a:ext>
            </a:extLst>
          </p:cNvPr>
          <p:cNvSpPr txBox="1"/>
          <p:nvPr/>
        </p:nvSpPr>
        <p:spPr>
          <a:xfrm>
            <a:off x="6662348" y="2975379"/>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99%</a:t>
            </a:r>
          </a:p>
        </p:txBody>
      </p:sp>
      <p:sp>
        <p:nvSpPr>
          <p:cNvPr id="396" name="Freeform 5">
            <a:extLst>
              <a:ext uri="{FF2B5EF4-FFF2-40B4-BE49-F238E27FC236}">
                <a16:creationId xmlns:a16="http://schemas.microsoft.com/office/drawing/2014/main" id="{EE65CB63-08E7-34DC-1994-FB7F9238AE5F}"/>
              </a:ext>
            </a:extLst>
          </p:cNvPr>
          <p:cNvSpPr>
            <a:spLocks/>
          </p:cNvSpPr>
          <p:nvPr/>
        </p:nvSpPr>
        <p:spPr bwMode="auto">
          <a:xfrm>
            <a:off x="564940" y="3767044"/>
            <a:ext cx="378000" cy="392400"/>
          </a:xfrm>
          <a:prstGeom prst="parallelogram">
            <a:avLst/>
          </a:prstGeom>
          <a:solidFill>
            <a:srgbClr val="DE74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7</a:t>
            </a:r>
          </a:p>
        </p:txBody>
      </p:sp>
      <p:sp>
        <p:nvSpPr>
          <p:cNvPr id="397" name="Subtitle 2">
            <a:extLst>
              <a:ext uri="{FF2B5EF4-FFF2-40B4-BE49-F238E27FC236}">
                <a16:creationId xmlns:a16="http://schemas.microsoft.com/office/drawing/2014/main" id="{376D53CE-A7E3-BA32-7B39-5D3A904FD34D}"/>
              </a:ext>
            </a:extLst>
          </p:cNvPr>
          <p:cNvSpPr txBox="1"/>
          <p:nvPr/>
        </p:nvSpPr>
        <p:spPr>
          <a:xfrm>
            <a:off x="794525" y="3941044"/>
            <a:ext cx="2017175" cy="4649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CO" sz="1050" b="1" i="0" u="none" strike="noStrike" kern="0" cap="none" spc="0" normalizeH="0" baseline="0" noProof="0">
                <a:ln>
                  <a:noFill/>
                </a:ln>
                <a:solidFill>
                  <a:srgbClr val="FFFFFF"/>
                </a:solidFill>
                <a:effectLst/>
                <a:uLnTx/>
                <a:uFillTx/>
                <a:latin typeface="Montserrat Medium"/>
                <a:ea typeface="+mn-ea"/>
                <a:cs typeface="Open Sans Light"/>
              </a:rPr>
              <a:t>Fogafín = Innovación + Conocimiento</a:t>
            </a:r>
          </a:p>
        </p:txBody>
      </p:sp>
      <p:sp>
        <p:nvSpPr>
          <p:cNvPr id="398" name="Subtitle 2">
            <a:extLst>
              <a:ext uri="{FF2B5EF4-FFF2-40B4-BE49-F238E27FC236}">
                <a16:creationId xmlns:a16="http://schemas.microsoft.com/office/drawing/2014/main" id="{2915CAFA-EBAE-5CC5-1305-27BD8EE321AC}"/>
              </a:ext>
            </a:extLst>
          </p:cNvPr>
          <p:cNvSpPr txBox="1"/>
          <p:nvPr/>
        </p:nvSpPr>
        <p:spPr>
          <a:xfrm>
            <a:off x="2982603" y="4022860"/>
            <a:ext cx="1543568"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01/JULIO/2025</a:t>
            </a:r>
          </a:p>
        </p:txBody>
      </p:sp>
      <p:sp>
        <p:nvSpPr>
          <p:cNvPr id="399" name="Subtitle 2">
            <a:extLst>
              <a:ext uri="{FF2B5EF4-FFF2-40B4-BE49-F238E27FC236}">
                <a16:creationId xmlns:a16="http://schemas.microsoft.com/office/drawing/2014/main" id="{2FC90CA5-43D6-1AD3-65A7-CE5F6C8F1C6D}"/>
              </a:ext>
            </a:extLst>
          </p:cNvPr>
          <p:cNvSpPr txBox="1"/>
          <p:nvPr/>
        </p:nvSpPr>
        <p:spPr>
          <a:xfrm>
            <a:off x="5108805" y="3995930"/>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400" name="Subtitle 2">
            <a:extLst>
              <a:ext uri="{FF2B5EF4-FFF2-40B4-BE49-F238E27FC236}">
                <a16:creationId xmlns:a16="http://schemas.microsoft.com/office/drawing/2014/main" id="{BA7DE9F1-CAA6-6CA4-90D4-BA4C30B85B00}"/>
              </a:ext>
            </a:extLst>
          </p:cNvPr>
          <p:cNvSpPr txBox="1"/>
          <p:nvPr/>
        </p:nvSpPr>
        <p:spPr>
          <a:xfrm>
            <a:off x="6662348" y="3995930"/>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401" name="Freeform 5">
            <a:extLst>
              <a:ext uri="{FF2B5EF4-FFF2-40B4-BE49-F238E27FC236}">
                <a16:creationId xmlns:a16="http://schemas.microsoft.com/office/drawing/2014/main" id="{C0C8DEFA-3973-31B8-D655-9F204E047345}"/>
              </a:ext>
            </a:extLst>
          </p:cNvPr>
          <p:cNvSpPr>
            <a:spLocks/>
          </p:cNvSpPr>
          <p:nvPr/>
        </p:nvSpPr>
        <p:spPr bwMode="auto">
          <a:xfrm>
            <a:off x="561479" y="4808157"/>
            <a:ext cx="378000" cy="39240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8</a:t>
            </a:r>
          </a:p>
        </p:txBody>
      </p:sp>
      <p:sp>
        <p:nvSpPr>
          <p:cNvPr id="402" name="Subtitle 2">
            <a:extLst>
              <a:ext uri="{FF2B5EF4-FFF2-40B4-BE49-F238E27FC236}">
                <a16:creationId xmlns:a16="http://schemas.microsoft.com/office/drawing/2014/main" id="{C5E970FB-7EF2-CD27-BD5E-29B722C6ACA0}"/>
              </a:ext>
            </a:extLst>
          </p:cNvPr>
          <p:cNvSpPr txBox="1"/>
          <p:nvPr/>
        </p:nvSpPr>
        <p:spPr>
          <a:xfrm>
            <a:off x="848193" y="4993874"/>
            <a:ext cx="1893791" cy="4649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MX" sz="1050" b="1" i="0" u="none" strike="noStrike" kern="0" cap="none" spc="0" normalizeH="0" baseline="0" noProof="0">
                <a:ln>
                  <a:noFill/>
                </a:ln>
                <a:solidFill>
                  <a:srgbClr val="FFFFFF"/>
                </a:solidFill>
                <a:effectLst/>
                <a:uLnTx/>
                <a:uFillTx/>
                <a:latin typeface="Montserrat Medium"/>
                <a:ea typeface="+mn-ea"/>
                <a:cs typeface="Open Sans Light"/>
              </a:rPr>
              <a:t>Capital humano estratégico</a:t>
            </a:r>
          </a:p>
        </p:txBody>
      </p:sp>
      <p:sp>
        <p:nvSpPr>
          <p:cNvPr id="403" name="Subtitle 2">
            <a:extLst>
              <a:ext uri="{FF2B5EF4-FFF2-40B4-BE49-F238E27FC236}">
                <a16:creationId xmlns:a16="http://schemas.microsoft.com/office/drawing/2014/main" id="{B6B60463-8153-94DE-DBDE-86D6EA3BDA73}"/>
              </a:ext>
            </a:extLst>
          </p:cNvPr>
          <p:cNvSpPr txBox="1"/>
          <p:nvPr/>
        </p:nvSpPr>
        <p:spPr>
          <a:xfrm>
            <a:off x="5108805" y="5060522"/>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99%</a:t>
            </a:r>
          </a:p>
        </p:txBody>
      </p:sp>
      <p:sp>
        <p:nvSpPr>
          <p:cNvPr id="404" name="Subtitle 2">
            <a:extLst>
              <a:ext uri="{FF2B5EF4-FFF2-40B4-BE49-F238E27FC236}">
                <a16:creationId xmlns:a16="http://schemas.microsoft.com/office/drawing/2014/main" id="{A1707136-006D-5129-1E30-8A737B938A7D}"/>
              </a:ext>
            </a:extLst>
          </p:cNvPr>
          <p:cNvSpPr txBox="1"/>
          <p:nvPr/>
        </p:nvSpPr>
        <p:spPr>
          <a:xfrm>
            <a:off x="6662348" y="5060522"/>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99%</a:t>
            </a:r>
          </a:p>
        </p:txBody>
      </p:sp>
      <p:sp>
        <p:nvSpPr>
          <p:cNvPr id="427" name="Subtitle 2">
            <a:extLst>
              <a:ext uri="{FF2B5EF4-FFF2-40B4-BE49-F238E27FC236}">
                <a16:creationId xmlns:a16="http://schemas.microsoft.com/office/drawing/2014/main" id="{CBCF46DF-DCEA-B47B-F1A5-AE94FDFA24BC}"/>
              </a:ext>
            </a:extLst>
          </p:cNvPr>
          <p:cNvSpPr txBox="1"/>
          <p:nvPr/>
        </p:nvSpPr>
        <p:spPr>
          <a:xfrm>
            <a:off x="2976868" y="3006156"/>
            <a:ext cx="1555039" cy="246221"/>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 name="Título 1">
            <a:extLst>
              <a:ext uri="{FF2B5EF4-FFF2-40B4-BE49-F238E27FC236}">
                <a16:creationId xmlns:a16="http://schemas.microsoft.com/office/drawing/2014/main" id="{889D74F7-B148-9495-BE16-6EE2C233C221}"/>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Generales Plan Estratégico</a:t>
            </a:r>
          </a:p>
        </p:txBody>
      </p:sp>
      <p:sp>
        <p:nvSpPr>
          <p:cNvPr id="4" name="CuadroTexto 3">
            <a:extLst>
              <a:ext uri="{FF2B5EF4-FFF2-40B4-BE49-F238E27FC236}">
                <a16:creationId xmlns:a16="http://schemas.microsoft.com/office/drawing/2014/main" id="{79C8B432-2CA7-0012-88FB-0397CD4FB936}"/>
              </a:ext>
            </a:extLst>
          </p:cNvPr>
          <p:cNvSpPr txBox="1"/>
          <p:nvPr/>
        </p:nvSpPr>
        <p:spPr>
          <a:xfrm>
            <a:off x="648475" y="695815"/>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Plan Estratégico 2021 - 2025</a:t>
            </a:r>
          </a:p>
        </p:txBody>
      </p:sp>
      <p:cxnSp>
        <p:nvCxnSpPr>
          <p:cNvPr id="463" name="Conector recto 462">
            <a:extLst>
              <a:ext uri="{FF2B5EF4-FFF2-40B4-BE49-F238E27FC236}">
                <a16:creationId xmlns:a16="http://schemas.microsoft.com/office/drawing/2014/main" id="{34F9F5F4-0940-E3FA-BD00-63592EDEF3AC}"/>
              </a:ext>
            </a:extLst>
          </p:cNvPr>
          <p:cNvCxnSpPr>
            <a:cxnSpLocks/>
          </p:cNvCxnSpPr>
          <p:nvPr/>
        </p:nvCxnSpPr>
        <p:spPr>
          <a:xfrm>
            <a:off x="2924765" y="2624605"/>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465" name="Conector recto 464">
            <a:extLst>
              <a:ext uri="{FF2B5EF4-FFF2-40B4-BE49-F238E27FC236}">
                <a16:creationId xmlns:a16="http://schemas.microsoft.com/office/drawing/2014/main" id="{E4940EF4-617B-F7AC-0A54-05106BE4F93A}"/>
              </a:ext>
            </a:extLst>
          </p:cNvPr>
          <p:cNvCxnSpPr>
            <a:cxnSpLocks/>
          </p:cNvCxnSpPr>
          <p:nvPr/>
        </p:nvCxnSpPr>
        <p:spPr>
          <a:xfrm>
            <a:off x="2924765" y="3619105"/>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grpSp>
        <p:nvGrpSpPr>
          <p:cNvPr id="470" name="Grupo 469">
            <a:extLst>
              <a:ext uri="{FF2B5EF4-FFF2-40B4-BE49-F238E27FC236}">
                <a16:creationId xmlns:a16="http://schemas.microsoft.com/office/drawing/2014/main" id="{F9881964-4A74-EB49-0C57-7FBD770D11E0}"/>
              </a:ext>
            </a:extLst>
          </p:cNvPr>
          <p:cNvGrpSpPr/>
          <p:nvPr/>
        </p:nvGrpSpPr>
        <p:grpSpPr>
          <a:xfrm>
            <a:off x="8340150" y="2043883"/>
            <a:ext cx="709371" cy="252760"/>
            <a:chOff x="12192000" y="-6746875"/>
            <a:chExt cx="9142412" cy="2951163"/>
          </a:xfrm>
        </p:grpSpPr>
        <p:sp>
          <p:nvSpPr>
            <p:cNvPr id="471" name="Google Shape;719;p34">
              <a:extLst>
                <a:ext uri="{FF2B5EF4-FFF2-40B4-BE49-F238E27FC236}">
                  <a16:creationId xmlns:a16="http://schemas.microsoft.com/office/drawing/2014/main" id="{00DF6795-7A08-5E86-3218-C4F3D1DCE92D}"/>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72" name="Google Shape;720;p34">
              <a:extLst>
                <a:ext uri="{FF2B5EF4-FFF2-40B4-BE49-F238E27FC236}">
                  <a16:creationId xmlns:a16="http://schemas.microsoft.com/office/drawing/2014/main" id="{393AFC59-C9D0-BF7F-5589-B3BCCEC39939}"/>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73" name="Grupo 472">
              <a:extLst>
                <a:ext uri="{FF2B5EF4-FFF2-40B4-BE49-F238E27FC236}">
                  <a16:creationId xmlns:a16="http://schemas.microsoft.com/office/drawing/2014/main" id="{8DD6F453-C206-CD89-F6E2-53805DF33D02}"/>
                </a:ext>
              </a:extLst>
            </p:cNvPr>
            <p:cNvGrpSpPr/>
            <p:nvPr/>
          </p:nvGrpSpPr>
          <p:grpSpPr>
            <a:xfrm>
              <a:off x="18081625" y="-6746875"/>
              <a:ext cx="2538412" cy="2951163"/>
              <a:chOff x="18081625" y="-6746875"/>
              <a:chExt cx="2538412" cy="2951163"/>
            </a:xfrm>
          </p:grpSpPr>
          <p:sp>
            <p:nvSpPr>
              <p:cNvPr id="482" name="Google Shape;721;p34">
                <a:extLst>
                  <a:ext uri="{FF2B5EF4-FFF2-40B4-BE49-F238E27FC236}">
                    <a16:creationId xmlns:a16="http://schemas.microsoft.com/office/drawing/2014/main" id="{B361E758-EA95-8269-70FC-8353032F2D21}"/>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83" name="Google Shape;722;p34">
                <a:extLst>
                  <a:ext uri="{FF2B5EF4-FFF2-40B4-BE49-F238E27FC236}">
                    <a16:creationId xmlns:a16="http://schemas.microsoft.com/office/drawing/2014/main" id="{24B9E307-100B-0F39-A201-2EE95CD02941}"/>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84" name="Google Shape;723;p34">
                <a:extLst>
                  <a:ext uri="{FF2B5EF4-FFF2-40B4-BE49-F238E27FC236}">
                    <a16:creationId xmlns:a16="http://schemas.microsoft.com/office/drawing/2014/main" id="{4226AF53-FF76-35CA-D944-EB9D18A548BC}"/>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74" name="Grupo 473">
              <a:extLst>
                <a:ext uri="{FF2B5EF4-FFF2-40B4-BE49-F238E27FC236}">
                  <a16:creationId xmlns:a16="http://schemas.microsoft.com/office/drawing/2014/main" id="{5D896A82-C6DE-915D-0385-BFBFDF4A4F2B}"/>
                </a:ext>
              </a:extLst>
            </p:cNvPr>
            <p:cNvGrpSpPr/>
            <p:nvPr/>
          </p:nvGrpSpPr>
          <p:grpSpPr>
            <a:xfrm>
              <a:off x="15378112" y="-6746875"/>
              <a:ext cx="2538413" cy="2951163"/>
              <a:chOff x="15378112" y="-6746875"/>
              <a:chExt cx="2538413" cy="2951163"/>
            </a:xfrm>
          </p:grpSpPr>
          <p:sp>
            <p:nvSpPr>
              <p:cNvPr id="479" name="Google Shape;724;p34">
                <a:extLst>
                  <a:ext uri="{FF2B5EF4-FFF2-40B4-BE49-F238E27FC236}">
                    <a16:creationId xmlns:a16="http://schemas.microsoft.com/office/drawing/2014/main" id="{20391490-6AD1-584F-FA61-DD864D8A469A}"/>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80" name="Google Shape;725;p34">
                <a:extLst>
                  <a:ext uri="{FF2B5EF4-FFF2-40B4-BE49-F238E27FC236}">
                    <a16:creationId xmlns:a16="http://schemas.microsoft.com/office/drawing/2014/main" id="{E2059AED-8977-AE9B-1F3A-73AFCBC0EF03}"/>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81" name="Google Shape;726;p34">
                <a:extLst>
                  <a:ext uri="{FF2B5EF4-FFF2-40B4-BE49-F238E27FC236}">
                    <a16:creationId xmlns:a16="http://schemas.microsoft.com/office/drawing/2014/main" id="{48118D5E-4DA7-13EA-A001-1CA9ED205CC3}"/>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75" name="Grupo 474">
              <a:extLst>
                <a:ext uri="{FF2B5EF4-FFF2-40B4-BE49-F238E27FC236}">
                  <a16:creationId xmlns:a16="http://schemas.microsoft.com/office/drawing/2014/main" id="{1A341196-2950-AFC0-5202-5E527D4DA3AA}"/>
                </a:ext>
              </a:extLst>
            </p:cNvPr>
            <p:cNvGrpSpPr/>
            <p:nvPr/>
          </p:nvGrpSpPr>
          <p:grpSpPr>
            <a:xfrm>
              <a:off x="12598400" y="-6746875"/>
              <a:ext cx="2619375" cy="2951163"/>
              <a:chOff x="12598400" y="-6746875"/>
              <a:chExt cx="2619375" cy="2951163"/>
            </a:xfrm>
          </p:grpSpPr>
          <p:sp>
            <p:nvSpPr>
              <p:cNvPr id="476" name="Google Shape;727;p34">
                <a:extLst>
                  <a:ext uri="{FF2B5EF4-FFF2-40B4-BE49-F238E27FC236}">
                    <a16:creationId xmlns:a16="http://schemas.microsoft.com/office/drawing/2014/main" id="{D8DB2152-5627-972A-76F5-7BDC4A774AD1}"/>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77" name="Google Shape;728;p34">
                <a:extLst>
                  <a:ext uri="{FF2B5EF4-FFF2-40B4-BE49-F238E27FC236}">
                    <a16:creationId xmlns:a16="http://schemas.microsoft.com/office/drawing/2014/main" id="{E5B1128E-4233-2811-D32B-13C76DF0064F}"/>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78" name="Google Shape;729;p34">
                <a:extLst>
                  <a:ext uri="{FF2B5EF4-FFF2-40B4-BE49-F238E27FC236}">
                    <a16:creationId xmlns:a16="http://schemas.microsoft.com/office/drawing/2014/main" id="{0375743F-6A06-1862-F159-7A3FE2A1E2A0}"/>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485" name="Grupo 484">
            <a:extLst>
              <a:ext uri="{FF2B5EF4-FFF2-40B4-BE49-F238E27FC236}">
                <a16:creationId xmlns:a16="http://schemas.microsoft.com/office/drawing/2014/main" id="{8E6C636A-5D4C-16F4-24C8-5FE5BC09F8B9}"/>
              </a:ext>
            </a:extLst>
          </p:cNvPr>
          <p:cNvGrpSpPr/>
          <p:nvPr/>
        </p:nvGrpSpPr>
        <p:grpSpPr>
          <a:xfrm>
            <a:off x="8340150" y="3004919"/>
            <a:ext cx="709371" cy="252760"/>
            <a:chOff x="12192000" y="-6746875"/>
            <a:chExt cx="9142412" cy="2951163"/>
          </a:xfrm>
        </p:grpSpPr>
        <p:sp>
          <p:nvSpPr>
            <p:cNvPr id="486" name="Google Shape;719;p34">
              <a:extLst>
                <a:ext uri="{FF2B5EF4-FFF2-40B4-BE49-F238E27FC236}">
                  <a16:creationId xmlns:a16="http://schemas.microsoft.com/office/drawing/2014/main" id="{60250BE3-7C61-78BC-4CD0-E6D62FA4351F}"/>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87" name="Google Shape;720;p34">
              <a:extLst>
                <a:ext uri="{FF2B5EF4-FFF2-40B4-BE49-F238E27FC236}">
                  <a16:creationId xmlns:a16="http://schemas.microsoft.com/office/drawing/2014/main" id="{428D5C8E-8B96-D9DF-19A3-DF197BB215A0}"/>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88" name="Grupo 487">
              <a:extLst>
                <a:ext uri="{FF2B5EF4-FFF2-40B4-BE49-F238E27FC236}">
                  <a16:creationId xmlns:a16="http://schemas.microsoft.com/office/drawing/2014/main" id="{8FCDDC4E-669F-6ACC-2598-C501FD541E7B}"/>
                </a:ext>
              </a:extLst>
            </p:cNvPr>
            <p:cNvGrpSpPr/>
            <p:nvPr/>
          </p:nvGrpSpPr>
          <p:grpSpPr>
            <a:xfrm>
              <a:off x="18081625" y="-6746875"/>
              <a:ext cx="2538412" cy="2951163"/>
              <a:chOff x="18081625" y="-6746875"/>
              <a:chExt cx="2538412" cy="2951163"/>
            </a:xfrm>
          </p:grpSpPr>
          <p:sp>
            <p:nvSpPr>
              <p:cNvPr id="497" name="Google Shape;721;p34">
                <a:extLst>
                  <a:ext uri="{FF2B5EF4-FFF2-40B4-BE49-F238E27FC236}">
                    <a16:creationId xmlns:a16="http://schemas.microsoft.com/office/drawing/2014/main" id="{6CC0725E-AE6D-89F6-3F5A-9EDEC6EFF821}"/>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8" name="Google Shape;722;p34">
                <a:extLst>
                  <a:ext uri="{FF2B5EF4-FFF2-40B4-BE49-F238E27FC236}">
                    <a16:creationId xmlns:a16="http://schemas.microsoft.com/office/drawing/2014/main" id="{5D66D4B0-65BC-4A4C-C0EF-B276891C453E}"/>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9" name="Google Shape;723;p34">
                <a:extLst>
                  <a:ext uri="{FF2B5EF4-FFF2-40B4-BE49-F238E27FC236}">
                    <a16:creationId xmlns:a16="http://schemas.microsoft.com/office/drawing/2014/main" id="{6CD10A4D-AE24-464C-5241-DA34AA63CF3D}"/>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89" name="Grupo 488">
              <a:extLst>
                <a:ext uri="{FF2B5EF4-FFF2-40B4-BE49-F238E27FC236}">
                  <a16:creationId xmlns:a16="http://schemas.microsoft.com/office/drawing/2014/main" id="{EB087159-4A41-7B1D-F97B-6C9D2866A96A}"/>
                </a:ext>
              </a:extLst>
            </p:cNvPr>
            <p:cNvGrpSpPr/>
            <p:nvPr/>
          </p:nvGrpSpPr>
          <p:grpSpPr>
            <a:xfrm>
              <a:off x="15378112" y="-6746875"/>
              <a:ext cx="2538413" cy="2951163"/>
              <a:chOff x="15378112" y="-6746875"/>
              <a:chExt cx="2538413" cy="2951163"/>
            </a:xfrm>
          </p:grpSpPr>
          <p:sp>
            <p:nvSpPr>
              <p:cNvPr id="494" name="Google Shape;724;p34">
                <a:extLst>
                  <a:ext uri="{FF2B5EF4-FFF2-40B4-BE49-F238E27FC236}">
                    <a16:creationId xmlns:a16="http://schemas.microsoft.com/office/drawing/2014/main" id="{0259370D-057E-A4C3-9C30-E6EB7A33B797}"/>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5" name="Google Shape;725;p34">
                <a:extLst>
                  <a:ext uri="{FF2B5EF4-FFF2-40B4-BE49-F238E27FC236}">
                    <a16:creationId xmlns:a16="http://schemas.microsoft.com/office/drawing/2014/main" id="{71F411EB-B29E-3394-80E7-654C45151940}"/>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6" name="Google Shape;726;p34">
                <a:extLst>
                  <a:ext uri="{FF2B5EF4-FFF2-40B4-BE49-F238E27FC236}">
                    <a16:creationId xmlns:a16="http://schemas.microsoft.com/office/drawing/2014/main" id="{AB78A88A-BF02-AA16-BD67-B54D5878E347}"/>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90" name="Grupo 489">
              <a:extLst>
                <a:ext uri="{FF2B5EF4-FFF2-40B4-BE49-F238E27FC236}">
                  <a16:creationId xmlns:a16="http://schemas.microsoft.com/office/drawing/2014/main" id="{BAB7878F-68D4-51F8-CF80-63BF04FF378E}"/>
                </a:ext>
              </a:extLst>
            </p:cNvPr>
            <p:cNvGrpSpPr/>
            <p:nvPr/>
          </p:nvGrpSpPr>
          <p:grpSpPr>
            <a:xfrm>
              <a:off x="12598400" y="-6746875"/>
              <a:ext cx="2619375" cy="2951163"/>
              <a:chOff x="12598400" y="-6746875"/>
              <a:chExt cx="2619375" cy="2951163"/>
            </a:xfrm>
          </p:grpSpPr>
          <p:sp>
            <p:nvSpPr>
              <p:cNvPr id="491" name="Google Shape;727;p34">
                <a:extLst>
                  <a:ext uri="{FF2B5EF4-FFF2-40B4-BE49-F238E27FC236}">
                    <a16:creationId xmlns:a16="http://schemas.microsoft.com/office/drawing/2014/main" id="{AA2407C6-84FD-D2E6-87F6-38D08C0E8BBD}"/>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2" name="Google Shape;728;p34">
                <a:extLst>
                  <a:ext uri="{FF2B5EF4-FFF2-40B4-BE49-F238E27FC236}">
                    <a16:creationId xmlns:a16="http://schemas.microsoft.com/office/drawing/2014/main" id="{8F669715-DA12-FF12-298A-16CD3A9C48D8}"/>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93" name="Google Shape;729;p34">
                <a:extLst>
                  <a:ext uri="{FF2B5EF4-FFF2-40B4-BE49-F238E27FC236}">
                    <a16:creationId xmlns:a16="http://schemas.microsoft.com/office/drawing/2014/main" id="{A83CCFB9-30F4-E171-0B4B-DBB823E679C6}"/>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cxnSp>
        <p:nvCxnSpPr>
          <p:cNvPr id="500" name="Conector recto 499">
            <a:extLst>
              <a:ext uri="{FF2B5EF4-FFF2-40B4-BE49-F238E27FC236}">
                <a16:creationId xmlns:a16="http://schemas.microsoft.com/office/drawing/2014/main" id="{4D0E39C6-01C5-A0CF-2897-CCF67673B2DF}"/>
              </a:ext>
            </a:extLst>
          </p:cNvPr>
          <p:cNvCxnSpPr>
            <a:cxnSpLocks/>
          </p:cNvCxnSpPr>
          <p:nvPr/>
        </p:nvCxnSpPr>
        <p:spPr>
          <a:xfrm>
            <a:off x="2924765" y="4672967"/>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03" name="Conector recto 502">
            <a:extLst>
              <a:ext uri="{FF2B5EF4-FFF2-40B4-BE49-F238E27FC236}">
                <a16:creationId xmlns:a16="http://schemas.microsoft.com/office/drawing/2014/main" id="{F3C0544D-EA12-23C5-8ECF-1D3C44E8642E}"/>
              </a:ext>
            </a:extLst>
          </p:cNvPr>
          <p:cNvCxnSpPr>
            <a:cxnSpLocks/>
          </p:cNvCxnSpPr>
          <p:nvPr/>
        </p:nvCxnSpPr>
        <p:spPr>
          <a:xfrm>
            <a:off x="2924765" y="5676228"/>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grpSp>
        <p:nvGrpSpPr>
          <p:cNvPr id="519" name="Grupo 518">
            <a:extLst>
              <a:ext uri="{FF2B5EF4-FFF2-40B4-BE49-F238E27FC236}">
                <a16:creationId xmlns:a16="http://schemas.microsoft.com/office/drawing/2014/main" id="{C6FF5106-6F7C-CF71-B62B-2336478A86FC}"/>
              </a:ext>
            </a:extLst>
          </p:cNvPr>
          <p:cNvGrpSpPr/>
          <p:nvPr/>
        </p:nvGrpSpPr>
        <p:grpSpPr>
          <a:xfrm>
            <a:off x="8340150" y="5099155"/>
            <a:ext cx="709371" cy="252760"/>
            <a:chOff x="12192000" y="-6746875"/>
            <a:chExt cx="9142412" cy="2951163"/>
          </a:xfrm>
        </p:grpSpPr>
        <p:sp>
          <p:nvSpPr>
            <p:cNvPr id="520" name="Google Shape;719;p34">
              <a:extLst>
                <a:ext uri="{FF2B5EF4-FFF2-40B4-BE49-F238E27FC236}">
                  <a16:creationId xmlns:a16="http://schemas.microsoft.com/office/drawing/2014/main" id="{DB098977-8CF7-41EC-B64C-64DA1D0A201D}"/>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21" name="Google Shape;720;p34">
              <a:extLst>
                <a:ext uri="{FF2B5EF4-FFF2-40B4-BE49-F238E27FC236}">
                  <a16:creationId xmlns:a16="http://schemas.microsoft.com/office/drawing/2014/main" id="{50B9E12E-E304-5FDA-1BD2-7E47E929DC6D}"/>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522" name="Grupo 521">
              <a:extLst>
                <a:ext uri="{FF2B5EF4-FFF2-40B4-BE49-F238E27FC236}">
                  <a16:creationId xmlns:a16="http://schemas.microsoft.com/office/drawing/2014/main" id="{D0E6A916-93BE-E6E4-C3B6-988D65137B10}"/>
                </a:ext>
              </a:extLst>
            </p:cNvPr>
            <p:cNvGrpSpPr/>
            <p:nvPr/>
          </p:nvGrpSpPr>
          <p:grpSpPr>
            <a:xfrm>
              <a:off x="18081625" y="-6746875"/>
              <a:ext cx="2538412" cy="2951163"/>
              <a:chOff x="18081625" y="-6746875"/>
              <a:chExt cx="2538412" cy="2951163"/>
            </a:xfrm>
          </p:grpSpPr>
          <p:sp>
            <p:nvSpPr>
              <p:cNvPr id="531" name="Google Shape;721;p34">
                <a:extLst>
                  <a:ext uri="{FF2B5EF4-FFF2-40B4-BE49-F238E27FC236}">
                    <a16:creationId xmlns:a16="http://schemas.microsoft.com/office/drawing/2014/main" id="{008B8A51-18A8-0FE7-692B-E5DF8CF25104}"/>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32" name="Google Shape;722;p34">
                <a:extLst>
                  <a:ext uri="{FF2B5EF4-FFF2-40B4-BE49-F238E27FC236}">
                    <a16:creationId xmlns:a16="http://schemas.microsoft.com/office/drawing/2014/main" id="{BD4955AA-200D-4B34-CB47-53C6C3DC7F9E}"/>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33" name="Google Shape;723;p34">
                <a:extLst>
                  <a:ext uri="{FF2B5EF4-FFF2-40B4-BE49-F238E27FC236}">
                    <a16:creationId xmlns:a16="http://schemas.microsoft.com/office/drawing/2014/main" id="{202FD844-B1AD-9DAD-A7B4-EE4D5B7F8153}"/>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23" name="Grupo 522">
              <a:extLst>
                <a:ext uri="{FF2B5EF4-FFF2-40B4-BE49-F238E27FC236}">
                  <a16:creationId xmlns:a16="http://schemas.microsoft.com/office/drawing/2014/main" id="{D48CB0B5-8101-612F-D04A-EBEB8C486E8C}"/>
                </a:ext>
              </a:extLst>
            </p:cNvPr>
            <p:cNvGrpSpPr/>
            <p:nvPr/>
          </p:nvGrpSpPr>
          <p:grpSpPr>
            <a:xfrm>
              <a:off x="15378112" y="-6746875"/>
              <a:ext cx="2538413" cy="2951163"/>
              <a:chOff x="15378112" y="-6746875"/>
              <a:chExt cx="2538413" cy="2951163"/>
            </a:xfrm>
          </p:grpSpPr>
          <p:sp>
            <p:nvSpPr>
              <p:cNvPr id="528" name="Google Shape;724;p34">
                <a:extLst>
                  <a:ext uri="{FF2B5EF4-FFF2-40B4-BE49-F238E27FC236}">
                    <a16:creationId xmlns:a16="http://schemas.microsoft.com/office/drawing/2014/main" id="{245CA717-53FC-C3D3-94D8-A705D72D05C8}"/>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9" name="Google Shape;725;p34">
                <a:extLst>
                  <a:ext uri="{FF2B5EF4-FFF2-40B4-BE49-F238E27FC236}">
                    <a16:creationId xmlns:a16="http://schemas.microsoft.com/office/drawing/2014/main" id="{7A6AC977-EC91-CD0D-47CD-83A8A4874890}"/>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30" name="Google Shape;726;p34">
                <a:extLst>
                  <a:ext uri="{FF2B5EF4-FFF2-40B4-BE49-F238E27FC236}">
                    <a16:creationId xmlns:a16="http://schemas.microsoft.com/office/drawing/2014/main" id="{FDABD13D-13CA-4AB9-A228-34BC23DB6741}"/>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24" name="Grupo 523">
              <a:extLst>
                <a:ext uri="{FF2B5EF4-FFF2-40B4-BE49-F238E27FC236}">
                  <a16:creationId xmlns:a16="http://schemas.microsoft.com/office/drawing/2014/main" id="{D60F950A-226C-4E60-9CAF-D0E526E00F0F}"/>
                </a:ext>
              </a:extLst>
            </p:cNvPr>
            <p:cNvGrpSpPr/>
            <p:nvPr/>
          </p:nvGrpSpPr>
          <p:grpSpPr>
            <a:xfrm>
              <a:off x="12598400" y="-6746875"/>
              <a:ext cx="2619375" cy="2951163"/>
              <a:chOff x="12598400" y="-6746875"/>
              <a:chExt cx="2619375" cy="2951163"/>
            </a:xfrm>
          </p:grpSpPr>
          <p:sp>
            <p:nvSpPr>
              <p:cNvPr id="525" name="Google Shape;727;p34">
                <a:extLst>
                  <a:ext uri="{FF2B5EF4-FFF2-40B4-BE49-F238E27FC236}">
                    <a16:creationId xmlns:a16="http://schemas.microsoft.com/office/drawing/2014/main" id="{725E5D14-6893-9FE3-C621-3EFCAE3AB6CF}"/>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6" name="Google Shape;728;p34">
                <a:extLst>
                  <a:ext uri="{FF2B5EF4-FFF2-40B4-BE49-F238E27FC236}">
                    <a16:creationId xmlns:a16="http://schemas.microsoft.com/office/drawing/2014/main" id="{A3D7BE8C-328F-C1D9-099D-189FE0552469}"/>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7" name="Google Shape;729;p34">
                <a:extLst>
                  <a:ext uri="{FF2B5EF4-FFF2-40B4-BE49-F238E27FC236}">
                    <a16:creationId xmlns:a16="http://schemas.microsoft.com/office/drawing/2014/main" id="{E8A73358-138D-6135-F15B-1D969D118BCE}"/>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sp>
        <p:nvSpPr>
          <p:cNvPr id="41" name="Paralelogramo 40">
            <a:extLst>
              <a:ext uri="{FF2B5EF4-FFF2-40B4-BE49-F238E27FC236}">
                <a16:creationId xmlns:a16="http://schemas.microsoft.com/office/drawing/2014/main" id="{9AC03345-D53A-B5E2-D1DE-941943A354FB}"/>
              </a:ext>
            </a:extLst>
          </p:cNvPr>
          <p:cNvSpPr/>
          <p:nvPr/>
        </p:nvSpPr>
        <p:spPr>
          <a:xfrm>
            <a:off x="780417" y="5811046"/>
            <a:ext cx="2002471" cy="676106"/>
          </a:xfrm>
          <a:prstGeom prst="parallelogram">
            <a:avLst>
              <a:gd name="adj" fmla="val 25014"/>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2" name="Freeform 5">
            <a:extLst>
              <a:ext uri="{FF2B5EF4-FFF2-40B4-BE49-F238E27FC236}">
                <a16:creationId xmlns:a16="http://schemas.microsoft.com/office/drawing/2014/main" id="{70B9AECA-E73D-4563-F425-A1E5AED9D0FC}"/>
              </a:ext>
            </a:extLst>
          </p:cNvPr>
          <p:cNvSpPr>
            <a:spLocks/>
          </p:cNvSpPr>
          <p:nvPr/>
        </p:nvSpPr>
        <p:spPr bwMode="auto">
          <a:xfrm>
            <a:off x="561479" y="5733378"/>
            <a:ext cx="378000" cy="39240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9</a:t>
            </a:r>
          </a:p>
        </p:txBody>
      </p:sp>
      <p:sp>
        <p:nvSpPr>
          <p:cNvPr id="464" name="Subtitle 2">
            <a:extLst>
              <a:ext uri="{FF2B5EF4-FFF2-40B4-BE49-F238E27FC236}">
                <a16:creationId xmlns:a16="http://schemas.microsoft.com/office/drawing/2014/main" id="{F102DF1D-4E48-F028-12CC-4DD3C50AC6F5}"/>
              </a:ext>
            </a:extLst>
          </p:cNvPr>
          <p:cNvSpPr txBox="1"/>
          <p:nvPr/>
        </p:nvSpPr>
        <p:spPr>
          <a:xfrm>
            <a:off x="853480" y="5822145"/>
            <a:ext cx="1893791"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MX" sz="1050" b="1" i="0" u="none" strike="noStrike" kern="0" cap="none" spc="0" normalizeH="0" baseline="0" noProof="0">
                <a:ln>
                  <a:noFill/>
                </a:ln>
                <a:solidFill>
                  <a:srgbClr val="FFFFFF"/>
                </a:solidFill>
                <a:effectLst/>
                <a:uLnTx/>
                <a:uFillTx/>
                <a:latin typeface="Montserrat Medium"/>
                <a:ea typeface="+mn-ea"/>
                <a:cs typeface="Open Sans Light"/>
              </a:rPr>
              <a:t>Estrategia de Tecnología y Continuidad del negocio</a:t>
            </a:r>
          </a:p>
        </p:txBody>
      </p:sp>
      <p:sp>
        <p:nvSpPr>
          <p:cNvPr id="467" name="Subtitle 2">
            <a:extLst>
              <a:ext uri="{FF2B5EF4-FFF2-40B4-BE49-F238E27FC236}">
                <a16:creationId xmlns:a16="http://schemas.microsoft.com/office/drawing/2014/main" id="{894916E2-CCC3-9F01-42EC-22C7CBDFB0CB}"/>
              </a:ext>
            </a:extLst>
          </p:cNvPr>
          <p:cNvSpPr txBox="1"/>
          <p:nvPr/>
        </p:nvSpPr>
        <p:spPr>
          <a:xfrm>
            <a:off x="2976868" y="6021736"/>
            <a:ext cx="1555039"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01/DICIEMBRE/2025</a:t>
            </a:r>
          </a:p>
        </p:txBody>
      </p:sp>
      <p:sp>
        <p:nvSpPr>
          <p:cNvPr id="468" name="Subtitle 2">
            <a:extLst>
              <a:ext uri="{FF2B5EF4-FFF2-40B4-BE49-F238E27FC236}">
                <a16:creationId xmlns:a16="http://schemas.microsoft.com/office/drawing/2014/main" id="{FAD81BCB-063C-3381-1E1D-79061C444B83}"/>
              </a:ext>
            </a:extLst>
          </p:cNvPr>
          <p:cNvSpPr txBox="1"/>
          <p:nvPr/>
        </p:nvSpPr>
        <p:spPr>
          <a:xfrm>
            <a:off x="5108805" y="5994806"/>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99%</a:t>
            </a:r>
          </a:p>
        </p:txBody>
      </p:sp>
      <p:sp>
        <p:nvSpPr>
          <p:cNvPr id="501" name="Subtitle 2">
            <a:extLst>
              <a:ext uri="{FF2B5EF4-FFF2-40B4-BE49-F238E27FC236}">
                <a16:creationId xmlns:a16="http://schemas.microsoft.com/office/drawing/2014/main" id="{2AE5B4A7-CA80-7ABF-8D9F-4092EF45B1AA}"/>
              </a:ext>
            </a:extLst>
          </p:cNvPr>
          <p:cNvSpPr txBox="1"/>
          <p:nvPr/>
        </p:nvSpPr>
        <p:spPr>
          <a:xfrm>
            <a:off x="6662348" y="5994806"/>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98%</a:t>
            </a:r>
          </a:p>
        </p:txBody>
      </p:sp>
      <p:cxnSp>
        <p:nvCxnSpPr>
          <p:cNvPr id="534" name="Conector recto 533">
            <a:extLst>
              <a:ext uri="{FF2B5EF4-FFF2-40B4-BE49-F238E27FC236}">
                <a16:creationId xmlns:a16="http://schemas.microsoft.com/office/drawing/2014/main" id="{41B7174C-E3AD-5961-05B3-AB89AF369BB7}"/>
              </a:ext>
            </a:extLst>
          </p:cNvPr>
          <p:cNvCxnSpPr>
            <a:cxnSpLocks/>
          </p:cNvCxnSpPr>
          <p:nvPr/>
        </p:nvCxnSpPr>
        <p:spPr>
          <a:xfrm>
            <a:off x="2924765" y="6610512"/>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grpSp>
        <p:nvGrpSpPr>
          <p:cNvPr id="535" name="Grupo 534">
            <a:extLst>
              <a:ext uri="{FF2B5EF4-FFF2-40B4-BE49-F238E27FC236}">
                <a16:creationId xmlns:a16="http://schemas.microsoft.com/office/drawing/2014/main" id="{3B47FE6F-0218-938A-12F1-3AE31BB1296A}"/>
              </a:ext>
            </a:extLst>
          </p:cNvPr>
          <p:cNvGrpSpPr/>
          <p:nvPr/>
        </p:nvGrpSpPr>
        <p:grpSpPr>
          <a:xfrm>
            <a:off x="8340150" y="6020739"/>
            <a:ext cx="709371" cy="252760"/>
            <a:chOff x="12192000" y="-6746875"/>
            <a:chExt cx="9142412" cy="2951163"/>
          </a:xfrm>
        </p:grpSpPr>
        <p:sp>
          <p:nvSpPr>
            <p:cNvPr id="536" name="Google Shape;719;p34">
              <a:extLst>
                <a:ext uri="{FF2B5EF4-FFF2-40B4-BE49-F238E27FC236}">
                  <a16:creationId xmlns:a16="http://schemas.microsoft.com/office/drawing/2014/main" id="{65A2119F-E15A-DA22-5EC0-7EB44D4D45D1}"/>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37" name="Google Shape;720;p34">
              <a:extLst>
                <a:ext uri="{FF2B5EF4-FFF2-40B4-BE49-F238E27FC236}">
                  <a16:creationId xmlns:a16="http://schemas.microsoft.com/office/drawing/2014/main" id="{836F8206-105F-0A08-4B0A-998C5D3543A7}"/>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538" name="Grupo 537">
              <a:extLst>
                <a:ext uri="{FF2B5EF4-FFF2-40B4-BE49-F238E27FC236}">
                  <a16:creationId xmlns:a16="http://schemas.microsoft.com/office/drawing/2014/main" id="{9E4DBA10-ACBA-8890-CF02-616361EE18BA}"/>
                </a:ext>
              </a:extLst>
            </p:cNvPr>
            <p:cNvGrpSpPr/>
            <p:nvPr/>
          </p:nvGrpSpPr>
          <p:grpSpPr>
            <a:xfrm>
              <a:off x="18081625" y="-6746875"/>
              <a:ext cx="2538412" cy="2951163"/>
              <a:chOff x="18081625" y="-6746875"/>
              <a:chExt cx="2538412" cy="2951163"/>
            </a:xfrm>
          </p:grpSpPr>
          <p:sp>
            <p:nvSpPr>
              <p:cNvPr id="547" name="Google Shape;721;p34">
                <a:extLst>
                  <a:ext uri="{FF2B5EF4-FFF2-40B4-BE49-F238E27FC236}">
                    <a16:creationId xmlns:a16="http://schemas.microsoft.com/office/drawing/2014/main" id="{0ADCE98F-20F4-81FC-AD3E-EBAFD4311918}"/>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8" name="Google Shape;722;p34">
                <a:extLst>
                  <a:ext uri="{FF2B5EF4-FFF2-40B4-BE49-F238E27FC236}">
                    <a16:creationId xmlns:a16="http://schemas.microsoft.com/office/drawing/2014/main" id="{0C2F514B-CAA7-D139-C1E2-D290111B0A6F}"/>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9" name="Google Shape;723;p34">
                <a:extLst>
                  <a:ext uri="{FF2B5EF4-FFF2-40B4-BE49-F238E27FC236}">
                    <a16:creationId xmlns:a16="http://schemas.microsoft.com/office/drawing/2014/main" id="{D8A17E54-A048-B91D-C5D7-C4F1CD7C4116}"/>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39" name="Grupo 538">
              <a:extLst>
                <a:ext uri="{FF2B5EF4-FFF2-40B4-BE49-F238E27FC236}">
                  <a16:creationId xmlns:a16="http://schemas.microsoft.com/office/drawing/2014/main" id="{FCA06D7A-EC17-AFA9-FA6E-7EF53E26E6C9}"/>
                </a:ext>
              </a:extLst>
            </p:cNvPr>
            <p:cNvGrpSpPr/>
            <p:nvPr/>
          </p:nvGrpSpPr>
          <p:grpSpPr>
            <a:xfrm>
              <a:off x="15378112" y="-6746875"/>
              <a:ext cx="2538413" cy="2951163"/>
              <a:chOff x="15378112" y="-6746875"/>
              <a:chExt cx="2538413" cy="2951163"/>
            </a:xfrm>
          </p:grpSpPr>
          <p:sp>
            <p:nvSpPr>
              <p:cNvPr id="544" name="Google Shape;724;p34">
                <a:extLst>
                  <a:ext uri="{FF2B5EF4-FFF2-40B4-BE49-F238E27FC236}">
                    <a16:creationId xmlns:a16="http://schemas.microsoft.com/office/drawing/2014/main" id="{BD60C6FD-9F2B-4C2F-AA8D-ACEAF517F286}"/>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5" name="Google Shape;725;p34">
                <a:extLst>
                  <a:ext uri="{FF2B5EF4-FFF2-40B4-BE49-F238E27FC236}">
                    <a16:creationId xmlns:a16="http://schemas.microsoft.com/office/drawing/2014/main" id="{12127F2A-4BE1-CC47-7276-6DED8BF10ED8}"/>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6" name="Google Shape;726;p34">
                <a:extLst>
                  <a:ext uri="{FF2B5EF4-FFF2-40B4-BE49-F238E27FC236}">
                    <a16:creationId xmlns:a16="http://schemas.microsoft.com/office/drawing/2014/main" id="{4A28FE81-DD68-4E6A-5659-FB7C2F043B98}"/>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40" name="Grupo 539">
              <a:extLst>
                <a:ext uri="{FF2B5EF4-FFF2-40B4-BE49-F238E27FC236}">
                  <a16:creationId xmlns:a16="http://schemas.microsoft.com/office/drawing/2014/main" id="{99BE27C6-6AA5-4D85-B286-BECBE056401B}"/>
                </a:ext>
              </a:extLst>
            </p:cNvPr>
            <p:cNvGrpSpPr/>
            <p:nvPr/>
          </p:nvGrpSpPr>
          <p:grpSpPr>
            <a:xfrm>
              <a:off x="12598400" y="-6746875"/>
              <a:ext cx="2619375" cy="2951163"/>
              <a:chOff x="12598400" y="-6746875"/>
              <a:chExt cx="2619375" cy="2951163"/>
            </a:xfrm>
          </p:grpSpPr>
          <p:sp>
            <p:nvSpPr>
              <p:cNvPr id="541" name="Google Shape;727;p34">
                <a:extLst>
                  <a:ext uri="{FF2B5EF4-FFF2-40B4-BE49-F238E27FC236}">
                    <a16:creationId xmlns:a16="http://schemas.microsoft.com/office/drawing/2014/main" id="{A93458AC-03DF-05B6-9A1B-419643F7E7D4}"/>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2" name="Google Shape;728;p34">
                <a:extLst>
                  <a:ext uri="{FF2B5EF4-FFF2-40B4-BE49-F238E27FC236}">
                    <a16:creationId xmlns:a16="http://schemas.microsoft.com/office/drawing/2014/main" id="{BF28F9ED-A0CE-80C4-8C58-FFDC37C3AB88}"/>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3" name="Google Shape;729;p34">
                <a:extLst>
                  <a:ext uri="{FF2B5EF4-FFF2-40B4-BE49-F238E27FC236}">
                    <a16:creationId xmlns:a16="http://schemas.microsoft.com/office/drawing/2014/main" id="{D8227AF4-951F-65ED-0B91-CE71ED7CAB07}"/>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pic>
        <p:nvPicPr>
          <p:cNvPr id="453" name="Gráfico 452" descr="Marca de insignia1 con relleno sólido">
            <a:extLst>
              <a:ext uri="{FF2B5EF4-FFF2-40B4-BE49-F238E27FC236}">
                <a16:creationId xmlns:a16="http://schemas.microsoft.com/office/drawing/2014/main" id="{12BDC604-8A79-2B1E-113E-53AE6DD61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3864481"/>
            <a:ext cx="576000" cy="576000"/>
          </a:xfrm>
          <a:prstGeom prst="rect">
            <a:avLst/>
          </a:prstGeom>
        </p:spPr>
      </p:pic>
      <p:sp>
        <p:nvSpPr>
          <p:cNvPr id="352" name="Google Shape;827;p26">
            <a:extLst>
              <a:ext uri="{FF2B5EF4-FFF2-40B4-BE49-F238E27FC236}">
                <a16:creationId xmlns:a16="http://schemas.microsoft.com/office/drawing/2014/main" id="{E1B81423-F88E-359A-DE74-00153A6BEC06}"/>
              </a:ext>
            </a:extLst>
          </p:cNvPr>
          <p:cNvSpPr/>
          <p:nvPr/>
        </p:nvSpPr>
        <p:spPr>
          <a:xfrm>
            <a:off x="9773682" y="1474260"/>
            <a:ext cx="2073601" cy="524242"/>
          </a:xfrm>
          <a:prstGeom prst="parallelogram">
            <a:avLst>
              <a:gd name="adj" fmla="val 14535"/>
            </a:avLst>
          </a:prstGeom>
          <a:solidFill>
            <a:srgbClr val="00609C"/>
          </a:solidFill>
          <a:ln>
            <a:solidFill>
              <a:schemeClr val="tx2"/>
            </a:solidFill>
          </a:ln>
        </p:spPr>
        <p:txBody>
          <a:bodyPr spcFirstLastPara="1" wrap="square" lIns="91425" tIns="45700" rIns="91425" bIns="45700" anchor="ctr" anchorCtr="0">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Montserrat"/>
              <a:ea typeface="Open Sans"/>
              <a:cs typeface="Open Sans"/>
              <a:sym typeface="Open Sans"/>
            </a:endParaRPr>
          </a:p>
        </p:txBody>
      </p:sp>
      <p:sp>
        <p:nvSpPr>
          <p:cNvPr id="353" name="Título 1">
            <a:extLst>
              <a:ext uri="{FF2B5EF4-FFF2-40B4-BE49-F238E27FC236}">
                <a16:creationId xmlns:a16="http://schemas.microsoft.com/office/drawing/2014/main" id="{DBB4EA42-5948-4C3D-E97D-23563B1608F4}"/>
              </a:ext>
            </a:extLst>
          </p:cNvPr>
          <p:cNvSpPr txBox="1">
            <a:spLocks/>
          </p:cNvSpPr>
          <p:nvPr/>
        </p:nvSpPr>
        <p:spPr>
          <a:xfrm>
            <a:off x="10558805" y="4924704"/>
            <a:ext cx="1288479"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357" name="Título 1">
            <a:extLst>
              <a:ext uri="{FF2B5EF4-FFF2-40B4-BE49-F238E27FC236}">
                <a16:creationId xmlns:a16="http://schemas.microsoft.com/office/drawing/2014/main" id="{1EE9B6B1-05AF-F2E1-D32A-83F8CFE950BF}"/>
              </a:ext>
            </a:extLst>
          </p:cNvPr>
          <p:cNvSpPr txBox="1">
            <a:spLocks/>
          </p:cNvSpPr>
          <p:nvPr/>
        </p:nvSpPr>
        <p:spPr>
          <a:xfrm>
            <a:off x="10558805" y="5215778"/>
            <a:ext cx="1288479"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358" name="Título 1">
            <a:extLst>
              <a:ext uri="{FF2B5EF4-FFF2-40B4-BE49-F238E27FC236}">
                <a16:creationId xmlns:a16="http://schemas.microsoft.com/office/drawing/2014/main" id="{5BDAE463-D7FE-4A36-34D2-3BC3E24222A1}"/>
              </a:ext>
            </a:extLst>
          </p:cNvPr>
          <p:cNvSpPr txBox="1">
            <a:spLocks/>
          </p:cNvSpPr>
          <p:nvPr/>
        </p:nvSpPr>
        <p:spPr>
          <a:xfrm>
            <a:off x="10562185" y="5517351"/>
            <a:ext cx="1199760"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359" name="Título 1">
            <a:extLst>
              <a:ext uri="{FF2B5EF4-FFF2-40B4-BE49-F238E27FC236}">
                <a16:creationId xmlns:a16="http://schemas.microsoft.com/office/drawing/2014/main" id="{95E67A28-8C66-7082-8CA1-1263F976D8F0}"/>
              </a:ext>
            </a:extLst>
          </p:cNvPr>
          <p:cNvSpPr txBox="1">
            <a:spLocks/>
          </p:cNvSpPr>
          <p:nvPr/>
        </p:nvSpPr>
        <p:spPr>
          <a:xfrm>
            <a:off x="10554460" y="4379724"/>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360" name="Título 1">
            <a:extLst>
              <a:ext uri="{FF2B5EF4-FFF2-40B4-BE49-F238E27FC236}">
                <a16:creationId xmlns:a16="http://schemas.microsoft.com/office/drawing/2014/main" id="{F29B8C3C-6832-7303-128D-D31C62DBD62D}"/>
              </a:ext>
            </a:extLst>
          </p:cNvPr>
          <p:cNvSpPr txBox="1">
            <a:spLocks/>
          </p:cNvSpPr>
          <p:nvPr/>
        </p:nvSpPr>
        <p:spPr>
          <a:xfrm>
            <a:off x="10544594" y="4681438"/>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361" name="Conector recto 360">
            <a:extLst>
              <a:ext uri="{FF2B5EF4-FFF2-40B4-BE49-F238E27FC236}">
                <a16:creationId xmlns:a16="http://schemas.microsoft.com/office/drawing/2014/main" id="{76EDC8FD-9CDA-B311-B233-1AF4B2F2A84F}"/>
              </a:ext>
            </a:extLst>
          </p:cNvPr>
          <p:cNvCxnSpPr/>
          <p:nvPr/>
        </p:nvCxnSpPr>
        <p:spPr>
          <a:xfrm>
            <a:off x="10534728" y="4619863"/>
            <a:ext cx="991742" cy="0"/>
          </a:xfrm>
          <a:prstGeom prst="line">
            <a:avLst/>
          </a:prstGeom>
          <a:noFill/>
          <a:ln w="19050" cap="flat" cmpd="sng" algn="ctr">
            <a:solidFill>
              <a:sysClr val="windowText" lastClr="000000"/>
            </a:solidFill>
            <a:prstDash val="solid"/>
            <a:miter lim="800000"/>
          </a:ln>
          <a:effectLst/>
        </p:spPr>
      </p:cxnSp>
      <p:sp>
        <p:nvSpPr>
          <p:cNvPr id="362" name="Título 1">
            <a:extLst>
              <a:ext uri="{FF2B5EF4-FFF2-40B4-BE49-F238E27FC236}">
                <a16:creationId xmlns:a16="http://schemas.microsoft.com/office/drawing/2014/main" id="{35B6B36B-4463-6B6A-BF0A-33ED0179E2F0}"/>
              </a:ext>
            </a:extLst>
          </p:cNvPr>
          <p:cNvSpPr txBox="1">
            <a:spLocks/>
          </p:cNvSpPr>
          <p:nvPr/>
        </p:nvSpPr>
        <p:spPr>
          <a:xfrm>
            <a:off x="9847338" y="4491951"/>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363" name="CuadroTexto 362">
            <a:extLst>
              <a:ext uri="{FF2B5EF4-FFF2-40B4-BE49-F238E27FC236}">
                <a16:creationId xmlns:a16="http://schemas.microsoft.com/office/drawing/2014/main" id="{582A6F76-39AA-6DD8-80B8-D4A09E20D91D}"/>
              </a:ext>
            </a:extLst>
          </p:cNvPr>
          <p:cNvSpPr txBox="1"/>
          <p:nvPr/>
        </p:nvSpPr>
        <p:spPr>
          <a:xfrm>
            <a:off x="9937343" y="1458190"/>
            <a:ext cx="176936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mn-cs"/>
              </a:rPr>
              <a:t>Avance General Plan Estratégico</a:t>
            </a:r>
          </a:p>
        </p:txBody>
      </p:sp>
      <p:sp>
        <p:nvSpPr>
          <p:cNvPr id="364" name="Rectángulo 363">
            <a:extLst>
              <a:ext uri="{FF2B5EF4-FFF2-40B4-BE49-F238E27FC236}">
                <a16:creationId xmlns:a16="http://schemas.microsoft.com/office/drawing/2014/main" id="{BF5AF6CD-DF98-CDBA-169A-9915D037BA08}"/>
              </a:ext>
            </a:extLst>
          </p:cNvPr>
          <p:cNvSpPr/>
          <p:nvPr/>
        </p:nvSpPr>
        <p:spPr>
          <a:xfrm>
            <a:off x="9768471" y="4677357"/>
            <a:ext cx="2032710" cy="1633396"/>
          </a:xfrm>
          <a:prstGeom prst="rect">
            <a:avLst/>
          </a:prstGeom>
          <a:no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grpSp>
        <p:nvGrpSpPr>
          <p:cNvPr id="365" name="Grupo 364">
            <a:extLst>
              <a:ext uri="{FF2B5EF4-FFF2-40B4-BE49-F238E27FC236}">
                <a16:creationId xmlns:a16="http://schemas.microsoft.com/office/drawing/2014/main" id="{CB44BD6C-2E70-FEC3-A5DE-4EA9207455F4}"/>
              </a:ext>
            </a:extLst>
          </p:cNvPr>
          <p:cNvGrpSpPr/>
          <p:nvPr/>
        </p:nvGrpSpPr>
        <p:grpSpPr>
          <a:xfrm>
            <a:off x="9847346" y="4962171"/>
            <a:ext cx="618690" cy="189235"/>
            <a:chOff x="12192000" y="-6746875"/>
            <a:chExt cx="9142412" cy="2951163"/>
          </a:xfrm>
        </p:grpSpPr>
        <p:sp>
          <p:nvSpPr>
            <p:cNvPr id="366" name="Google Shape;719;p34">
              <a:extLst>
                <a:ext uri="{FF2B5EF4-FFF2-40B4-BE49-F238E27FC236}">
                  <a16:creationId xmlns:a16="http://schemas.microsoft.com/office/drawing/2014/main" id="{8F5CAA44-556C-1CC5-F4FD-EDBA88A38FF9}"/>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67" name="Google Shape;720;p34">
              <a:extLst>
                <a:ext uri="{FF2B5EF4-FFF2-40B4-BE49-F238E27FC236}">
                  <a16:creationId xmlns:a16="http://schemas.microsoft.com/office/drawing/2014/main" id="{47A63195-698A-FDE2-2F9B-10E6E42C5C93}"/>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368" name="Grupo 367">
              <a:extLst>
                <a:ext uri="{FF2B5EF4-FFF2-40B4-BE49-F238E27FC236}">
                  <a16:creationId xmlns:a16="http://schemas.microsoft.com/office/drawing/2014/main" id="{52BCAC36-DD94-6859-E4EC-047B42E1AD6D}"/>
                </a:ext>
              </a:extLst>
            </p:cNvPr>
            <p:cNvGrpSpPr/>
            <p:nvPr/>
          </p:nvGrpSpPr>
          <p:grpSpPr>
            <a:xfrm>
              <a:off x="18081625" y="-6746875"/>
              <a:ext cx="2538412" cy="2951163"/>
              <a:chOff x="18081625" y="-6746875"/>
              <a:chExt cx="2538412" cy="2951163"/>
            </a:xfrm>
          </p:grpSpPr>
          <p:sp>
            <p:nvSpPr>
              <p:cNvPr id="380" name="Google Shape;721;p34">
                <a:extLst>
                  <a:ext uri="{FF2B5EF4-FFF2-40B4-BE49-F238E27FC236}">
                    <a16:creationId xmlns:a16="http://schemas.microsoft.com/office/drawing/2014/main" id="{64783882-562F-747F-2B41-6FD6AD82EC39}"/>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81" name="Google Shape;722;p34">
                <a:extLst>
                  <a:ext uri="{FF2B5EF4-FFF2-40B4-BE49-F238E27FC236}">
                    <a16:creationId xmlns:a16="http://schemas.microsoft.com/office/drawing/2014/main" id="{D00FB098-994F-5943-AE60-66254920D5E0}"/>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82" name="Google Shape;723;p34">
                <a:extLst>
                  <a:ext uri="{FF2B5EF4-FFF2-40B4-BE49-F238E27FC236}">
                    <a16:creationId xmlns:a16="http://schemas.microsoft.com/office/drawing/2014/main" id="{505C1114-50D3-ED5A-D083-39E6FE587848}"/>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369" name="Grupo 368">
              <a:extLst>
                <a:ext uri="{FF2B5EF4-FFF2-40B4-BE49-F238E27FC236}">
                  <a16:creationId xmlns:a16="http://schemas.microsoft.com/office/drawing/2014/main" id="{7581F578-F9D7-2B66-34B6-85E0DEF3BA2E}"/>
                </a:ext>
              </a:extLst>
            </p:cNvPr>
            <p:cNvGrpSpPr/>
            <p:nvPr/>
          </p:nvGrpSpPr>
          <p:grpSpPr>
            <a:xfrm>
              <a:off x="15378112" y="-6746875"/>
              <a:ext cx="2538413" cy="2951163"/>
              <a:chOff x="15378112" y="-6746875"/>
              <a:chExt cx="2538413" cy="2951163"/>
            </a:xfrm>
          </p:grpSpPr>
          <p:sp>
            <p:nvSpPr>
              <p:cNvPr id="377" name="Google Shape;724;p34">
                <a:extLst>
                  <a:ext uri="{FF2B5EF4-FFF2-40B4-BE49-F238E27FC236}">
                    <a16:creationId xmlns:a16="http://schemas.microsoft.com/office/drawing/2014/main" id="{CCCD18BB-D66D-4284-22CA-5B51798541D9}"/>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78" name="Google Shape;725;p34">
                <a:extLst>
                  <a:ext uri="{FF2B5EF4-FFF2-40B4-BE49-F238E27FC236}">
                    <a16:creationId xmlns:a16="http://schemas.microsoft.com/office/drawing/2014/main" id="{96E44E97-BBB8-913D-6034-E01077D8429C}"/>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79" name="Google Shape;726;p34">
                <a:extLst>
                  <a:ext uri="{FF2B5EF4-FFF2-40B4-BE49-F238E27FC236}">
                    <a16:creationId xmlns:a16="http://schemas.microsoft.com/office/drawing/2014/main" id="{7FD94D3B-01BB-B612-0937-9C1550595831}"/>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370" name="Grupo 369">
              <a:extLst>
                <a:ext uri="{FF2B5EF4-FFF2-40B4-BE49-F238E27FC236}">
                  <a16:creationId xmlns:a16="http://schemas.microsoft.com/office/drawing/2014/main" id="{44E51D93-4F3F-CDBE-75D4-310065CD91B1}"/>
                </a:ext>
              </a:extLst>
            </p:cNvPr>
            <p:cNvGrpSpPr/>
            <p:nvPr/>
          </p:nvGrpSpPr>
          <p:grpSpPr>
            <a:xfrm>
              <a:off x="12598400" y="-6746875"/>
              <a:ext cx="2619375" cy="2951163"/>
              <a:chOff x="12598400" y="-6746875"/>
              <a:chExt cx="2619375" cy="2951163"/>
            </a:xfrm>
          </p:grpSpPr>
          <p:sp>
            <p:nvSpPr>
              <p:cNvPr id="371" name="Google Shape;727;p34">
                <a:extLst>
                  <a:ext uri="{FF2B5EF4-FFF2-40B4-BE49-F238E27FC236}">
                    <a16:creationId xmlns:a16="http://schemas.microsoft.com/office/drawing/2014/main" id="{81897379-9F97-6021-A263-596737E4C831}"/>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72" name="Google Shape;728;p34">
                <a:extLst>
                  <a:ext uri="{FF2B5EF4-FFF2-40B4-BE49-F238E27FC236}">
                    <a16:creationId xmlns:a16="http://schemas.microsoft.com/office/drawing/2014/main" id="{0DE2C3C1-B3DA-6734-562C-942238CBB54B}"/>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73" name="Google Shape;729;p34">
                <a:extLst>
                  <a:ext uri="{FF2B5EF4-FFF2-40B4-BE49-F238E27FC236}">
                    <a16:creationId xmlns:a16="http://schemas.microsoft.com/office/drawing/2014/main" id="{945DC8C3-1755-7125-DD5E-D561650227D6}"/>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383" name="Grupo 382">
            <a:extLst>
              <a:ext uri="{FF2B5EF4-FFF2-40B4-BE49-F238E27FC236}">
                <a16:creationId xmlns:a16="http://schemas.microsoft.com/office/drawing/2014/main" id="{A9348BAE-3B0F-BEDF-4646-85E7C3C4D52C}"/>
              </a:ext>
            </a:extLst>
          </p:cNvPr>
          <p:cNvGrpSpPr/>
          <p:nvPr/>
        </p:nvGrpSpPr>
        <p:grpSpPr>
          <a:xfrm>
            <a:off x="9847346" y="5263865"/>
            <a:ext cx="618690" cy="189235"/>
            <a:chOff x="12192000" y="-6746875"/>
            <a:chExt cx="9142412" cy="2951163"/>
          </a:xfrm>
        </p:grpSpPr>
        <p:sp>
          <p:nvSpPr>
            <p:cNvPr id="405" name="Google Shape;719;p34">
              <a:extLst>
                <a:ext uri="{FF2B5EF4-FFF2-40B4-BE49-F238E27FC236}">
                  <a16:creationId xmlns:a16="http://schemas.microsoft.com/office/drawing/2014/main" id="{39EAF934-7A4D-C88E-F68F-4C5FACC90188}"/>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06" name="Google Shape;720;p34">
              <a:extLst>
                <a:ext uri="{FF2B5EF4-FFF2-40B4-BE49-F238E27FC236}">
                  <a16:creationId xmlns:a16="http://schemas.microsoft.com/office/drawing/2014/main" id="{81EABBF5-D514-744E-01F1-4663417CF16A}"/>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07" name="Grupo 406">
              <a:extLst>
                <a:ext uri="{FF2B5EF4-FFF2-40B4-BE49-F238E27FC236}">
                  <a16:creationId xmlns:a16="http://schemas.microsoft.com/office/drawing/2014/main" id="{31033EE6-8D8E-0204-F734-85754A57030C}"/>
                </a:ext>
              </a:extLst>
            </p:cNvPr>
            <p:cNvGrpSpPr/>
            <p:nvPr/>
          </p:nvGrpSpPr>
          <p:grpSpPr>
            <a:xfrm>
              <a:off x="18081625" y="-6746875"/>
              <a:ext cx="2538412" cy="2951163"/>
              <a:chOff x="18081625" y="-6746875"/>
              <a:chExt cx="2538412" cy="2951163"/>
            </a:xfrm>
          </p:grpSpPr>
          <p:sp>
            <p:nvSpPr>
              <p:cNvPr id="416" name="Google Shape;721;p34">
                <a:extLst>
                  <a:ext uri="{FF2B5EF4-FFF2-40B4-BE49-F238E27FC236}">
                    <a16:creationId xmlns:a16="http://schemas.microsoft.com/office/drawing/2014/main" id="{05BFF8C7-4D93-B237-CF32-1D3D7E235C54}"/>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7" name="Google Shape;722;p34">
                <a:extLst>
                  <a:ext uri="{FF2B5EF4-FFF2-40B4-BE49-F238E27FC236}">
                    <a16:creationId xmlns:a16="http://schemas.microsoft.com/office/drawing/2014/main" id="{DE621746-F8F4-E37F-A998-227DCD728B8A}"/>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8" name="Google Shape;723;p34">
                <a:extLst>
                  <a:ext uri="{FF2B5EF4-FFF2-40B4-BE49-F238E27FC236}">
                    <a16:creationId xmlns:a16="http://schemas.microsoft.com/office/drawing/2014/main" id="{7B42DA7A-CC0E-4B1C-7965-77507FD05B8A}"/>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08" name="Grupo 407">
              <a:extLst>
                <a:ext uri="{FF2B5EF4-FFF2-40B4-BE49-F238E27FC236}">
                  <a16:creationId xmlns:a16="http://schemas.microsoft.com/office/drawing/2014/main" id="{AF8E4A6C-EDB1-E3C9-84E0-9745B5E0D8FF}"/>
                </a:ext>
              </a:extLst>
            </p:cNvPr>
            <p:cNvGrpSpPr/>
            <p:nvPr/>
          </p:nvGrpSpPr>
          <p:grpSpPr>
            <a:xfrm>
              <a:off x="15378112" y="-6746875"/>
              <a:ext cx="2538413" cy="2951163"/>
              <a:chOff x="15378112" y="-6746875"/>
              <a:chExt cx="2538413" cy="2951163"/>
            </a:xfrm>
          </p:grpSpPr>
          <p:sp>
            <p:nvSpPr>
              <p:cNvPr id="413" name="Google Shape;724;p34">
                <a:extLst>
                  <a:ext uri="{FF2B5EF4-FFF2-40B4-BE49-F238E27FC236}">
                    <a16:creationId xmlns:a16="http://schemas.microsoft.com/office/drawing/2014/main" id="{8AE0F401-AA70-4E5F-DBDF-6C55BEF1172F}"/>
                  </a:ext>
                </a:extLst>
              </p:cNvPr>
              <p:cNvSpPr txBox="1">
                <a:spLocks noChangeArrowheads="1"/>
              </p:cNvSpPr>
              <p:nvPr/>
            </p:nvSpPr>
            <p:spPr bwMode="auto">
              <a:xfrm>
                <a:off x="15378112" y="-4667250"/>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4" name="Google Shape;725;p34">
                <a:extLst>
                  <a:ext uri="{FF2B5EF4-FFF2-40B4-BE49-F238E27FC236}">
                    <a16:creationId xmlns:a16="http://schemas.microsoft.com/office/drawing/2014/main" id="{5A46FEA0-7D80-472C-61BE-F113D2B60BCA}"/>
                  </a:ext>
                </a:extLst>
              </p:cNvPr>
              <p:cNvSpPr txBox="1">
                <a:spLocks noChangeArrowheads="1"/>
              </p:cNvSpPr>
              <p:nvPr/>
            </p:nvSpPr>
            <p:spPr bwMode="auto">
              <a:xfrm>
                <a:off x="15378112" y="-5875337"/>
                <a:ext cx="2538413"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5" name="Google Shape;726;p34">
                <a:extLst>
                  <a:ext uri="{FF2B5EF4-FFF2-40B4-BE49-F238E27FC236}">
                    <a16:creationId xmlns:a16="http://schemas.microsoft.com/office/drawing/2014/main" id="{DFF97B26-98D4-95A7-9396-7AD63A5BF314}"/>
                  </a:ext>
                </a:extLst>
              </p:cNvPr>
              <p:cNvSpPr txBox="1">
                <a:spLocks noChangeArrowheads="1"/>
              </p:cNvSpPr>
              <p:nvPr/>
            </p:nvSpPr>
            <p:spPr bwMode="auto">
              <a:xfrm>
                <a:off x="15378112" y="-6746875"/>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09" name="Grupo 408">
              <a:extLst>
                <a:ext uri="{FF2B5EF4-FFF2-40B4-BE49-F238E27FC236}">
                  <a16:creationId xmlns:a16="http://schemas.microsoft.com/office/drawing/2014/main" id="{4699A76F-4079-740C-FB65-4863B7FA5B0B}"/>
                </a:ext>
              </a:extLst>
            </p:cNvPr>
            <p:cNvGrpSpPr/>
            <p:nvPr/>
          </p:nvGrpSpPr>
          <p:grpSpPr>
            <a:xfrm>
              <a:off x="12598400" y="-6746875"/>
              <a:ext cx="2619375" cy="2951163"/>
              <a:chOff x="12598400" y="-6746875"/>
              <a:chExt cx="2619375" cy="2951163"/>
            </a:xfrm>
          </p:grpSpPr>
          <p:sp>
            <p:nvSpPr>
              <p:cNvPr id="410" name="Google Shape;727;p34">
                <a:extLst>
                  <a:ext uri="{FF2B5EF4-FFF2-40B4-BE49-F238E27FC236}">
                    <a16:creationId xmlns:a16="http://schemas.microsoft.com/office/drawing/2014/main" id="{5300F46F-3F4E-3CC2-9F80-0325DFA4489A}"/>
                  </a:ext>
                </a:extLst>
              </p:cNvPr>
              <p:cNvSpPr txBox="1">
                <a:spLocks noChangeArrowheads="1"/>
              </p:cNvSpPr>
              <p:nvPr/>
            </p:nvSpPr>
            <p:spPr bwMode="auto">
              <a:xfrm>
                <a:off x="12598400" y="-5875337"/>
                <a:ext cx="2619375"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1" name="Google Shape;728;p34">
                <a:extLst>
                  <a:ext uri="{FF2B5EF4-FFF2-40B4-BE49-F238E27FC236}">
                    <a16:creationId xmlns:a16="http://schemas.microsoft.com/office/drawing/2014/main" id="{C835543F-27CE-1CB2-1C2D-0A5928F95A4E}"/>
                  </a:ext>
                </a:extLst>
              </p:cNvPr>
              <p:cNvSpPr txBox="1">
                <a:spLocks noChangeArrowheads="1"/>
              </p:cNvSpPr>
              <p:nvPr/>
            </p:nvSpPr>
            <p:spPr bwMode="auto">
              <a:xfrm>
                <a:off x="12598400" y="-4667250"/>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2" name="Google Shape;729;p34">
                <a:extLst>
                  <a:ext uri="{FF2B5EF4-FFF2-40B4-BE49-F238E27FC236}">
                    <a16:creationId xmlns:a16="http://schemas.microsoft.com/office/drawing/2014/main" id="{DF0DD2A2-8F95-A581-43AD-0773811AC4AE}"/>
                  </a:ext>
                </a:extLst>
              </p:cNvPr>
              <p:cNvSpPr txBox="1">
                <a:spLocks noChangeArrowheads="1"/>
              </p:cNvSpPr>
              <p:nvPr/>
            </p:nvSpPr>
            <p:spPr bwMode="auto">
              <a:xfrm>
                <a:off x="12598400" y="-6746875"/>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419" name="Grupo 418">
            <a:extLst>
              <a:ext uri="{FF2B5EF4-FFF2-40B4-BE49-F238E27FC236}">
                <a16:creationId xmlns:a16="http://schemas.microsoft.com/office/drawing/2014/main" id="{300DC7C3-74C8-3666-F3D7-441BBAE3C0A7}"/>
              </a:ext>
            </a:extLst>
          </p:cNvPr>
          <p:cNvGrpSpPr/>
          <p:nvPr/>
        </p:nvGrpSpPr>
        <p:grpSpPr>
          <a:xfrm>
            <a:off x="9847346" y="5556739"/>
            <a:ext cx="618690" cy="189235"/>
            <a:chOff x="12192000" y="-6746875"/>
            <a:chExt cx="9142412" cy="2951163"/>
          </a:xfrm>
        </p:grpSpPr>
        <p:sp>
          <p:nvSpPr>
            <p:cNvPr id="420" name="Google Shape;719;p34">
              <a:extLst>
                <a:ext uri="{FF2B5EF4-FFF2-40B4-BE49-F238E27FC236}">
                  <a16:creationId xmlns:a16="http://schemas.microsoft.com/office/drawing/2014/main" id="{DE429510-912A-F4CE-2681-FE8A31A514C2}"/>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21" name="Google Shape;720;p34">
              <a:extLst>
                <a:ext uri="{FF2B5EF4-FFF2-40B4-BE49-F238E27FC236}">
                  <a16:creationId xmlns:a16="http://schemas.microsoft.com/office/drawing/2014/main" id="{4C7EA91A-1021-093B-290D-3B5118F28686}"/>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22" name="Grupo 421">
              <a:extLst>
                <a:ext uri="{FF2B5EF4-FFF2-40B4-BE49-F238E27FC236}">
                  <a16:creationId xmlns:a16="http://schemas.microsoft.com/office/drawing/2014/main" id="{A3A54DCB-6A5F-8704-3EB4-D641AE9D89A7}"/>
                </a:ext>
              </a:extLst>
            </p:cNvPr>
            <p:cNvGrpSpPr/>
            <p:nvPr/>
          </p:nvGrpSpPr>
          <p:grpSpPr>
            <a:xfrm>
              <a:off x="18081625" y="-6746875"/>
              <a:ext cx="2538412" cy="2951163"/>
              <a:chOff x="18081625" y="-6746875"/>
              <a:chExt cx="2538412" cy="2951163"/>
            </a:xfrm>
          </p:grpSpPr>
          <p:sp>
            <p:nvSpPr>
              <p:cNvPr id="432" name="Google Shape;721;p34">
                <a:extLst>
                  <a:ext uri="{FF2B5EF4-FFF2-40B4-BE49-F238E27FC236}">
                    <a16:creationId xmlns:a16="http://schemas.microsoft.com/office/drawing/2014/main" id="{A4DF6D03-6D0F-D6F3-6944-1A02269BEF30}"/>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33" name="Google Shape;722;p34">
                <a:extLst>
                  <a:ext uri="{FF2B5EF4-FFF2-40B4-BE49-F238E27FC236}">
                    <a16:creationId xmlns:a16="http://schemas.microsoft.com/office/drawing/2014/main" id="{A52BF4DD-DE77-6534-E179-9E96B967FC4D}"/>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34" name="Google Shape;723;p34">
                <a:extLst>
                  <a:ext uri="{FF2B5EF4-FFF2-40B4-BE49-F238E27FC236}">
                    <a16:creationId xmlns:a16="http://schemas.microsoft.com/office/drawing/2014/main" id="{62AA289D-833B-AA65-067C-FC3EBC4A1994}"/>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3" name="Grupo 422">
              <a:extLst>
                <a:ext uri="{FF2B5EF4-FFF2-40B4-BE49-F238E27FC236}">
                  <a16:creationId xmlns:a16="http://schemas.microsoft.com/office/drawing/2014/main" id="{18227BDC-0B51-89D0-67D7-F0CDE2354476}"/>
                </a:ext>
              </a:extLst>
            </p:cNvPr>
            <p:cNvGrpSpPr/>
            <p:nvPr/>
          </p:nvGrpSpPr>
          <p:grpSpPr>
            <a:xfrm>
              <a:off x="15378112" y="-6746875"/>
              <a:ext cx="2538413" cy="2951163"/>
              <a:chOff x="15378112" y="-6746875"/>
              <a:chExt cx="2538413" cy="2951163"/>
            </a:xfrm>
          </p:grpSpPr>
          <p:sp>
            <p:nvSpPr>
              <p:cNvPr id="429" name="Google Shape;724;p34">
                <a:extLst>
                  <a:ext uri="{FF2B5EF4-FFF2-40B4-BE49-F238E27FC236}">
                    <a16:creationId xmlns:a16="http://schemas.microsoft.com/office/drawing/2014/main" id="{6AB65009-E09D-A040-A81A-7664CB0F255E}"/>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30" name="Google Shape;725;p34">
                <a:extLst>
                  <a:ext uri="{FF2B5EF4-FFF2-40B4-BE49-F238E27FC236}">
                    <a16:creationId xmlns:a16="http://schemas.microsoft.com/office/drawing/2014/main" id="{02E47982-1FB9-C2F3-0D78-87BCE7EB911F}"/>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31" name="Google Shape;726;p34">
                <a:extLst>
                  <a:ext uri="{FF2B5EF4-FFF2-40B4-BE49-F238E27FC236}">
                    <a16:creationId xmlns:a16="http://schemas.microsoft.com/office/drawing/2014/main" id="{7D461091-35AD-F272-B149-F7135FBBEB2B}"/>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4" name="Grupo 423">
              <a:extLst>
                <a:ext uri="{FF2B5EF4-FFF2-40B4-BE49-F238E27FC236}">
                  <a16:creationId xmlns:a16="http://schemas.microsoft.com/office/drawing/2014/main" id="{45388B4C-0143-FD07-B259-669C6BA6C13F}"/>
                </a:ext>
              </a:extLst>
            </p:cNvPr>
            <p:cNvGrpSpPr/>
            <p:nvPr/>
          </p:nvGrpSpPr>
          <p:grpSpPr>
            <a:xfrm>
              <a:off x="12598400" y="-6746875"/>
              <a:ext cx="2619375" cy="2951163"/>
              <a:chOff x="12598400" y="-6746875"/>
              <a:chExt cx="2619375" cy="2951163"/>
            </a:xfrm>
          </p:grpSpPr>
          <p:sp>
            <p:nvSpPr>
              <p:cNvPr id="425" name="Google Shape;727;p34">
                <a:extLst>
                  <a:ext uri="{FF2B5EF4-FFF2-40B4-BE49-F238E27FC236}">
                    <a16:creationId xmlns:a16="http://schemas.microsoft.com/office/drawing/2014/main" id="{890226F2-0A46-F23B-4A48-62212CB9489C}"/>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26" name="Google Shape;728;p34">
                <a:extLst>
                  <a:ext uri="{FF2B5EF4-FFF2-40B4-BE49-F238E27FC236}">
                    <a16:creationId xmlns:a16="http://schemas.microsoft.com/office/drawing/2014/main" id="{54FC83F4-CBF9-8937-91A1-E9D6E1C050E5}"/>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28" name="Google Shape;729;p34">
                <a:extLst>
                  <a:ext uri="{FF2B5EF4-FFF2-40B4-BE49-F238E27FC236}">
                    <a16:creationId xmlns:a16="http://schemas.microsoft.com/office/drawing/2014/main" id="{5C95E745-4153-1E53-E75F-AC13CF23D5E4}"/>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cxnSp>
        <p:nvCxnSpPr>
          <p:cNvPr id="435" name="Conector recto 434">
            <a:extLst>
              <a:ext uri="{FF2B5EF4-FFF2-40B4-BE49-F238E27FC236}">
                <a16:creationId xmlns:a16="http://schemas.microsoft.com/office/drawing/2014/main" id="{B45E151F-2C10-89F1-30FF-0B8348F3DD2F}"/>
              </a:ext>
            </a:extLst>
          </p:cNvPr>
          <p:cNvCxnSpPr>
            <a:cxnSpLocks/>
          </p:cNvCxnSpPr>
          <p:nvPr/>
        </p:nvCxnSpPr>
        <p:spPr>
          <a:xfrm>
            <a:off x="9781770" y="6153921"/>
            <a:ext cx="2124000" cy="0"/>
          </a:xfrm>
          <a:prstGeom prst="line">
            <a:avLst/>
          </a:prstGeom>
          <a:ln w="1905">
            <a:solidFill>
              <a:srgbClr val="006397"/>
            </a:solidFill>
            <a:prstDash val="lgDashDotDot"/>
          </a:ln>
        </p:spPr>
        <p:style>
          <a:lnRef idx="1">
            <a:schemeClr val="accent1"/>
          </a:lnRef>
          <a:fillRef idx="0">
            <a:schemeClr val="accent1"/>
          </a:fillRef>
          <a:effectRef idx="0">
            <a:schemeClr val="accent1"/>
          </a:effectRef>
          <a:fontRef idx="minor">
            <a:schemeClr val="tx1"/>
          </a:fontRef>
        </p:style>
      </p:cxnSp>
      <p:sp>
        <p:nvSpPr>
          <p:cNvPr id="437" name="TextBox 17">
            <a:extLst>
              <a:ext uri="{FF2B5EF4-FFF2-40B4-BE49-F238E27FC236}">
                <a16:creationId xmlns:a16="http://schemas.microsoft.com/office/drawing/2014/main" id="{7634A15B-F74D-2B0A-F26A-334529E4AA04}"/>
              </a:ext>
            </a:extLst>
          </p:cNvPr>
          <p:cNvSpPr txBox="1"/>
          <p:nvPr/>
        </p:nvSpPr>
        <p:spPr>
          <a:xfrm>
            <a:off x="10466036" y="2845024"/>
            <a:ext cx="805029" cy="461665"/>
          </a:xfrm>
          <a:prstGeom prst="rect">
            <a:avLst/>
          </a:prstGeom>
          <a:noFill/>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6397"/>
                </a:solidFill>
                <a:effectLst>
                  <a:outerShdw blurRad="38100" dist="38100" dir="2700000" algn="tl">
                    <a:srgbClr val="000000">
                      <a:alpha val="43137"/>
                    </a:srgbClr>
                  </a:outerShdw>
                </a:effectLst>
                <a:uLnTx/>
                <a:uFillTx/>
                <a:latin typeface="Myriad Pro" panose="020B0503030403020204"/>
                <a:ea typeface="League Spartan" charset="0"/>
                <a:cs typeface="Poppins SemiBold" pitchFamily="2" charset="77"/>
              </a:rPr>
              <a:t>97%</a:t>
            </a:r>
          </a:p>
        </p:txBody>
      </p:sp>
      <p:cxnSp>
        <p:nvCxnSpPr>
          <p:cNvPr id="438" name="Conector recto 437">
            <a:extLst>
              <a:ext uri="{FF2B5EF4-FFF2-40B4-BE49-F238E27FC236}">
                <a16:creationId xmlns:a16="http://schemas.microsoft.com/office/drawing/2014/main" id="{423BE060-E127-9FB2-61C7-B9E41F00C995}"/>
              </a:ext>
            </a:extLst>
          </p:cNvPr>
          <p:cNvCxnSpPr>
            <a:cxnSpLocks/>
          </p:cNvCxnSpPr>
          <p:nvPr/>
        </p:nvCxnSpPr>
        <p:spPr>
          <a:xfrm>
            <a:off x="9688392" y="4286529"/>
            <a:ext cx="2124000" cy="0"/>
          </a:xfrm>
          <a:prstGeom prst="line">
            <a:avLst/>
          </a:prstGeom>
          <a:ln w="1905">
            <a:solidFill>
              <a:srgbClr val="006397"/>
            </a:solidFill>
            <a:prstDash val="lgDashDotDot"/>
          </a:ln>
        </p:spPr>
        <p:style>
          <a:lnRef idx="1">
            <a:schemeClr val="accent1"/>
          </a:lnRef>
          <a:fillRef idx="0">
            <a:schemeClr val="accent1"/>
          </a:fillRef>
          <a:effectRef idx="0">
            <a:schemeClr val="accent1"/>
          </a:effectRef>
          <a:fontRef idx="minor">
            <a:schemeClr val="tx1"/>
          </a:fontRef>
        </p:style>
      </p:cxnSp>
      <p:pic>
        <p:nvPicPr>
          <p:cNvPr id="439" name="Gráfico 438" descr="Marca de insignia1 con relleno sólido">
            <a:extLst>
              <a:ext uri="{FF2B5EF4-FFF2-40B4-BE49-F238E27FC236}">
                <a16:creationId xmlns:a16="http://schemas.microsoft.com/office/drawing/2014/main" id="{5685F210-3254-87D6-96C5-F79C7124F1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3827" y="5793747"/>
            <a:ext cx="342434" cy="342434"/>
          </a:xfrm>
          <a:prstGeom prst="rect">
            <a:avLst/>
          </a:prstGeom>
        </p:spPr>
      </p:pic>
      <p:sp>
        <p:nvSpPr>
          <p:cNvPr id="440" name="Título 1">
            <a:extLst>
              <a:ext uri="{FF2B5EF4-FFF2-40B4-BE49-F238E27FC236}">
                <a16:creationId xmlns:a16="http://schemas.microsoft.com/office/drawing/2014/main" id="{8C9BB577-6395-C15B-5866-62B08064E122}"/>
              </a:ext>
            </a:extLst>
          </p:cNvPr>
          <p:cNvSpPr txBox="1">
            <a:spLocks/>
          </p:cNvSpPr>
          <p:nvPr/>
        </p:nvSpPr>
        <p:spPr>
          <a:xfrm>
            <a:off x="10544594" y="5816976"/>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Proyecto finalizado</a:t>
            </a:r>
          </a:p>
        </p:txBody>
      </p:sp>
      <p:sp>
        <p:nvSpPr>
          <p:cNvPr id="441" name="Google Shape;827;p26">
            <a:extLst>
              <a:ext uri="{FF2B5EF4-FFF2-40B4-BE49-F238E27FC236}">
                <a16:creationId xmlns:a16="http://schemas.microsoft.com/office/drawing/2014/main" id="{FF93D9A3-DB8E-63C0-DF71-248663AF4BC9}"/>
              </a:ext>
            </a:extLst>
          </p:cNvPr>
          <p:cNvSpPr/>
          <p:nvPr/>
        </p:nvSpPr>
        <p:spPr>
          <a:xfrm>
            <a:off x="9688392" y="3624521"/>
            <a:ext cx="2210340" cy="524242"/>
          </a:xfrm>
          <a:prstGeom prst="parallelogram">
            <a:avLst>
              <a:gd name="adj" fmla="val 14535"/>
            </a:avLst>
          </a:prstGeom>
          <a:solidFill>
            <a:srgbClr val="006397"/>
          </a:solidFill>
          <a:ln>
            <a:solidFill>
              <a:schemeClr val="tx2"/>
            </a:solidFill>
          </a:ln>
        </p:spPr>
        <p:txBody>
          <a:bodyPr spcFirstLastPara="1" wrap="square" lIns="91425" tIns="45700" rIns="91425" bIns="45700" anchor="ctr" anchorCtr="0">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Montserrat"/>
              <a:ea typeface="Open Sans"/>
              <a:cs typeface="Open Sans"/>
              <a:sym typeface="Open Sans"/>
            </a:endParaRPr>
          </a:p>
        </p:txBody>
      </p:sp>
      <p:sp>
        <p:nvSpPr>
          <p:cNvPr id="442" name="CuadroTexto 441">
            <a:extLst>
              <a:ext uri="{FF2B5EF4-FFF2-40B4-BE49-F238E27FC236}">
                <a16:creationId xmlns:a16="http://schemas.microsoft.com/office/drawing/2014/main" id="{6D4AF8E9-9D78-5461-E0E2-E28C8C60783B}"/>
              </a:ext>
            </a:extLst>
          </p:cNvPr>
          <p:cNvSpPr txBox="1"/>
          <p:nvPr/>
        </p:nvSpPr>
        <p:spPr>
          <a:xfrm>
            <a:off x="9943389" y="3731968"/>
            <a:ext cx="176936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mn-cs"/>
              </a:rPr>
              <a:t>Convenciones</a:t>
            </a:r>
          </a:p>
        </p:txBody>
      </p:sp>
    </p:spTree>
    <p:extLst>
      <p:ext uri="{BB962C8B-B14F-4D97-AF65-F5344CB8AC3E}">
        <p14:creationId xmlns:p14="http://schemas.microsoft.com/office/powerpoint/2010/main" val="114910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38D557-958C-9D5A-7FA8-F8572AF20F78}"/>
              </a:ext>
            </a:extLst>
          </p:cNvPr>
          <p:cNvSpPr/>
          <p:nvPr/>
        </p:nvSpPr>
        <p:spPr>
          <a:xfrm>
            <a:off x="222229" y="5661833"/>
            <a:ext cx="3454421" cy="910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60" name="Shape 5147">
            <a:extLst>
              <a:ext uri="{FF2B5EF4-FFF2-40B4-BE49-F238E27FC236}">
                <a16:creationId xmlns:a16="http://schemas.microsoft.com/office/drawing/2014/main" id="{1DA0DEBE-C7D1-A132-4B42-48BD2C9A8CFA}"/>
              </a:ext>
            </a:extLst>
          </p:cNvPr>
          <p:cNvSpPr/>
          <p:nvPr/>
        </p:nvSpPr>
        <p:spPr>
          <a:xfrm>
            <a:off x="8876212" y="5984635"/>
            <a:ext cx="1502314" cy="424922"/>
          </a:xfrm>
          <a:prstGeom prst="rect">
            <a:avLst/>
          </a:prstGeom>
          <a:noFill/>
          <a:ln cap="flat">
            <a:noFill/>
            <a:prstDash val="solid"/>
          </a:ln>
          <a:effectLst>
            <a:outerShdw dist="25402" algn="tl">
              <a:srgbClr val="000000">
                <a:alpha val="4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800" b="1" i="0" u="none" strike="noStrike" kern="0" cap="none" spc="0" normalizeH="0" baseline="0" noProof="0">
                <a:ln>
                  <a:noFill/>
                </a:ln>
                <a:solidFill>
                  <a:srgbClr val="000000"/>
                </a:solidFill>
                <a:effectLst/>
                <a:uLnTx/>
                <a:uFillTx/>
                <a:latin typeface="Montserrat Medium"/>
                <a:ea typeface="Roboto Light" pitchFamily="2"/>
                <a:cs typeface="Myanmar Text" pitchFamily="34"/>
              </a:rPr>
              <a:t>Q3</a:t>
            </a:r>
          </a:p>
        </p:txBody>
      </p:sp>
      <p:sp>
        <p:nvSpPr>
          <p:cNvPr id="64" name="Shape 5147">
            <a:extLst>
              <a:ext uri="{FF2B5EF4-FFF2-40B4-BE49-F238E27FC236}">
                <a16:creationId xmlns:a16="http://schemas.microsoft.com/office/drawing/2014/main" id="{FA870BCB-B275-52E6-1C49-D73A24A7F818}"/>
              </a:ext>
            </a:extLst>
          </p:cNvPr>
          <p:cNvSpPr/>
          <p:nvPr/>
        </p:nvSpPr>
        <p:spPr>
          <a:xfrm>
            <a:off x="8948404" y="1237604"/>
            <a:ext cx="1502314" cy="390468"/>
          </a:xfrm>
          <a:prstGeom prst="rect">
            <a:avLst/>
          </a:prstGeom>
          <a:noFill/>
          <a:ln cap="flat">
            <a:noFill/>
            <a:prstDash val="solid"/>
          </a:ln>
          <a:effectLst>
            <a:outerShdw dist="25402" algn="tl">
              <a:srgbClr val="000000">
                <a:alpha val="4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800" b="1" i="0" u="none" strike="noStrike" kern="0" cap="none" spc="0" normalizeH="0" baseline="0" noProof="0">
                <a:ln>
                  <a:noFill/>
                </a:ln>
                <a:solidFill>
                  <a:srgbClr val="000000"/>
                </a:solidFill>
                <a:effectLst/>
                <a:uLnTx/>
                <a:uFillTx/>
                <a:latin typeface="Montserrat Medium"/>
                <a:ea typeface="Roboto Light"/>
                <a:cs typeface="Myanmar Text"/>
              </a:rPr>
              <a:t>100 %</a:t>
            </a:r>
          </a:p>
        </p:txBody>
      </p:sp>
      <p:sp>
        <p:nvSpPr>
          <p:cNvPr id="65" name="Rectángulo 64">
            <a:extLst>
              <a:ext uri="{FF2B5EF4-FFF2-40B4-BE49-F238E27FC236}">
                <a16:creationId xmlns:a16="http://schemas.microsoft.com/office/drawing/2014/main" id="{F10E34A7-3DBE-2BAA-82AA-353BF166406A}"/>
              </a:ext>
            </a:extLst>
          </p:cNvPr>
          <p:cNvSpPr/>
          <p:nvPr/>
        </p:nvSpPr>
        <p:spPr>
          <a:xfrm>
            <a:off x="692539" y="1561449"/>
            <a:ext cx="6563944" cy="1892958"/>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s-CO" sz="1600" b="1" i="0" u="none" strike="noStrike" kern="0" cap="none" spc="0" normalizeH="0" baseline="0" noProof="0">
                <a:ln>
                  <a:noFill/>
                </a:ln>
                <a:solidFill>
                  <a:srgbClr val="006397"/>
                </a:solidFill>
                <a:effectLst/>
                <a:uLnTx/>
                <a:uFillTx/>
                <a:latin typeface="Montserrat ExtraBold"/>
                <a:ea typeface="Roboto Light" panose="02000000000000000000" pitchFamily="2" charset="0"/>
                <a:cs typeface="+mn-cs"/>
              </a:rPr>
              <a:t>Indicador de Gestión: Cumplimiento al avance del portafolio de Programas y Proyectos</a:t>
            </a:r>
          </a:p>
          <a:p>
            <a:pPr marL="0" marR="0" lvl="0" indent="0" algn="l" defTabSz="914400" rtl="0" eaLnBrk="1" fontAlgn="auto" latinLnBrk="0" hangingPunct="1">
              <a:lnSpc>
                <a:spcPts val="22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a:p>
            <a:pPr marL="0" marR="0" lvl="0" indent="0" algn="just" defTabSz="914400" rtl="0" eaLnBrk="1" fontAlgn="auto" latinLnBrk="0" hangingPunct="1">
              <a:lnSpc>
                <a:spcPts val="2200"/>
              </a:lnSpc>
              <a:spcBef>
                <a:spcPts val="0"/>
              </a:spcBef>
              <a:spcAft>
                <a:spcPts val="0"/>
              </a:spcAft>
              <a:buClrTx/>
              <a:buSzTx/>
              <a:buFontTx/>
              <a:buNone/>
              <a:tabLst/>
              <a:defRPr/>
            </a:pPr>
            <a:r>
              <a:rPr kumimoji="0" lang="es-CO" sz="16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Mide el nivel de cumplimiento de los proyectos respecto al promedio de avance completado y el avance esperado durante el trimestre.</a:t>
            </a:r>
          </a:p>
        </p:txBody>
      </p:sp>
      <p:sp>
        <p:nvSpPr>
          <p:cNvPr id="66" name="Rectángulo 65">
            <a:extLst>
              <a:ext uri="{FF2B5EF4-FFF2-40B4-BE49-F238E27FC236}">
                <a16:creationId xmlns:a16="http://schemas.microsoft.com/office/drawing/2014/main" id="{220E5E38-AB4E-AB4F-B8FF-48FC04ABB668}"/>
              </a:ext>
            </a:extLst>
          </p:cNvPr>
          <p:cNvSpPr/>
          <p:nvPr/>
        </p:nvSpPr>
        <p:spPr>
          <a:xfrm>
            <a:off x="2496878" y="3859706"/>
            <a:ext cx="2641049" cy="410369"/>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a:ln>
                  <a:noFill/>
                </a:ln>
                <a:solidFill>
                  <a:srgbClr val="006397"/>
                </a:solidFill>
                <a:effectLst/>
                <a:uLnTx/>
                <a:uFillTx/>
                <a:latin typeface="Montserrat ExtraBold"/>
                <a:ea typeface="Roboto Light" panose="02000000000000000000" pitchFamily="2" charset="0"/>
                <a:cs typeface="+mn-cs"/>
              </a:rPr>
              <a:t>Fórmula de medición:</a:t>
            </a:r>
          </a:p>
        </p:txBody>
      </p:sp>
      <p:grpSp>
        <p:nvGrpSpPr>
          <p:cNvPr id="67" name="Grupo 66">
            <a:extLst>
              <a:ext uri="{FF2B5EF4-FFF2-40B4-BE49-F238E27FC236}">
                <a16:creationId xmlns:a16="http://schemas.microsoft.com/office/drawing/2014/main" id="{2966F452-720C-C7DD-A41D-58DA066ADEFB}"/>
              </a:ext>
            </a:extLst>
          </p:cNvPr>
          <p:cNvGrpSpPr/>
          <p:nvPr/>
        </p:nvGrpSpPr>
        <p:grpSpPr>
          <a:xfrm>
            <a:off x="828774" y="4433166"/>
            <a:ext cx="6328500" cy="1401261"/>
            <a:chOff x="2038650" y="3883891"/>
            <a:chExt cx="5085866" cy="1401261"/>
          </a:xfrm>
        </p:grpSpPr>
        <p:sp>
          <p:nvSpPr>
            <p:cNvPr id="68" name="Rectángulo 67">
              <a:extLst>
                <a:ext uri="{FF2B5EF4-FFF2-40B4-BE49-F238E27FC236}">
                  <a16:creationId xmlns:a16="http://schemas.microsoft.com/office/drawing/2014/main" id="{D8E1CC13-E05F-9A72-B038-6CE2A4A4071E}"/>
                </a:ext>
              </a:extLst>
            </p:cNvPr>
            <p:cNvSpPr/>
            <p:nvPr/>
          </p:nvSpPr>
          <p:spPr>
            <a:xfrm>
              <a:off x="3734576" y="4348870"/>
              <a:ext cx="351253" cy="329336"/>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a:t>
              </a:r>
            </a:p>
          </p:txBody>
        </p:sp>
        <p:sp>
          <p:nvSpPr>
            <p:cNvPr id="69" name="Rectángulo 68">
              <a:extLst>
                <a:ext uri="{FF2B5EF4-FFF2-40B4-BE49-F238E27FC236}">
                  <a16:creationId xmlns:a16="http://schemas.microsoft.com/office/drawing/2014/main" id="{8600E5EB-2DE7-9E3D-19DF-0D0710D71128}"/>
                </a:ext>
              </a:extLst>
            </p:cNvPr>
            <p:cNvSpPr/>
            <p:nvPr/>
          </p:nvSpPr>
          <p:spPr>
            <a:xfrm>
              <a:off x="2038650" y="3883891"/>
              <a:ext cx="1684393" cy="1401261"/>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Cumplimiento al avance del portafolio de Programas y Proyectos</a:t>
              </a:r>
            </a:p>
          </p:txBody>
        </p:sp>
        <p:sp>
          <p:nvSpPr>
            <p:cNvPr id="70" name="Rectángulo 69">
              <a:extLst>
                <a:ext uri="{FF2B5EF4-FFF2-40B4-BE49-F238E27FC236}">
                  <a16:creationId xmlns:a16="http://schemas.microsoft.com/office/drawing/2014/main" id="{B4212AF3-79DD-6E23-1D6C-358BE635F0D1}"/>
                </a:ext>
              </a:extLst>
            </p:cNvPr>
            <p:cNvSpPr/>
            <p:nvPr/>
          </p:nvSpPr>
          <p:spPr>
            <a:xfrm>
              <a:off x="4184096" y="3905121"/>
              <a:ext cx="2940419" cy="536068"/>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Promedio del % de avance completado de los proyectos</a:t>
              </a:r>
            </a:p>
          </p:txBody>
        </p:sp>
        <p:sp>
          <p:nvSpPr>
            <p:cNvPr id="71" name="Rectángulo 70">
              <a:extLst>
                <a:ext uri="{FF2B5EF4-FFF2-40B4-BE49-F238E27FC236}">
                  <a16:creationId xmlns:a16="http://schemas.microsoft.com/office/drawing/2014/main" id="{4C198D6A-D080-0073-A6CA-F271C2B8132F}"/>
                </a:ext>
              </a:extLst>
            </p:cNvPr>
            <p:cNvSpPr/>
            <p:nvPr/>
          </p:nvSpPr>
          <p:spPr>
            <a:xfrm>
              <a:off x="4184096" y="4571642"/>
              <a:ext cx="2940420" cy="676120"/>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Promedio del % de avance esperado de los proyectos</a:t>
              </a:r>
            </a:p>
          </p:txBody>
        </p:sp>
        <p:cxnSp>
          <p:nvCxnSpPr>
            <p:cNvPr id="72" name="Conector recto 71">
              <a:extLst>
                <a:ext uri="{FF2B5EF4-FFF2-40B4-BE49-F238E27FC236}">
                  <a16:creationId xmlns:a16="http://schemas.microsoft.com/office/drawing/2014/main" id="{C826350B-E416-0294-80DF-B10EE4628BE5}"/>
                </a:ext>
              </a:extLst>
            </p:cNvPr>
            <p:cNvCxnSpPr/>
            <p:nvPr/>
          </p:nvCxnSpPr>
          <p:spPr>
            <a:xfrm>
              <a:off x="4184096" y="4536111"/>
              <a:ext cx="2940419" cy="0"/>
            </a:xfrm>
            <a:prstGeom prst="line">
              <a:avLst/>
            </a:prstGeom>
            <a:noFill/>
            <a:ln w="6350" cap="flat" cmpd="sng" algn="ctr">
              <a:solidFill>
                <a:schemeClr val="tx1"/>
              </a:solidFill>
              <a:prstDash val="solid"/>
              <a:miter lim="800000"/>
            </a:ln>
            <a:effectLst/>
          </p:spPr>
        </p:cxnSp>
      </p:grpSp>
      <p:sp>
        <p:nvSpPr>
          <p:cNvPr id="73" name="Rectángulo 57">
            <a:extLst>
              <a:ext uri="{FF2B5EF4-FFF2-40B4-BE49-F238E27FC236}">
                <a16:creationId xmlns:a16="http://schemas.microsoft.com/office/drawing/2014/main" id="{FD6F276D-9CA4-7D0A-A425-1A62DFF1655B}"/>
              </a:ext>
            </a:extLst>
          </p:cNvPr>
          <p:cNvSpPr/>
          <p:nvPr/>
        </p:nvSpPr>
        <p:spPr>
          <a:xfrm>
            <a:off x="460819" y="6056827"/>
            <a:ext cx="2227244" cy="709105"/>
          </a:xfrm>
          <a:prstGeom prst="rect">
            <a:avLst/>
          </a:prstGeom>
          <a:noFill/>
          <a:ln w="38100" cap="flat" cmpd="sng" algn="ctr">
            <a:noFill/>
            <a:prstDash val="solid"/>
          </a:ln>
          <a:effectLst>
            <a:outerShdw blurRad="88900" dist="25400" algn="ctr" rotWithShape="0">
              <a:srgbClr val="000000">
                <a:alpha val="40000"/>
              </a:srgbClr>
            </a:outerShdw>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0" cap="none" spc="0" normalizeH="0" baseline="0" noProof="0">
                <a:ln>
                  <a:noFill/>
                </a:ln>
                <a:solidFill>
                  <a:prstClr val="black"/>
                </a:solidFill>
                <a:effectLst/>
                <a:uLnTx/>
                <a:uFillTx/>
                <a:latin typeface="Montserrat Medium"/>
                <a:ea typeface="Roboto Light"/>
                <a:cs typeface="Myanmar Text"/>
              </a:rPr>
              <a:t>LS: Límite superior</a:t>
            </a:r>
            <a:endParaRPr kumimoji="0" lang="en-US" sz="1800" b="0" i="0" u="none" strike="noStrike" kern="1200" cap="none" spc="0" normalizeH="0" baseline="0" noProof="0">
              <a:ln>
                <a:noFill/>
              </a:ln>
              <a:solidFill>
                <a:prstClr val="black"/>
              </a:solidFill>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0" cap="none" spc="0" normalizeH="0" baseline="0" noProof="0">
                <a:ln>
                  <a:noFill/>
                </a:ln>
                <a:solidFill>
                  <a:prstClr val="black"/>
                </a:solidFill>
                <a:effectLst/>
                <a:uLnTx/>
                <a:uFillTx/>
                <a:latin typeface="Montserrat Medium"/>
                <a:ea typeface="Roboto Light"/>
                <a:cs typeface="Myanmar Text"/>
              </a:rPr>
              <a:t>M: Medio</a:t>
            </a:r>
            <a:endParaRPr kumimoji="0" lang="es-CO" sz="1800" b="0" i="0" u="none" strike="noStrike" kern="1200" cap="none" spc="0" normalizeH="0" baseline="0" noProof="0">
              <a:ln>
                <a:noFill/>
              </a:ln>
              <a:solidFill>
                <a:prstClr val="black"/>
              </a:solidFill>
              <a:effectLst/>
              <a:uLnTx/>
              <a:uFillTx/>
              <a:latin typeface="Montserrat Medium"/>
              <a:ea typeface="Roboto Ligh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0" cap="none" spc="0" normalizeH="0" baseline="0" noProof="0">
                <a:ln>
                  <a:noFill/>
                </a:ln>
                <a:solidFill>
                  <a:prstClr val="black"/>
                </a:solidFill>
                <a:effectLst/>
                <a:uLnTx/>
                <a:uFillTx/>
                <a:latin typeface="Montserrat Medium"/>
                <a:ea typeface="Roboto Light"/>
                <a:cs typeface="Myanmar Text"/>
              </a:rPr>
              <a:t>Límite inferior</a:t>
            </a:r>
            <a:endParaRPr kumimoji="0" lang="es-CO" sz="1800" b="0" i="0" u="none" strike="noStrike" kern="1200" cap="none" spc="0" normalizeH="0" baseline="0" noProof="0">
              <a:ln>
                <a:noFill/>
              </a:ln>
              <a:solidFill>
                <a:prstClr val="black"/>
              </a:solidFill>
              <a:effectLst/>
              <a:uLnTx/>
              <a:uFillTx/>
              <a:latin typeface="Montserrat Medium"/>
              <a:ea typeface="+mn-ea"/>
              <a:cs typeface="Calibri"/>
            </a:endParaRPr>
          </a:p>
        </p:txBody>
      </p:sp>
      <p:sp>
        <p:nvSpPr>
          <p:cNvPr id="4" name="Título 1">
            <a:extLst>
              <a:ext uri="{FF2B5EF4-FFF2-40B4-BE49-F238E27FC236}">
                <a16:creationId xmlns:a16="http://schemas.microsoft.com/office/drawing/2014/main" id="{93DE3317-0744-F17A-49A5-7EF4649FD326}"/>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Generales Plan Estratégico</a:t>
            </a:r>
          </a:p>
        </p:txBody>
      </p:sp>
      <p:sp>
        <p:nvSpPr>
          <p:cNvPr id="5" name="CuadroTexto 4">
            <a:extLst>
              <a:ext uri="{FF2B5EF4-FFF2-40B4-BE49-F238E27FC236}">
                <a16:creationId xmlns:a16="http://schemas.microsoft.com/office/drawing/2014/main" id="{F881FA30-B547-1D65-5E36-EBA839F5BAFC}"/>
              </a:ext>
            </a:extLst>
          </p:cNvPr>
          <p:cNvSpPr txBox="1"/>
          <p:nvPr/>
        </p:nvSpPr>
        <p:spPr>
          <a:xfrm>
            <a:off x="648475" y="695815"/>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Plan Estratégico 2021 - 2025</a:t>
            </a:r>
          </a:p>
        </p:txBody>
      </p:sp>
      <p:cxnSp>
        <p:nvCxnSpPr>
          <p:cNvPr id="164" name="Conector recto 163">
            <a:extLst>
              <a:ext uri="{FF2B5EF4-FFF2-40B4-BE49-F238E27FC236}">
                <a16:creationId xmlns:a16="http://schemas.microsoft.com/office/drawing/2014/main" id="{D57D6850-9207-19B3-73EC-18BB664E0A91}"/>
              </a:ext>
            </a:extLst>
          </p:cNvPr>
          <p:cNvCxnSpPr>
            <a:cxnSpLocks/>
          </p:cNvCxnSpPr>
          <p:nvPr/>
        </p:nvCxnSpPr>
        <p:spPr>
          <a:xfrm>
            <a:off x="465383" y="3597776"/>
            <a:ext cx="6840000" cy="0"/>
          </a:xfrm>
          <a:prstGeom prst="line">
            <a:avLst/>
          </a:prstGeom>
          <a:ln w="1905">
            <a:solidFill>
              <a:srgbClr val="006397"/>
            </a:solidFill>
            <a:prstDash val="lgDashDot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6" name="Conector recto 60">
            <a:extLst>
              <a:ext uri="{FF2B5EF4-FFF2-40B4-BE49-F238E27FC236}">
                <a16:creationId xmlns:a16="http://schemas.microsoft.com/office/drawing/2014/main" id="{9F1EF27C-3788-A944-1DCA-9A693C2DD3AE}"/>
              </a:ext>
            </a:extLst>
          </p:cNvPr>
          <p:cNvCxnSpPr>
            <a:cxnSpLocks/>
          </p:cNvCxnSpPr>
          <p:nvPr/>
        </p:nvCxnSpPr>
        <p:spPr>
          <a:xfrm>
            <a:off x="10450718" y="3176613"/>
            <a:ext cx="296771" cy="6622"/>
          </a:xfrm>
          <a:prstGeom prst="straightConnector1">
            <a:avLst/>
          </a:prstGeom>
          <a:noFill/>
          <a:ln w="28575" cap="flat">
            <a:solidFill>
              <a:schemeClr val="bg1">
                <a:lumMod val="50000"/>
              </a:schemeClr>
            </a:solidFill>
            <a:prstDash val="solid"/>
            <a:miter/>
            <a:headEnd type="none"/>
            <a:tailEnd type="triangle"/>
          </a:ln>
        </p:spPr>
      </p:cxnSp>
      <p:cxnSp>
        <p:nvCxnSpPr>
          <p:cNvPr id="237" name="Conector recto 61">
            <a:extLst>
              <a:ext uri="{FF2B5EF4-FFF2-40B4-BE49-F238E27FC236}">
                <a16:creationId xmlns:a16="http://schemas.microsoft.com/office/drawing/2014/main" id="{877021F4-3411-19CE-95C1-FE2913ECE6A4}"/>
              </a:ext>
            </a:extLst>
          </p:cNvPr>
          <p:cNvCxnSpPr>
            <a:cxnSpLocks/>
          </p:cNvCxnSpPr>
          <p:nvPr/>
        </p:nvCxnSpPr>
        <p:spPr>
          <a:xfrm>
            <a:off x="10450718" y="2564731"/>
            <a:ext cx="311715" cy="0"/>
          </a:xfrm>
          <a:prstGeom prst="straightConnector1">
            <a:avLst/>
          </a:prstGeom>
          <a:noFill/>
          <a:ln w="28575" cap="flat">
            <a:solidFill>
              <a:schemeClr val="bg1">
                <a:lumMod val="50000"/>
              </a:schemeClr>
            </a:solidFill>
            <a:prstDash val="solid"/>
            <a:miter/>
            <a:headEnd type="none"/>
            <a:tailEnd type="triangle"/>
          </a:ln>
        </p:spPr>
      </p:cxnSp>
      <p:cxnSp>
        <p:nvCxnSpPr>
          <p:cNvPr id="238" name="Conector recto 62">
            <a:extLst>
              <a:ext uri="{FF2B5EF4-FFF2-40B4-BE49-F238E27FC236}">
                <a16:creationId xmlns:a16="http://schemas.microsoft.com/office/drawing/2014/main" id="{CB53FE93-D7C1-1E71-568E-D6BC46AC0528}"/>
              </a:ext>
            </a:extLst>
          </p:cNvPr>
          <p:cNvCxnSpPr>
            <a:cxnSpLocks/>
          </p:cNvCxnSpPr>
          <p:nvPr/>
        </p:nvCxnSpPr>
        <p:spPr>
          <a:xfrm>
            <a:off x="10450718" y="2234870"/>
            <a:ext cx="326659" cy="0"/>
          </a:xfrm>
          <a:prstGeom prst="straightConnector1">
            <a:avLst/>
          </a:prstGeom>
          <a:noFill/>
          <a:ln w="28575" cap="flat">
            <a:solidFill>
              <a:schemeClr val="bg1">
                <a:lumMod val="50000"/>
              </a:schemeClr>
            </a:solidFill>
            <a:prstDash val="solid"/>
            <a:miter/>
            <a:headEnd type="none"/>
            <a:tailEnd type="triangle"/>
          </a:ln>
        </p:spPr>
      </p:cxnSp>
      <p:sp>
        <p:nvSpPr>
          <p:cNvPr id="239" name="Shape 5147">
            <a:extLst>
              <a:ext uri="{FF2B5EF4-FFF2-40B4-BE49-F238E27FC236}">
                <a16:creationId xmlns:a16="http://schemas.microsoft.com/office/drawing/2014/main" id="{31403843-D39E-7B77-EA95-CE110687124C}"/>
              </a:ext>
            </a:extLst>
          </p:cNvPr>
          <p:cNvSpPr/>
          <p:nvPr/>
        </p:nvSpPr>
        <p:spPr>
          <a:xfrm>
            <a:off x="10777377" y="2392622"/>
            <a:ext cx="934035" cy="318037"/>
          </a:xfrm>
          <a:prstGeom prst="rect">
            <a:avLst/>
          </a:prstGeom>
          <a:noFill/>
          <a:ln cap="flat">
            <a:noFill/>
            <a:prstDash val="solid"/>
          </a:ln>
        </p:spPr>
        <p:txBody>
          <a:bodyPr vert="horz" wrap="square" lIns="50804" tIns="50804" rIns="50804" bIns="50804"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400" b="1" i="0" u="none" strike="noStrike" kern="0" cap="none" spc="0" normalizeH="0" baseline="0" noProof="0">
                <a:ln>
                  <a:noFill/>
                </a:ln>
                <a:solidFill>
                  <a:srgbClr val="595959"/>
                </a:solidFill>
                <a:effectLst/>
                <a:uLnTx/>
                <a:uFillTx/>
                <a:latin typeface="Montserrat Bold" panose="00000800000000000000" pitchFamily="2" charset="0"/>
                <a:ea typeface="Roboto Light" pitchFamily="2"/>
                <a:cs typeface="Myanmar Text" pitchFamily="34"/>
              </a:rPr>
              <a:t>M 95%</a:t>
            </a:r>
          </a:p>
        </p:txBody>
      </p:sp>
      <p:sp>
        <p:nvSpPr>
          <p:cNvPr id="240" name="Shape 5147">
            <a:extLst>
              <a:ext uri="{FF2B5EF4-FFF2-40B4-BE49-F238E27FC236}">
                <a16:creationId xmlns:a16="http://schemas.microsoft.com/office/drawing/2014/main" id="{B55E12F2-D51C-A894-CB35-6DD2A293E2B2}"/>
              </a:ext>
            </a:extLst>
          </p:cNvPr>
          <p:cNvSpPr/>
          <p:nvPr/>
        </p:nvSpPr>
        <p:spPr>
          <a:xfrm>
            <a:off x="10777377" y="2984509"/>
            <a:ext cx="954156" cy="318037"/>
          </a:xfrm>
          <a:prstGeom prst="rect">
            <a:avLst/>
          </a:prstGeom>
          <a:noFill/>
          <a:ln cap="flat">
            <a:noFill/>
            <a:prstDash val="solid"/>
          </a:ln>
        </p:spPr>
        <p:txBody>
          <a:bodyPr vert="horz" wrap="square" lIns="50804" tIns="50804" rIns="50804" bIns="50804"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400" b="1" i="0" u="none" strike="noStrike" kern="0" cap="none" spc="0" normalizeH="0" baseline="0" noProof="0">
                <a:ln>
                  <a:noFill/>
                </a:ln>
                <a:solidFill>
                  <a:srgbClr val="595959"/>
                </a:solidFill>
                <a:effectLst/>
                <a:uLnTx/>
                <a:uFillTx/>
                <a:latin typeface="Montserrat Bold" panose="00000800000000000000" pitchFamily="2" charset="0"/>
                <a:ea typeface="Roboto Light" pitchFamily="2"/>
                <a:cs typeface="Myanmar Text" pitchFamily="34"/>
              </a:rPr>
              <a:t>LI 85%</a:t>
            </a:r>
          </a:p>
        </p:txBody>
      </p:sp>
      <p:sp>
        <p:nvSpPr>
          <p:cNvPr id="241" name="Shape 5147">
            <a:extLst>
              <a:ext uri="{FF2B5EF4-FFF2-40B4-BE49-F238E27FC236}">
                <a16:creationId xmlns:a16="http://schemas.microsoft.com/office/drawing/2014/main" id="{AC9DF372-B3EF-3277-4F4A-E45AC7BD596D}"/>
              </a:ext>
            </a:extLst>
          </p:cNvPr>
          <p:cNvSpPr/>
          <p:nvPr/>
        </p:nvSpPr>
        <p:spPr>
          <a:xfrm>
            <a:off x="10777377" y="2075851"/>
            <a:ext cx="954156" cy="318037"/>
          </a:xfrm>
          <a:prstGeom prst="rect">
            <a:avLst/>
          </a:prstGeom>
          <a:noFill/>
          <a:ln cap="flat">
            <a:noFill/>
            <a:prstDash val="solid"/>
          </a:ln>
        </p:spPr>
        <p:txBody>
          <a:bodyPr vert="horz" wrap="square" lIns="50804" tIns="50804" rIns="50804" bIns="50804"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400" b="1" i="0" u="none" strike="noStrike" kern="0" cap="none" spc="0" normalizeH="0" baseline="0" noProof="0">
                <a:ln>
                  <a:noFill/>
                </a:ln>
                <a:solidFill>
                  <a:srgbClr val="595959"/>
                </a:solidFill>
                <a:effectLst/>
                <a:uLnTx/>
                <a:uFillTx/>
                <a:latin typeface="Montserrat Bold" panose="00000800000000000000" pitchFamily="2" charset="0"/>
                <a:ea typeface="Roboto Light" pitchFamily="2"/>
                <a:cs typeface="Myanmar Text" pitchFamily="34"/>
              </a:rPr>
              <a:t>LS 100%</a:t>
            </a:r>
          </a:p>
        </p:txBody>
      </p:sp>
      <p:sp>
        <p:nvSpPr>
          <p:cNvPr id="242" name="Google Shape;767;p36">
            <a:extLst>
              <a:ext uri="{FF2B5EF4-FFF2-40B4-BE49-F238E27FC236}">
                <a16:creationId xmlns:a16="http://schemas.microsoft.com/office/drawing/2014/main" id="{AA5A2387-8EA8-931A-E3E7-030BDF28B7DE}"/>
              </a:ext>
            </a:extLst>
          </p:cNvPr>
          <p:cNvSpPr>
            <a:spLocks/>
          </p:cNvSpPr>
          <p:nvPr/>
        </p:nvSpPr>
        <p:spPr bwMode="auto">
          <a:xfrm>
            <a:off x="8876213" y="1720746"/>
            <a:ext cx="1561367" cy="396824"/>
          </a:xfrm>
          <a:custGeom>
            <a:avLst/>
            <a:gdLst>
              <a:gd name="T0" fmla="*/ 1614389 w 578"/>
              <a:gd name="T1" fmla="*/ 136821 h 75"/>
              <a:gd name="T2" fmla="*/ 1614389 w 578"/>
              <a:gd name="T3" fmla="*/ 102616 h 75"/>
              <a:gd name="T4" fmla="*/ 1499075 w 578"/>
              <a:gd name="T5" fmla="*/ 17103 h 75"/>
              <a:gd name="T6" fmla="*/ 1247094 w 578"/>
              <a:gd name="T7" fmla="*/ 0 h 75"/>
              <a:gd name="T8" fmla="*/ 990842 w 578"/>
              <a:gd name="T9" fmla="*/ 17103 h 75"/>
              <a:gd name="T10" fmla="*/ 871258 w 578"/>
              <a:gd name="T11" fmla="*/ 102616 h 75"/>
              <a:gd name="T12" fmla="*/ 871258 w 578"/>
              <a:gd name="T13" fmla="*/ 136821 h 75"/>
              <a:gd name="T14" fmla="*/ 815736 w 578"/>
              <a:gd name="T15" fmla="*/ 175302 h 75"/>
              <a:gd name="T16" fmla="*/ 59792 w 578"/>
              <a:gd name="T17" fmla="*/ 213783 h 75"/>
              <a:gd name="T18" fmla="*/ 0 w 578"/>
              <a:gd name="T19" fmla="*/ 260816 h 75"/>
              <a:gd name="T20" fmla="*/ 0 w 578"/>
              <a:gd name="T21" fmla="*/ 320675 h 75"/>
              <a:gd name="T22" fmla="*/ 2468563 w 578"/>
              <a:gd name="T23" fmla="*/ 320675 h 75"/>
              <a:gd name="T24" fmla="*/ 2468563 w 578"/>
              <a:gd name="T25" fmla="*/ 256540 h 75"/>
              <a:gd name="T26" fmla="*/ 2408771 w 578"/>
              <a:gd name="T27" fmla="*/ 213783 h 75"/>
              <a:gd name="T28" fmla="*/ 1669910 w 578"/>
              <a:gd name="T29" fmla="*/ 175302 h 75"/>
              <a:gd name="T30" fmla="*/ 1614389 w 578"/>
              <a:gd name="T31" fmla="*/ 136821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8" h="75" extrusionOk="0">
                <a:moveTo>
                  <a:pt x="378" y="32"/>
                </a:moveTo>
                <a:cubicBezTo>
                  <a:pt x="378" y="24"/>
                  <a:pt x="378" y="24"/>
                  <a:pt x="378" y="24"/>
                </a:cubicBezTo>
                <a:cubicBezTo>
                  <a:pt x="378" y="14"/>
                  <a:pt x="366" y="5"/>
                  <a:pt x="351" y="4"/>
                </a:cubicBezTo>
                <a:cubicBezTo>
                  <a:pt x="330" y="2"/>
                  <a:pt x="322" y="0"/>
                  <a:pt x="292" y="0"/>
                </a:cubicBezTo>
                <a:cubicBezTo>
                  <a:pt x="259" y="0"/>
                  <a:pt x="251" y="2"/>
                  <a:pt x="232" y="4"/>
                </a:cubicBezTo>
                <a:cubicBezTo>
                  <a:pt x="216" y="5"/>
                  <a:pt x="204" y="14"/>
                  <a:pt x="204" y="24"/>
                </a:cubicBezTo>
                <a:cubicBezTo>
                  <a:pt x="204" y="32"/>
                  <a:pt x="204" y="32"/>
                  <a:pt x="204" y="32"/>
                </a:cubicBezTo>
                <a:cubicBezTo>
                  <a:pt x="204" y="36"/>
                  <a:pt x="198" y="40"/>
                  <a:pt x="191" y="41"/>
                </a:cubicBezTo>
                <a:cubicBezTo>
                  <a:pt x="110" y="43"/>
                  <a:pt x="37" y="48"/>
                  <a:pt x="14" y="50"/>
                </a:cubicBezTo>
                <a:cubicBezTo>
                  <a:pt x="6" y="51"/>
                  <a:pt x="0" y="55"/>
                  <a:pt x="0" y="61"/>
                </a:cubicBezTo>
                <a:cubicBezTo>
                  <a:pt x="0" y="75"/>
                  <a:pt x="0" y="75"/>
                  <a:pt x="0" y="75"/>
                </a:cubicBezTo>
                <a:cubicBezTo>
                  <a:pt x="578" y="75"/>
                  <a:pt x="578" y="75"/>
                  <a:pt x="578" y="75"/>
                </a:cubicBezTo>
                <a:cubicBezTo>
                  <a:pt x="578" y="60"/>
                  <a:pt x="578" y="60"/>
                  <a:pt x="578" y="60"/>
                </a:cubicBezTo>
                <a:cubicBezTo>
                  <a:pt x="578" y="55"/>
                  <a:pt x="572" y="51"/>
                  <a:pt x="564" y="50"/>
                </a:cubicBezTo>
                <a:cubicBezTo>
                  <a:pt x="542" y="48"/>
                  <a:pt x="471" y="43"/>
                  <a:pt x="391" y="41"/>
                </a:cubicBezTo>
                <a:cubicBezTo>
                  <a:pt x="384" y="40"/>
                  <a:pt x="378" y="36"/>
                  <a:pt x="378" y="32"/>
                </a:cubicBezTo>
                <a:close/>
              </a:path>
            </a:pathLst>
          </a:custGeom>
          <a:solidFill>
            <a:schemeClr val="bg1">
              <a:lumMod val="65000"/>
            </a:schemeClr>
          </a:solidFill>
          <a:ln>
            <a:solidFill>
              <a:schemeClr val="bg1">
                <a:lumMod val="75000"/>
              </a:schemeClr>
            </a:solidFill>
          </a:ln>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43" name="Google Shape;766;p36">
            <a:extLst>
              <a:ext uri="{FF2B5EF4-FFF2-40B4-BE49-F238E27FC236}">
                <a16:creationId xmlns:a16="http://schemas.microsoft.com/office/drawing/2014/main" id="{37B89434-D627-08B2-B4D6-00866516F66A}"/>
              </a:ext>
            </a:extLst>
          </p:cNvPr>
          <p:cNvSpPr>
            <a:spLocks/>
          </p:cNvSpPr>
          <p:nvPr/>
        </p:nvSpPr>
        <p:spPr bwMode="auto">
          <a:xfrm>
            <a:off x="8876212" y="5684148"/>
            <a:ext cx="1561367" cy="235465"/>
          </a:xfrm>
          <a:custGeom>
            <a:avLst/>
            <a:gdLst>
              <a:gd name="T0" fmla="*/ 2468563 w 578"/>
              <a:gd name="T1" fmla="*/ 59884 h 36"/>
              <a:gd name="T2" fmla="*/ 2404500 w 578"/>
              <a:gd name="T3" fmla="*/ 106935 h 36"/>
              <a:gd name="T4" fmla="*/ 1234282 w 578"/>
              <a:gd name="T5" fmla="*/ 153987 h 36"/>
              <a:gd name="T6" fmla="*/ 64063 w 578"/>
              <a:gd name="T7" fmla="*/ 106935 h 36"/>
              <a:gd name="T8" fmla="*/ 0 w 578"/>
              <a:gd name="T9" fmla="*/ 59884 h 36"/>
              <a:gd name="T10" fmla="*/ 0 w 578"/>
              <a:gd name="T11" fmla="*/ 0 h 36"/>
              <a:gd name="T12" fmla="*/ 2468563 w 578"/>
              <a:gd name="T13" fmla="*/ 0 h 36"/>
              <a:gd name="T14" fmla="*/ 2468563 w 578"/>
              <a:gd name="T15" fmla="*/ 59884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8" h="36" extrusionOk="0">
                <a:moveTo>
                  <a:pt x="578" y="14"/>
                </a:moveTo>
                <a:cubicBezTo>
                  <a:pt x="578" y="19"/>
                  <a:pt x="571" y="24"/>
                  <a:pt x="563" y="25"/>
                </a:cubicBezTo>
                <a:cubicBezTo>
                  <a:pt x="528" y="29"/>
                  <a:pt x="437" y="36"/>
                  <a:pt x="289" y="36"/>
                </a:cubicBezTo>
                <a:cubicBezTo>
                  <a:pt x="136" y="36"/>
                  <a:pt x="48" y="29"/>
                  <a:pt x="15" y="25"/>
                </a:cubicBezTo>
                <a:cubicBezTo>
                  <a:pt x="6" y="24"/>
                  <a:pt x="0" y="19"/>
                  <a:pt x="0" y="14"/>
                </a:cubicBezTo>
                <a:cubicBezTo>
                  <a:pt x="0" y="0"/>
                  <a:pt x="0" y="0"/>
                  <a:pt x="0" y="0"/>
                </a:cubicBezTo>
                <a:cubicBezTo>
                  <a:pt x="578" y="0"/>
                  <a:pt x="578" y="0"/>
                  <a:pt x="578" y="0"/>
                </a:cubicBezTo>
                <a:lnTo>
                  <a:pt x="578" y="14"/>
                </a:lnTo>
                <a:close/>
              </a:path>
            </a:pathLst>
          </a:custGeom>
          <a:solidFill>
            <a:schemeClr val="bg1">
              <a:lumMod val="65000"/>
            </a:schemeClr>
          </a:solidFill>
          <a:ln>
            <a:solidFill>
              <a:schemeClr val="bg1">
                <a:lumMod val="75000"/>
              </a:schemeClr>
            </a:solidFill>
          </a:ln>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5" name="Rectángulo: esquinas redondeadas 244">
            <a:extLst>
              <a:ext uri="{FF2B5EF4-FFF2-40B4-BE49-F238E27FC236}">
                <a16:creationId xmlns:a16="http://schemas.microsoft.com/office/drawing/2014/main" id="{77F20ABB-1B3E-B75A-B2ED-F3836DEADAD8}"/>
              </a:ext>
            </a:extLst>
          </p:cNvPr>
          <p:cNvSpPr/>
          <p:nvPr/>
        </p:nvSpPr>
        <p:spPr>
          <a:xfrm>
            <a:off x="8879712" y="2221138"/>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47" name="Rectángulo: esquinas redondeadas 246">
            <a:extLst>
              <a:ext uri="{FF2B5EF4-FFF2-40B4-BE49-F238E27FC236}">
                <a16:creationId xmlns:a16="http://schemas.microsoft.com/office/drawing/2014/main" id="{76FCFDA7-7809-BF2D-3060-A06CEC85C260}"/>
              </a:ext>
            </a:extLst>
          </p:cNvPr>
          <p:cNvSpPr/>
          <p:nvPr/>
        </p:nvSpPr>
        <p:spPr>
          <a:xfrm>
            <a:off x="8879712" y="2568753"/>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49" name="Rectángulo: esquinas redondeadas 248">
            <a:extLst>
              <a:ext uri="{FF2B5EF4-FFF2-40B4-BE49-F238E27FC236}">
                <a16:creationId xmlns:a16="http://schemas.microsoft.com/office/drawing/2014/main" id="{09C2A45E-B1AB-47E6-75F2-C6723B8A0DFA}"/>
              </a:ext>
            </a:extLst>
          </p:cNvPr>
          <p:cNvSpPr/>
          <p:nvPr/>
        </p:nvSpPr>
        <p:spPr>
          <a:xfrm>
            <a:off x="8879712" y="2882153"/>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1" name="Rectángulo: esquinas redondeadas 250">
            <a:extLst>
              <a:ext uri="{FF2B5EF4-FFF2-40B4-BE49-F238E27FC236}">
                <a16:creationId xmlns:a16="http://schemas.microsoft.com/office/drawing/2014/main" id="{5707C2ED-775D-FF44-C51F-602390629961}"/>
              </a:ext>
            </a:extLst>
          </p:cNvPr>
          <p:cNvSpPr/>
          <p:nvPr/>
        </p:nvSpPr>
        <p:spPr>
          <a:xfrm>
            <a:off x="8879712" y="3189172"/>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3" name="Rectángulo: esquinas redondeadas 252">
            <a:extLst>
              <a:ext uri="{FF2B5EF4-FFF2-40B4-BE49-F238E27FC236}">
                <a16:creationId xmlns:a16="http://schemas.microsoft.com/office/drawing/2014/main" id="{E2F65E6F-D73A-44D2-2288-DF037F6A020A}"/>
              </a:ext>
            </a:extLst>
          </p:cNvPr>
          <p:cNvSpPr/>
          <p:nvPr/>
        </p:nvSpPr>
        <p:spPr>
          <a:xfrm>
            <a:off x="8879712" y="3504917"/>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5" name="Rectángulo: esquinas redondeadas 254">
            <a:extLst>
              <a:ext uri="{FF2B5EF4-FFF2-40B4-BE49-F238E27FC236}">
                <a16:creationId xmlns:a16="http://schemas.microsoft.com/office/drawing/2014/main" id="{98A325FC-ED92-20AD-88AC-52B095BD098B}"/>
              </a:ext>
            </a:extLst>
          </p:cNvPr>
          <p:cNvSpPr/>
          <p:nvPr/>
        </p:nvSpPr>
        <p:spPr>
          <a:xfrm>
            <a:off x="8879712" y="3817382"/>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7" name="Rectángulo: esquinas redondeadas 256">
            <a:extLst>
              <a:ext uri="{FF2B5EF4-FFF2-40B4-BE49-F238E27FC236}">
                <a16:creationId xmlns:a16="http://schemas.microsoft.com/office/drawing/2014/main" id="{B8AF0D6F-33F8-F0DA-B8AB-933849C2B93D}"/>
              </a:ext>
            </a:extLst>
          </p:cNvPr>
          <p:cNvSpPr/>
          <p:nvPr/>
        </p:nvSpPr>
        <p:spPr>
          <a:xfrm>
            <a:off x="8879712" y="4129125"/>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9" name="Rectángulo: esquinas redondeadas 258">
            <a:extLst>
              <a:ext uri="{FF2B5EF4-FFF2-40B4-BE49-F238E27FC236}">
                <a16:creationId xmlns:a16="http://schemas.microsoft.com/office/drawing/2014/main" id="{B10EEFD4-CF53-0C9A-530C-9F830D68EF7E}"/>
              </a:ext>
            </a:extLst>
          </p:cNvPr>
          <p:cNvSpPr/>
          <p:nvPr/>
        </p:nvSpPr>
        <p:spPr>
          <a:xfrm>
            <a:off x="8879712" y="4440868"/>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61" name="Rectángulo: esquinas redondeadas 260">
            <a:extLst>
              <a:ext uri="{FF2B5EF4-FFF2-40B4-BE49-F238E27FC236}">
                <a16:creationId xmlns:a16="http://schemas.microsoft.com/office/drawing/2014/main" id="{B0EFB701-B414-0068-27DD-ED2D70AD69A9}"/>
              </a:ext>
            </a:extLst>
          </p:cNvPr>
          <p:cNvSpPr/>
          <p:nvPr/>
        </p:nvSpPr>
        <p:spPr>
          <a:xfrm>
            <a:off x="8879712" y="4753335"/>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63" name="Rectángulo: esquinas redondeadas 262">
            <a:extLst>
              <a:ext uri="{FF2B5EF4-FFF2-40B4-BE49-F238E27FC236}">
                <a16:creationId xmlns:a16="http://schemas.microsoft.com/office/drawing/2014/main" id="{504AAC09-1D3B-70E3-5588-50B9F64CA7D2}"/>
              </a:ext>
            </a:extLst>
          </p:cNvPr>
          <p:cNvSpPr/>
          <p:nvPr/>
        </p:nvSpPr>
        <p:spPr>
          <a:xfrm>
            <a:off x="8879712" y="5066012"/>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65" name="Rectángulo: esquinas redondeadas 264">
            <a:extLst>
              <a:ext uri="{FF2B5EF4-FFF2-40B4-BE49-F238E27FC236}">
                <a16:creationId xmlns:a16="http://schemas.microsoft.com/office/drawing/2014/main" id="{9EFD119E-1DDA-4232-FDEA-C5229BC45FF4}"/>
              </a:ext>
            </a:extLst>
          </p:cNvPr>
          <p:cNvSpPr/>
          <p:nvPr/>
        </p:nvSpPr>
        <p:spPr>
          <a:xfrm>
            <a:off x="8879712" y="5401731"/>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Tree>
    <p:extLst>
      <p:ext uri="{BB962C8B-B14F-4D97-AF65-F5344CB8AC3E}">
        <p14:creationId xmlns:p14="http://schemas.microsoft.com/office/powerpoint/2010/main" val="115507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0C718-BAB7-A5AB-A61E-ACF39463D379}"/>
            </a:ext>
          </a:extLst>
        </p:cNvPr>
        <p:cNvGrpSpPr/>
        <p:nvPr/>
      </p:nvGrpSpPr>
      <p:grpSpPr>
        <a:xfrm>
          <a:off x="0" y="0"/>
          <a:ext cx="0" cy="0"/>
          <a:chOff x="0" y="0"/>
          <a:chExt cx="0" cy="0"/>
        </a:xfrm>
      </p:grpSpPr>
      <p:sp>
        <p:nvSpPr>
          <p:cNvPr id="68" name="Rectángulo 67">
            <a:extLst>
              <a:ext uri="{FF2B5EF4-FFF2-40B4-BE49-F238E27FC236}">
                <a16:creationId xmlns:a16="http://schemas.microsoft.com/office/drawing/2014/main" id="{72E6821D-ADB4-D298-623A-676493F48C63}"/>
              </a:ext>
            </a:extLst>
          </p:cNvPr>
          <p:cNvSpPr/>
          <p:nvPr/>
        </p:nvSpPr>
        <p:spPr>
          <a:xfrm>
            <a:off x="240951" y="5582984"/>
            <a:ext cx="3587138" cy="10726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3" name="Título 1">
            <a:extLst>
              <a:ext uri="{FF2B5EF4-FFF2-40B4-BE49-F238E27FC236}">
                <a16:creationId xmlns:a16="http://schemas.microsoft.com/office/drawing/2014/main" id="{5C4BF594-BD01-FC6D-C6C6-ED64F51DD9A6}"/>
              </a:ext>
            </a:extLst>
          </p:cNvPr>
          <p:cNvSpPr txBox="1">
            <a:spLocks/>
          </p:cNvSpPr>
          <p:nvPr/>
        </p:nvSpPr>
        <p:spPr>
          <a:xfrm>
            <a:off x="629796" y="2840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Notificación Controles de Cambio</a:t>
            </a:r>
          </a:p>
        </p:txBody>
      </p:sp>
      <p:sp>
        <p:nvSpPr>
          <p:cNvPr id="34" name="CuadroTexto 33">
            <a:extLst>
              <a:ext uri="{FF2B5EF4-FFF2-40B4-BE49-F238E27FC236}">
                <a16:creationId xmlns:a16="http://schemas.microsoft.com/office/drawing/2014/main" id="{23E7D316-BF9F-3AAF-8904-CF117B6769BE}"/>
              </a:ext>
            </a:extLst>
          </p:cNvPr>
          <p:cNvSpPr txBox="1"/>
          <p:nvPr/>
        </p:nvSpPr>
        <p:spPr>
          <a:xfrm>
            <a:off x="6642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srgbClr val="B28A3F"/>
                </a:solidFill>
                <a:effectLst/>
                <a:uLnTx/>
                <a:uFillTx/>
                <a:latin typeface="Montserrat ExtraBold"/>
                <a:ea typeface="+mn-ea"/>
                <a:cs typeface="+mn-cs"/>
              </a:rPr>
              <a:t>Plan Estratégico 2021 - 2025</a:t>
            </a:r>
          </a:p>
        </p:txBody>
      </p:sp>
      <p:sp>
        <p:nvSpPr>
          <p:cNvPr id="36" name="Round Diagonal Corner Rectangle 4">
            <a:extLst>
              <a:ext uri="{FF2B5EF4-FFF2-40B4-BE49-F238E27FC236}">
                <a16:creationId xmlns:a16="http://schemas.microsoft.com/office/drawing/2014/main" id="{25725AD5-5BF3-26D4-2ADE-4308951A1FAD}"/>
              </a:ext>
            </a:extLst>
          </p:cNvPr>
          <p:cNvSpPr/>
          <p:nvPr/>
        </p:nvSpPr>
        <p:spPr>
          <a:xfrm>
            <a:off x="1073115" y="2022627"/>
            <a:ext cx="4775438" cy="417911"/>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7" name="Round Diagonal Corner Rectangle 4">
            <a:extLst>
              <a:ext uri="{FF2B5EF4-FFF2-40B4-BE49-F238E27FC236}">
                <a16:creationId xmlns:a16="http://schemas.microsoft.com/office/drawing/2014/main" id="{0A19D7DC-DB6E-B138-0226-E67C7B22CF8D}"/>
              </a:ext>
            </a:extLst>
          </p:cNvPr>
          <p:cNvSpPr/>
          <p:nvPr/>
        </p:nvSpPr>
        <p:spPr>
          <a:xfrm>
            <a:off x="6239404" y="2022627"/>
            <a:ext cx="4775438" cy="417911"/>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8" name="Round Diagonal Corner Rectangle 4">
            <a:extLst>
              <a:ext uri="{FF2B5EF4-FFF2-40B4-BE49-F238E27FC236}">
                <a16:creationId xmlns:a16="http://schemas.microsoft.com/office/drawing/2014/main" id="{37A6638F-E814-6FCA-E26E-CA5D3CB1FFAF}"/>
              </a:ext>
            </a:extLst>
          </p:cNvPr>
          <p:cNvSpPr/>
          <p:nvPr/>
        </p:nvSpPr>
        <p:spPr>
          <a:xfrm>
            <a:off x="1177157" y="5134265"/>
            <a:ext cx="2225113" cy="271728"/>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9" name="Round Diagonal Corner Rectangle 4">
            <a:extLst>
              <a:ext uri="{FF2B5EF4-FFF2-40B4-BE49-F238E27FC236}">
                <a16:creationId xmlns:a16="http://schemas.microsoft.com/office/drawing/2014/main" id="{D2829647-AFDD-9928-30F4-F92337F63365}"/>
              </a:ext>
            </a:extLst>
          </p:cNvPr>
          <p:cNvSpPr/>
          <p:nvPr/>
        </p:nvSpPr>
        <p:spPr>
          <a:xfrm>
            <a:off x="6239404" y="5115577"/>
            <a:ext cx="4775438" cy="30254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0" name="Round Diagonal Corner Rectangle 4">
            <a:extLst>
              <a:ext uri="{FF2B5EF4-FFF2-40B4-BE49-F238E27FC236}">
                <a16:creationId xmlns:a16="http://schemas.microsoft.com/office/drawing/2014/main" id="{0FBF6879-1D12-BCFC-E530-992DB76FB882}"/>
              </a:ext>
            </a:extLst>
          </p:cNvPr>
          <p:cNvSpPr/>
          <p:nvPr/>
        </p:nvSpPr>
        <p:spPr>
          <a:xfrm>
            <a:off x="3647851" y="5134264"/>
            <a:ext cx="2329156" cy="283853"/>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1" name="Round Diagonal Corner Rectangle 4">
            <a:extLst>
              <a:ext uri="{FF2B5EF4-FFF2-40B4-BE49-F238E27FC236}">
                <a16:creationId xmlns:a16="http://schemas.microsoft.com/office/drawing/2014/main" id="{B15D128F-CDA9-7CD0-0444-B862395C9128}"/>
              </a:ext>
            </a:extLst>
          </p:cNvPr>
          <p:cNvSpPr/>
          <p:nvPr/>
        </p:nvSpPr>
        <p:spPr>
          <a:xfrm>
            <a:off x="1120354" y="1196747"/>
            <a:ext cx="9925942" cy="694011"/>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2" name="Rectángulo 41">
            <a:extLst>
              <a:ext uri="{FF2B5EF4-FFF2-40B4-BE49-F238E27FC236}">
                <a16:creationId xmlns:a16="http://schemas.microsoft.com/office/drawing/2014/main" id="{339DA8FB-8F6E-5E7E-8AAE-9279DFD6E249}"/>
              </a:ext>
            </a:extLst>
          </p:cNvPr>
          <p:cNvSpPr/>
          <p:nvPr/>
        </p:nvSpPr>
        <p:spPr>
          <a:xfrm>
            <a:off x="3065064" y="1547733"/>
            <a:ext cx="6536135" cy="295334"/>
          </a:xfrm>
          <a:prstGeom prst="rect">
            <a:avLst/>
          </a:prstGeom>
          <a:no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chemeClr val="bg1"/>
                </a:solidFill>
                <a:effectLst/>
                <a:uLnTx/>
                <a:uFillTx/>
                <a:latin typeface="Montserrat Medium"/>
                <a:ea typeface="+mn-ea"/>
                <a:cs typeface="+mn-cs"/>
              </a:rPr>
              <a:t>Líder: </a:t>
            </a:r>
            <a:r>
              <a:rPr kumimoji="0" lang="es-MX" sz="1100" b="0" i="0" u="none" strike="noStrike" kern="0" cap="none" spc="0" normalizeH="0" baseline="0" noProof="0">
                <a:ln>
                  <a:noFill/>
                </a:ln>
                <a:solidFill>
                  <a:schemeClr val="bg1"/>
                </a:solidFill>
                <a:effectLst/>
                <a:uLnTx/>
                <a:uFillTx/>
                <a:latin typeface="Montserrat Medium"/>
                <a:ea typeface="+mn-ea"/>
                <a:cs typeface="+mn-cs"/>
              </a:rPr>
              <a:t>Jefe de Gestión de Inversiones y Jefe de Riesgos Financieros de la Reserva</a:t>
            </a:r>
            <a:endParaRPr kumimoji="0" lang="es-CO" sz="1100" b="0" i="0" u="none" strike="noStrike" kern="0" cap="none" spc="0" normalizeH="0" baseline="0" noProof="0">
              <a:ln>
                <a:noFill/>
              </a:ln>
              <a:solidFill>
                <a:schemeClr val="bg1"/>
              </a:solidFill>
              <a:effectLst/>
              <a:uLnTx/>
              <a:uFillTx/>
              <a:latin typeface="Montserrat Medium"/>
              <a:ea typeface="+mn-ea"/>
              <a:cs typeface="+mn-cs"/>
            </a:endParaRPr>
          </a:p>
        </p:txBody>
      </p:sp>
      <p:sp>
        <p:nvSpPr>
          <p:cNvPr id="43" name="CuadroTexto 6">
            <a:extLst>
              <a:ext uri="{FF2B5EF4-FFF2-40B4-BE49-F238E27FC236}">
                <a16:creationId xmlns:a16="http://schemas.microsoft.com/office/drawing/2014/main" id="{A46F196F-5367-934E-DAD2-C1F187E2BB43}"/>
              </a:ext>
            </a:extLst>
          </p:cNvPr>
          <p:cNvSpPr txBox="1"/>
          <p:nvPr/>
        </p:nvSpPr>
        <p:spPr>
          <a:xfrm rot="4">
            <a:off x="2830287" y="1286586"/>
            <a:ext cx="7489370" cy="297517"/>
          </a:xfrm>
          <a:prstGeom prst="rect">
            <a:avLst/>
          </a:prstGeom>
          <a:noFill/>
          <a:ln cap="flat">
            <a:noFill/>
          </a:ln>
          <a:effectLst/>
        </p:spPr>
        <p:txBody>
          <a:bodyPr vert="horz" wrap="square" lIns="91440" tIns="45720" rIns="91440" bIns="45720" anchor="t" anchorCtr="1" compatLnSpc="1">
            <a:spAutoFit/>
          </a:bodyPr>
          <a:lstStyle/>
          <a:p>
            <a:pPr algn="ctr">
              <a:lnSpc>
                <a:spcPts val="1600"/>
              </a:lnSpc>
              <a:defRPr sz="1800" b="0" i="0" u="none" strike="noStrike" kern="0" cap="none" spc="0" baseline="0">
                <a:solidFill>
                  <a:srgbClr val="000000"/>
                </a:solidFill>
                <a:uFillTx/>
              </a:defRPr>
            </a:pPr>
            <a:r>
              <a:rPr lang="es-MX" sz="1600" b="1" kern="0">
                <a:solidFill>
                  <a:prstClr val="white"/>
                </a:solidFill>
                <a:latin typeface="Montserrat Medium"/>
              </a:rPr>
              <a:t>Fortalecimiento de la estrategia de inversión y disposición de la reserva </a:t>
            </a:r>
          </a:p>
        </p:txBody>
      </p:sp>
      <p:sp>
        <p:nvSpPr>
          <p:cNvPr id="44" name="Freeform 422">
            <a:extLst>
              <a:ext uri="{FF2B5EF4-FFF2-40B4-BE49-F238E27FC236}">
                <a16:creationId xmlns:a16="http://schemas.microsoft.com/office/drawing/2014/main" id="{A3221170-F8FB-771C-EE55-AD7A94C00282}"/>
              </a:ext>
            </a:extLst>
          </p:cNvPr>
          <p:cNvSpPr>
            <a:spLocks/>
          </p:cNvSpPr>
          <p:nvPr/>
        </p:nvSpPr>
        <p:spPr bwMode="auto">
          <a:xfrm>
            <a:off x="6314892" y="5489428"/>
            <a:ext cx="4619540"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45" name="Freeform 422">
            <a:extLst>
              <a:ext uri="{FF2B5EF4-FFF2-40B4-BE49-F238E27FC236}">
                <a16:creationId xmlns:a16="http://schemas.microsoft.com/office/drawing/2014/main" id="{8573B297-5984-776F-78F3-8EB2E2FAC681}"/>
              </a:ext>
            </a:extLst>
          </p:cNvPr>
          <p:cNvSpPr>
            <a:spLocks/>
          </p:cNvSpPr>
          <p:nvPr/>
        </p:nvSpPr>
        <p:spPr bwMode="auto">
          <a:xfrm>
            <a:off x="6270858" y="2509544"/>
            <a:ext cx="4663573" cy="2501104"/>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46" name="Google Shape;7789;p148">
            <a:extLst>
              <a:ext uri="{FF2B5EF4-FFF2-40B4-BE49-F238E27FC236}">
                <a16:creationId xmlns:a16="http://schemas.microsoft.com/office/drawing/2014/main" id="{62F0AAD1-5414-44B3-00E1-EE50638D3117}"/>
              </a:ext>
            </a:extLst>
          </p:cNvPr>
          <p:cNvSpPr txBox="1">
            <a:spLocks noChangeArrowheads="1"/>
          </p:cNvSpPr>
          <p:nvPr/>
        </p:nvSpPr>
        <p:spPr bwMode="auto">
          <a:xfrm>
            <a:off x="6924676" y="2091178"/>
            <a:ext cx="3786558"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defPPr>
              <a:defRPr lang="es-CO"/>
            </a:defPPr>
            <a:lvl1pPr marR="0" lvl="0" indent="0" algn="ctr" fontAlgn="auto">
              <a:lnSpc>
                <a:spcPct val="100000"/>
              </a:lnSpc>
              <a:spcBef>
                <a:spcPts val="0"/>
              </a:spcBef>
              <a:spcAft>
                <a:spcPts val="0"/>
              </a:spcAft>
              <a:buClr>
                <a:srgbClr val="000000"/>
              </a:buClr>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Montserrat Medium"/>
                <a:cs typeface="Arial"/>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Descripción del cambio</a:t>
            </a:r>
          </a:p>
        </p:txBody>
      </p:sp>
      <p:sp>
        <p:nvSpPr>
          <p:cNvPr id="47" name="Freeform 422">
            <a:extLst>
              <a:ext uri="{FF2B5EF4-FFF2-40B4-BE49-F238E27FC236}">
                <a16:creationId xmlns:a16="http://schemas.microsoft.com/office/drawing/2014/main" id="{5BAA69A0-37E7-ED43-5462-8ED646A431B3}"/>
              </a:ext>
            </a:extLst>
          </p:cNvPr>
          <p:cNvSpPr>
            <a:spLocks/>
          </p:cNvSpPr>
          <p:nvPr/>
        </p:nvSpPr>
        <p:spPr bwMode="auto">
          <a:xfrm>
            <a:off x="1120354" y="2527644"/>
            <a:ext cx="4639145" cy="248406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48" name="Google Shape;7789;p148">
            <a:extLst>
              <a:ext uri="{FF2B5EF4-FFF2-40B4-BE49-F238E27FC236}">
                <a16:creationId xmlns:a16="http://schemas.microsoft.com/office/drawing/2014/main" id="{1A399F3A-EE3C-D745-6E0B-EAB4FA11319B}"/>
              </a:ext>
            </a:extLst>
          </p:cNvPr>
          <p:cNvSpPr txBox="1">
            <a:spLocks noChangeArrowheads="1"/>
          </p:cNvSpPr>
          <p:nvPr/>
        </p:nvSpPr>
        <p:spPr bwMode="auto">
          <a:xfrm>
            <a:off x="1712365" y="2091178"/>
            <a:ext cx="357370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Causa del cambio</a:t>
            </a:r>
          </a:p>
        </p:txBody>
      </p:sp>
      <p:sp>
        <p:nvSpPr>
          <p:cNvPr id="49" name="Google Shape;7789;p148">
            <a:extLst>
              <a:ext uri="{FF2B5EF4-FFF2-40B4-BE49-F238E27FC236}">
                <a16:creationId xmlns:a16="http://schemas.microsoft.com/office/drawing/2014/main" id="{C2E872F9-9022-8730-6A8A-2121EEC0A2D8}"/>
              </a:ext>
            </a:extLst>
          </p:cNvPr>
          <p:cNvSpPr txBox="1">
            <a:spLocks noChangeArrowheads="1"/>
          </p:cNvSpPr>
          <p:nvPr/>
        </p:nvSpPr>
        <p:spPr bwMode="auto">
          <a:xfrm>
            <a:off x="6601124" y="5140977"/>
            <a:ext cx="4333307"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Consecuencias del cambio</a:t>
            </a:r>
          </a:p>
        </p:txBody>
      </p:sp>
      <p:sp>
        <p:nvSpPr>
          <p:cNvPr id="50" name="Google Shape;7789;p148">
            <a:extLst>
              <a:ext uri="{FF2B5EF4-FFF2-40B4-BE49-F238E27FC236}">
                <a16:creationId xmlns:a16="http://schemas.microsoft.com/office/drawing/2014/main" id="{FA7C9936-BCAC-5A45-69E8-FDF5B17791F1}"/>
              </a:ext>
            </a:extLst>
          </p:cNvPr>
          <p:cNvSpPr txBox="1">
            <a:spLocks noChangeArrowheads="1"/>
          </p:cNvSpPr>
          <p:nvPr/>
        </p:nvSpPr>
        <p:spPr bwMode="auto">
          <a:xfrm>
            <a:off x="1548698" y="5140075"/>
            <a:ext cx="163772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Fecha del cambio</a:t>
            </a:r>
          </a:p>
        </p:txBody>
      </p:sp>
      <p:pic>
        <p:nvPicPr>
          <p:cNvPr id="51" name="Gráfico 50" descr="Transferencia contorno">
            <a:extLst>
              <a:ext uri="{FF2B5EF4-FFF2-40B4-BE49-F238E27FC236}">
                <a16:creationId xmlns:a16="http://schemas.microsoft.com/office/drawing/2014/main" id="{FD46A57C-22B6-FC51-6BD6-31A4F59B85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1124" y="5141783"/>
            <a:ext cx="264210" cy="264210"/>
          </a:xfrm>
          <a:prstGeom prst="rect">
            <a:avLst/>
          </a:prstGeom>
        </p:spPr>
      </p:pic>
      <p:pic>
        <p:nvPicPr>
          <p:cNvPr id="52" name="Gráfico 51" descr="Calendario mensual contorno">
            <a:extLst>
              <a:ext uri="{FF2B5EF4-FFF2-40B4-BE49-F238E27FC236}">
                <a16:creationId xmlns:a16="http://schemas.microsoft.com/office/drawing/2014/main" id="{39D83434-168C-4219-BB63-634C61756F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3447" y="5122384"/>
            <a:ext cx="264921" cy="264921"/>
          </a:xfrm>
          <a:prstGeom prst="rect">
            <a:avLst/>
          </a:prstGeom>
        </p:spPr>
      </p:pic>
      <p:pic>
        <p:nvPicPr>
          <p:cNvPr id="53" name="Gráfico 52" descr="Documento contorno">
            <a:extLst>
              <a:ext uri="{FF2B5EF4-FFF2-40B4-BE49-F238E27FC236}">
                <a16:creationId xmlns:a16="http://schemas.microsoft.com/office/drawing/2014/main" id="{0EBDC318-6544-9D4D-A30A-5BD8B5D8B7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7585" y="2070861"/>
            <a:ext cx="274173" cy="274173"/>
          </a:xfrm>
          <a:prstGeom prst="rect">
            <a:avLst/>
          </a:prstGeom>
        </p:spPr>
      </p:pic>
      <p:sp>
        <p:nvSpPr>
          <p:cNvPr id="54" name="Rectángulo: esquinas redondeadas 53">
            <a:extLst>
              <a:ext uri="{FF2B5EF4-FFF2-40B4-BE49-F238E27FC236}">
                <a16:creationId xmlns:a16="http://schemas.microsoft.com/office/drawing/2014/main" id="{40A3CA4B-CF25-981A-4BFB-F89D058E1DA0}"/>
              </a:ext>
            </a:extLst>
          </p:cNvPr>
          <p:cNvSpPr/>
          <p:nvPr/>
        </p:nvSpPr>
        <p:spPr>
          <a:xfrm>
            <a:off x="3828089" y="5068917"/>
            <a:ext cx="2124000" cy="349200"/>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5" name="Google Shape;7789;p148">
            <a:extLst>
              <a:ext uri="{FF2B5EF4-FFF2-40B4-BE49-F238E27FC236}">
                <a16:creationId xmlns:a16="http://schemas.microsoft.com/office/drawing/2014/main" id="{0F663173-FC43-FB2D-CF94-E2DCFE4A5DFD}"/>
              </a:ext>
            </a:extLst>
          </p:cNvPr>
          <p:cNvSpPr txBox="1">
            <a:spLocks noChangeArrowheads="1"/>
          </p:cNvSpPr>
          <p:nvPr/>
        </p:nvSpPr>
        <p:spPr bwMode="auto">
          <a:xfrm>
            <a:off x="3998157" y="5138924"/>
            <a:ext cx="1879924"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Impacto del cambio</a:t>
            </a:r>
          </a:p>
        </p:txBody>
      </p:sp>
      <p:sp>
        <p:nvSpPr>
          <p:cNvPr id="56" name="Freeform 422">
            <a:extLst>
              <a:ext uri="{FF2B5EF4-FFF2-40B4-BE49-F238E27FC236}">
                <a16:creationId xmlns:a16="http://schemas.microsoft.com/office/drawing/2014/main" id="{C258A21E-4626-700D-55CB-A4DA1A12697F}"/>
              </a:ext>
            </a:extLst>
          </p:cNvPr>
          <p:cNvSpPr>
            <a:spLocks/>
          </p:cNvSpPr>
          <p:nvPr/>
        </p:nvSpPr>
        <p:spPr bwMode="auto">
          <a:xfrm>
            <a:off x="1120353" y="5489428"/>
            <a:ext cx="2225113"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57" name="Freeform 422">
            <a:extLst>
              <a:ext uri="{FF2B5EF4-FFF2-40B4-BE49-F238E27FC236}">
                <a16:creationId xmlns:a16="http://schemas.microsoft.com/office/drawing/2014/main" id="{23CECE9C-75E1-95FF-2FCC-C560A75CD9B5}"/>
              </a:ext>
            </a:extLst>
          </p:cNvPr>
          <p:cNvSpPr>
            <a:spLocks/>
          </p:cNvSpPr>
          <p:nvPr/>
        </p:nvSpPr>
        <p:spPr bwMode="auto">
          <a:xfrm>
            <a:off x="3672769" y="5482125"/>
            <a:ext cx="2204341"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pic>
        <p:nvPicPr>
          <p:cNvPr id="58" name="Gráfico 57" descr="Portapapeles comprobado contorno">
            <a:extLst>
              <a:ext uri="{FF2B5EF4-FFF2-40B4-BE49-F238E27FC236}">
                <a16:creationId xmlns:a16="http://schemas.microsoft.com/office/drawing/2014/main" id="{8E050DFF-C1E7-6C35-BED2-63F653194F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99813" y="5143044"/>
            <a:ext cx="263986" cy="263986"/>
          </a:xfrm>
          <a:prstGeom prst="rect">
            <a:avLst/>
          </a:prstGeom>
        </p:spPr>
      </p:pic>
      <p:sp>
        <p:nvSpPr>
          <p:cNvPr id="59" name="Google Shape;7788;p148">
            <a:extLst>
              <a:ext uri="{FF2B5EF4-FFF2-40B4-BE49-F238E27FC236}">
                <a16:creationId xmlns:a16="http://schemas.microsoft.com/office/drawing/2014/main" id="{8462AF51-9D6A-BB28-074B-DB6C5A7BD27A}"/>
              </a:ext>
            </a:extLst>
          </p:cNvPr>
          <p:cNvSpPr txBox="1">
            <a:spLocks noChangeArrowheads="1"/>
          </p:cNvSpPr>
          <p:nvPr/>
        </p:nvSpPr>
        <p:spPr bwMode="auto">
          <a:xfrm>
            <a:off x="1304860" y="5501503"/>
            <a:ext cx="1903721" cy="587217"/>
          </a:xfrm>
          <a:prstGeom prst="roundRect">
            <a:avLst>
              <a:gd name="adj" fmla="val 299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30 de septiembre de 2025</a:t>
            </a:r>
          </a:p>
        </p:txBody>
      </p:sp>
      <p:sp>
        <p:nvSpPr>
          <p:cNvPr id="60" name="Google Shape;7788;p148">
            <a:extLst>
              <a:ext uri="{FF2B5EF4-FFF2-40B4-BE49-F238E27FC236}">
                <a16:creationId xmlns:a16="http://schemas.microsoft.com/office/drawing/2014/main" id="{319D67D9-F45B-7D9A-5339-F0CF5317D587}"/>
              </a:ext>
            </a:extLst>
          </p:cNvPr>
          <p:cNvSpPr txBox="1">
            <a:spLocks noChangeArrowheads="1"/>
          </p:cNvSpPr>
          <p:nvPr/>
        </p:nvSpPr>
        <p:spPr bwMode="auto">
          <a:xfrm>
            <a:off x="3828089" y="5501503"/>
            <a:ext cx="1931410" cy="58721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Cronograma del proyecto</a:t>
            </a:r>
          </a:p>
        </p:txBody>
      </p:sp>
      <p:sp>
        <p:nvSpPr>
          <p:cNvPr id="61" name="Google Shape;7788;p148">
            <a:extLst>
              <a:ext uri="{FF2B5EF4-FFF2-40B4-BE49-F238E27FC236}">
                <a16:creationId xmlns:a16="http://schemas.microsoft.com/office/drawing/2014/main" id="{41AD5988-4A53-2464-52F1-2F2B2893E2F3}"/>
              </a:ext>
            </a:extLst>
          </p:cNvPr>
          <p:cNvSpPr txBox="1">
            <a:spLocks noChangeArrowheads="1"/>
          </p:cNvSpPr>
          <p:nvPr/>
        </p:nvSpPr>
        <p:spPr bwMode="auto">
          <a:xfrm>
            <a:off x="6432502" y="5513434"/>
            <a:ext cx="4278731" cy="5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Cambio en las actividades que </a:t>
            </a:r>
            <a:r>
              <a:rPr kumimoji="0" lang="es-CO" altLang="en-US" sz="120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no impacta </a:t>
            </a: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la fecha de finalización del proyecto.</a:t>
            </a:r>
            <a:endParaRPr kumimoji="0" lang="es-CO" altLang="en-US" sz="1200" b="0" i="1"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Open Sans" panose="020B0606030504020204" pitchFamily="34" charset="0"/>
              <a:sym typeface="Arial" panose="020B0604020202020204" pitchFamily="34" charset="0"/>
            </a:endParaRPr>
          </a:p>
        </p:txBody>
      </p:sp>
      <p:sp>
        <p:nvSpPr>
          <p:cNvPr id="63" name="CuadroTexto 62">
            <a:extLst>
              <a:ext uri="{FF2B5EF4-FFF2-40B4-BE49-F238E27FC236}">
                <a16:creationId xmlns:a16="http://schemas.microsoft.com/office/drawing/2014/main" id="{D36B5A19-070B-5D1A-3486-8EE4B195F45B}"/>
              </a:ext>
            </a:extLst>
          </p:cNvPr>
          <p:cNvSpPr txBox="1"/>
          <p:nvPr/>
        </p:nvSpPr>
        <p:spPr>
          <a:xfrm>
            <a:off x="1120353" y="2698820"/>
            <a:ext cx="4506452" cy="2123658"/>
          </a:xfrm>
          <a:prstGeom prst="rect">
            <a:avLst/>
          </a:prstGeom>
          <a:noFill/>
        </p:spPr>
        <p:txBody>
          <a:bodyPr wrap="square" anchor="ctr">
            <a:spAutoFit/>
          </a:bodyPr>
          <a:lstStyle/>
          <a:p>
            <a:pPr algn="just">
              <a:defRPr/>
            </a:pPr>
            <a:r>
              <a:rPr kumimoji="0" lang="es-MX" sz="1200"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rPr>
              <a:t>Dado que tanto el </a:t>
            </a:r>
            <a:r>
              <a:rPr kumimoji="0" lang="es-MX" sz="1200" b="1" u="none" strike="noStrike" kern="1200" cap="none" spc="0" normalizeH="0" baseline="0" noProof="0">
                <a:ln>
                  <a:noFill/>
                </a:ln>
                <a:uLnTx/>
                <a:uFillTx/>
                <a:latin typeface="Montserrat Medium"/>
                <a:ea typeface="+mn-ea"/>
                <a:cs typeface="Open Sans" panose="020B0606030504020204" pitchFamily="34" charset="0"/>
                <a:sym typeface="Arial" panose="020B0604020202020204" pitchFamily="34" charset="0"/>
              </a:rPr>
              <a:t>H</a:t>
            </a:r>
            <a:r>
              <a:rPr lang="es-MX" sz="1200" b="1" err="1">
                <a:latin typeface="Montserrat Medium"/>
                <a:cs typeface="Open Sans" panose="020B0606030504020204" pitchFamily="34" charset="0"/>
                <a:sym typeface="Arial" panose="020B0604020202020204" pitchFamily="34" charset="0"/>
              </a:rPr>
              <a:t>ito</a:t>
            </a:r>
            <a:r>
              <a:rPr lang="es-MX" sz="1200" b="1">
                <a:latin typeface="Montserrat Medium"/>
                <a:cs typeface="Open Sans" panose="020B0606030504020204" pitchFamily="34" charset="0"/>
                <a:sym typeface="Arial" panose="020B0604020202020204" pitchFamily="34" charset="0"/>
              </a:rPr>
              <a:t> 1: Propuesta de implementación de las nuevas estrategias de liquidez </a:t>
            </a:r>
            <a:r>
              <a:rPr kumimoji="0" lang="es-MX" sz="1200" b="1" u="none" strike="noStrike" kern="1200" cap="none" spc="0" normalizeH="0" baseline="0" noProof="0">
                <a:ln>
                  <a:noFill/>
                </a:ln>
                <a:uLnTx/>
                <a:uFillTx/>
                <a:latin typeface="Montserrat Medium"/>
                <a:ea typeface="+mn-ea"/>
                <a:cs typeface="Open Sans" panose="020B0606030504020204" pitchFamily="34" charset="0"/>
                <a:sym typeface="Arial" panose="020B0604020202020204" pitchFamily="34" charset="0"/>
              </a:rPr>
              <a:t>como el </a:t>
            </a:r>
            <a:r>
              <a:rPr lang="es-MX" sz="1200" b="1">
                <a:latin typeface="Montserrat Medium"/>
                <a:cs typeface="Open Sans" panose="020B0606030504020204" pitchFamily="34" charset="0"/>
                <a:sym typeface="Arial" panose="020B0604020202020204" pitchFamily="34" charset="0"/>
              </a:rPr>
              <a:t>Hito 4: Nuevas directrices de política de inversión,</a:t>
            </a:r>
            <a:r>
              <a:rPr lang="es-MX" sz="1200">
                <a:latin typeface="Montserrat Medium"/>
                <a:cs typeface="Open Sans" panose="020B0606030504020204" pitchFamily="34" charset="0"/>
                <a:sym typeface="Arial" panose="020B0604020202020204" pitchFamily="34" charset="0"/>
              </a:rPr>
              <a:t> </a:t>
            </a:r>
            <a:r>
              <a:rPr kumimoji="0" lang="es-MX" sz="1200"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rPr>
              <a:t>incluyen propuestas que requieren revisión y aprobación por parte de la Junta Directiva, se ha decidido, por razones de eficiencia, consolidar ambas en una única presentación.  Asimismo</a:t>
            </a:r>
            <a:r>
              <a:rPr lang="es-MX" sz="1200">
                <a:latin typeface="Montserrat Medium"/>
                <a:cs typeface="Open Sans" panose="020B0606030504020204" pitchFamily="34" charset="0"/>
                <a:sym typeface="Arial" panose="020B0604020202020204" pitchFamily="34" charset="0"/>
              </a:rPr>
              <a:t>, las </a:t>
            </a:r>
            <a:r>
              <a:rPr kumimoji="0" lang="es-MX" sz="1200"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rPr>
              <a:t>actividades orientadas a la </a:t>
            </a:r>
            <a:r>
              <a:rPr kumimoji="0" lang="es-MX" sz="1200" b="1"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rPr>
              <a:t>actualización de la documentación relacionada con las nuevas estrategias y herramientas de liquidez</a:t>
            </a:r>
            <a:r>
              <a:rPr kumimoji="0" lang="es-MX" sz="1200"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rPr>
              <a:t> serán incluida en el marco de la nueva planeación estratégica 2026–2030.</a:t>
            </a:r>
          </a:p>
        </p:txBody>
      </p:sp>
      <p:pic>
        <p:nvPicPr>
          <p:cNvPr id="64" name="Gráfico 63" descr="Engranajes contorno">
            <a:extLst>
              <a:ext uri="{FF2B5EF4-FFF2-40B4-BE49-F238E27FC236}">
                <a16:creationId xmlns:a16="http://schemas.microsoft.com/office/drawing/2014/main" id="{C09F59FA-79E1-AF8A-7A22-8FE23B1434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99447" y="2059455"/>
            <a:ext cx="345370" cy="345370"/>
          </a:xfrm>
          <a:prstGeom prst="rect">
            <a:avLst/>
          </a:prstGeom>
        </p:spPr>
      </p:pic>
      <p:sp>
        <p:nvSpPr>
          <p:cNvPr id="2" name="CuadroTexto 1">
            <a:extLst>
              <a:ext uri="{FF2B5EF4-FFF2-40B4-BE49-F238E27FC236}">
                <a16:creationId xmlns:a16="http://schemas.microsoft.com/office/drawing/2014/main" id="{D0896631-5F66-FCA2-56D1-F76259D8186A}"/>
              </a:ext>
            </a:extLst>
          </p:cNvPr>
          <p:cNvSpPr txBox="1"/>
          <p:nvPr/>
        </p:nvSpPr>
        <p:spPr>
          <a:xfrm>
            <a:off x="6435653" y="3051363"/>
            <a:ext cx="4344045" cy="1492716"/>
          </a:xfrm>
          <a:prstGeom prst="rect">
            <a:avLst/>
          </a:prstGeom>
          <a:noFill/>
        </p:spPr>
        <p:txBody>
          <a:bodyPr wrap="square" anchor="ctr">
            <a:spAutoFit/>
          </a:bodyPr>
          <a:lstStyle/>
          <a:p>
            <a:pPr>
              <a:defRPr/>
            </a:pPr>
            <a:r>
              <a:rPr lang="es-MX" sz="1300">
                <a:solidFill>
                  <a:prstClr val="black"/>
                </a:solidFill>
                <a:latin typeface="Montserrat Medium"/>
                <a:cs typeface="Open Sans" panose="020B0606030504020204" pitchFamily="34" charset="0"/>
                <a:sym typeface="Arial" panose="020B0604020202020204" pitchFamily="34" charset="0"/>
              </a:rPr>
              <a:t>Ajustar las actividades por realizar del paquete de trabajo de la “Definición de Planes de acción y protocolo de liquidación”. </a:t>
            </a:r>
            <a:r>
              <a:rPr lang="es-MX" sz="1300">
                <a:latin typeface="Montserrat Medium"/>
                <a:cs typeface="Open Sans" panose="020B0606030504020204" pitchFamily="34" charset="0"/>
                <a:sym typeface="Arial" panose="020B0604020202020204" pitchFamily="34" charset="0"/>
              </a:rPr>
              <a:t>Considerando que esta última se presentará en la sesión de Junta Directiva programada para diciembre de 2025 y que serán incluida en el marco de la nueva planeación estratégica 2026–2030.</a:t>
            </a:r>
            <a:endParaRPr lang="es-MX" sz="1300" i="1">
              <a:solidFill>
                <a:prstClr val="black"/>
              </a:solidFill>
              <a:effectLst>
                <a:outerShdw blurRad="38100" dist="38100" dir="2700000" algn="tl">
                  <a:srgbClr val="000000">
                    <a:alpha val="43137"/>
                  </a:srgbClr>
                </a:outerShdw>
              </a:effectLst>
              <a:latin typeface="Montserrat Medium"/>
              <a:cs typeface="Open Sans" panose="020B0606030504020204" pitchFamily="34" charset="0"/>
              <a:sym typeface="Arial" panose="020B0604020202020204" pitchFamily="34" charset="0"/>
            </a:endParaRPr>
          </a:p>
        </p:txBody>
      </p:sp>
      <p:sp>
        <p:nvSpPr>
          <p:cNvPr id="3" name="Rectángulo 2">
            <a:extLst>
              <a:ext uri="{FF2B5EF4-FFF2-40B4-BE49-F238E27FC236}">
                <a16:creationId xmlns:a16="http://schemas.microsoft.com/office/drawing/2014/main" id="{EE86E715-E8E7-59CF-D34A-70ED91261419}"/>
              </a:ext>
            </a:extLst>
          </p:cNvPr>
          <p:cNvSpPr/>
          <p:nvPr/>
        </p:nvSpPr>
        <p:spPr>
          <a:xfrm>
            <a:off x="9138361" y="6273546"/>
            <a:ext cx="1796070" cy="2838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i="1">
                <a:solidFill>
                  <a:schemeClr val="tx1"/>
                </a:solidFill>
              </a:rPr>
              <a:t>Informativo</a:t>
            </a:r>
            <a:endParaRPr lang="es-CO" sz="1600" i="1">
              <a:solidFill>
                <a:schemeClr val="tx1"/>
              </a:solidFill>
            </a:endParaRPr>
          </a:p>
        </p:txBody>
      </p:sp>
      <p:sp>
        <p:nvSpPr>
          <p:cNvPr id="7" name="Freeform 245">
            <a:extLst>
              <a:ext uri="{FF2B5EF4-FFF2-40B4-BE49-F238E27FC236}">
                <a16:creationId xmlns:a16="http://schemas.microsoft.com/office/drawing/2014/main" id="{0C41F4C6-E9F6-63EE-BD05-A62E015C7EC5}"/>
              </a:ext>
            </a:extLst>
          </p:cNvPr>
          <p:cNvSpPr>
            <a:spLocks noEditPoints="1"/>
          </p:cNvSpPr>
          <p:nvPr/>
        </p:nvSpPr>
        <p:spPr bwMode="auto">
          <a:xfrm>
            <a:off x="1734620" y="1283596"/>
            <a:ext cx="481402" cy="481402"/>
          </a:xfrm>
          <a:custGeom>
            <a:avLst/>
            <a:gdLst>
              <a:gd name="T0" fmla="*/ 97 w 176"/>
              <a:gd name="T1" fmla="*/ 84 h 176"/>
              <a:gd name="T2" fmla="*/ 90 w 176"/>
              <a:gd name="T3" fmla="*/ 62 h 176"/>
              <a:gd name="T4" fmla="*/ 99 w 176"/>
              <a:gd name="T5" fmla="*/ 72 h 176"/>
              <a:gd name="T6" fmla="*/ 107 w 176"/>
              <a:gd name="T7" fmla="*/ 64 h 176"/>
              <a:gd name="T8" fmla="*/ 97 w 176"/>
              <a:gd name="T9" fmla="*/ 55 h 176"/>
              <a:gd name="T10" fmla="*/ 90 w 176"/>
              <a:gd name="T11" fmla="*/ 48 h 176"/>
              <a:gd name="T12" fmla="*/ 85 w 176"/>
              <a:gd name="T13" fmla="*/ 54 h 176"/>
              <a:gd name="T14" fmla="*/ 72 w 176"/>
              <a:gd name="T15" fmla="*/ 58 h 176"/>
              <a:gd name="T16" fmla="*/ 66 w 176"/>
              <a:gd name="T17" fmla="*/ 72 h 176"/>
              <a:gd name="T18" fmla="*/ 72 w 176"/>
              <a:gd name="T19" fmla="*/ 86 h 176"/>
              <a:gd name="T20" fmla="*/ 85 w 176"/>
              <a:gd name="T21" fmla="*/ 92 h 176"/>
              <a:gd name="T22" fmla="*/ 77 w 176"/>
              <a:gd name="T23" fmla="*/ 110 h 176"/>
              <a:gd name="T24" fmla="*/ 64 w 176"/>
              <a:gd name="T25" fmla="*/ 100 h 176"/>
              <a:gd name="T26" fmla="*/ 70 w 176"/>
              <a:gd name="T27" fmla="*/ 116 h 176"/>
              <a:gd name="T28" fmla="*/ 85 w 176"/>
              <a:gd name="T29" fmla="*/ 122 h 176"/>
              <a:gd name="T30" fmla="*/ 90 w 176"/>
              <a:gd name="T31" fmla="*/ 128 h 176"/>
              <a:gd name="T32" fmla="*/ 98 w 176"/>
              <a:gd name="T33" fmla="*/ 120 h 176"/>
              <a:gd name="T34" fmla="*/ 109 w 176"/>
              <a:gd name="T35" fmla="*/ 110 h 176"/>
              <a:gd name="T36" fmla="*/ 109 w 176"/>
              <a:gd name="T37" fmla="*/ 93 h 176"/>
              <a:gd name="T38" fmla="*/ 85 w 176"/>
              <a:gd name="T39" fmla="*/ 80 h 176"/>
              <a:gd name="T40" fmla="*/ 79 w 176"/>
              <a:gd name="T41" fmla="*/ 77 h 176"/>
              <a:gd name="T42" fmla="*/ 76 w 176"/>
              <a:gd name="T43" fmla="*/ 71 h 176"/>
              <a:gd name="T44" fmla="*/ 85 w 176"/>
              <a:gd name="T45" fmla="*/ 62 h 176"/>
              <a:gd name="T46" fmla="*/ 97 w 176"/>
              <a:gd name="T47" fmla="*/ 111 h 176"/>
              <a:gd name="T48" fmla="*/ 90 w 176"/>
              <a:gd name="T49" fmla="*/ 92 h 176"/>
              <a:gd name="T50" fmla="*/ 97 w 176"/>
              <a:gd name="T51" fmla="*/ 96 h 176"/>
              <a:gd name="T52" fmla="*/ 100 w 176"/>
              <a:gd name="T53" fmla="*/ 103 h 176"/>
              <a:gd name="T54" fmla="*/ 88 w 176"/>
              <a:gd name="T55" fmla="*/ 0 h 176"/>
              <a:gd name="T56" fmla="*/ 88 w 176"/>
              <a:gd name="T57" fmla="*/ 176 h 176"/>
              <a:gd name="T58" fmla="*/ 88 w 176"/>
              <a:gd name="T59" fmla="*/ 0 h 176"/>
              <a:gd name="T60" fmla="*/ 8 w 176"/>
              <a:gd name="T61" fmla="*/ 88 h 176"/>
              <a:gd name="T62" fmla="*/ 168 w 176"/>
              <a:gd name="T6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04" y="87"/>
                </a:moveTo>
                <a:cubicBezTo>
                  <a:pt x="102" y="86"/>
                  <a:pt x="100" y="85"/>
                  <a:pt x="97" y="84"/>
                </a:cubicBezTo>
                <a:cubicBezTo>
                  <a:pt x="95" y="83"/>
                  <a:pt x="93" y="82"/>
                  <a:pt x="90" y="81"/>
                </a:cubicBezTo>
                <a:cubicBezTo>
                  <a:pt x="90" y="62"/>
                  <a:pt x="90" y="62"/>
                  <a:pt x="90" y="62"/>
                </a:cubicBezTo>
                <a:cubicBezTo>
                  <a:pt x="93" y="62"/>
                  <a:pt x="95" y="63"/>
                  <a:pt x="96" y="64"/>
                </a:cubicBezTo>
                <a:cubicBezTo>
                  <a:pt x="98" y="66"/>
                  <a:pt x="99" y="68"/>
                  <a:pt x="99" y="72"/>
                </a:cubicBezTo>
                <a:cubicBezTo>
                  <a:pt x="109" y="72"/>
                  <a:pt x="109" y="72"/>
                  <a:pt x="109" y="72"/>
                </a:cubicBezTo>
                <a:cubicBezTo>
                  <a:pt x="109" y="69"/>
                  <a:pt x="108" y="66"/>
                  <a:pt x="107" y="64"/>
                </a:cubicBezTo>
                <a:cubicBezTo>
                  <a:pt x="106" y="62"/>
                  <a:pt x="105" y="60"/>
                  <a:pt x="103" y="58"/>
                </a:cubicBezTo>
                <a:cubicBezTo>
                  <a:pt x="101" y="57"/>
                  <a:pt x="99" y="56"/>
                  <a:pt x="97" y="55"/>
                </a:cubicBezTo>
                <a:cubicBezTo>
                  <a:pt x="95" y="54"/>
                  <a:pt x="93" y="54"/>
                  <a:pt x="90" y="54"/>
                </a:cubicBezTo>
                <a:cubicBezTo>
                  <a:pt x="90" y="48"/>
                  <a:pt x="90" y="48"/>
                  <a:pt x="90" y="48"/>
                </a:cubicBezTo>
                <a:cubicBezTo>
                  <a:pt x="85" y="48"/>
                  <a:pt x="85" y="48"/>
                  <a:pt x="85" y="48"/>
                </a:cubicBezTo>
                <a:cubicBezTo>
                  <a:pt x="85" y="54"/>
                  <a:pt x="85" y="54"/>
                  <a:pt x="85" y="54"/>
                </a:cubicBezTo>
                <a:cubicBezTo>
                  <a:pt x="82" y="54"/>
                  <a:pt x="81" y="54"/>
                  <a:pt x="78" y="55"/>
                </a:cubicBezTo>
                <a:cubicBezTo>
                  <a:pt x="76" y="56"/>
                  <a:pt x="74" y="57"/>
                  <a:pt x="72" y="58"/>
                </a:cubicBezTo>
                <a:cubicBezTo>
                  <a:pt x="70" y="60"/>
                  <a:pt x="69" y="62"/>
                  <a:pt x="67" y="64"/>
                </a:cubicBezTo>
                <a:cubicBezTo>
                  <a:pt x="66" y="66"/>
                  <a:pt x="66" y="69"/>
                  <a:pt x="66" y="72"/>
                </a:cubicBezTo>
                <a:cubicBezTo>
                  <a:pt x="66" y="75"/>
                  <a:pt x="66" y="78"/>
                  <a:pt x="68" y="80"/>
                </a:cubicBezTo>
                <a:cubicBezTo>
                  <a:pt x="69" y="82"/>
                  <a:pt x="70" y="84"/>
                  <a:pt x="72" y="86"/>
                </a:cubicBezTo>
                <a:cubicBezTo>
                  <a:pt x="74" y="87"/>
                  <a:pt x="76" y="88"/>
                  <a:pt x="79" y="89"/>
                </a:cubicBezTo>
                <a:cubicBezTo>
                  <a:pt x="81" y="90"/>
                  <a:pt x="83" y="91"/>
                  <a:pt x="85" y="92"/>
                </a:cubicBezTo>
                <a:cubicBezTo>
                  <a:pt x="85" y="114"/>
                  <a:pt x="85" y="114"/>
                  <a:pt x="85" y="114"/>
                </a:cubicBezTo>
                <a:cubicBezTo>
                  <a:pt x="81" y="113"/>
                  <a:pt x="79" y="112"/>
                  <a:pt x="77" y="110"/>
                </a:cubicBezTo>
                <a:cubicBezTo>
                  <a:pt x="75" y="108"/>
                  <a:pt x="74" y="104"/>
                  <a:pt x="75" y="100"/>
                </a:cubicBezTo>
                <a:cubicBezTo>
                  <a:pt x="64" y="100"/>
                  <a:pt x="64" y="100"/>
                  <a:pt x="64" y="100"/>
                </a:cubicBezTo>
                <a:cubicBezTo>
                  <a:pt x="64" y="104"/>
                  <a:pt x="65" y="107"/>
                  <a:pt x="66" y="109"/>
                </a:cubicBezTo>
                <a:cubicBezTo>
                  <a:pt x="67" y="112"/>
                  <a:pt x="68" y="114"/>
                  <a:pt x="70" y="116"/>
                </a:cubicBezTo>
                <a:cubicBezTo>
                  <a:pt x="72" y="118"/>
                  <a:pt x="74" y="119"/>
                  <a:pt x="77" y="120"/>
                </a:cubicBezTo>
                <a:cubicBezTo>
                  <a:pt x="80" y="121"/>
                  <a:pt x="82" y="122"/>
                  <a:pt x="85" y="122"/>
                </a:cubicBezTo>
                <a:cubicBezTo>
                  <a:pt x="85" y="128"/>
                  <a:pt x="85" y="128"/>
                  <a:pt x="85" y="128"/>
                </a:cubicBezTo>
                <a:cubicBezTo>
                  <a:pt x="90" y="128"/>
                  <a:pt x="90" y="128"/>
                  <a:pt x="90" y="128"/>
                </a:cubicBezTo>
                <a:cubicBezTo>
                  <a:pt x="90" y="122"/>
                  <a:pt x="90" y="122"/>
                  <a:pt x="90" y="122"/>
                </a:cubicBezTo>
                <a:cubicBezTo>
                  <a:pt x="93" y="122"/>
                  <a:pt x="95" y="121"/>
                  <a:pt x="98" y="120"/>
                </a:cubicBezTo>
                <a:cubicBezTo>
                  <a:pt x="100" y="119"/>
                  <a:pt x="102" y="118"/>
                  <a:pt x="104" y="116"/>
                </a:cubicBezTo>
                <a:cubicBezTo>
                  <a:pt x="106" y="115"/>
                  <a:pt x="108" y="113"/>
                  <a:pt x="109" y="110"/>
                </a:cubicBezTo>
                <a:cubicBezTo>
                  <a:pt x="110" y="108"/>
                  <a:pt x="110" y="105"/>
                  <a:pt x="110" y="101"/>
                </a:cubicBezTo>
                <a:cubicBezTo>
                  <a:pt x="110" y="98"/>
                  <a:pt x="110" y="95"/>
                  <a:pt x="109" y="93"/>
                </a:cubicBezTo>
                <a:cubicBezTo>
                  <a:pt x="108" y="91"/>
                  <a:pt x="106" y="89"/>
                  <a:pt x="104" y="87"/>
                </a:cubicBezTo>
                <a:moveTo>
                  <a:pt x="85" y="80"/>
                </a:moveTo>
                <a:cubicBezTo>
                  <a:pt x="84" y="80"/>
                  <a:pt x="83" y="79"/>
                  <a:pt x="82" y="79"/>
                </a:cubicBezTo>
                <a:cubicBezTo>
                  <a:pt x="81" y="79"/>
                  <a:pt x="80" y="78"/>
                  <a:pt x="79" y="77"/>
                </a:cubicBezTo>
                <a:cubicBezTo>
                  <a:pt x="78" y="77"/>
                  <a:pt x="77" y="76"/>
                  <a:pt x="77" y="75"/>
                </a:cubicBezTo>
                <a:cubicBezTo>
                  <a:pt x="76" y="74"/>
                  <a:pt x="76" y="72"/>
                  <a:pt x="76" y="71"/>
                </a:cubicBezTo>
                <a:cubicBezTo>
                  <a:pt x="76" y="68"/>
                  <a:pt x="77" y="65"/>
                  <a:pt x="78" y="64"/>
                </a:cubicBezTo>
                <a:cubicBezTo>
                  <a:pt x="80" y="63"/>
                  <a:pt x="82" y="62"/>
                  <a:pt x="85" y="62"/>
                </a:cubicBezTo>
                <a:lnTo>
                  <a:pt x="85" y="80"/>
                </a:lnTo>
                <a:close/>
                <a:moveTo>
                  <a:pt x="97" y="111"/>
                </a:moveTo>
                <a:cubicBezTo>
                  <a:pt x="95" y="112"/>
                  <a:pt x="93" y="113"/>
                  <a:pt x="90" y="114"/>
                </a:cubicBezTo>
                <a:cubicBezTo>
                  <a:pt x="90" y="92"/>
                  <a:pt x="90" y="92"/>
                  <a:pt x="90" y="92"/>
                </a:cubicBezTo>
                <a:cubicBezTo>
                  <a:pt x="92" y="93"/>
                  <a:pt x="92" y="93"/>
                  <a:pt x="94" y="94"/>
                </a:cubicBezTo>
                <a:cubicBezTo>
                  <a:pt x="95" y="94"/>
                  <a:pt x="96" y="95"/>
                  <a:pt x="97" y="96"/>
                </a:cubicBezTo>
                <a:cubicBezTo>
                  <a:pt x="98" y="96"/>
                  <a:pt x="99" y="97"/>
                  <a:pt x="99" y="98"/>
                </a:cubicBezTo>
                <a:cubicBezTo>
                  <a:pt x="100" y="100"/>
                  <a:pt x="100" y="101"/>
                  <a:pt x="100" y="103"/>
                </a:cubicBezTo>
                <a:cubicBezTo>
                  <a:pt x="100" y="106"/>
                  <a:pt x="99" y="109"/>
                  <a:pt x="97" y="111"/>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F2F2"/>
              </a:solidFill>
              <a:effectLst/>
              <a:uLnTx/>
              <a:uFillTx/>
              <a:latin typeface="Montserrat Medium"/>
            </a:endParaRPr>
          </a:p>
        </p:txBody>
      </p:sp>
    </p:spTree>
    <p:extLst>
      <p:ext uri="{BB962C8B-B14F-4D97-AF65-F5344CB8AC3E}">
        <p14:creationId xmlns:p14="http://schemas.microsoft.com/office/powerpoint/2010/main" val="390274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C6B39613-A91F-132C-D927-9DC42C977A6E}"/>
              </a:ext>
            </a:extLst>
          </p:cNvPr>
          <p:cNvSpPr/>
          <p:nvPr/>
        </p:nvSpPr>
        <p:spPr>
          <a:xfrm>
            <a:off x="240951" y="5582984"/>
            <a:ext cx="3587138" cy="10726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3" name="Título 1">
            <a:extLst>
              <a:ext uri="{FF2B5EF4-FFF2-40B4-BE49-F238E27FC236}">
                <a16:creationId xmlns:a16="http://schemas.microsoft.com/office/drawing/2014/main" id="{2429E19B-7E98-0217-8593-FEB1C3AD949B}"/>
              </a:ext>
            </a:extLst>
          </p:cNvPr>
          <p:cNvSpPr txBox="1">
            <a:spLocks/>
          </p:cNvSpPr>
          <p:nvPr/>
        </p:nvSpPr>
        <p:spPr>
          <a:xfrm>
            <a:off x="629796" y="2840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Notificación Controles de Cambio</a:t>
            </a:r>
          </a:p>
        </p:txBody>
      </p:sp>
      <p:sp>
        <p:nvSpPr>
          <p:cNvPr id="34" name="CuadroTexto 33">
            <a:extLst>
              <a:ext uri="{FF2B5EF4-FFF2-40B4-BE49-F238E27FC236}">
                <a16:creationId xmlns:a16="http://schemas.microsoft.com/office/drawing/2014/main" id="{398647B8-A04C-F8EE-A549-AE6831B37C72}"/>
              </a:ext>
            </a:extLst>
          </p:cNvPr>
          <p:cNvSpPr txBox="1"/>
          <p:nvPr/>
        </p:nvSpPr>
        <p:spPr>
          <a:xfrm>
            <a:off x="6642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srgbClr val="B28A3F"/>
                </a:solidFill>
                <a:effectLst/>
                <a:uLnTx/>
                <a:uFillTx/>
                <a:latin typeface="Montserrat ExtraBold"/>
                <a:ea typeface="+mn-ea"/>
                <a:cs typeface="+mn-cs"/>
              </a:rPr>
              <a:t>Plan Estratégico 2021 - 2025</a:t>
            </a:r>
          </a:p>
        </p:txBody>
      </p:sp>
      <p:sp>
        <p:nvSpPr>
          <p:cNvPr id="36" name="Round Diagonal Corner Rectangle 4">
            <a:extLst>
              <a:ext uri="{FF2B5EF4-FFF2-40B4-BE49-F238E27FC236}">
                <a16:creationId xmlns:a16="http://schemas.microsoft.com/office/drawing/2014/main" id="{50E966FA-19C8-960D-F3E1-361ABB04E537}"/>
              </a:ext>
            </a:extLst>
          </p:cNvPr>
          <p:cNvSpPr/>
          <p:nvPr/>
        </p:nvSpPr>
        <p:spPr>
          <a:xfrm>
            <a:off x="1073115" y="2022627"/>
            <a:ext cx="4775438" cy="417911"/>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7" name="Round Diagonal Corner Rectangle 4">
            <a:extLst>
              <a:ext uri="{FF2B5EF4-FFF2-40B4-BE49-F238E27FC236}">
                <a16:creationId xmlns:a16="http://schemas.microsoft.com/office/drawing/2014/main" id="{FEE5DC1C-F5AC-983D-74A1-4ACE49B4850B}"/>
              </a:ext>
            </a:extLst>
          </p:cNvPr>
          <p:cNvSpPr/>
          <p:nvPr/>
        </p:nvSpPr>
        <p:spPr>
          <a:xfrm>
            <a:off x="6239404" y="2022627"/>
            <a:ext cx="4775438" cy="417911"/>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8" name="Round Diagonal Corner Rectangle 4">
            <a:extLst>
              <a:ext uri="{FF2B5EF4-FFF2-40B4-BE49-F238E27FC236}">
                <a16:creationId xmlns:a16="http://schemas.microsoft.com/office/drawing/2014/main" id="{86B7767B-0FE3-04E3-2087-0B6B73554CC7}"/>
              </a:ext>
            </a:extLst>
          </p:cNvPr>
          <p:cNvSpPr/>
          <p:nvPr/>
        </p:nvSpPr>
        <p:spPr>
          <a:xfrm>
            <a:off x="1177157" y="5134265"/>
            <a:ext cx="2225113" cy="271728"/>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9" name="Round Diagonal Corner Rectangle 4">
            <a:extLst>
              <a:ext uri="{FF2B5EF4-FFF2-40B4-BE49-F238E27FC236}">
                <a16:creationId xmlns:a16="http://schemas.microsoft.com/office/drawing/2014/main" id="{E2B320F6-E4B8-2AAB-5EC8-C84A70A556B1}"/>
              </a:ext>
            </a:extLst>
          </p:cNvPr>
          <p:cNvSpPr/>
          <p:nvPr/>
        </p:nvSpPr>
        <p:spPr>
          <a:xfrm>
            <a:off x="6239404" y="5115577"/>
            <a:ext cx="4775438" cy="302540"/>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0" name="Round Diagonal Corner Rectangle 4">
            <a:extLst>
              <a:ext uri="{FF2B5EF4-FFF2-40B4-BE49-F238E27FC236}">
                <a16:creationId xmlns:a16="http://schemas.microsoft.com/office/drawing/2014/main" id="{6329E765-FD83-C2BA-771C-4D5FECEB8473}"/>
              </a:ext>
            </a:extLst>
          </p:cNvPr>
          <p:cNvSpPr/>
          <p:nvPr/>
        </p:nvSpPr>
        <p:spPr>
          <a:xfrm>
            <a:off x="3647851" y="5134264"/>
            <a:ext cx="2329156" cy="28385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1" name="Round Diagonal Corner Rectangle 4">
            <a:extLst>
              <a:ext uri="{FF2B5EF4-FFF2-40B4-BE49-F238E27FC236}">
                <a16:creationId xmlns:a16="http://schemas.microsoft.com/office/drawing/2014/main" id="{56D8F364-5540-3A69-20AB-696949D8F983}"/>
              </a:ext>
            </a:extLst>
          </p:cNvPr>
          <p:cNvSpPr/>
          <p:nvPr/>
        </p:nvSpPr>
        <p:spPr>
          <a:xfrm>
            <a:off x="1120354" y="1196747"/>
            <a:ext cx="9925942" cy="694011"/>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2" name="Rectángulo 41">
            <a:extLst>
              <a:ext uri="{FF2B5EF4-FFF2-40B4-BE49-F238E27FC236}">
                <a16:creationId xmlns:a16="http://schemas.microsoft.com/office/drawing/2014/main" id="{851E1BDC-AAF4-C978-C938-F414B14463F7}"/>
              </a:ext>
            </a:extLst>
          </p:cNvPr>
          <p:cNvSpPr/>
          <p:nvPr/>
        </p:nvSpPr>
        <p:spPr>
          <a:xfrm>
            <a:off x="3065064" y="1547733"/>
            <a:ext cx="6536135" cy="295334"/>
          </a:xfrm>
          <a:prstGeom prst="rect">
            <a:avLst/>
          </a:prstGeom>
          <a:noFill/>
          <a:ln w="381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chemeClr val="bg1"/>
                </a:solidFill>
                <a:effectLst/>
                <a:uLnTx/>
                <a:uFillTx/>
                <a:latin typeface="Montserrat Medium"/>
                <a:ea typeface="+mn-ea"/>
                <a:cs typeface="+mn-cs"/>
              </a:rPr>
              <a:t>Líder: Jefe de Estrategia y Transformación</a:t>
            </a:r>
            <a:r>
              <a:rPr lang="es-CO" sz="1100" kern="0">
                <a:solidFill>
                  <a:schemeClr val="bg1"/>
                </a:solidFill>
                <a:latin typeface="Montserrat Medium"/>
              </a:rPr>
              <a:t> </a:t>
            </a:r>
            <a:r>
              <a:rPr kumimoji="0" lang="es-CO" sz="1100" b="0" i="0" u="none" strike="noStrike" kern="0" cap="none" spc="0" normalizeH="0" baseline="0" noProof="0">
                <a:ln>
                  <a:noFill/>
                </a:ln>
                <a:solidFill>
                  <a:schemeClr val="bg1"/>
                </a:solidFill>
                <a:effectLst/>
                <a:uLnTx/>
                <a:uFillTx/>
                <a:latin typeface="Montserrat Medium"/>
                <a:ea typeface="+mn-ea"/>
                <a:cs typeface="+mn-cs"/>
              </a:rPr>
              <a:t>y Jefe de Tecnologías de la Información</a:t>
            </a:r>
          </a:p>
        </p:txBody>
      </p:sp>
      <p:sp>
        <p:nvSpPr>
          <p:cNvPr id="43" name="CuadroTexto 6">
            <a:extLst>
              <a:ext uri="{FF2B5EF4-FFF2-40B4-BE49-F238E27FC236}">
                <a16:creationId xmlns:a16="http://schemas.microsoft.com/office/drawing/2014/main" id="{4459848D-45FF-A69D-F8F6-502006EDCED6}"/>
              </a:ext>
            </a:extLst>
          </p:cNvPr>
          <p:cNvSpPr txBox="1"/>
          <p:nvPr/>
        </p:nvSpPr>
        <p:spPr>
          <a:xfrm rot="4">
            <a:off x="3065065" y="1266068"/>
            <a:ext cx="6695021" cy="338554"/>
          </a:xfrm>
          <a:prstGeom prst="rect">
            <a:avLst/>
          </a:prstGeom>
          <a:noFill/>
          <a:ln cap="flat">
            <a:noFill/>
          </a:ln>
          <a:effectLst/>
        </p:spPr>
        <p:txBody>
          <a:bodyPr vert="horz" wrap="square" lIns="91440" tIns="45720" rIns="91440" bIns="45720" anchor="t" anchorCtr="1"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schemeClr val="bg1"/>
                </a:solidFill>
                <a:effectLst/>
                <a:uLnTx/>
                <a:uFillTx/>
                <a:latin typeface="Montserrat Medium"/>
                <a:ea typeface="+mn-ea"/>
                <a:cs typeface="+mn-cs"/>
              </a:rPr>
              <a:t>Estrategia de transformación Digital y Analítica</a:t>
            </a:r>
          </a:p>
        </p:txBody>
      </p:sp>
      <p:sp>
        <p:nvSpPr>
          <p:cNvPr id="44" name="Freeform 422">
            <a:extLst>
              <a:ext uri="{FF2B5EF4-FFF2-40B4-BE49-F238E27FC236}">
                <a16:creationId xmlns:a16="http://schemas.microsoft.com/office/drawing/2014/main" id="{416F6BE5-8971-C0BE-B7AA-FEABAAEF73F3}"/>
              </a:ext>
            </a:extLst>
          </p:cNvPr>
          <p:cNvSpPr>
            <a:spLocks/>
          </p:cNvSpPr>
          <p:nvPr/>
        </p:nvSpPr>
        <p:spPr bwMode="auto">
          <a:xfrm>
            <a:off x="6314892" y="5489428"/>
            <a:ext cx="4619540"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45" name="Freeform 422">
            <a:extLst>
              <a:ext uri="{FF2B5EF4-FFF2-40B4-BE49-F238E27FC236}">
                <a16:creationId xmlns:a16="http://schemas.microsoft.com/office/drawing/2014/main" id="{201A6EE9-D8CF-E5EB-1C86-7142AC7F1C8B}"/>
              </a:ext>
            </a:extLst>
          </p:cNvPr>
          <p:cNvSpPr>
            <a:spLocks/>
          </p:cNvSpPr>
          <p:nvPr/>
        </p:nvSpPr>
        <p:spPr bwMode="auto">
          <a:xfrm>
            <a:off x="6270858" y="2509544"/>
            <a:ext cx="4663573" cy="2501104"/>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46" name="Google Shape;7789;p148">
            <a:extLst>
              <a:ext uri="{FF2B5EF4-FFF2-40B4-BE49-F238E27FC236}">
                <a16:creationId xmlns:a16="http://schemas.microsoft.com/office/drawing/2014/main" id="{6088E104-163A-25B3-1FEB-BC8BBA9FDA81}"/>
              </a:ext>
            </a:extLst>
          </p:cNvPr>
          <p:cNvSpPr txBox="1">
            <a:spLocks noChangeArrowheads="1"/>
          </p:cNvSpPr>
          <p:nvPr/>
        </p:nvSpPr>
        <p:spPr bwMode="auto">
          <a:xfrm>
            <a:off x="6924676" y="2091178"/>
            <a:ext cx="3786558"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defPPr>
              <a:defRPr lang="es-CO"/>
            </a:defPPr>
            <a:lvl1pPr marR="0" lvl="0" indent="0" algn="ctr" fontAlgn="auto">
              <a:lnSpc>
                <a:spcPct val="100000"/>
              </a:lnSpc>
              <a:spcBef>
                <a:spcPts val="0"/>
              </a:spcBef>
              <a:spcAft>
                <a:spcPts val="0"/>
              </a:spcAft>
              <a:buClr>
                <a:srgbClr val="000000"/>
              </a:buClr>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Montserrat Medium"/>
                <a:cs typeface="Arial"/>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Descripción del cambio</a:t>
            </a:r>
          </a:p>
        </p:txBody>
      </p:sp>
      <p:sp>
        <p:nvSpPr>
          <p:cNvPr id="47" name="Freeform 422">
            <a:extLst>
              <a:ext uri="{FF2B5EF4-FFF2-40B4-BE49-F238E27FC236}">
                <a16:creationId xmlns:a16="http://schemas.microsoft.com/office/drawing/2014/main" id="{CEC7B8AB-6DD0-7D67-35DA-B17A06E5A197}"/>
              </a:ext>
            </a:extLst>
          </p:cNvPr>
          <p:cNvSpPr>
            <a:spLocks/>
          </p:cNvSpPr>
          <p:nvPr/>
        </p:nvSpPr>
        <p:spPr bwMode="auto">
          <a:xfrm>
            <a:off x="1120354" y="2527644"/>
            <a:ext cx="4639145" cy="248406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48" name="Google Shape;7789;p148">
            <a:extLst>
              <a:ext uri="{FF2B5EF4-FFF2-40B4-BE49-F238E27FC236}">
                <a16:creationId xmlns:a16="http://schemas.microsoft.com/office/drawing/2014/main" id="{F7A55AAA-9361-19D8-DA8A-0DBB26169CDB}"/>
              </a:ext>
            </a:extLst>
          </p:cNvPr>
          <p:cNvSpPr txBox="1">
            <a:spLocks noChangeArrowheads="1"/>
          </p:cNvSpPr>
          <p:nvPr/>
        </p:nvSpPr>
        <p:spPr bwMode="auto">
          <a:xfrm>
            <a:off x="1712365" y="2091178"/>
            <a:ext cx="357370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Causa del cambio</a:t>
            </a:r>
          </a:p>
        </p:txBody>
      </p:sp>
      <p:sp>
        <p:nvSpPr>
          <p:cNvPr id="49" name="Google Shape;7789;p148">
            <a:extLst>
              <a:ext uri="{FF2B5EF4-FFF2-40B4-BE49-F238E27FC236}">
                <a16:creationId xmlns:a16="http://schemas.microsoft.com/office/drawing/2014/main" id="{F793467D-A388-A919-373B-4D7D5DF33D36}"/>
              </a:ext>
            </a:extLst>
          </p:cNvPr>
          <p:cNvSpPr txBox="1">
            <a:spLocks noChangeArrowheads="1"/>
          </p:cNvSpPr>
          <p:nvPr/>
        </p:nvSpPr>
        <p:spPr bwMode="auto">
          <a:xfrm>
            <a:off x="6601124" y="5140977"/>
            <a:ext cx="4333307"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Consecuencias del cambio</a:t>
            </a:r>
          </a:p>
        </p:txBody>
      </p:sp>
      <p:sp>
        <p:nvSpPr>
          <p:cNvPr id="50" name="Google Shape;7789;p148">
            <a:extLst>
              <a:ext uri="{FF2B5EF4-FFF2-40B4-BE49-F238E27FC236}">
                <a16:creationId xmlns:a16="http://schemas.microsoft.com/office/drawing/2014/main" id="{651ACB25-A5F5-4D47-7395-A824D3127BC5}"/>
              </a:ext>
            </a:extLst>
          </p:cNvPr>
          <p:cNvSpPr txBox="1">
            <a:spLocks noChangeArrowheads="1"/>
          </p:cNvSpPr>
          <p:nvPr/>
        </p:nvSpPr>
        <p:spPr bwMode="auto">
          <a:xfrm>
            <a:off x="1548698" y="5140075"/>
            <a:ext cx="1637723"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Fecha del cambio</a:t>
            </a:r>
          </a:p>
        </p:txBody>
      </p:sp>
      <p:pic>
        <p:nvPicPr>
          <p:cNvPr id="51" name="Gráfico 50" descr="Transferencia contorno">
            <a:extLst>
              <a:ext uri="{FF2B5EF4-FFF2-40B4-BE49-F238E27FC236}">
                <a16:creationId xmlns:a16="http://schemas.microsoft.com/office/drawing/2014/main" id="{A6B0B59E-A28C-2328-912A-63A874DDB9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1124" y="5141783"/>
            <a:ext cx="264210" cy="264210"/>
          </a:xfrm>
          <a:prstGeom prst="rect">
            <a:avLst/>
          </a:prstGeom>
        </p:spPr>
      </p:pic>
      <p:pic>
        <p:nvPicPr>
          <p:cNvPr id="52" name="Gráfico 51" descr="Calendario mensual contorno">
            <a:extLst>
              <a:ext uri="{FF2B5EF4-FFF2-40B4-BE49-F238E27FC236}">
                <a16:creationId xmlns:a16="http://schemas.microsoft.com/office/drawing/2014/main" id="{994BF456-0EE6-6CB3-288C-E0EBD19035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3447" y="5122384"/>
            <a:ext cx="264921" cy="264921"/>
          </a:xfrm>
          <a:prstGeom prst="rect">
            <a:avLst/>
          </a:prstGeom>
        </p:spPr>
      </p:pic>
      <p:pic>
        <p:nvPicPr>
          <p:cNvPr id="53" name="Gráfico 52" descr="Documento contorno">
            <a:extLst>
              <a:ext uri="{FF2B5EF4-FFF2-40B4-BE49-F238E27FC236}">
                <a16:creationId xmlns:a16="http://schemas.microsoft.com/office/drawing/2014/main" id="{9FFD6FC7-E8BD-A725-3114-91092CCE11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7585" y="2070861"/>
            <a:ext cx="274173" cy="274173"/>
          </a:xfrm>
          <a:prstGeom prst="rect">
            <a:avLst/>
          </a:prstGeom>
        </p:spPr>
      </p:pic>
      <p:sp>
        <p:nvSpPr>
          <p:cNvPr id="54" name="Rectángulo: esquinas redondeadas 53">
            <a:extLst>
              <a:ext uri="{FF2B5EF4-FFF2-40B4-BE49-F238E27FC236}">
                <a16:creationId xmlns:a16="http://schemas.microsoft.com/office/drawing/2014/main" id="{68E9F8EC-277A-5DFA-AA63-7C161D7E1E8C}"/>
              </a:ext>
            </a:extLst>
          </p:cNvPr>
          <p:cNvSpPr/>
          <p:nvPr/>
        </p:nvSpPr>
        <p:spPr>
          <a:xfrm>
            <a:off x="3828089" y="5068917"/>
            <a:ext cx="2124000" cy="349200"/>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5" name="Google Shape;7789;p148">
            <a:extLst>
              <a:ext uri="{FF2B5EF4-FFF2-40B4-BE49-F238E27FC236}">
                <a16:creationId xmlns:a16="http://schemas.microsoft.com/office/drawing/2014/main" id="{ACCD1A71-94D0-ED7C-3402-CCBFE1034DEC}"/>
              </a:ext>
            </a:extLst>
          </p:cNvPr>
          <p:cNvSpPr txBox="1">
            <a:spLocks noChangeArrowheads="1"/>
          </p:cNvSpPr>
          <p:nvPr/>
        </p:nvSpPr>
        <p:spPr bwMode="auto">
          <a:xfrm>
            <a:off x="3998157" y="5138924"/>
            <a:ext cx="1879924" cy="2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CO"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Arial"/>
                <a:sym typeface="Arial" panose="020B0604020202020204" pitchFamily="34" charset="0"/>
              </a:rPr>
              <a:t>Impacto del cambio</a:t>
            </a:r>
          </a:p>
        </p:txBody>
      </p:sp>
      <p:sp>
        <p:nvSpPr>
          <p:cNvPr id="56" name="Freeform 422">
            <a:extLst>
              <a:ext uri="{FF2B5EF4-FFF2-40B4-BE49-F238E27FC236}">
                <a16:creationId xmlns:a16="http://schemas.microsoft.com/office/drawing/2014/main" id="{990C0F26-FBC2-9973-2432-1B077E9C75EE}"/>
              </a:ext>
            </a:extLst>
          </p:cNvPr>
          <p:cNvSpPr>
            <a:spLocks/>
          </p:cNvSpPr>
          <p:nvPr/>
        </p:nvSpPr>
        <p:spPr bwMode="auto">
          <a:xfrm>
            <a:off x="1120353" y="5489428"/>
            <a:ext cx="2225113"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57" name="Freeform 422">
            <a:extLst>
              <a:ext uri="{FF2B5EF4-FFF2-40B4-BE49-F238E27FC236}">
                <a16:creationId xmlns:a16="http://schemas.microsoft.com/office/drawing/2014/main" id="{DB0B35FC-8C87-075E-AD30-C01E5C36B173}"/>
              </a:ext>
            </a:extLst>
          </p:cNvPr>
          <p:cNvSpPr>
            <a:spLocks/>
          </p:cNvSpPr>
          <p:nvPr/>
        </p:nvSpPr>
        <p:spPr bwMode="auto">
          <a:xfrm>
            <a:off x="3672769" y="5482125"/>
            <a:ext cx="2204341" cy="586800"/>
          </a:xfrm>
          <a:prstGeom prst="rect">
            <a:avLst/>
          </a:prstGeom>
          <a:solidFill>
            <a:srgbClr val="A5A5A5">
              <a:lumMod val="20000"/>
              <a:lumOff val="80000"/>
            </a:srgbClr>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pic>
        <p:nvPicPr>
          <p:cNvPr id="58" name="Gráfico 57" descr="Portapapeles comprobado contorno">
            <a:extLst>
              <a:ext uri="{FF2B5EF4-FFF2-40B4-BE49-F238E27FC236}">
                <a16:creationId xmlns:a16="http://schemas.microsoft.com/office/drawing/2014/main" id="{A082BDFE-3DF4-1356-B6FB-E73F3844FD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9813" y="5143044"/>
            <a:ext cx="263986" cy="263986"/>
          </a:xfrm>
          <a:prstGeom prst="rect">
            <a:avLst/>
          </a:prstGeom>
        </p:spPr>
      </p:pic>
      <p:sp>
        <p:nvSpPr>
          <p:cNvPr id="59" name="Google Shape;7788;p148">
            <a:extLst>
              <a:ext uri="{FF2B5EF4-FFF2-40B4-BE49-F238E27FC236}">
                <a16:creationId xmlns:a16="http://schemas.microsoft.com/office/drawing/2014/main" id="{84C635BC-07F9-DF5F-E6A9-47C9B44DFC87}"/>
              </a:ext>
            </a:extLst>
          </p:cNvPr>
          <p:cNvSpPr txBox="1">
            <a:spLocks noChangeArrowheads="1"/>
          </p:cNvSpPr>
          <p:nvPr/>
        </p:nvSpPr>
        <p:spPr bwMode="auto">
          <a:xfrm>
            <a:off x="1304860" y="5501503"/>
            <a:ext cx="1903721" cy="587217"/>
          </a:xfrm>
          <a:prstGeom prst="roundRect">
            <a:avLst>
              <a:gd name="adj" fmla="val 299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lang="es-CO" altLang="en-US" sz="1200">
                <a:solidFill>
                  <a:prstClr val="black"/>
                </a:solidFill>
                <a:latin typeface="Montserrat Medium"/>
                <a:cs typeface="Open Sans" panose="020B0606030504020204" pitchFamily="34" charset="0"/>
                <a:sym typeface="Open Sans" panose="020B0606030504020204" pitchFamily="34" charset="0"/>
              </a:rPr>
              <a:t>24</a:t>
            </a: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 de septiembre de 2025</a:t>
            </a:r>
          </a:p>
        </p:txBody>
      </p:sp>
      <p:sp>
        <p:nvSpPr>
          <p:cNvPr id="60" name="Google Shape;7788;p148">
            <a:extLst>
              <a:ext uri="{FF2B5EF4-FFF2-40B4-BE49-F238E27FC236}">
                <a16:creationId xmlns:a16="http://schemas.microsoft.com/office/drawing/2014/main" id="{101E6C38-A158-B9CA-66ED-49444B14F4D0}"/>
              </a:ext>
            </a:extLst>
          </p:cNvPr>
          <p:cNvSpPr txBox="1">
            <a:spLocks noChangeArrowheads="1"/>
          </p:cNvSpPr>
          <p:nvPr/>
        </p:nvSpPr>
        <p:spPr bwMode="auto">
          <a:xfrm>
            <a:off x="3828089" y="5501503"/>
            <a:ext cx="1931410" cy="58721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Open Sans" panose="020B0606030504020204" pitchFamily="34" charset="0"/>
              </a:rPr>
              <a:t>Cronograma del proyecto</a:t>
            </a:r>
          </a:p>
        </p:txBody>
      </p:sp>
      <p:sp>
        <p:nvSpPr>
          <p:cNvPr id="61" name="Google Shape;7788;p148">
            <a:extLst>
              <a:ext uri="{FF2B5EF4-FFF2-40B4-BE49-F238E27FC236}">
                <a16:creationId xmlns:a16="http://schemas.microsoft.com/office/drawing/2014/main" id="{3BFB6807-53A9-9066-EA5B-BBB227AB67A7}"/>
              </a:ext>
            </a:extLst>
          </p:cNvPr>
          <p:cNvSpPr txBox="1">
            <a:spLocks noChangeArrowheads="1"/>
          </p:cNvSpPr>
          <p:nvPr/>
        </p:nvSpPr>
        <p:spPr bwMode="auto">
          <a:xfrm>
            <a:off x="6432502" y="5513434"/>
            <a:ext cx="4278731" cy="5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B402"/>
              </a:buClr>
              <a:buSzPct val="90000"/>
              <a:buFont typeface="Arial" panose="020B0604020202020204" pitchFamily="34" charset="0"/>
              <a:buNone/>
              <a:tabLst/>
              <a:defRPr/>
            </a:pP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Cambio en las actividades que </a:t>
            </a:r>
            <a:r>
              <a:rPr kumimoji="0" lang="es-CO" altLang="en-US" sz="120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impacta </a:t>
            </a:r>
            <a:r>
              <a:rPr kumimoji="0" lang="es-CO" altLang="en-US" sz="1200" b="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la fecha de finalización del proyecto </a:t>
            </a:r>
            <a:r>
              <a:rPr kumimoji="0" lang="es-CO" altLang="en-US" sz="1200" b="0" i="1"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Open Sans" panose="020B0606030504020204" pitchFamily="34" charset="0"/>
                <a:sym typeface="Arial" panose="020B0604020202020204" pitchFamily="34" charset="0"/>
              </a:rPr>
              <a:t>(15/12/2025 al 31/12/2025)</a:t>
            </a:r>
          </a:p>
        </p:txBody>
      </p:sp>
      <p:sp>
        <p:nvSpPr>
          <p:cNvPr id="63" name="CuadroTexto 62">
            <a:extLst>
              <a:ext uri="{FF2B5EF4-FFF2-40B4-BE49-F238E27FC236}">
                <a16:creationId xmlns:a16="http://schemas.microsoft.com/office/drawing/2014/main" id="{588E5914-2C2C-5CAB-1012-89D9E737C592}"/>
              </a:ext>
            </a:extLst>
          </p:cNvPr>
          <p:cNvSpPr txBox="1"/>
          <p:nvPr/>
        </p:nvSpPr>
        <p:spPr>
          <a:xfrm>
            <a:off x="1257569" y="2914266"/>
            <a:ext cx="4369236" cy="1692771"/>
          </a:xfrm>
          <a:prstGeom prst="rect">
            <a:avLst/>
          </a:prstGeom>
          <a:noFill/>
        </p:spPr>
        <p:txBody>
          <a:bodyPr wrap="square" anchor="ctr">
            <a:spAutoFit/>
          </a:bodyPr>
          <a:lstStyle/>
          <a:p>
            <a:pPr algn="just">
              <a:defRPr/>
            </a:pPr>
            <a:r>
              <a:rPr kumimoji="0" lang="es-MX" sz="1300" b="1"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rPr>
              <a:t>Caso de uso 3: Transmisión y análisis del FDI: </a:t>
            </a:r>
          </a:p>
          <a:p>
            <a:pPr algn="just">
              <a:defRPr/>
            </a:pPr>
            <a:endParaRPr kumimoji="0" lang="es-MX" sz="1300" b="1"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endParaRPr>
          </a:p>
          <a:p>
            <a:pPr algn="just">
              <a:defRPr/>
            </a:pPr>
            <a:r>
              <a:rPr kumimoji="0" lang="es-MX" sz="1300"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rPr>
              <a:t>Dado que el requerimiento no contaba con una estimación inicial, no fue posible avanzar en su revisión técnica. Tras recibir la estimación por parte de la Fábrica de software, se presentó y se autorizó por parte del grupo de Arquitectura Empresarial y Transformación</a:t>
            </a:r>
            <a:r>
              <a:rPr lang="es-MX" sz="1300">
                <a:latin typeface="Montserrat Medium"/>
                <a:cs typeface="Open Sans" panose="020B0606030504020204" pitchFamily="34" charset="0"/>
                <a:sym typeface="Arial" panose="020B0604020202020204" pitchFamily="34" charset="0"/>
              </a:rPr>
              <a:t> Digital.</a:t>
            </a:r>
            <a:endParaRPr kumimoji="0" lang="es-MX" sz="1300" i="0" u="none" strike="noStrike" kern="1200" cap="none" spc="0" normalizeH="0" baseline="0" noProof="0">
              <a:ln>
                <a:noFill/>
              </a:ln>
              <a:effectLst/>
              <a:uLnTx/>
              <a:uFillTx/>
              <a:latin typeface="Montserrat Medium"/>
              <a:ea typeface="+mn-ea"/>
              <a:cs typeface="Open Sans" panose="020B0606030504020204" pitchFamily="34" charset="0"/>
              <a:sym typeface="Arial" panose="020B0604020202020204" pitchFamily="34" charset="0"/>
            </a:endParaRPr>
          </a:p>
        </p:txBody>
      </p:sp>
      <p:pic>
        <p:nvPicPr>
          <p:cNvPr id="64" name="Gráfico 63" descr="Engranajes contorno">
            <a:extLst>
              <a:ext uri="{FF2B5EF4-FFF2-40B4-BE49-F238E27FC236}">
                <a16:creationId xmlns:a16="http://schemas.microsoft.com/office/drawing/2014/main" id="{697CBF32-F1C6-11DF-EDC6-0FDCC8EA5A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99447" y="2059455"/>
            <a:ext cx="345370" cy="345370"/>
          </a:xfrm>
          <a:prstGeom prst="rect">
            <a:avLst/>
          </a:prstGeom>
        </p:spPr>
      </p:pic>
      <p:pic>
        <p:nvPicPr>
          <p:cNvPr id="66" name="Imagen 65">
            <a:extLst>
              <a:ext uri="{FF2B5EF4-FFF2-40B4-BE49-F238E27FC236}">
                <a16:creationId xmlns:a16="http://schemas.microsoft.com/office/drawing/2014/main" id="{0E5B5B86-7C63-7DEA-7727-652CA6CE6171}"/>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906" b="98534" l="9971" r="89883">
                        <a14:foregroundMark x1="35484" y1="99120" x2="31378" y2="91056"/>
                        <a14:foregroundMark x1="31378" y1="91056" x2="30059" y2="89736"/>
                        <a14:foregroundMark x1="84018" y1="98534" x2="83871" y2="89443"/>
                        <a14:foregroundMark x1="22874" y1="53372" x2="23314" y2="60997"/>
                        <a14:foregroundMark x1="23314" y1="60997" x2="30645" y2="61877"/>
                        <a14:foregroundMark x1="30645" y1="61877" x2="31965" y2="54692"/>
                        <a14:foregroundMark x1="31965" y1="54692" x2="21994" y2="53079"/>
                        <a14:foregroundMark x1="29619" y1="7478" x2="46334" y2="1906"/>
                        <a14:foregroundMark x1="55279" y1="2493" x2="55425" y2="2493"/>
                      </a14:backgroundRemoval>
                    </a14:imgEffect>
                  </a14:imgLayer>
                </a14:imgProps>
              </a:ext>
            </a:extLst>
          </a:blip>
          <a:stretch>
            <a:fillRect/>
          </a:stretch>
        </p:blipFill>
        <p:spPr>
          <a:xfrm>
            <a:off x="1696815" y="1372727"/>
            <a:ext cx="349825" cy="349825"/>
          </a:xfrm>
          <a:prstGeom prst="rect">
            <a:avLst/>
          </a:prstGeom>
        </p:spPr>
      </p:pic>
      <p:sp>
        <p:nvSpPr>
          <p:cNvPr id="2" name="CuadroTexto 1">
            <a:extLst>
              <a:ext uri="{FF2B5EF4-FFF2-40B4-BE49-F238E27FC236}">
                <a16:creationId xmlns:a16="http://schemas.microsoft.com/office/drawing/2014/main" id="{8EDBF8E4-0E70-DAEA-DDF8-5F9E2E3FBDFD}"/>
              </a:ext>
            </a:extLst>
          </p:cNvPr>
          <p:cNvSpPr txBox="1"/>
          <p:nvPr/>
        </p:nvSpPr>
        <p:spPr>
          <a:xfrm>
            <a:off x="6435653" y="3051364"/>
            <a:ext cx="4344045" cy="1492716"/>
          </a:xfrm>
          <a:prstGeom prst="rect">
            <a:avLst/>
          </a:prstGeom>
          <a:noFill/>
        </p:spPr>
        <p:txBody>
          <a:bodyPr wrap="square" anchor="ctr">
            <a:spAutoFit/>
          </a:bodyPr>
          <a:lstStyle/>
          <a:p>
            <a:pPr algn="just">
              <a:defRPr/>
            </a:pPr>
            <a:r>
              <a:rPr kumimoji="0" lang="es-MX" sz="1300" b="1"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Caso de uso 3: Transmisión y análisis del FDI: </a:t>
            </a:r>
          </a:p>
          <a:p>
            <a:pPr algn="just">
              <a:defRPr/>
            </a:pPr>
            <a:endParaRPr lang="es-MX" sz="1300" b="1">
              <a:solidFill>
                <a:prstClr val="black"/>
              </a:solidFill>
              <a:latin typeface="Montserrat Medium"/>
              <a:cs typeface="Open Sans" panose="020B0606030504020204" pitchFamily="34" charset="0"/>
              <a:sym typeface="Arial" panose="020B0604020202020204" pitchFamily="34" charset="0"/>
            </a:endParaRPr>
          </a:p>
          <a:p>
            <a:pPr>
              <a:defRPr/>
            </a:pPr>
            <a:r>
              <a:rPr kumimoji="0" lang="es-MX" sz="1300" i="0" u="none" strike="noStrike" kern="1200" cap="none" spc="0" normalizeH="0" baseline="0" noProof="0">
                <a:ln>
                  <a:noFill/>
                </a:ln>
                <a:solidFill>
                  <a:prstClr val="black"/>
                </a:solidFill>
                <a:effectLst/>
                <a:uLnTx/>
                <a:uFillTx/>
                <a:latin typeface="Montserrat Medium"/>
                <a:ea typeface="+mn-ea"/>
                <a:cs typeface="Open Sans" panose="020B0606030504020204" pitchFamily="34" charset="0"/>
                <a:sym typeface="Arial" panose="020B0604020202020204" pitchFamily="34" charset="0"/>
              </a:rPr>
              <a:t>Incluir las nuevas </a:t>
            </a:r>
            <a:r>
              <a:rPr lang="es-MX" sz="1300">
                <a:solidFill>
                  <a:prstClr val="black"/>
                </a:solidFill>
                <a:latin typeface="Montserrat Medium"/>
                <a:cs typeface="Open Sans" panose="020B0606030504020204" pitchFamily="34" charset="0"/>
                <a:sym typeface="Arial" panose="020B0604020202020204" pitchFamily="34" charset="0"/>
              </a:rPr>
              <a:t>actividades estimadas por la fábrica de software con sus respectivos tiempos para llevar a cabo las </a:t>
            </a:r>
            <a:r>
              <a:rPr lang="es-MX" sz="1300" i="1">
                <a:solidFill>
                  <a:prstClr val="black"/>
                </a:solidFill>
                <a:effectLst>
                  <a:outerShdw blurRad="38100" dist="38100" dir="2700000" algn="tl">
                    <a:srgbClr val="000000">
                      <a:alpha val="43137"/>
                    </a:srgbClr>
                  </a:outerShdw>
                </a:effectLst>
                <a:latin typeface="Montserrat Medium"/>
                <a:cs typeface="Open Sans" panose="020B0606030504020204" pitchFamily="34" charset="0"/>
                <a:sym typeface="Arial" panose="020B0604020202020204" pitchFamily="34" charset="0"/>
              </a:rPr>
              <a:t>Mejoras al aplicativo de inscripción y la Incorporación de cambios en el sitio web de pago.</a:t>
            </a:r>
          </a:p>
        </p:txBody>
      </p:sp>
      <p:sp>
        <p:nvSpPr>
          <p:cNvPr id="3" name="Rectángulo 2">
            <a:extLst>
              <a:ext uri="{FF2B5EF4-FFF2-40B4-BE49-F238E27FC236}">
                <a16:creationId xmlns:a16="http://schemas.microsoft.com/office/drawing/2014/main" id="{44A11A60-432C-4795-CE06-9985CD30DAF5}"/>
              </a:ext>
            </a:extLst>
          </p:cNvPr>
          <p:cNvSpPr/>
          <p:nvPr/>
        </p:nvSpPr>
        <p:spPr>
          <a:xfrm>
            <a:off x="9138361" y="6273546"/>
            <a:ext cx="1796070" cy="2838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i="1">
                <a:solidFill>
                  <a:schemeClr val="tx1"/>
                </a:solidFill>
              </a:rPr>
              <a:t>Informativo</a:t>
            </a:r>
            <a:endParaRPr lang="es-CO" sz="1600" i="1">
              <a:solidFill>
                <a:schemeClr val="tx1"/>
              </a:solidFill>
            </a:endParaRPr>
          </a:p>
        </p:txBody>
      </p:sp>
    </p:spTree>
    <p:extLst>
      <p:ext uri="{BB962C8B-B14F-4D97-AF65-F5344CB8AC3E}">
        <p14:creationId xmlns:p14="http://schemas.microsoft.com/office/powerpoint/2010/main" val="13628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4B1F2-B126-4BC2-8243-5542272112E7}"/>
              </a:ext>
            </a:extLst>
          </p:cNvPr>
          <p:cNvSpPr>
            <a:spLocks noGrp="1"/>
          </p:cNvSpPr>
          <p:nvPr>
            <p:ph type="title"/>
          </p:nvPr>
        </p:nvSpPr>
        <p:spPr>
          <a:xfrm>
            <a:off x="4775200" y="1191840"/>
            <a:ext cx="7291882" cy="3679963"/>
          </a:xfrm>
        </p:spPr>
        <p:txBody>
          <a:bodyPr>
            <a:normAutofit/>
          </a:bodyPr>
          <a:lstStyle/>
          <a:p>
            <a:r>
              <a:rPr lang="es-MX" sz="5200" b="1">
                <a:solidFill>
                  <a:srgbClr val="F2F2F2"/>
                </a:solidFill>
                <a:latin typeface="Montserrat Bold" panose="00000800000000000000" pitchFamily="2" charset="0"/>
                <a:ea typeface="+mn-ea"/>
                <a:cs typeface="+mn-cs"/>
              </a:rPr>
              <a:t>2</a:t>
            </a:r>
            <a:r>
              <a:rPr kumimoji="0" lang="es-MX" sz="52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t>. Avances de los proyectos </a:t>
            </a:r>
            <a:br>
              <a:rPr kumimoji="0" lang="es-CO" sz="36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br>
            <a:endParaRPr lang="es-CO"/>
          </a:p>
        </p:txBody>
      </p:sp>
      <p:pic>
        <p:nvPicPr>
          <p:cNvPr id="7" name="Marcador de posición de imagen 6" descr="Un grupo de personas en un salón de clases&#10;&#10;El contenido generado por IA puede ser incorrecto.">
            <a:extLst>
              <a:ext uri="{FF2B5EF4-FFF2-40B4-BE49-F238E27FC236}">
                <a16:creationId xmlns:a16="http://schemas.microsoft.com/office/drawing/2014/main" id="{51D84C21-5978-939E-AD45-E27C53CF0F4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 r="15"/>
          <a:stretch>
            <a:fillRect/>
          </a:stretch>
        </p:blipFill>
        <p:spPr/>
      </p:pic>
    </p:spTree>
    <p:extLst>
      <p:ext uri="{BB962C8B-B14F-4D97-AF65-F5344CB8AC3E}">
        <p14:creationId xmlns:p14="http://schemas.microsoft.com/office/powerpoint/2010/main" val="4225260828"/>
      </p:ext>
    </p:extLst>
  </p:cSld>
  <p:clrMapOvr>
    <a:masterClrMapping/>
  </p:clrMapOvr>
</p:sld>
</file>

<file path=ppt/theme/theme1.xml><?xml version="1.0" encoding="utf-8"?>
<a:theme xmlns:a="http://schemas.openxmlformats.org/drawingml/2006/main" name="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Fogafin">
    <a:dk1>
      <a:srgbClr val="F2F2F2"/>
    </a:dk1>
    <a:lt1>
      <a:srgbClr val="F2F2F2"/>
    </a:lt1>
    <a:dk2>
      <a:srgbClr val="00609C"/>
    </a:dk2>
    <a:lt2>
      <a:srgbClr val="61A60E"/>
    </a:lt2>
    <a:accent1>
      <a:srgbClr val="FF9300"/>
    </a:accent1>
    <a:accent2>
      <a:srgbClr val="901440"/>
    </a:accent2>
    <a:accent3>
      <a:srgbClr val="41678C"/>
    </a:accent3>
    <a:accent4>
      <a:srgbClr val="26B2A8"/>
    </a:accent4>
    <a:accent5>
      <a:srgbClr val="5B9BD5"/>
    </a:accent5>
    <a:accent6>
      <a:srgbClr val="EA593B"/>
    </a:accent6>
    <a:hlink>
      <a:srgbClr val="2AADFF"/>
    </a:hlink>
    <a:folHlink>
      <a:srgbClr val="FFC000"/>
    </a:folHlink>
  </a:clrScheme>
  <a:fontScheme name="Personalizado 3">
    <a:majorFont>
      <a:latin typeface="Montserrat 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ogafin">
    <a:dk1>
      <a:srgbClr val="F2F2F2"/>
    </a:dk1>
    <a:lt1>
      <a:srgbClr val="F2F2F2"/>
    </a:lt1>
    <a:dk2>
      <a:srgbClr val="00609C"/>
    </a:dk2>
    <a:lt2>
      <a:srgbClr val="61A60E"/>
    </a:lt2>
    <a:accent1>
      <a:srgbClr val="FF9300"/>
    </a:accent1>
    <a:accent2>
      <a:srgbClr val="901440"/>
    </a:accent2>
    <a:accent3>
      <a:srgbClr val="41678C"/>
    </a:accent3>
    <a:accent4>
      <a:srgbClr val="26B2A8"/>
    </a:accent4>
    <a:accent5>
      <a:srgbClr val="5B9BD5"/>
    </a:accent5>
    <a:accent6>
      <a:srgbClr val="EA593B"/>
    </a:accent6>
    <a:hlink>
      <a:srgbClr val="2AADFF"/>
    </a:hlink>
    <a:folHlink>
      <a:srgbClr val="FFC000"/>
    </a:folHlink>
  </a:clrScheme>
  <a:fontScheme name="Personalizado 3">
    <a:majorFont>
      <a:latin typeface="Montserrat 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M - Theme 18 - Light">
    <a:dk1>
      <a:srgbClr val="AAAAAA"/>
    </a:dk1>
    <a:lt1>
      <a:srgbClr val="FFFFFF"/>
    </a:lt1>
    <a:dk2>
      <a:srgbClr val="08204C"/>
    </a:dk2>
    <a:lt2>
      <a:srgbClr val="FEFFFE"/>
    </a:lt2>
    <a:accent1>
      <a:srgbClr val="5C9EE6"/>
    </a:accent1>
    <a:accent2>
      <a:srgbClr val="4CCCAC"/>
    </a:accent2>
    <a:accent3>
      <a:srgbClr val="9FD468"/>
    </a:accent3>
    <a:accent4>
      <a:srgbClr val="FCCA5E"/>
    </a:accent4>
    <a:accent5>
      <a:srgbClr val="EA5362"/>
    </a:accent5>
    <a:accent6>
      <a:srgbClr val="52647F"/>
    </a:accent6>
    <a:hlink>
      <a:srgbClr val="6B9F25"/>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M - Theme 18 - Light">
    <a:dk1>
      <a:srgbClr val="AAAAAA"/>
    </a:dk1>
    <a:lt1>
      <a:srgbClr val="FFFFFF"/>
    </a:lt1>
    <a:dk2>
      <a:srgbClr val="08204C"/>
    </a:dk2>
    <a:lt2>
      <a:srgbClr val="FEFFFE"/>
    </a:lt2>
    <a:accent1>
      <a:srgbClr val="5C9EE6"/>
    </a:accent1>
    <a:accent2>
      <a:srgbClr val="4CCCAC"/>
    </a:accent2>
    <a:accent3>
      <a:srgbClr val="9FD468"/>
    </a:accent3>
    <a:accent4>
      <a:srgbClr val="FCCA5E"/>
    </a:accent4>
    <a:accent5>
      <a:srgbClr val="EA5362"/>
    </a:accent5>
    <a:accent6>
      <a:srgbClr val="52647F"/>
    </a:accent6>
    <a:hlink>
      <a:srgbClr val="6B9F25"/>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fb5f18-badb-4bf0-880b-66124d53c8cf" xsi:nil="true"/>
    <lcf76f155ced4ddcb4097134ff3c332f xmlns="c09243ad-761b-4fd7-9bc9-8c09ac0a46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3C71FF5225D4047A71B890B2E2C9748" ma:contentTypeVersion="15" ma:contentTypeDescription="Crear nuevo documento." ma:contentTypeScope="" ma:versionID="2d3f0aa97a65308a6988d0b6d931d4c2">
  <xsd:schema xmlns:xsd="http://www.w3.org/2001/XMLSchema" xmlns:xs="http://www.w3.org/2001/XMLSchema" xmlns:p="http://schemas.microsoft.com/office/2006/metadata/properties" xmlns:ns2="c09243ad-761b-4fd7-9bc9-8c09ac0a461f" xmlns:ns3="8afb5f18-badb-4bf0-880b-66124d53c8cf" targetNamespace="http://schemas.microsoft.com/office/2006/metadata/properties" ma:root="true" ma:fieldsID="4d8588704d7e667e6f45485d7959e34b" ns2:_="" ns3:_="">
    <xsd:import namespace="c09243ad-761b-4fd7-9bc9-8c09ac0a461f"/>
    <xsd:import namespace="8afb5f18-badb-4bf0-880b-66124d53c8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243ad-761b-4fd7-9bc9-8c09ac0a4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fb5f18-badb-4bf0-880b-66124d53c8cf"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19" nillable="true" ma:displayName="Taxonomy Catch All Column" ma:hidden="true" ma:list="{2e34c42d-cdae-438c-b888-8711cfb450df}" ma:internalName="TaxCatchAll" ma:showField="CatchAllData" ma:web="8afb5f18-badb-4bf0-880b-66124d53c8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7FF842-39D8-4A10-AAC0-1CD7F5D3797B}">
  <ds:schemaRefs>
    <ds:schemaRef ds:uri="c09243ad-761b-4fd7-9bc9-8c09ac0a461f"/>
    <ds:schemaRef ds:uri="8afb5f18-badb-4bf0-880b-66124d53c8cf"/>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0DBB29-2FBB-490A-B869-019029AE7578}">
  <ds:schemaRefs>
    <ds:schemaRef ds:uri="http://schemas.microsoft.com/sharepoint/v3/contenttype/forms"/>
  </ds:schemaRefs>
</ds:datastoreItem>
</file>

<file path=customXml/itemProps3.xml><?xml version="1.0" encoding="utf-8"?>
<ds:datastoreItem xmlns:ds="http://schemas.openxmlformats.org/officeDocument/2006/customXml" ds:itemID="{B878D6DF-E9F5-4B13-9658-71656AF59999}">
  <ds:schemaRefs>
    <ds:schemaRef ds:uri="8afb5f18-badb-4bf0-880b-66124d53c8cf"/>
    <ds:schemaRef ds:uri="c09243ad-761b-4fd7-9bc9-8c09ac0a46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180ebff-3196-4334-988f-1b911f0ffd4c}" enabled="0" method="" siteId="{2180ebff-3196-4334-988f-1b911f0ffd4c}" removed="1"/>
</clbl:labelList>
</file>

<file path=docProps/app.xml><?xml version="1.0" encoding="utf-8"?>
<Properties xmlns="http://schemas.openxmlformats.org/officeDocument/2006/extended-properties" xmlns:vt="http://schemas.openxmlformats.org/officeDocument/2006/docPropsVTypes">
  <TotalTime>0</TotalTime>
  <Words>5874</Words>
  <Application>Microsoft Office PowerPoint</Application>
  <PresentationFormat>Panorámica</PresentationFormat>
  <Paragraphs>1095</Paragraphs>
  <Slides>39</Slides>
  <Notes>4</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39</vt:i4>
      </vt:variant>
    </vt:vector>
  </HeadingPairs>
  <TitlesOfParts>
    <vt:vector size="51" baseType="lpstr">
      <vt:lpstr>Aptos</vt:lpstr>
      <vt:lpstr>Aptos Display</vt:lpstr>
      <vt:lpstr>Arial</vt:lpstr>
      <vt:lpstr>Calibri</vt:lpstr>
      <vt:lpstr>Courier New</vt:lpstr>
      <vt:lpstr>Montserrat</vt:lpstr>
      <vt:lpstr>Montserrat Bold</vt:lpstr>
      <vt:lpstr>Montserrat ExtraBold</vt:lpstr>
      <vt:lpstr>Montserrat Medium</vt:lpstr>
      <vt:lpstr>Myriad Pro</vt:lpstr>
      <vt:lpstr>Tema de Office</vt:lpstr>
      <vt:lpstr>2_Tema de Office</vt:lpstr>
      <vt:lpstr>Seguimiento al Plan Estratégico 2021 - 2025 </vt:lpstr>
      <vt:lpstr>Agenda</vt:lpstr>
      <vt:lpstr>1. Avances generales Plan Estratégico </vt:lpstr>
      <vt:lpstr>Presentación de PowerPoint</vt:lpstr>
      <vt:lpstr>Presentación de PowerPoint</vt:lpstr>
      <vt:lpstr>Presentación de PowerPoint</vt:lpstr>
      <vt:lpstr>Presentación de PowerPoint</vt:lpstr>
      <vt:lpstr>Presentación de PowerPoint</vt:lpstr>
      <vt:lpstr>2. Avances de los proyectos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Indicadores estratégicos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Tatiana Posso</dc:creator>
  <cp:lastModifiedBy>Juan Sebastian Melo Camacho</cp:lastModifiedBy>
  <cp:revision>2</cp:revision>
  <dcterms:created xsi:type="dcterms:W3CDTF">2024-07-08T22:54:50Z</dcterms:created>
  <dcterms:modified xsi:type="dcterms:W3CDTF">2025-11-04T20:17:37Z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0x01010013C71FF5225D4047A71B890B2E2C9748</vt:lpwstr>
  </property>
  <property fmtid="{D5CDD505-2E9C-101B-9397-08002B2CF9AE}" pid="3" name="MediaServiceImageTags">
    <vt:lpwstr/>
  </property>
</Properties>
</file>