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436" r:id="rId10"/>
    <p:sldId id="437" r:id="rId11"/>
    <p:sldId id="438" r:id="rId12"/>
    <p:sldId id="439" r:id="rId13"/>
    <p:sldId id="434" r:id="rId14"/>
    <p:sldId id="440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EAFC47B-98CE-43A0-934B-B1C879F9F606}"/>
    <pc:docChg chg="undo custSel modSld">
      <pc:chgData name="Elquin Alexis Huertas Ramirez" userId="d6204182-b1b1-4876-9d61-6b4cea7aba13" providerId="ADAL" clId="{8EAFC47B-98CE-43A0-934B-B1C879F9F606}" dt="2026-01-28T17:11:31.890" v="582" actId="20577"/>
      <pc:docMkLst>
        <pc:docMk/>
      </pc:docMkLst>
      <pc:sldChg chg="addSp delSp modSp mod">
        <pc:chgData name="Elquin Alexis Huertas Ramirez" userId="d6204182-b1b1-4876-9d61-6b4cea7aba13" providerId="ADAL" clId="{8EAFC47B-98CE-43A0-934B-B1C879F9F606}" dt="2026-01-28T17:11:14.578" v="572" actId="20577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EAFC47B-98CE-43A0-934B-B1C879F9F606}" dt="2026-01-28T17:11:14.578" v="572" actId="20577"/>
          <ac:spMkLst>
            <pc:docMk/>
            <pc:sldMk cId="1102036989" sldId="428"/>
            <ac:spMk id="3" creationId="{8456387F-81CB-06F8-6E29-472F20F161C0}"/>
          </ac:spMkLst>
        </pc:spChg>
      </pc:sldChg>
      <pc:sldChg chg="modSp mod">
        <pc:chgData name="Elquin Alexis Huertas Ramirez" userId="d6204182-b1b1-4876-9d61-6b4cea7aba13" providerId="ADAL" clId="{8EAFC47B-98CE-43A0-934B-B1C879F9F606}" dt="2026-01-28T17:11:31.890" v="582" actId="20577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EAFC47B-98CE-43A0-934B-B1C879F9F606}" dt="2026-01-28T17:11:31.890" v="582" actId="20577"/>
          <ac:spMkLst>
            <pc:docMk/>
            <pc:sldMk cId="416048351" sldId="434"/>
            <ac:spMk id="4" creationId="{D34CDD2A-B32D-66EB-2BEB-D97FD2C242A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0_SeguimientoPQRSD/CuadroSeguimientoAtencionPQR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AgregadoUltMeses!$O$4</c:f>
              <c:strCache>
                <c:ptCount val="1"/>
                <c:pt idx="0">
                  <c:v>Cant PQRSDA</c:v>
                </c:pt>
              </c:strCache>
            </c:strRef>
          </c:tx>
          <c:spPr>
            <a:solidFill>
              <a:srgbClr val="37609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AgregadoUltMeses!$M$27:$N$39</c:f>
              <c:multiLvlStrCache>
                <c:ptCount val="13"/>
                <c:lvl>
                  <c:pt idx="0">
                    <c:v>Nov</c:v>
                  </c:pt>
                  <c:pt idx="1">
                    <c:v>Dic</c:v>
                  </c:pt>
                  <c:pt idx="2">
                    <c:v>Ene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Abr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Ago</c:v>
                  </c:pt>
                  <c:pt idx="10">
                    <c:v>Sep</c:v>
                  </c:pt>
                  <c:pt idx="11">
                    <c:v>Oct</c:v>
                  </c:pt>
                  <c:pt idx="12">
                    <c:v>Nov</c:v>
                  </c:pt>
                </c:lvl>
                <c:lvl>
                  <c:pt idx="0">
                    <c:v>2024</c:v>
                  </c:pt>
                  <c:pt idx="2">
                    <c:v>2025</c:v>
                  </c:pt>
                </c:lvl>
              </c:multiLvlStrCache>
            </c:multiLvlStrRef>
          </c:cat>
          <c:val>
            <c:numRef>
              <c:f>AgregadoUltMeses!$O$27:$O$39</c:f>
              <c:numCache>
                <c:formatCode>0</c:formatCode>
                <c:ptCount val="13"/>
                <c:pt idx="0" formatCode="General">
                  <c:v>289</c:v>
                </c:pt>
                <c:pt idx="1">
                  <c:v>281</c:v>
                </c:pt>
                <c:pt idx="2">
                  <c:v>296</c:v>
                </c:pt>
                <c:pt idx="3" formatCode="General">
                  <c:v>249</c:v>
                </c:pt>
                <c:pt idx="4" formatCode="General">
                  <c:v>243</c:v>
                </c:pt>
                <c:pt idx="5" formatCode="General">
                  <c:v>269</c:v>
                </c:pt>
                <c:pt idx="6" formatCode="General">
                  <c:v>263</c:v>
                </c:pt>
                <c:pt idx="7" formatCode="General">
                  <c:v>257</c:v>
                </c:pt>
                <c:pt idx="8" formatCode="General">
                  <c:v>313</c:v>
                </c:pt>
                <c:pt idx="9" formatCode="General">
                  <c:v>307</c:v>
                </c:pt>
                <c:pt idx="10" formatCode="General">
                  <c:v>202</c:v>
                </c:pt>
                <c:pt idx="11" formatCode="General">
                  <c:v>221</c:v>
                </c:pt>
                <c:pt idx="12" formatCode="General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1-463D-840A-E56E59FC7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790589392"/>
        <c:axId val="790591312"/>
      </c:barChart>
      <c:lineChart>
        <c:grouping val="stacked"/>
        <c:varyColors val="0"/>
        <c:ser>
          <c:idx val="1"/>
          <c:order val="1"/>
          <c:tx>
            <c:strRef>
              <c:f>AgregadoUltMeses!$P$4</c:f>
              <c:strCache>
                <c:ptCount val="1"/>
                <c:pt idx="0">
                  <c:v>PromedioAnual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  <a:prstDash val="dash"/>
              </a:ln>
              <a:effectLst/>
            </c:spPr>
          </c:marker>
          <c:cat>
            <c:multiLvlStrRef>
              <c:f>AgregadoUltMeses!$M$27:$N$39</c:f>
              <c:multiLvlStrCache>
                <c:ptCount val="13"/>
                <c:lvl>
                  <c:pt idx="0">
                    <c:v>Nov</c:v>
                  </c:pt>
                  <c:pt idx="1">
                    <c:v>Dic</c:v>
                  </c:pt>
                  <c:pt idx="2">
                    <c:v>Ene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Abr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Ago</c:v>
                  </c:pt>
                  <c:pt idx="10">
                    <c:v>Sep</c:v>
                  </c:pt>
                  <c:pt idx="11">
                    <c:v>Oct</c:v>
                  </c:pt>
                  <c:pt idx="12">
                    <c:v>Nov</c:v>
                  </c:pt>
                </c:lvl>
                <c:lvl>
                  <c:pt idx="0">
                    <c:v>2024</c:v>
                  </c:pt>
                  <c:pt idx="2">
                    <c:v>2025</c:v>
                  </c:pt>
                </c:lvl>
              </c:multiLvlStrCache>
            </c:multiLvlStrRef>
          </c:cat>
          <c:val>
            <c:numRef>
              <c:f>AgregadoUltMeses!$P$27:$P$39</c:f>
              <c:numCache>
                <c:formatCode>0</c:formatCode>
                <c:ptCount val="13"/>
                <c:pt idx="0">
                  <c:v>265.83333333333331</c:v>
                </c:pt>
                <c:pt idx="1">
                  <c:v>265.83333333333331</c:v>
                </c:pt>
                <c:pt idx="2">
                  <c:v>265.83333333333331</c:v>
                </c:pt>
                <c:pt idx="3">
                  <c:v>265.83333333333331</c:v>
                </c:pt>
                <c:pt idx="4">
                  <c:v>265.83333333333331</c:v>
                </c:pt>
                <c:pt idx="5">
                  <c:v>265.83333333333331</c:v>
                </c:pt>
                <c:pt idx="6">
                  <c:v>265.83333333333331</c:v>
                </c:pt>
                <c:pt idx="7">
                  <c:v>265.83333333333331</c:v>
                </c:pt>
                <c:pt idx="8">
                  <c:v>265.83333333333331</c:v>
                </c:pt>
                <c:pt idx="9">
                  <c:v>265.83333333333331</c:v>
                </c:pt>
                <c:pt idx="10">
                  <c:v>265.83333333333331</c:v>
                </c:pt>
                <c:pt idx="11">
                  <c:v>265.83333333333331</c:v>
                </c:pt>
                <c:pt idx="12">
                  <c:v>265.83333333333331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E1-463D-840A-E56E59FC7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589392"/>
        <c:axId val="790591312"/>
      </c:lineChart>
      <c:lineChart>
        <c:grouping val="stacked"/>
        <c:varyColors val="0"/>
        <c:ser>
          <c:idx val="2"/>
          <c:order val="2"/>
          <c:tx>
            <c:strRef>
              <c:f>AgregadoUltMeses!$Q$4</c:f>
              <c:strCache>
                <c:ptCount val="1"/>
                <c:pt idx="0">
                  <c:v>PromedioDiasAtención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AgregadoUltMeses!$M$27:$N$39</c:f>
              <c:multiLvlStrCache>
                <c:ptCount val="13"/>
                <c:lvl>
                  <c:pt idx="0">
                    <c:v>Nov</c:v>
                  </c:pt>
                  <c:pt idx="1">
                    <c:v>Dic</c:v>
                  </c:pt>
                  <c:pt idx="2">
                    <c:v>Ene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Abr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Ago</c:v>
                  </c:pt>
                  <c:pt idx="10">
                    <c:v>Sep</c:v>
                  </c:pt>
                  <c:pt idx="11">
                    <c:v>Oct</c:v>
                  </c:pt>
                  <c:pt idx="12">
                    <c:v>Nov</c:v>
                  </c:pt>
                </c:lvl>
                <c:lvl>
                  <c:pt idx="0">
                    <c:v>2024</c:v>
                  </c:pt>
                  <c:pt idx="2">
                    <c:v>2025</c:v>
                  </c:pt>
                </c:lvl>
              </c:multiLvlStrCache>
            </c:multiLvlStrRef>
          </c:cat>
          <c:val>
            <c:numRef>
              <c:f>AgregadoUltMeses!$Q$27:$Q$39</c:f>
              <c:numCache>
                <c:formatCode>General</c:formatCode>
                <c:ptCount val="13"/>
                <c:pt idx="0">
                  <c:v>0.42</c:v>
                </c:pt>
                <c:pt idx="1">
                  <c:v>0.33</c:v>
                </c:pt>
                <c:pt idx="2">
                  <c:v>0.45</c:v>
                </c:pt>
                <c:pt idx="3">
                  <c:v>0.44</c:v>
                </c:pt>
                <c:pt idx="4">
                  <c:v>0.67</c:v>
                </c:pt>
                <c:pt idx="5">
                  <c:v>0.79</c:v>
                </c:pt>
                <c:pt idx="6">
                  <c:v>0.32</c:v>
                </c:pt>
                <c:pt idx="7">
                  <c:v>0.33</c:v>
                </c:pt>
                <c:pt idx="8">
                  <c:v>0.51</c:v>
                </c:pt>
                <c:pt idx="9">
                  <c:v>0.61</c:v>
                </c:pt>
                <c:pt idx="10">
                  <c:v>0.89</c:v>
                </c:pt>
                <c:pt idx="11">
                  <c:v>0.85</c:v>
                </c:pt>
                <c:pt idx="12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1-463D-840A-E56E59FC7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075055"/>
        <c:axId val="806061615"/>
      </c:lineChart>
      <c:catAx>
        <c:axId val="7905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91312"/>
        <c:crosses val="autoZero"/>
        <c:auto val="1"/>
        <c:lblAlgn val="ctr"/>
        <c:lblOffset val="100"/>
        <c:noMultiLvlLbl val="0"/>
      </c:catAx>
      <c:valAx>
        <c:axId val="790591312"/>
        <c:scaling>
          <c:orientation val="minMax"/>
          <c:max val="3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89392"/>
        <c:crosses val="autoZero"/>
        <c:crossBetween val="between"/>
      </c:valAx>
      <c:valAx>
        <c:axId val="806061615"/>
        <c:scaling>
          <c:orientation val="minMax"/>
          <c:max val="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6075055"/>
        <c:crosses val="max"/>
        <c:crossBetween val="between"/>
      </c:valAx>
      <c:catAx>
        <c:axId val="806075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0616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 dirty="0"/>
              <a:t>Informe Estadístico de Peticiones, Quejas, Reclamos Sugerencias, Dudas y Agradecimientos (PQRSDA) integrado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Noviembre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04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2025\ 11. NOVIEMBRE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157658" y="5208411"/>
            <a:ext cx="10875845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noviembre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153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47%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en noviembre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42%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no se identificaron ciudadanos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C9FF264-9463-4297-0D29-C02C7D56F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752722"/>
              </p:ext>
            </p:extLst>
          </p:nvPr>
        </p:nvGraphicFramePr>
        <p:xfrm>
          <a:off x="3252867" y="1214203"/>
          <a:ext cx="6505730" cy="377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65E737D-4DFD-50DA-5561-21332CF3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7" y="1050601"/>
            <a:ext cx="10274300" cy="3844996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1228673" y="4895597"/>
            <a:ext cx="10274300" cy="1350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45,75%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(70),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36,60% (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56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13,07%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(20),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2,61%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(4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),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1,31%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(2) y carta física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0,65%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(1) 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47,71%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52,29%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D41BA4E-03C6-0898-32FD-DFB1825B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726" y="2443397"/>
            <a:ext cx="2487060" cy="20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ES_tradnl" altLang="es-CO" sz="1200" dirty="0">
                <a:solidFill>
                  <a:srgbClr val="00B050"/>
                </a:solidFill>
              </a:rPr>
              <a:t>33,33%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(51) de las PQRSDA fueron peticiones donde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Fogafín no era la entidad competente,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16,34%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(25) peticiones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posteriormente por peticiones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incompletas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13,07%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(20), luego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del Seguro de Depósitos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13,07%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(20), seguido temas 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pagos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11,11%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(17),</a:t>
            </a:r>
            <a:r>
              <a:rPr lang="es-ES_tradnl" altLang="es-CO" sz="1200" dirty="0">
                <a:solidFill>
                  <a:srgbClr val="00B050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luego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Fogafín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9,15%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(14), y por último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liquidatorios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3,92%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(6).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27,40%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28,77%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Fogafín y el restante </a:t>
            </a:r>
            <a:r>
              <a:rPr lang="es-MX" sz="1200" dirty="0">
                <a:solidFill>
                  <a:srgbClr val="00B050"/>
                </a:solidFill>
              </a:rPr>
              <a:t>43,84%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Fogafín.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62,50%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Fogafín, principalmente relacionadas con Seguro de Depósitos, información de procesos liquidatorios e información general de Fogafín.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2539469" y="5905144"/>
            <a:ext cx="9652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de “Fogafín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Los temas de competencia de Fogafín corresponden a las solicitudes de información sobre alivios de cartera, cobertura del Seguro de Depósitos, información general de la entidad, entre otros. </a:t>
            </a:r>
            <a:endParaRPr lang="es-CO" sz="1200" i="1" dirty="0"/>
          </a:p>
        </p:txBody>
      </p:sp>
      <p:pic>
        <p:nvPicPr>
          <p:cNvPr id="5" name="Imagen 4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3C9B1EF5-F90F-BA59-A874-F54AAEF6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66" y="964098"/>
            <a:ext cx="4290234" cy="2476144"/>
          </a:xfrm>
          <a:prstGeom prst="rect">
            <a:avLst/>
          </a:prstGeom>
        </p:spPr>
      </p:pic>
      <p:pic>
        <p:nvPicPr>
          <p:cNvPr id="9" name="Imagen 8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07B24D27-68FA-30AE-DB4F-61CC9CAC9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66" y="3480820"/>
            <a:ext cx="3818997" cy="23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A187E60-0C1F-56E4-87E8-B4006E7B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285" y="1311443"/>
            <a:ext cx="8435176" cy="480059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Fogafín no competente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219540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“Fogafín no competente” representa el </a:t>
            </a:r>
            <a:r>
              <a:rPr lang="es-MX" sz="1200" dirty="0">
                <a:solidFill>
                  <a:srgbClr val="00B050"/>
                </a:solidFill>
              </a:rPr>
              <a:t>33,33%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Fogafín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Fosyga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ADFA4E7-D25D-1DFF-DC6E-0688333F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5" y="883962"/>
            <a:ext cx="11506200" cy="533636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7" y="10077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025895" y="2201692"/>
            <a:ext cx="6198365" cy="1996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153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recibidas, </a:t>
            </a:r>
            <a:r>
              <a:rPr lang="es-CO" sz="1200" dirty="0">
                <a:solidFill>
                  <a:srgbClr val="00609C"/>
                </a:solidFill>
              </a:rPr>
              <a:t>Fogafín es la entidad más consultada </a:t>
            </a:r>
            <a:r>
              <a:rPr lang="es-CO" sz="1200" dirty="0">
                <a:solidFill>
                  <a:srgbClr val="00B050"/>
                </a:solidFill>
              </a:rPr>
              <a:t>(9,15%)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por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(6,54%)</a:t>
            </a:r>
            <a:r>
              <a:rPr lang="es-CO" sz="1200" dirty="0"/>
              <a:t>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posteriormente Banco del Estado S.A. (hoy extinto) </a:t>
            </a:r>
            <a:r>
              <a:rPr lang="es-CO" sz="1200" dirty="0">
                <a:solidFill>
                  <a:srgbClr val="00B050"/>
                </a:solidFill>
              </a:rPr>
              <a:t>(4,58%)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Fondo de Garantías –FGA </a:t>
            </a:r>
            <a:r>
              <a:rPr lang="es-CO" sz="1200" dirty="0">
                <a:solidFill>
                  <a:srgbClr val="00B050"/>
                </a:solidFill>
              </a:rPr>
              <a:t>(4,58%)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Uconal S.A. (hoy liquidado) </a:t>
            </a:r>
            <a:r>
              <a:rPr lang="es-CO" sz="1200" dirty="0">
                <a:solidFill>
                  <a:srgbClr val="00B050"/>
                </a:solidFill>
              </a:rPr>
              <a:t>(3,92%)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seguido de Bancolombia S.A. </a:t>
            </a:r>
            <a:r>
              <a:rPr lang="es-CO" sz="1200" dirty="0">
                <a:solidFill>
                  <a:srgbClr val="00B050"/>
                </a:solidFill>
              </a:rPr>
              <a:t>(3,92%)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del Banco Davivienda S.A. </a:t>
            </a:r>
            <a:r>
              <a:rPr lang="es-CO" sz="1200" dirty="0">
                <a:solidFill>
                  <a:srgbClr val="00B050"/>
                </a:solidFill>
              </a:rPr>
              <a:t>(3,27%)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del Banco Pichincha S.A. </a:t>
            </a:r>
            <a:r>
              <a:rPr lang="es-CO" sz="1200" dirty="0">
                <a:solidFill>
                  <a:srgbClr val="00B050"/>
                </a:solidFill>
              </a:rPr>
              <a:t>(3,27%)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la Fortaleza S.A. C.F. (hoy liquidada) </a:t>
            </a:r>
            <a:r>
              <a:rPr lang="es-CO" sz="1200" dirty="0">
                <a:solidFill>
                  <a:srgbClr val="00B050"/>
                </a:solidFill>
              </a:rPr>
              <a:t>(3,27%)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y posteriormente Banco del Pacifico S.A. (hoy extinto) </a:t>
            </a:r>
            <a:r>
              <a:rPr lang="es-CO" sz="1200" dirty="0">
                <a:solidFill>
                  <a:srgbClr val="00B050"/>
                </a:solidFill>
              </a:rPr>
              <a:t>(1,96%)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el restante </a:t>
            </a:r>
            <a:r>
              <a:rPr lang="es-CO" sz="1200" dirty="0">
                <a:solidFill>
                  <a:srgbClr val="00B050"/>
                </a:solidFill>
              </a:rPr>
              <a:t>(55,56%)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C8BD4827-1DB5-5B3B-66F6-ACFD331A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7" y="1275347"/>
            <a:ext cx="10078408" cy="500773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881367" y="3085129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153 PQRSDA atendidas durante el mes de noviembre de 2025, el </a:t>
            </a:r>
            <a:r>
              <a:rPr lang="es-MX" altLang="es-CO" sz="1200" dirty="0">
                <a:solidFill>
                  <a:srgbClr val="00B050"/>
                </a:solidFill>
              </a:rPr>
              <a:t>25,49%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(39)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seguidas por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7,84%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(12), luego Santiago de Cali con el </a:t>
            </a:r>
            <a:r>
              <a:rPr lang="es-MX" altLang="es-CO" sz="1200" dirty="0">
                <a:solidFill>
                  <a:srgbClr val="00B050"/>
                </a:solidFill>
              </a:rPr>
              <a:t>7,19%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(11), Barranquilla con el </a:t>
            </a:r>
            <a:r>
              <a:rPr lang="es-MX" altLang="es-CO" sz="1200" dirty="0">
                <a:solidFill>
                  <a:srgbClr val="00B050"/>
                </a:solidFill>
              </a:rPr>
              <a:t>5,23%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(8), Bucaramanga con el </a:t>
            </a:r>
            <a:r>
              <a:rPr lang="es-MX" altLang="es-CO" sz="1200" dirty="0">
                <a:solidFill>
                  <a:srgbClr val="00B050"/>
                </a:solidFill>
              </a:rPr>
              <a:t>3,27%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(5), Armenia con el </a:t>
            </a:r>
            <a:r>
              <a:rPr lang="es-MX" altLang="es-CO" sz="1200" dirty="0">
                <a:solidFill>
                  <a:srgbClr val="00B050"/>
                </a:solidFill>
              </a:rPr>
              <a:t>1,96%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 y Pereira con el </a:t>
            </a:r>
            <a:r>
              <a:rPr lang="es-MX" altLang="es-CO" sz="1200" dirty="0">
                <a:solidFill>
                  <a:srgbClr val="00B050"/>
                </a:solidFill>
              </a:rPr>
              <a:t>1,96%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(3).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47,06%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(72),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7" name="Imagen 6" descr="Mapa&#10;&#10;El contenido generado por IA puede ser incorrecto.">
            <a:extLst>
              <a:ext uri="{FF2B5EF4-FFF2-40B4-BE49-F238E27FC236}">
                <a16:creationId xmlns:a16="http://schemas.microsoft.com/office/drawing/2014/main" id="{69E1B226-77AC-9F3C-C718-D9550E02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41" y="2068826"/>
            <a:ext cx="3157772" cy="4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153 PQRSDA recibidas durante noviembre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98,04%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(150)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1,96%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(3)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es superior a la de las mujeres.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4" name="Imagen 3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082C5F7A-0687-A3D8-EB85-CA4E830F9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81" y="1777975"/>
            <a:ext cx="2791215" cy="2457793"/>
          </a:xfrm>
          <a:prstGeom prst="rect">
            <a:avLst/>
          </a:prstGeom>
        </p:spPr>
      </p:pic>
      <p:pic>
        <p:nvPicPr>
          <p:cNvPr id="9" name="Imagen 8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9B3AF965-8EF1-D6E8-8741-11A959E0E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036" y="1920870"/>
            <a:ext cx="3134162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solidFill>
                  <a:srgbClr val="035A93"/>
                </a:solidFill>
              </a:rPr>
              <a:t>C</a:t>
            </a:r>
            <a:r>
              <a:rPr lang="es-CO" dirty="0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Fogafín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fueron, </a:t>
            </a:r>
            <a:r>
              <a:rPr lang="es-MX" altLang="es-CO" sz="1200" dirty="0">
                <a:latin typeface="Montserrat Medium"/>
              </a:rPr>
              <a:t>correo electrónico con 45,75% (70), atención telefónica con el 36,60% (56), chat con el 13,07% (20), atención presencial con el 2,61% (4), buzón PQSD del portal WEB con el 1,31% (2) y carta física 0,65% (1)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MX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De las 153 PQRSDA recibidas, Fogafín es la entidad más consultada (9,15%), seguida por Banco Central Hipotecario (hoy liquidado) (6,54%), posteriormente Banco del Estado S.A. (hoy extinto) (4,58%), Fondo de Garantías –FGA (4,58%), luego Banco Uconal S.A. (hoy liquidado) (3,92%), seguido de Bancolombia S.A. (3,92%), luego del Banco Davivienda S.A. (3,27%), posteriormente del Banco Pichincha S.A. (3,27%), luego la Fortaleza S.A. C.F. (hoy liquidada) (3,27%), y posteriormente Banco del Pacifico S.A. (hoy extinto) (1,96%), el restante (55,56%) corresponde a un conjunto amplio de entidades financieras o empresas del sector real.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noviembre de 2025, del total de las PQRSDA recibidas en los diferentes canales de comunicación, </a:t>
            </a:r>
            <a:r>
              <a:rPr lang="es-MX" altLang="es-CO" sz="1200" dirty="0">
                <a:latin typeface="Montserrat Medium"/>
              </a:rPr>
              <a:t>en el </a:t>
            </a:r>
            <a:r>
              <a:rPr lang="es-ES_tradnl" altLang="es-CO" sz="1200" dirty="0">
                <a:latin typeface="Montserrat Medium"/>
              </a:rPr>
              <a:t>33,33% (51) de las PQRSDA fueron peticiones donde Fogafín no era la entidad competente, seguidas por el 16,34% (25) peticiones por levantamiento de gravámenes, posteriormente por peticiones incompletas con el 13,07% (20), luego por información del Seguro de Depósitos con el 13,07% (20), seguido temas de pagos de acreencias con el 11,11% (17), luego por información general de Fogafín con el 9,15% (14), y por último información de procesos liquidatorios con el 3,92% (6).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ES_tradnl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no se identificaron ciudadanos con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9c789e241e780f5ab766977611801c21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9fabbbc8cd9a0b5d99df87d578c1b082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B5E8B-1DD9-43CE-8645-59AD86F89BC1}"/>
</file>

<file path=customXml/itemProps3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1485</Words>
  <Application>Microsoft Office PowerPoint</Application>
  <PresentationFormat>Panorámica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11</cp:revision>
  <dcterms:created xsi:type="dcterms:W3CDTF">2024-07-08T22:54:50Z</dcterms:created>
  <dcterms:modified xsi:type="dcterms:W3CDTF">2026-01-28T17:11:39Z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