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256" r:id="rId2"/>
    <p:sldId id="263" r:id="rId3"/>
    <p:sldId id="2146849669" r:id="rId4"/>
    <p:sldId id="342" r:id="rId5"/>
    <p:sldId id="2146849677" r:id="rId6"/>
    <p:sldId id="2146849678" r:id="rId7"/>
    <p:sldId id="2146849679" r:id="rId8"/>
    <p:sldId id="2146849680" r:id="rId9"/>
    <p:sldId id="318" r:id="rId10"/>
    <p:sldId id="2146849683" r:id="rId11"/>
    <p:sldId id="376" r:id="rId12"/>
    <p:sldId id="267" r:id="rId13"/>
    <p:sldId id="2146849682" r:id="rId14"/>
    <p:sldId id="2146849684" r:id="rId15"/>
    <p:sldId id="2146849685" r:id="rId16"/>
    <p:sldId id="2146849688" r:id="rId17"/>
    <p:sldId id="2146849686" r:id="rId18"/>
    <p:sldId id="2146849687" r:id="rId19"/>
    <p:sldId id="2146849689" r:id="rId20"/>
    <p:sldId id="2146849690" r:id="rId21"/>
    <p:sldId id="2146849691" r:id="rId22"/>
    <p:sldId id="2146849700" r:id="rId23"/>
    <p:sldId id="2146849701" r:id="rId24"/>
    <p:sldId id="2146849702" r:id="rId25"/>
    <p:sldId id="2146849703" r:id="rId26"/>
    <p:sldId id="2146849704" r:id="rId27"/>
    <p:sldId id="2146849705" r:id="rId28"/>
    <p:sldId id="2146849692" r:id="rId29"/>
    <p:sldId id="359" r:id="rId30"/>
    <p:sldId id="2146849694" r:id="rId31"/>
    <p:sldId id="2146849693" r:id="rId32"/>
    <p:sldId id="2146849698" r:id="rId33"/>
    <p:sldId id="2146849699" r:id="rId34"/>
    <p:sldId id="2146849697" r:id="rId35"/>
    <p:sldId id="265" r:id="rId36"/>
    <p:sldId id="2146849709" r:id="rId37"/>
    <p:sldId id="2146849675" r:id="rId38"/>
    <p:sldId id="2146849711" r:id="rId39"/>
    <p:sldId id="2146849710" r:id="rId40"/>
    <p:sldId id="2146849712" r:id="rId41"/>
    <p:sldId id="2146849707" r:id="rId42"/>
    <p:sldId id="2146849672" r:id="rId43"/>
    <p:sldId id="2146849706" r:id="rId44"/>
    <p:sldId id="2146849708" r:id="rId45"/>
    <p:sldId id="2146849696" r:id="rId46"/>
    <p:sldId id="2146849676" r:id="rId47"/>
    <p:sldId id="2146849713" r:id="rId48"/>
    <p:sldId id="2146849714" r:id="rId49"/>
    <p:sldId id="2146849715" r:id="rId50"/>
    <p:sldId id="270" r:id="rId51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8A3F"/>
    <a:srgbClr val="00609C"/>
    <a:srgbClr val="61A60E"/>
    <a:srgbClr val="035A93"/>
    <a:srgbClr val="0070C0"/>
    <a:srgbClr val="8D1542"/>
    <a:srgbClr val="89BA20"/>
    <a:srgbClr val="0E4070"/>
    <a:srgbClr val="297F2D"/>
    <a:srgbClr val="076A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24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82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585B4739-9E32-4E84-D8A6-663D4789D72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06C4100-6C81-06BC-FBAD-CBEDB04380F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23C81C-2A0B-6345-8DC1-486845094AA6}" type="datetimeFigureOut">
              <a:rPr lang="es-CO" smtClean="0"/>
              <a:t>10/11/2025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6F1AC5C-6734-0F0D-6028-A212CBCFE9F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A8E7D9A-AD8D-7232-9839-A107EB3E352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1E65CD-08A0-C04E-859D-2693FB8A377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346261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478EE6-6C4A-450C-A4D0-D057878892D5}" type="datetimeFigureOut">
              <a:rPr lang="es-CO" smtClean="0"/>
              <a:t>10/11/2025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CA7CA1-C08A-4440-A994-B538F72C7B8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81366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19DA6-25EC-122C-4B51-99A545AFF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7C9F3AEB-2834-5396-AEF3-EAFFA47AB5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ECCB8CB-C532-4289-BC46-D5D38BFACD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529E15D-8405-BEBF-C7B7-F1D120EF94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9BE1-E89E-43DD-8B24-417B70677E2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325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38F6F3-D2BD-FAB8-C385-8F3B5057B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2CC91411-92D0-84F9-7D49-F9EA676CBC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9DCC4D5-F558-282E-A9CF-4A360F7E15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21D7C4D-092E-0F48-44C0-C208FBF390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9BE1-E89E-43DD-8B24-417B70677E2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3251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B58F10-F8EE-11DB-A7C8-59E153B539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7217122-BDB3-4DD0-2F7F-9C7F13B48D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94CFC77-018C-2B6A-8AE1-3EA7BCE167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53EA510-EC3C-2213-251A-D246A9C35E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9BE1-E89E-43DD-8B24-417B70677E2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4565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0EA320-1AE0-2D6A-B58C-9CED34389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54F20A9-7D5D-FDDF-61B2-F1E797CB64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7505968-C4BE-07AC-5AA7-24E1399D8E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1889633-72AB-5EC8-289A-3208577BFE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9BE1-E89E-43DD-8B24-417B70677E2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29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839B91-D3B7-72F2-ED67-A9037EA736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7DC51C2-0755-EA73-C32E-898DB4AD6C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9877C0E-1065-583B-98F8-4671A1C2B9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FA2A62B-5AFB-5FF9-FAB9-3712FAC3B0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9BE1-E89E-43DD-8B24-417B70677E2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8305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9A0B70-6807-C7E8-B9D5-A4DEB0135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6F49CABC-B7A8-CE1D-5BE0-0FDB4823A2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431ABCB-6E7C-FE89-8030-9CD254C952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193957A-4276-0227-571E-7AA3C0D5E6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9BE1-E89E-43DD-8B24-417B70677E2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234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D610C-706F-E1C0-D519-F3BE8C37A2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1FFC9FC-9126-0870-F420-EFFCAA6C6C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678E2BE-87CF-B7A3-BAFC-72E0C67045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E6D71A0-CA49-B96F-7602-EDAA2A015B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9BE1-E89E-43DD-8B24-417B70677E2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800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483A2203-4B62-4C10-8EFC-65CA5DDF4476}"/>
              </a:ext>
            </a:extLst>
          </p:cNvPr>
          <p:cNvSpPr/>
          <p:nvPr userDrawn="1"/>
        </p:nvSpPr>
        <p:spPr>
          <a:xfrm rot="16200000">
            <a:off x="2667000" y="-2670175"/>
            <a:ext cx="6858000" cy="12192000"/>
          </a:xfrm>
          <a:prstGeom prst="rect">
            <a:avLst/>
          </a:prstGeom>
          <a:gradFill flip="none" rotWithShape="1">
            <a:gsLst>
              <a:gs pos="0">
                <a:srgbClr val="0E4070"/>
              </a:gs>
              <a:gs pos="54000">
                <a:srgbClr val="035A93"/>
              </a:gs>
              <a:gs pos="100000">
                <a:srgbClr val="00609C"/>
              </a:gs>
            </a:gsLst>
            <a:lin ang="189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EE67AAA3-04AC-4256-B9EF-B6A9E53503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3619" y="2705482"/>
            <a:ext cx="3151681" cy="3118330"/>
          </a:xfrm>
          <a:prstGeom prst="rect">
            <a:avLst/>
          </a:prstGeom>
        </p:spPr>
      </p:pic>
      <p:sp>
        <p:nvSpPr>
          <p:cNvPr id="10" name="Diagrama de flujo: conector 9">
            <a:extLst>
              <a:ext uri="{FF2B5EF4-FFF2-40B4-BE49-F238E27FC236}">
                <a16:creationId xmlns:a16="http://schemas.microsoft.com/office/drawing/2014/main" id="{CE3AD0C8-A690-4951-974F-AA70D0EEBEE1}"/>
              </a:ext>
            </a:extLst>
          </p:cNvPr>
          <p:cNvSpPr/>
          <p:nvPr userDrawn="1"/>
        </p:nvSpPr>
        <p:spPr>
          <a:xfrm>
            <a:off x="5766519" y="1455201"/>
            <a:ext cx="7774480" cy="7774480"/>
          </a:xfrm>
          <a:prstGeom prst="flowChartConnector">
            <a:avLst/>
          </a:prstGeom>
          <a:noFill/>
          <a:ln w="57150">
            <a:solidFill>
              <a:srgbClr val="B28A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Marcador de posición de imagen 12">
            <a:extLst>
              <a:ext uri="{FF2B5EF4-FFF2-40B4-BE49-F238E27FC236}">
                <a16:creationId xmlns:a16="http://schemas.microsoft.com/office/drawing/2014/main" id="{D39373E1-4788-4E83-9CCF-73C99790E0B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1838571"/>
            <a:ext cx="7127543" cy="7128456"/>
          </a:xfrm>
          <a:prstGeom prst="flowChartConnector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s-CO" dirty="0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7DCCAAFE-9A6A-45A5-A3CE-3098D2BC87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5355" y="1833207"/>
            <a:ext cx="4214588" cy="12842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título del patrón</a:t>
            </a:r>
            <a:endParaRPr lang="es-CO" dirty="0"/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id="{50671BE5-E0AA-40C6-877A-E2F0F1BACC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9869" y="3425824"/>
            <a:ext cx="4214588" cy="26489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2A0A790-F2F8-48EA-DCEA-6424E9AA247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676" y="166651"/>
            <a:ext cx="4452645" cy="146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50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BA536149-5AB4-48F1-9EA7-D9B0DECF7BF5}"/>
              </a:ext>
            </a:extLst>
          </p:cNvPr>
          <p:cNvSpPr/>
          <p:nvPr userDrawn="1"/>
        </p:nvSpPr>
        <p:spPr>
          <a:xfrm>
            <a:off x="530086" y="338137"/>
            <a:ext cx="50165" cy="651989"/>
          </a:xfrm>
          <a:prstGeom prst="roundRect">
            <a:avLst>
              <a:gd name="adj" fmla="val 50000"/>
            </a:avLst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0E4070"/>
              </a:solidFill>
            </a:endParaRP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87FAC8D6-7788-4105-A70B-B7FCB41C78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97725" y="2070872"/>
            <a:ext cx="3750000" cy="3697332"/>
          </a:xfrm>
          <a:prstGeom prst="rect">
            <a:avLst/>
          </a:prstGeom>
        </p:spPr>
      </p:pic>
      <p:sp>
        <p:nvSpPr>
          <p:cNvPr id="16" name="Marcador de texto 2">
            <a:extLst>
              <a:ext uri="{FF2B5EF4-FFF2-40B4-BE49-F238E27FC236}">
                <a16:creationId xmlns:a16="http://schemas.microsoft.com/office/drawing/2014/main" id="{428C91D1-80A8-4225-88D2-E489987BA89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01700" y="1735370"/>
            <a:ext cx="10274300" cy="36204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texto</a:t>
            </a: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40881EC0-4358-4EBC-8A75-DE9E596E1B7E}"/>
              </a:ext>
            </a:extLst>
          </p:cNvPr>
          <p:cNvSpPr/>
          <p:nvPr userDrawn="1"/>
        </p:nvSpPr>
        <p:spPr>
          <a:xfrm>
            <a:off x="1" y="6703805"/>
            <a:ext cx="12191999" cy="154195"/>
          </a:xfrm>
          <a:prstGeom prst="roundRect">
            <a:avLst>
              <a:gd name="adj" fmla="val 0"/>
            </a:avLst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C628959-2FC4-B058-39BA-B9AF7CBA53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46" y="5578510"/>
            <a:ext cx="3529682" cy="116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463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BA536149-5AB4-48F1-9EA7-D9B0DECF7BF5}"/>
              </a:ext>
            </a:extLst>
          </p:cNvPr>
          <p:cNvSpPr/>
          <p:nvPr userDrawn="1"/>
        </p:nvSpPr>
        <p:spPr>
          <a:xfrm>
            <a:off x="530086" y="338137"/>
            <a:ext cx="50165" cy="651989"/>
          </a:xfrm>
          <a:prstGeom prst="roundRect">
            <a:avLst>
              <a:gd name="adj" fmla="val 50000"/>
            </a:avLst>
          </a:prstGeom>
          <a:solidFill>
            <a:srgbClr val="035A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0E4070"/>
              </a:solidFill>
            </a:endParaRPr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9634BF03-CD1A-4FD5-8390-24B97D96CC3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01700" y="1735370"/>
            <a:ext cx="10274300" cy="36204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texto</a:t>
            </a: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87FAC8D6-7788-4105-A70B-B7FCB41C78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97725" y="2070872"/>
            <a:ext cx="3750000" cy="3697332"/>
          </a:xfrm>
          <a:prstGeom prst="rect">
            <a:avLst/>
          </a:prstGeom>
        </p:spPr>
      </p:pic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4EAE0003-7B0C-4E06-9677-E5DE8C77D6D9}"/>
              </a:ext>
            </a:extLst>
          </p:cNvPr>
          <p:cNvSpPr/>
          <p:nvPr userDrawn="1"/>
        </p:nvSpPr>
        <p:spPr>
          <a:xfrm>
            <a:off x="1" y="6703805"/>
            <a:ext cx="12191999" cy="154195"/>
          </a:xfrm>
          <a:prstGeom prst="roundRect">
            <a:avLst>
              <a:gd name="adj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10911C9-74DD-BECF-3552-77156845998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46" y="5578510"/>
            <a:ext cx="3529682" cy="116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683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565679-853C-4480-AD0D-FA2FBC60D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165CA6-1E05-4739-B103-B6A17F773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49DD0CA-36D8-48C3-959E-31A537452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CC755B-18F7-4B3D-BF2E-D5EF19176138}" type="datetimeFigureOut">
              <a:rPr lang="es-CO" smtClean="0"/>
              <a:t>10/11/2025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63D17A0-A2D5-4FDB-9826-70A238EF3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CD0B767-DF28-4120-B698-2C0960DF2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043296-7ECA-4F6D-A027-B04BC89C4200}" type="slidenum">
              <a:rPr lang="es-CO" smtClean="0"/>
              <a:t>‹Nº›</a:t>
            </a:fld>
            <a:endParaRPr lang="es-CO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F9C1DD56-C58E-430A-99F2-B18F06FB64D3}"/>
              </a:ext>
            </a:extLst>
          </p:cNvPr>
          <p:cNvSpPr/>
          <p:nvPr userDrawn="1"/>
        </p:nvSpPr>
        <p:spPr>
          <a:xfrm rot="16200000">
            <a:off x="2667000" y="-2670175"/>
            <a:ext cx="6858000" cy="12192000"/>
          </a:xfrm>
          <a:prstGeom prst="rect">
            <a:avLst/>
          </a:prstGeom>
          <a:gradFill flip="none" rotWithShape="1">
            <a:gsLst>
              <a:gs pos="0">
                <a:srgbClr val="0E4070"/>
              </a:gs>
              <a:gs pos="54000">
                <a:srgbClr val="035A93"/>
              </a:gs>
              <a:gs pos="100000">
                <a:srgbClr val="00609C"/>
              </a:gs>
            </a:gsLst>
            <a:lin ang="189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87BCB645-7763-4627-AFFE-331A4CE4E09A}"/>
              </a:ext>
            </a:extLst>
          </p:cNvPr>
          <p:cNvSpPr/>
          <p:nvPr userDrawn="1"/>
        </p:nvSpPr>
        <p:spPr>
          <a:xfrm>
            <a:off x="530086" y="338137"/>
            <a:ext cx="50165" cy="65198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Marcador de texto 2">
            <a:extLst>
              <a:ext uri="{FF2B5EF4-FFF2-40B4-BE49-F238E27FC236}">
                <a16:creationId xmlns:a16="http://schemas.microsoft.com/office/drawing/2014/main" id="{FA92F655-BE1E-4BBF-A4FC-371EF7F6DE6E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8200" y="1576282"/>
            <a:ext cx="10642682" cy="36204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texto</a:t>
            </a:r>
          </a:p>
        </p:txBody>
      </p:sp>
      <p:pic>
        <p:nvPicPr>
          <p:cNvPr id="21" name="Gráfico 20">
            <a:extLst>
              <a:ext uri="{FF2B5EF4-FFF2-40B4-BE49-F238E27FC236}">
                <a16:creationId xmlns:a16="http://schemas.microsoft.com/office/drawing/2014/main" id="{3800C0AB-FC41-4B40-AE3A-4B773E7735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62319" y="2116867"/>
            <a:ext cx="3759427" cy="371964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2C178F0-6614-612C-769A-7B617D3C2B0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36" y="5587639"/>
            <a:ext cx="3480305" cy="114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9104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F773B5C4-84CE-4AB6-9FFC-55280B681F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20830" y="706705"/>
            <a:ext cx="6271170" cy="5393634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1FF76CC4-0742-4C0B-9EBB-9ACB1225634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88694" y="1388701"/>
            <a:ext cx="3750000" cy="3697332"/>
          </a:xfrm>
          <a:prstGeom prst="rect">
            <a:avLst/>
          </a:prstGeom>
        </p:spPr>
      </p:pic>
      <p:sp>
        <p:nvSpPr>
          <p:cNvPr id="10" name="Marcador de posición de imagen 12">
            <a:extLst>
              <a:ext uri="{FF2B5EF4-FFF2-40B4-BE49-F238E27FC236}">
                <a16:creationId xmlns:a16="http://schemas.microsoft.com/office/drawing/2014/main" id="{497B6177-D8E7-48AC-9B3C-46042B2F7D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15100" y="1269586"/>
            <a:ext cx="4318274" cy="4318827"/>
          </a:xfrm>
          <a:prstGeom prst="flowChartConnector">
            <a:avLst/>
          </a:prstGeom>
          <a:solidFill>
            <a:schemeClr val="bg1"/>
          </a:solidFill>
        </p:spPr>
        <p:txBody>
          <a:bodyPr/>
          <a:lstStyle/>
          <a:p>
            <a:endParaRPr lang="es-CO" dirty="0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3004DEE8-1F3E-447C-A6E6-B4EB13ADC0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886" y="1072387"/>
            <a:ext cx="4214588" cy="12842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00609C"/>
                </a:solidFill>
              </a:defRPr>
            </a:lvl1pPr>
          </a:lstStyle>
          <a:p>
            <a:r>
              <a:rPr lang="es-ES" dirty="0"/>
              <a:t>Haga clic para título del patrón</a:t>
            </a:r>
            <a:endParaRPr lang="es-CO" dirty="0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770414B5-C77D-4595-93C8-768683437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6400" y="2665004"/>
            <a:ext cx="4214588" cy="26510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7E4DC854-7FDF-4DDF-9A1A-28C04F90FBAA}"/>
              </a:ext>
            </a:extLst>
          </p:cNvPr>
          <p:cNvSpPr/>
          <p:nvPr userDrawn="1"/>
        </p:nvSpPr>
        <p:spPr>
          <a:xfrm>
            <a:off x="1" y="6703805"/>
            <a:ext cx="12191999" cy="154195"/>
          </a:xfrm>
          <a:prstGeom prst="roundRect">
            <a:avLst>
              <a:gd name="adj" fmla="val 0"/>
            </a:avLst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F15B8D6-7D15-89CD-9344-6C747CF3383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46" y="5578510"/>
            <a:ext cx="3529682" cy="116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9820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áfico 16">
            <a:extLst>
              <a:ext uri="{FF2B5EF4-FFF2-40B4-BE49-F238E27FC236}">
                <a16:creationId xmlns:a16="http://schemas.microsoft.com/office/drawing/2014/main" id="{1FF76CC4-0742-4C0B-9EBB-9ACB122563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88694" y="1388701"/>
            <a:ext cx="3750000" cy="3697332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3004DEE8-1F3E-447C-A6E6-B4EB13ADC0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47229" y="1097555"/>
            <a:ext cx="8851436" cy="57161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00609C"/>
                </a:solidFill>
              </a:defRPr>
            </a:lvl1pPr>
          </a:lstStyle>
          <a:p>
            <a:r>
              <a:rPr lang="es-ES" dirty="0"/>
              <a:t>Haga clic para título del patrón</a:t>
            </a:r>
            <a:endParaRPr lang="es-CO" dirty="0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770414B5-C77D-4595-93C8-768683437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61743" y="1912691"/>
            <a:ext cx="4214588" cy="34285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7E4DC854-7FDF-4DDF-9A1A-28C04F90FBAA}"/>
              </a:ext>
            </a:extLst>
          </p:cNvPr>
          <p:cNvSpPr/>
          <p:nvPr userDrawn="1"/>
        </p:nvSpPr>
        <p:spPr>
          <a:xfrm>
            <a:off x="1" y="6703805"/>
            <a:ext cx="12191999" cy="154195"/>
          </a:xfrm>
          <a:prstGeom prst="roundRect">
            <a:avLst>
              <a:gd name="adj" fmla="val 0"/>
            </a:avLst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56992BC9-7468-4FE2-8251-A875A76E55C5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384077" y="1912691"/>
            <a:ext cx="4214588" cy="34285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F2C0BCDA-A511-4E37-AFE4-FB72E2274A4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27905" y="6278728"/>
            <a:ext cx="1001964" cy="8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7666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áfico 16">
            <a:extLst>
              <a:ext uri="{FF2B5EF4-FFF2-40B4-BE49-F238E27FC236}">
                <a16:creationId xmlns:a16="http://schemas.microsoft.com/office/drawing/2014/main" id="{1FF76CC4-0742-4C0B-9EBB-9ACB122563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88694" y="1388701"/>
            <a:ext cx="3750000" cy="3697332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3004DEE8-1F3E-447C-A6E6-B4EB13ADC0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47229" y="1097555"/>
            <a:ext cx="8851436" cy="57161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00609C"/>
                </a:solidFill>
              </a:defRPr>
            </a:lvl1pPr>
          </a:lstStyle>
          <a:p>
            <a:r>
              <a:rPr lang="es-ES" dirty="0"/>
              <a:t>Haga clic para título del patrón</a:t>
            </a:r>
            <a:endParaRPr lang="es-CO" dirty="0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770414B5-C77D-4595-93C8-768683437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61743" y="1912691"/>
            <a:ext cx="4214588" cy="34285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7E4DC854-7FDF-4DDF-9A1A-28C04F90FBAA}"/>
              </a:ext>
            </a:extLst>
          </p:cNvPr>
          <p:cNvSpPr/>
          <p:nvPr userDrawn="1"/>
        </p:nvSpPr>
        <p:spPr>
          <a:xfrm>
            <a:off x="1" y="6703805"/>
            <a:ext cx="12191999" cy="154195"/>
          </a:xfrm>
          <a:prstGeom prst="roundRect">
            <a:avLst>
              <a:gd name="adj" fmla="val 0"/>
            </a:avLst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56992BC9-7468-4FE2-8251-A875A76E55C5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384077" y="1912691"/>
            <a:ext cx="4214588" cy="34285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73CF72C-E651-E32E-4197-8DBF30AC2D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46" y="5578510"/>
            <a:ext cx="3529682" cy="116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2169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6A4F0AFD-C9B0-4D41-8171-96145E47BFA1}"/>
              </a:ext>
            </a:extLst>
          </p:cNvPr>
          <p:cNvSpPr/>
          <p:nvPr userDrawn="1"/>
        </p:nvSpPr>
        <p:spPr>
          <a:xfrm rot="16200000">
            <a:off x="2667000" y="-2670175"/>
            <a:ext cx="6858000" cy="12192000"/>
          </a:xfrm>
          <a:prstGeom prst="rect">
            <a:avLst/>
          </a:prstGeom>
          <a:gradFill flip="none" rotWithShape="1">
            <a:gsLst>
              <a:gs pos="0">
                <a:srgbClr val="0E4070"/>
              </a:gs>
              <a:gs pos="54000">
                <a:srgbClr val="035A93"/>
              </a:gs>
              <a:gs pos="100000">
                <a:srgbClr val="00609C"/>
              </a:gs>
            </a:gsLst>
            <a:lin ang="189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44DB28E2-F19E-41F2-9331-64E02BEA8DC7}"/>
              </a:ext>
            </a:extLst>
          </p:cNvPr>
          <p:cNvSpPr/>
          <p:nvPr userDrawn="1"/>
        </p:nvSpPr>
        <p:spPr>
          <a:xfrm>
            <a:off x="1039584" y="1451429"/>
            <a:ext cx="3239883" cy="414507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8E7F0A89-E3DC-49F3-9466-E8D8A7043099}"/>
              </a:ext>
            </a:extLst>
          </p:cNvPr>
          <p:cNvSpPr/>
          <p:nvPr userDrawn="1"/>
        </p:nvSpPr>
        <p:spPr>
          <a:xfrm>
            <a:off x="4469053" y="1451429"/>
            <a:ext cx="3239883" cy="414507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89DA87E3-1E68-4021-8D44-196C43DE04BF}"/>
              </a:ext>
            </a:extLst>
          </p:cNvPr>
          <p:cNvSpPr/>
          <p:nvPr userDrawn="1"/>
        </p:nvSpPr>
        <p:spPr>
          <a:xfrm>
            <a:off x="7912531" y="1451429"/>
            <a:ext cx="3239883" cy="414507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C2F36180-0976-4F96-A175-0A15983ECE62}"/>
              </a:ext>
            </a:extLst>
          </p:cNvPr>
          <p:cNvSpPr/>
          <p:nvPr userDrawn="1"/>
        </p:nvSpPr>
        <p:spPr>
          <a:xfrm>
            <a:off x="530086" y="338137"/>
            <a:ext cx="50165" cy="651989"/>
          </a:xfrm>
          <a:prstGeom prst="roundRect">
            <a:avLst>
              <a:gd name="adj" fmla="val 50000"/>
            </a:avLst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bg1"/>
              </a:solidFill>
            </a:endParaRPr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D71E4FE0-34BE-4802-95F2-BE7E5889A2E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322841" y="2467429"/>
            <a:ext cx="2665639" cy="28275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texto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id="{CBDA24A3-B2CB-4985-A312-16F426B03B33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756174" y="2469859"/>
            <a:ext cx="2665639" cy="28275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texto</a:t>
            </a:r>
          </a:p>
        </p:txBody>
      </p:sp>
      <p:sp>
        <p:nvSpPr>
          <p:cNvPr id="16" name="Marcador de texto 2">
            <a:extLst>
              <a:ext uri="{FF2B5EF4-FFF2-40B4-BE49-F238E27FC236}">
                <a16:creationId xmlns:a16="http://schemas.microsoft.com/office/drawing/2014/main" id="{BC57874A-CCD4-4218-AC64-F2975F4972EF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8199652" y="2438111"/>
            <a:ext cx="2665639" cy="28275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texto</a:t>
            </a:r>
          </a:p>
        </p:txBody>
      </p:sp>
      <p:sp>
        <p:nvSpPr>
          <p:cNvPr id="17" name="Marcador de texto 2">
            <a:extLst>
              <a:ext uri="{FF2B5EF4-FFF2-40B4-BE49-F238E27FC236}">
                <a16:creationId xmlns:a16="http://schemas.microsoft.com/office/drawing/2014/main" id="{23031889-E5A1-482C-BD5A-3950A9CC0FC7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322840" y="1887237"/>
            <a:ext cx="2726645" cy="5276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Título </a:t>
            </a:r>
          </a:p>
        </p:txBody>
      </p:sp>
      <p:sp>
        <p:nvSpPr>
          <p:cNvPr id="18" name="Marcador de texto 2">
            <a:extLst>
              <a:ext uri="{FF2B5EF4-FFF2-40B4-BE49-F238E27FC236}">
                <a16:creationId xmlns:a16="http://schemas.microsoft.com/office/drawing/2014/main" id="{82125490-73F6-447C-8EB8-8F213D1F3A5D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4745648" y="1903276"/>
            <a:ext cx="2665638" cy="5276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rgbClr val="B28A3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19" name="Marcador de texto 2">
            <a:extLst>
              <a:ext uri="{FF2B5EF4-FFF2-40B4-BE49-F238E27FC236}">
                <a16:creationId xmlns:a16="http://schemas.microsoft.com/office/drawing/2014/main" id="{DD62642F-CB79-4FE8-9D14-ADDA260837E3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8199652" y="1887237"/>
            <a:ext cx="2640134" cy="5276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Título </a:t>
            </a:r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CBC2D46B-991D-455C-8911-0FCFD445D116}"/>
              </a:ext>
            </a:extLst>
          </p:cNvPr>
          <p:cNvSpPr/>
          <p:nvPr userDrawn="1"/>
        </p:nvSpPr>
        <p:spPr>
          <a:xfrm>
            <a:off x="1" y="6703805"/>
            <a:ext cx="12191999" cy="154195"/>
          </a:xfrm>
          <a:prstGeom prst="roundRect">
            <a:avLst>
              <a:gd name="adj" fmla="val 0"/>
            </a:avLst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668E045-3BA1-052D-CD6A-7539613B41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36" y="5587639"/>
            <a:ext cx="3480305" cy="114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1319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e 1">
            <a:extLst>
              <a:ext uri="{FF2B5EF4-FFF2-40B4-BE49-F238E27FC236}">
                <a16:creationId xmlns:a16="http://schemas.microsoft.com/office/drawing/2014/main" id="{664676F2-E131-4438-8DF5-4302D86ECD30}"/>
              </a:ext>
            </a:extLst>
          </p:cNvPr>
          <p:cNvSpPr/>
          <p:nvPr userDrawn="1"/>
        </p:nvSpPr>
        <p:spPr>
          <a:xfrm>
            <a:off x="6638912" y="5686178"/>
            <a:ext cx="3752850" cy="42118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19" name="Group 62">
            <a:extLst>
              <a:ext uri="{FF2B5EF4-FFF2-40B4-BE49-F238E27FC236}">
                <a16:creationId xmlns:a16="http://schemas.microsoft.com/office/drawing/2014/main" id="{BCF9A532-7721-46EF-A277-89339B9C312E}"/>
              </a:ext>
            </a:extLst>
          </p:cNvPr>
          <p:cNvGrpSpPr/>
          <p:nvPr userDrawn="1"/>
        </p:nvGrpSpPr>
        <p:grpSpPr>
          <a:xfrm>
            <a:off x="5817627" y="1481682"/>
            <a:ext cx="5432487" cy="4409161"/>
            <a:chOff x="5774538" y="1133933"/>
            <a:chExt cx="5655462" cy="4590134"/>
          </a:xfrm>
        </p:grpSpPr>
        <p:sp>
          <p:nvSpPr>
            <p:cNvPr id="23" name="Freeform 52">
              <a:extLst>
                <a:ext uri="{FF2B5EF4-FFF2-40B4-BE49-F238E27FC236}">
                  <a16:creationId xmlns:a16="http://schemas.microsoft.com/office/drawing/2014/main" id="{449905F2-4946-4FCC-8125-DC87829518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2061" y="565360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5" name="Freeform 53">
              <a:extLst>
                <a:ext uri="{FF2B5EF4-FFF2-40B4-BE49-F238E27FC236}">
                  <a16:creationId xmlns:a16="http://schemas.microsoft.com/office/drawing/2014/main" id="{A20C5CD1-AD63-4B6A-895E-7DB01B1A7F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1995" y="5667026"/>
              <a:ext cx="1848804" cy="57041"/>
            </a:xfrm>
            <a:custGeom>
              <a:avLst/>
              <a:gdLst>
                <a:gd name="T0" fmla="*/ 5504 w 5511"/>
                <a:gd name="T1" fmla="*/ 8 h 171"/>
                <a:gd name="T2" fmla="*/ 5502 w 5511"/>
                <a:gd name="T3" fmla="*/ 23 h 171"/>
                <a:gd name="T4" fmla="*/ 5494 w 5511"/>
                <a:gd name="T5" fmla="*/ 34 h 171"/>
                <a:gd name="T6" fmla="*/ 5479 w 5511"/>
                <a:gd name="T7" fmla="*/ 43 h 171"/>
                <a:gd name="T8" fmla="*/ 5455 w 5511"/>
                <a:gd name="T9" fmla="*/ 52 h 171"/>
                <a:gd name="T10" fmla="*/ 5435 w 5511"/>
                <a:gd name="T11" fmla="*/ 56 h 171"/>
                <a:gd name="T12" fmla="*/ 5379 w 5511"/>
                <a:gd name="T13" fmla="*/ 67 h 171"/>
                <a:gd name="T14" fmla="*/ 5257 w 5511"/>
                <a:gd name="T15" fmla="*/ 77 h 171"/>
                <a:gd name="T16" fmla="*/ 5028 w 5511"/>
                <a:gd name="T17" fmla="*/ 89 h 171"/>
                <a:gd name="T18" fmla="*/ 4086 w 5511"/>
                <a:gd name="T19" fmla="*/ 106 h 171"/>
                <a:gd name="T20" fmla="*/ 3968 w 5511"/>
                <a:gd name="T21" fmla="*/ 106 h 171"/>
                <a:gd name="T22" fmla="*/ 3032 w 5511"/>
                <a:gd name="T23" fmla="*/ 107 h 171"/>
                <a:gd name="T24" fmla="*/ 2900 w 5511"/>
                <a:gd name="T25" fmla="*/ 109 h 171"/>
                <a:gd name="T26" fmla="*/ 2785 w 5511"/>
                <a:gd name="T27" fmla="*/ 109 h 171"/>
                <a:gd name="T28" fmla="*/ 2684 w 5511"/>
                <a:gd name="T29" fmla="*/ 109 h 171"/>
                <a:gd name="T30" fmla="*/ 2562 w 5511"/>
                <a:gd name="T31" fmla="*/ 108 h 171"/>
                <a:gd name="T32" fmla="*/ 2427 w 5511"/>
                <a:gd name="T33" fmla="*/ 106 h 171"/>
                <a:gd name="T34" fmla="*/ 1497 w 5511"/>
                <a:gd name="T35" fmla="*/ 106 h 171"/>
                <a:gd name="T36" fmla="*/ 1416 w 5511"/>
                <a:gd name="T37" fmla="*/ 106 h 171"/>
                <a:gd name="T38" fmla="*/ 1188 w 5511"/>
                <a:gd name="T39" fmla="*/ 104 h 171"/>
                <a:gd name="T40" fmla="*/ 971 w 5511"/>
                <a:gd name="T41" fmla="*/ 100 h 171"/>
                <a:gd name="T42" fmla="*/ 784 w 5511"/>
                <a:gd name="T43" fmla="*/ 96 h 171"/>
                <a:gd name="T44" fmla="*/ 645 w 5511"/>
                <a:gd name="T45" fmla="*/ 93 h 171"/>
                <a:gd name="T46" fmla="*/ 574 w 5511"/>
                <a:gd name="T47" fmla="*/ 92 h 171"/>
                <a:gd name="T48" fmla="*/ 392 w 5511"/>
                <a:gd name="T49" fmla="*/ 86 h 171"/>
                <a:gd name="T50" fmla="*/ 193 w 5511"/>
                <a:gd name="T51" fmla="*/ 73 h 171"/>
                <a:gd name="T52" fmla="*/ 117 w 5511"/>
                <a:gd name="T53" fmla="*/ 66 h 171"/>
                <a:gd name="T54" fmla="*/ 61 w 5511"/>
                <a:gd name="T55" fmla="*/ 54 h 171"/>
                <a:gd name="T56" fmla="*/ 38 w 5511"/>
                <a:gd name="T57" fmla="*/ 48 h 171"/>
                <a:gd name="T58" fmla="*/ 16 w 5511"/>
                <a:gd name="T59" fmla="*/ 37 h 171"/>
                <a:gd name="T60" fmla="*/ 4 w 5511"/>
                <a:gd name="T61" fmla="*/ 25 h 171"/>
                <a:gd name="T62" fmla="*/ 1 w 5511"/>
                <a:gd name="T63" fmla="*/ 43 h 171"/>
                <a:gd name="T64" fmla="*/ 2 w 5511"/>
                <a:gd name="T65" fmla="*/ 74 h 171"/>
                <a:gd name="T66" fmla="*/ 15 w 5511"/>
                <a:gd name="T67" fmla="*/ 100 h 171"/>
                <a:gd name="T68" fmla="*/ 34 w 5511"/>
                <a:gd name="T69" fmla="*/ 112 h 171"/>
                <a:gd name="T70" fmla="*/ 75 w 5511"/>
                <a:gd name="T71" fmla="*/ 127 h 171"/>
                <a:gd name="T72" fmla="*/ 125 w 5511"/>
                <a:gd name="T73" fmla="*/ 137 h 171"/>
                <a:gd name="T74" fmla="*/ 198 w 5511"/>
                <a:gd name="T75" fmla="*/ 144 h 171"/>
                <a:gd name="T76" fmla="*/ 319 w 5511"/>
                <a:gd name="T77" fmla="*/ 152 h 171"/>
                <a:gd name="T78" fmla="*/ 578 w 5511"/>
                <a:gd name="T79" fmla="*/ 166 h 171"/>
                <a:gd name="T80" fmla="*/ 2075 w 5511"/>
                <a:gd name="T81" fmla="*/ 171 h 171"/>
                <a:gd name="T82" fmla="*/ 4761 w 5511"/>
                <a:gd name="T83" fmla="*/ 167 h 171"/>
                <a:gd name="T84" fmla="*/ 5026 w 5511"/>
                <a:gd name="T85" fmla="*/ 156 h 171"/>
                <a:gd name="T86" fmla="*/ 5257 w 5511"/>
                <a:gd name="T87" fmla="*/ 144 h 171"/>
                <a:gd name="T88" fmla="*/ 5341 w 5511"/>
                <a:gd name="T89" fmla="*/ 138 h 171"/>
                <a:gd name="T90" fmla="*/ 5405 w 5511"/>
                <a:gd name="T91" fmla="*/ 130 h 171"/>
                <a:gd name="T92" fmla="*/ 5450 w 5511"/>
                <a:gd name="T93" fmla="*/ 119 h 171"/>
                <a:gd name="T94" fmla="*/ 5489 w 5511"/>
                <a:gd name="T95" fmla="*/ 101 h 171"/>
                <a:gd name="T96" fmla="*/ 5501 w 5511"/>
                <a:gd name="T97" fmla="*/ 91 h 171"/>
                <a:gd name="T98" fmla="*/ 5509 w 5511"/>
                <a:gd name="T99" fmla="*/ 72 h 171"/>
                <a:gd name="T100" fmla="*/ 5509 w 5511"/>
                <a:gd name="T101" fmla="*/ 30 h 171"/>
                <a:gd name="T102" fmla="*/ 5502 w 5511"/>
                <a:gd name="T103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511" h="171">
                  <a:moveTo>
                    <a:pt x="5502" y="0"/>
                  </a:moveTo>
                  <a:lnTo>
                    <a:pt x="5502" y="0"/>
                  </a:lnTo>
                  <a:lnTo>
                    <a:pt x="5504" y="8"/>
                  </a:lnTo>
                  <a:lnTo>
                    <a:pt x="5504" y="15"/>
                  </a:lnTo>
                  <a:lnTo>
                    <a:pt x="5503" y="19"/>
                  </a:lnTo>
                  <a:lnTo>
                    <a:pt x="5502" y="23"/>
                  </a:lnTo>
                  <a:lnTo>
                    <a:pt x="5500" y="27"/>
                  </a:lnTo>
                  <a:lnTo>
                    <a:pt x="5497" y="31"/>
                  </a:lnTo>
                  <a:lnTo>
                    <a:pt x="5494" y="34"/>
                  </a:lnTo>
                  <a:lnTo>
                    <a:pt x="5489" y="37"/>
                  </a:lnTo>
                  <a:lnTo>
                    <a:pt x="5484" y="40"/>
                  </a:lnTo>
                  <a:lnTo>
                    <a:pt x="5479" y="43"/>
                  </a:lnTo>
                  <a:lnTo>
                    <a:pt x="5471" y="47"/>
                  </a:lnTo>
                  <a:lnTo>
                    <a:pt x="5464" y="49"/>
                  </a:lnTo>
                  <a:lnTo>
                    <a:pt x="5455" y="52"/>
                  </a:lnTo>
                  <a:lnTo>
                    <a:pt x="5445" y="54"/>
                  </a:lnTo>
                  <a:lnTo>
                    <a:pt x="5443" y="54"/>
                  </a:lnTo>
                  <a:lnTo>
                    <a:pt x="5435" y="56"/>
                  </a:lnTo>
                  <a:lnTo>
                    <a:pt x="5417" y="60"/>
                  </a:lnTo>
                  <a:lnTo>
                    <a:pt x="5387" y="66"/>
                  </a:lnTo>
                  <a:lnTo>
                    <a:pt x="5379" y="67"/>
                  </a:lnTo>
                  <a:lnTo>
                    <a:pt x="5352" y="70"/>
                  </a:lnTo>
                  <a:lnTo>
                    <a:pt x="5311" y="73"/>
                  </a:lnTo>
                  <a:lnTo>
                    <a:pt x="5257" y="77"/>
                  </a:lnTo>
                  <a:lnTo>
                    <a:pt x="5190" y="81"/>
                  </a:lnTo>
                  <a:lnTo>
                    <a:pt x="5113" y="86"/>
                  </a:lnTo>
                  <a:lnTo>
                    <a:pt x="5028" y="89"/>
                  </a:lnTo>
                  <a:lnTo>
                    <a:pt x="4935" y="91"/>
                  </a:lnTo>
                  <a:lnTo>
                    <a:pt x="4431" y="106"/>
                  </a:lnTo>
                  <a:lnTo>
                    <a:pt x="4086" y="106"/>
                  </a:lnTo>
                  <a:lnTo>
                    <a:pt x="4046" y="106"/>
                  </a:lnTo>
                  <a:lnTo>
                    <a:pt x="4007" y="106"/>
                  </a:lnTo>
                  <a:lnTo>
                    <a:pt x="3968" y="106"/>
                  </a:lnTo>
                  <a:lnTo>
                    <a:pt x="3929" y="106"/>
                  </a:lnTo>
                  <a:lnTo>
                    <a:pt x="3077" y="106"/>
                  </a:lnTo>
                  <a:lnTo>
                    <a:pt x="3032" y="107"/>
                  </a:lnTo>
                  <a:lnTo>
                    <a:pt x="2986" y="108"/>
                  </a:lnTo>
                  <a:lnTo>
                    <a:pt x="2942" y="108"/>
                  </a:lnTo>
                  <a:lnTo>
                    <a:pt x="2900" y="109"/>
                  </a:lnTo>
                  <a:lnTo>
                    <a:pt x="2859" y="109"/>
                  </a:lnTo>
                  <a:lnTo>
                    <a:pt x="2821" y="109"/>
                  </a:lnTo>
                  <a:lnTo>
                    <a:pt x="2785" y="109"/>
                  </a:lnTo>
                  <a:lnTo>
                    <a:pt x="2752" y="108"/>
                  </a:lnTo>
                  <a:lnTo>
                    <a:pt x="2720" y="109"/>
                  </a:lnTo>
                  <a:lnTo>
                    <a:pt x="2684" y="109"/>
                  </a:lnTo>
                  <a:lnTo>
                    <a:pt x="2645" y="109"/>
                  </a:lnTo>
                  <a:lnTo>
                    <a:pt x="2604" y="109"/>
                  </a:lnTo>
                  <a:lnTo>
                    <a:pt x="2562" y="108"/>
                  </a:lnTo>
                  <a:lnTo>
                    <a:pt x="2518" y="108"/>
                  </a:lnTo>
                  <a:lnTo>
                    <a:pt x="2472" y="107"/>
                  </a:lnTo>
                  <a:lnTo>
                    <a:pt x="2427" y="106"/>
                  </a:lnTo>
                  <a:lnTo>
                    <a:pt x="1575" y="106"/>
                  </a:lnTo>
                  <a:lnTo>
                    <a:pt x="1536" y="106"/>
                  </a:lnTo>
                  <a:lnTo>
                    <a:pt x="1497" y="106"/>
                  </a:lnTo>
                  <a:lnTo>
                    <a:pt x="1458" y="106"/>
                  </a:lnTo>
                  <a:lnTo>
                    <a:pt x="1418" y="106"/>
                  </a:lnTo>
                  <a:lnTo>
                    <a:pt x="1416" y="106"/>
                  </a:lnTo>
                  <a:lnTo>
                    <a:pt x="1340" y="106"/>
                  </a:lnTo>
                  <a:lnTo>
                    <a:pt x="1264" y="105"/>
                  </a:lnTo>
                  <a:lnTo>
                    <a:pt x="1188" y="104"/>
                  </a:lnTo>
                  <a:lnTo>
                    <a:pt x="1114" y="102"/>
                  </a:lnTo>
                  <a:lnTo>
                    <a:pt x="1042" y="101"/>
                  </a:lnTo>
                  <a:lnTo>
                    <a:pt x="971" y="100"/>
                  </a:lnTo>
                  <a:lnTo>
                    <a:pt x="905" y="99"/>
                  </a:lnTo>
                  <a:lnTo>
                    <a:pt x="842" y="98"/>
                  </a:lnTo>
                  <a:lnTo>
                    <a:pt x="784" y="96"/>
                  </a:lnTo>
                  <a:lnTo>
                    <a:pt x="731" y="95"/>
                  </a:lnTo>
                  <a:lnTo>
                    <a:pt x="685" y="94"/>
                  </a:lnTo>
                  <a:lnTo>
                    <a:pt x="645" y="93"/>
                  </a:lnTo>
                  <a:lnTo>
                    <a:pt x="613" y="93"/>
                  </a:lnTo>
                  <a:lnTo>
                    <a:pt x="589" y="92"/>
                  </a:lnTo>
                  <a:lnTo>
                    <a:pt x="574" y="92"/>
                  </a:lnTo>
                  <a:lnTo>
                    <a:pt x="569" y="91"/>
                  </a:lnTo>
                  <a:lnTo>
                    <a:pt x="477" y="89"/>
                  </a:lnTo>
                  <a:lnTo>
                    <a:pt x="392" y="86"/>
                  </a:lnTo>
                  <a:lnTo>
                    <a:pt x="315" y="81"/>
                  </a:lnTo>
                  <a:lnTo>
                    <a:pt x="247" y="77"/>
                  </a:lnTo>
                  <a:lnTo>
                    <a:pt x="193" y="73"/>
                  </a:lnTo>
                  <a:lnTo>
                    <a:pt x="152" y="70"/>
                  </a:lnTo>
                  <a:lnTo>
                    <a:pt x="125" y="67"/>
                  </a:lnTo>
                  <a:lnTo>
                    <a:pt x="117" y="66"/>
                  </a:lnTo>
                  <a:lnTo>
                    <a:pt x="87" y="60"/>
                  </a:lnTo>
                  <a:lnTo>
                    <a:pt x="69" y="56"/>
                  </a:lnTo>
                  <a:lnTo>
                    <a:pt x="61" y="54"/>
                  </a:lnTo>
                  <a:lnTo>
                    <a:pt x="59" y="54"/>
                  </a:lnTo>
                  <a:lnTo>
                    <a:pt x="47" y="51"/>
                  </a:lnTo>
                  <a:lnTo>
                    <a:pt x="38" y="48"/>
                  </a:lnTo>
                  <a:lnTo>
                    <a:pt x="28" y="45"/>
                  </a:lnTo>
                  <a:lnTo>
                    <a:pt x="21" y="41"/>
                  </a:lnTo>
                  <a:lnTo>
                    <a:pt x="16" y="37"/>
                  </a:lnTo>
                  <a:lnTo>
                    <a:pt x="10" y="33"/>
                  </a:lnTo>
                  <a:lnTo>
                    <a:pt x="6" y="29"/>
                  </a:lnTo>
                  <a:lnTo>
                    <a:pt x="4" y="25"/>
                  </a:lnTo>
                  <a:lnTo>
                    <a:pt x="4" y="25"/>
                  </a:lnTo>
                  <a:lnTo>
                    <a:pt x="2" y="34"/>
                  </a:lnTo>
                  <a:lnTo>
                    <a:pt x="1" y="43"/>
                  </a:lnTo>
                  <a:lnTo>
                    <a:pt x="0" y="53"/>
                  </a:lnTo>
                  <a:lnTo>
                    <a:pt x="1" y="64"/>
                  </a:lnTo>
                  <a:lnTo>
                    <a:pt x="2" y="74"/>
                  </a:lnTo>
                  <a:lnTo>
                    <a:pt x="4" y="84"/>
                  </a:lnTo>
                  <a:lnTo>
                    <a:pt x="8" y="92"/>
                  </a:lnTo>
                  <a:lnTo>
                    <a:pt x="15" y="100"/>
                  </a:lnTo>
                  <a:lnTo>
                    <a:pt x="17" y="101"/>
                  </a:lnTo>
                  <a:lnTo>
                    <a:pt x="22" y="107"/>
                  </a:lnTo>
                  <a:lnTo>
                    <a:pt x="34" y="112"/>
                  </a:lnTo>
                  <a:lnTo>
                    <a:pt x="50" y="119"/>
                  </a:lnTo>
                  <a:lnTo>
                    <a:pt x="61" y="124"/>
                  </a:lnTo>
                  <a:lnTo>
                    <a:pt x="75" y="127"/>
                  </a:lnTo>
                  <a:lnTo>
                    <a:pt x="89" y="131"/>
                  </a:lnTo>
                  <a:lnTo>
                    <a:pt x="106" y="134"/>
                  </a:lnTo>
                  <a:lnTo>
                    <a:pt x="125" y="137"/>
                  </a:lnTo>
                  <a:lnTo>
                    <a:pt x="147" y="140"/>
                  </a:lnTo>
                  <a:lnTo>
                    <a:pt x="172" y="143"/>
                  </a:lnTo>
                  <a:lnTo>
                    <a:pt x="198" y="144"/>
                  </a:lnTo>
                  <a:lnTo>
                    <a:pt x="213" y="145"/>
                  </a:lnTo>
                  <a:lnTo>
                    <a:pt x="255" y="148"/>
                  </a:lnTo>
                  <a:lnTo>
                    <a:pt x="319" y="152"/>
                  </a:lnTo>
                  <a:lnTo>
                    <a:pt x="397" y="156"/>
                  </a:lnTo>
                  <a:lnTo>
                    <a:pt x="485" y="160"/>
                  </a:lnTo>
                  <a:lnTo>
                    <a:pt x="578" y="166"/>
                  </a:lnTo>
                  <a:lnTo>
                    <a:pt x="668" y="169"/>
                  </a:lnTo>
                  <a:lnTo>
                    <a:pt x="750" y="171"/>
                  </a:lnTo>
                  <a:lnTo>
                    <a:pt x="2075" y="171"/>
                  </a:lnTo>
                  <a:lnTo>
                    <a:pt x="2755" y="171"/>
                  </a:lnTo>
                  <a:lnTo>
                    <a:pt x="3436" y="167"/>
                  </a:lnTo>
                  <a:lnTo>
                    <a:pt x="4761" y="167"/>
                  </a:lnTo>
                  <a:lnTo>
                    <a:pt x="4844" y="165"/>
                  </a:lnTo>
                  <a:lnTo>
                    <a:pt x="4934" y="162"/>
                  </a:lnTo>
                  <a:lnTo>
                    <a:pt x="5026" y="156"/>
                  </a:lnTo>
                  <a:lnTo>
                    <a:pt x="5114" y="152"/>
                  </a:lnTo>
                  <a:lnTo>
                    <a:pt x="5193" y="148"/>
                  </a:lnTo>
                  <a:lnTo>
                    <a:pt x="5257" y="144"/>
                  </a:lnTo>
                  <a:lnTo>
                    <a:pt x="5299" y="140"/>
                  </a:lnTo>
                  <a:lnTo>
                    <a:pt x="5313" y="139"/>
                  </a:lnTo>
                  <a:lnTo>
                    <a:pt x="5341" y="138"/>
                  </a:lnTo>
                  <a:lnTo>
                    <a:pt x="5364" y="136"/>
                  </a:lnTo>
                  <a:lnTo>
                    <a:pt x="5386" y="133"/>
                  </a:lnTo>
                  <a:lnTo>
                    <a:pt x="5405" y="130"/>
                  </a:lnTo>
                  <a:lnTo>
                    <a:pt x="5422" y="127"/>
                  </a:lnTo>
                  <a:lnTo>
                    <a:pt x="5437" y="123"/>
                  </a:lnTo>
                  <a:lnTo>
                    <a:pt x="5450" y="119"/>
                  </a:lnTo>
                  <a:lnTo>
                    <a:pt x="5461" y="115"/>
                  </a:lnTo>
                  <a:lnTo>
                    <a:pt x="5478" y="108"/>
                  </a:lnTo>
                  <a:lnTo>
                    <a:pt x="5489" y="101"/>
                  </a:lnTo>
                  <a:lnTo>
                    <a:pt x="5495" y="97"/>
                  </a:lnTo>
                  <a:lnTo>
                    <a:pt x="5497" y="96"/>
                  </a:lnTo>
                  <a:lnTo>
                    <a:pt x="5501" y="91"/>
                  </a:lnTo>
                  <a:lnTo>
                    <a:pt x="5504" y="85"/>
                  </a:lnTo>
                  <a:lnTo>
                    <a:pt x="5507" y="78"/>
                  </a:lnTo>
                  <a:lnTo>
                    <a:pt x="5509" y="72"/>
                  </a:lnTo>
                  <a:lnTo>
                    <a:pt x="5511" y="57"/>
                  </a:lnTo>
                  <a:lnTo>
                    <a:pt x="5511" y="43"/>
                  </a:lnTo>
                  <a:lnTo>
                    <a:pt x="5509" y="30"/>
                  </a:lnTo>
                  <a:lnTo>
                    <a:pt x="5507" y="17"/>
                  </a:lnTo>
                  <a:lnTo>
                    <a:pt x="5504" y="8"/>
                  </a:lnTo>
                  <a:lnTo>
                    <a:pt x="5502" y="0"/>
                  </a:lnTo>
                  <a:close/>
                </a:path>
              </a:pathLst>
            </a:custGeom>
            <a:solidFill>
              <a:srgbClr val="6D73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6" name="Freeform 54">
              <a:extLst>
                <a:ext uri="{FF2B5EF4-FFF2-40B4-BE49-F238E27FC236}">
                  <a16:creationId xmlns:a16="http://schemas.microsoft.com/office/drawing/2014/main" id="{3C58E12B-947D-4829-972B-ACF55B779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17444" y="5665349"/>
              <a:ext cx="0" cy="0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0 h 2"/>
                <a:gd name="T4" fmla="*/ 0 w 1"/>
                <a:gd name="T5" fmla="*/ 0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7" name="Freeform 55">
              <a:extLst>
                <a:ext uri="{FF2B5EF4-FFF2-40B4-BE49-F238E27FC236}">
                  <a16:creationId xmlns:a16="http://schemas.microsoft.com/office/drawing/2014/main" id="{E856073D-69B8-4B52-AF89-7F8BBB67AC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2061" y="5653604"/>
              <a:ext cx="0" cy="0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8" name="Freeform 56">
              <a:extLst>
                <a:ext uri="{FF2B5EF4-FFF2-40B4-BE49-F238E27FC236}">
                  <a16:creationId xmlns:a16="http://schemas.microsoft.com/office/drawing/2014/main" id="{11E18481-2E67-4591-A45F-7DA6C55CF9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1995" y="5032863"/>
              <a:ext cx="1847127" cy="671072"/>
            </a:xfrm>
            <a:custGeom>
              <a:avLst/>
              <a:gdLst>
                <a:gd name="T0" fmla="*/ 5323 w 5504"/>
                <a:gd name="T1" fmla="*/ 1736 h 1998"/>
                <a:gd name="T2" fmla="*/ 5137 w 5504"/>
                <a:gd name="T3" fmla="*/ 1596 h 1998"/>
                <a:gd name="T4" fmla="*/ 4956 w 5504"/>
                <a:gd name="T5" fmla="*/ 1439 h 1998"/>
                <a:gd name="T6" fmla="*/ 4864 w 5504"/>
                <a:gd name="T7" fmla="*/ 1348 h 1998"/>
                <a:gd name="T8" fmla="*/ 4802 w 5504"/>
                <a:gd name="T9" fmla="*/ 1243 h 1998"/>
                <a:gd name="T10" fmla="*/ 4741 w 5504"/>
                <a:gd name="T11" fmla="*/ 1062 h 1998"/>
                <a:gd name="T12" fmla="*/ 4694 w 5504"/>
                <a:gd name="T13" fmla="*/ 847 h 1998"/>
                <a:gd name="T14" fmla="*/ 4659 w 5504"/>
                <a:gd name="T15" fmla="*/ 619 h 1998"/>
                <a:gd name="T16" fmla="*/ 4622 w 5504"/>
                <a:gd name="T17" fmla="*/ 254 h 1998"/>
                <a:gd name="T18" fmla="*/ 4609 w 5504"/>
                <a:gd name="T19" fmla="*/ 12 h 1998"/>
                <a:gd name="T20" fmla="*/ 895 w 5504"/>
                <a:gd name="T21" fmla="*/ 11 h 1998"/>
                <a:gd name="T22" fmla="*/ 882 w 5504"/>
                <a:gd name="T23" fmla="*/ 254 h 1998"/>
                <a:gd name="T24" fmla="*/ 845 w 5504"/>
                <a:gd name="T25" fmla="*/ 619 h 1998"/>
                <a:gd name="T26" fmla="*/ 810 w 5504"/>
                <a:gd name="T27" fmla="*/ 847 h 1998"/>
                <a:gd name="T28" fmla="*/ 763 w 5504"/>
                <a:gd name="T29" fmla="*/ 1062 h 1998"/>
                <a:gd name="T30" fmla="*/ 701 w 5504"/>
                <a:gd name="T31" fmla="*/ 1243 h 1998"/>
                <a:gd name="T32" fmla="*/ 640 w 5504"/>
                <a:gd name="T33" fmla="*/ 1348 h 1998"/>
                <a:gd name="T34" fmla="*/ 548 w 5504"/>
                <a:gd name="T35" fmla="*/ 1439 h 1998"/>
                <a:gd name="T36" fmla="*/ 366 w 5504"/>
                <a:gd name="T37" fmla="*/ 1596 h 1998"/>
                <a:gd name="T38" fmla="*/ 181 w 5504"/>
                <a:gd name="T39" fmla="*/ 1736 h 1998"/>
                <a:gd name="T40" fmla="*/ 27 w 5504"/>
                <a:gd name="T41" fmla="*/ 1852 h 1998"/>
                <a:gd name="T42" fmla="*/ 5 w 5504"/>
                <a:gd name="T43" fmla="*/ 1880 h 1998"/>
                <a:gd name="T44" fmla="*/ 1 w 5504"/>
                <a:gd name="T45" fmla="*/ 1907 h 1998"/>
                <a:gd name="T46" fmla="*/ 10 w 5504"/>
                <a:gd name="T47" fmla="*/ 1923 h 1998"/>
                <a:gd name="T48" fmla="*/ 33 w 5504"/>
                <a:gd name="T49" fmla="*/ 1936 h 1998"/>
                <a:gd name="T50" fmla="*/ 61 w 5504"/>
                <a:gd name="T51" fmla="*/ 1943 h 1998"/>
                <a:gd name="T52" fmla="*/ 125 w 5504"/>
                <a:gd name="T53" fmla="*/ 1957 h 1998"/>
                <a:gd name="T54" fmla="*/ 317 w 5504"/>
                <a:gd name="T55" fmla="*/ 1976 h 1998"/>
                <a:gd name="T56" fmla="*/ 577 w 5504"/>
                <a:gd name="T57" fmla="*/ 1987 h 1998"/>
                <a:gd name="T58" fmla="*/ 687 w 5504"/>
                <a:gd name="T59" fmla="*/ 1988 h 1998"/>
                <a:gd name="T60" fmla="*/ 906 w 5504"/>
                <a:gd name="T61" fmla="*/ 1990 h 1998"/>
                <a:gd name="T62" fmla="*/ 1189 w 5504"/>
                <a:gd name="T63" fmla="*/ 1994 h 1998"/>
                <a:gd name="T64" fmla="*/ 1418 w 5504"/>
                <a:gd name="T65" fmla="*/ 1995 h 1998"/>
                <a:gd name="T66" fmla="*/ 1575 w 5504"/>
                <a:gd name="T67" fmla="*/ 1995 h 1998"/>
                <a:gd name="T68" fmla="*/ 2562 w 5504"/>
                <a:gd name="T69" fmla="*/ 1997 h 1998"/>
                <a:gd name="T70" fmla="*/ 2720 w 5504"/>
                <a:gd name="T71" fmla="*/ 1998 h 1998"/>
                <a:gd name="T72" fmla="*/ 2859 w 5504"/>
                <a:gd name="T73" fmla="*/ 1998 h 1998"/>
                <a:gd name="T74" fmla="*/ 3032 w 5504"/>
                <a:gd name="T75" fmla="*/ 1996 h 1998"/>
                <a:gd name="T76" fmla="*/ 4007 w 5504"/>
                <a:gd name="T77" fmla="*/ 1995 h 1998"/>
                <a:gd name="T78" fmla="*/ 4937 w 5504"/>
                <a:gd name="T79" fmla="*/ 1987 h 1998"/>
                <a:gd name="T80" fmla="*/ 5258 w 5504"/>
                <a:gd name="T81" fmla="*/ 1969 h 1998"/>
                <a:gd name="T82" fmla="*/ 5387 w 5504"/>
                <a:gd name="T83" fmla="*/ 1955 h 1998"/>
                <a:gd name="T84" fmla="*/ 5445 w 5504"/>
                <a:gd name="T85" fmla="*/ 1943 h 1998"/>
                <a:gd name="T86" fmla="*/ 5479 w 5504"/>
                <a:gd name="T87" fmla="*/ 1932 h 1998"/>
                <a:gd name="T88" fmla="*/ 5498 w 5504"/>
                <a:gd name="T89" fmla="*/ 1919 h 1998"/>
                <a:gd name="T90" fmla="*/ 5504 w 5504"/>
                <a:gd name="T91" fmla="*/ 1904 h 1998"/>
                <a:gd name="T92" fmla="*/ 5495 w 5504"/>
                <a:gd name="T93" fmla="*/ 1873 h 1998"/>
                <a:gd name="T94" fmla="*/ 5474 w 5504"/>
                <a:gd name="T95" fmla="*/ 1849 h 1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504" h="1998">
                  <a:moveTo>
                    <a:pt x="5474" y="1849"/>
                  </a:moveTo>
                  <a:lnTo>
                    <a:pt x="5423" y="1811"/>
                  </a:lnTo>
                  <a:lnTo>
                    <a:pt x="5373" y="1773"/>
                  </a:lnTo>
                  <a:lnTo>
                    <a:pt x="5323" y="1736"/>
                  </a:lnTo>
                  <a:lnTo>
                    <a:pt x="5274" y="1701"/>
                  </a:lnTo>
                  <a:lnTo>
                    <a:pt x="5227" y="1665"/>
                  </a:lnTo>
                  <a:lnTo>
                    <a:pt x="5181" y="1630"/>
                  </a:lnTo>
                  <a:lnTo>
                    <a:pt x="5137" y="1596"/>
                  </a:lnTo>
                  <a:lnTo>
                    <a:pt x="5097" y="1564"/>
                  </a:lnTo>
                  <a:lnTo>
                    <a:pt x="5044" y="1518"/>
                  </a:lnTo>
                  <a:lnTo>
                    <a:pt x="4997" y="1477"/>
                  </a:lnTo>
                  <a:lnTo>
                    <a:pt x="4956" y="1439"/>
                  </a:lnTo>
                  <a:lnTo>
                    <a:pt x="4923" y="1407"/>
                  </a:lnTo>
                  <a:lnTo>
                    <a:pt x="4896" y="1380"/>
                  </a:lnTo>
                  <a:lnTo>
                    <a:pt x="4876" y="1360"/>
                  </a:lnTo>
                  <a:lnTo>
                    <a:pt x="4864" y="1348"/>
                  </a:lnTo>
                  <a:lnTo>
                    <a:pt x="4859" y="1343"/>
                  </a:lnTo>
                  <a:lnTo>
                    <a:pt x="4839" y="1314"/>
                  </a:lnTo>
                  <a:lnTo>
                    <a:pt x="4820" y="1280"/>
                  </a:lnTo>
                  <a:lnTo>
                    <a:pt x="4802" y="1243"/>
                  </a:lnTo>
                  <a:lnTo>
                    <a:pt x="4786" y="1202"/>
                  </a:lnTo>
                  <a:lnTo>
                    <a:pt x="4770" y="1158"/>
                  </a:lnTo>
                  <a:lnTo>
                    <a:pt x="4755" y="1112"/>
                  </a:lnTo>
                  <a:lnTo>
                    <a:pt x="4741" y="1062"/>
                  </a:lnTo>
                  <a:lnTo>
                    <a:pt x="4728" y="1011"/>
                  </a:lnTo>
                  <a:lnTo>
                    <a:pt x="4716" y="958"/>
                  </a:lnTo>
                  <a:lnTo>
                    <a:pt x="4705" y="903"/>
                  </a:lnTo>
                  <a:lnTo>
                    <a:pt x="4694" y="847"/>
                  </a:lnTo>
                  <a:lnTo>
                    <a:pt x="4684" y="791"/>
                  </a:lnTo>
                  <a:lnTo>
                    <a:pt x="4675" y="734"/>
                  </a:lnTo>
                  <a:lnTo>
                    <a:pt x="4667" y="676"/>
                  </a:lnTo>
                  <a:lnTo>
                    <a:pt x="4659" y="619"/>
                  </a:lnTo>
                  <a:lnTo>
                    <a:pt x="4652" y="562"/>
                  </a:lnTo>
                  <a:lnTo>
                    <a:pt x="4640" y="453"/>
                  </a:lnTo>
                  <a:lnTo>
                    <a:pt x="4631" y="349"/>
                  </a:lnTo>
                  <a:lnTo>
                    <a:pt x="4622" y="254"/>
                  </a:lnTo>
                  <a:lnTo>
                    <a:pt x="4617" y="169"/>
                  </a:lnTo>
                  <a:lnTo>
                    <a:pt x="4613" y="99"/>
                  </a:lnTo>
                  <a:lnTo>
                    <a:pt x="4611" y="46"/>
                  </a:lnTo>
                  <a:lnTo>
                    <a:pt x="4609" y="12"/>
                  </a:lnTo>
                  <a:lnTo>
                    <a:pt x="4609" y="0"/>
                  </a:lnTo>
                  <a:lnTo>
                    <a:pt x="2752" y="1"/>
                  </a:lnTo>
                  <a:lnTo>
                    <a:pt x="895" y="0"/>
                  </a:lnTo>
                  <a:lnTo>
                    <a:pt x="895" y="11"/>
                  </a:lnTo>
                  <a:lnTo>
                    <a:pt x="894" y="46"/>
                  </a:lnTo>
                  <a:lnTo>
                    <a:pt x="891" y="99"/>
                  </a:lnTo>
                  <a:lnTo>
                    <a:pt x="887" y="169"/>
                  </a:lnTo>
                  <a:lnTo>
                    <a:pt x="882" y="254"/>
                  </a:lnTo>
                  <a:lnTo>
                    <a:pt x="874" y="349"/>
                  </a:lnTo>
                  <a:lnTo>
                    <a:pt x="864" y="453"/>
                  </a:lnTo>
                  <a:lnTo>
                    <a:pt x="852" y="562"/>
                  </a:lnTo>
                  <a:lnTo>
                    <a:pt x="845" y="619"/>
                  </a:lnTo>
                  <a:lnTo>
                    <a:pt x="837" y="676"/>
                  </a:lnTo>
                  <a:lnTo>
                    <a:pt x="829" y="734"/>
                  </a:lnTo>
                  <a:lnTo>
                    <a:pt x="820" y="791"/>
                  </a:lnTo>
                  <a:lnTo>
                    <a:pt x="810" y="847"/>
                  </a:lnTo>
                  <a:lnTo>
                    <a:pt x="799" y="903"/>
                  </a:lnTo>
                  <a:lnTo>
                    <a:pt x="788" y="958"/>
                  </a:lnTo>
                  <a:lnTo>
                    <a:pt x="776" y="1011"/>
                  </a:lnTo>
                  <a:lnTo>
                    <a:pt x="763" y="1062"/>
                  </a:lnTo>
                  <a:lnTo>
                    <a:pt x="749" y="1112"/>
                  </a:lnTo>
                  <a:lnTo>
                    <a:pt x="734" y="1158"/>
                  </a:lnTo>
                  <a:lnTo>
                    <a:pt x="718" y="1202"/>
                  </a:lnTo>
                  <a:lnTo>
                    <a:pt x="701" y="1243"/>
                  </a:lnTo>
                  <a:lnTo>
                    <a:pt x="684" y="1280"/>
                  </a:lnTo>
                  <a:lnTo>
                    <a:pt x="665" y="1314"/>
                  </a:lnTo>
                  <a:lnTo>
                    <a:pt x="645" y="1343"/>
                  </a:lnTo>
                  <a:lnTo>
                    <a:pt x="640" y="1348"/>
                  </a:lnTo>
                  <a:lnTo>
                    <a:pt x="628" y="1360"/>
                  </a:lnTo>
                  <a:lnTo>
                    <a:pt x="609" y="1380"/>
                  </a:lnTo>
                  <a:lnTo>
                    <a:pt x="581" y="1407"/>
                  </a:lnTo>
                  <a:lnTo>
                    <a:pt x="548" y="1439"/>
                  </a:lnTo>
                  <a:lnTo>
                    <a:pt x="507" y="1477"/>
                  </a:lnTo>
                  <a:lnTo>
                    <a:pt x="460" y="1518"/>
                  </a:lnTo>
                  <a:lnTo>
                    <a:pt x="408" y="1564"/>
                  </a:lnTo>
                  <a:lnTo>
                    <a:pt x="366" y="1596"/>
                  </a:lnTo>
                  <a:lnTo>
                    <a:pt x="323" y="1630"/>
                  </a:lnTo>
                  <a:lnTo>
                    <a:pt x="277" y="1665"/>
                  </a:lnTo>
                  <a:lnTo>
                    <a:pt x="230" y="1701"/>
                  </a:lnTo>
                  <a:lnTo>
                    <a:pt x="181" y="1736"/>
                  </a:lnTo>
                  <a:lnTo>
                    <a:pt x="130" y="1773"/>
                  </a:lnTo>
                  <a:lnTo>
                    <a:pt x="81" y="1811"/>
                  </a:lnTo>
                  <a:lnTo>
                    <a:pt x="30" y="1849"/>
                  </a:lnTo>
                  <a:lnTo>
                    <a:pt x="27" y="1852"/>
                  </a:lnTo>
                  <a:lnTo>
                    <a:pt x="19" y="1861"/>
                  </a:lnTo>
                  <a:lnTo>
                    <a:pt x="15" y="1866"/>
                  </a:lnTo>
                  <a:lnTo>
                    <a:pt x="9" y="1873"/>
                  </a:lnTo>
                  <a:lnTo>
                    <a:pt x="5" y="1880"/>
                  </a:lnTo>
                  <a:lnTo>
                    <a:pt x="2" y="1888"/>
                  </a:lnTo>
                  <a:lnTo>
                    <a:pt x="1" y="1896"/>
                  </a:lnTo>
                  <a:lnTo>
                    <a:pt x="0" y="1904"/>
                  </a:lnTo>
                  <a:lnTo>
                    <a:pt x="1" y="1907"/>
                  </a:lnTo>
                  <a:lnTo>
                    <a:pt x="2" y="1911"/>
                  </a:lnTo>
                  <a:lnTo>
                    <a:pt x="4" y="1916"/>
                  </a:lnTo>
                  <a:lnTo>
                    <a:pt x="7" y="1919"/>
                  </a:lnTo>
                  <a:lnTo>
                    <a:pt x="10" y="1923"/>
                  </a:lnTo>
                  <a:lnTo>
                    <a:pt x="15" y="1926"/>
                  </a:lnTo>
                  <a:lnTo>
                    <a:pt x="20" y="1929"/>
                  </a:lnTo>
                  <a:lnTo>
                    <a:pt x="25" y="1932"/>
                  </a:lnTo>
                  <a:lnTo>
                    <a:pt x="33" y="1936"/>
                  </a:lnTo>
                  <a:lnTo>
                    <a:pt x="40" y="1938"/>
                  </a:lnTo>
                  <a:lnTo>
                    <a:pt x="49" y="1940"/>
                  </a:lnTo>
                  <a:lnTo>
                    <a:pt x="59" y="1943"/>
                  </a:lnTo>
                  <a:lnTo>
                    <a:pt x="61" y="1943"/>
                  </a:lnTo>
                  <a:lnTo>
                    <a:pt x="69" y="1945"/>
                  </a:lnTo>
                  <a:lnTo>
                    <a:pt x="87" y="1949"/>
                  </a:lnTo>
                  <a:lnTo>
                    <a:pt x="117" y="1955"/>
                  </a:lnTo>
                  <a:lnTo>
                    <a:pt x="125" y="1957"/>
                  </a:lnTo>
                  <a:lnTo>
                    <a:pt x="152" y="1960"/>
                  </a:lnTo>
                  <a:lnTo>
                    <a:pt x="194" y="1964"/>
                  </a:lnTo>
                  <a:lnTo>
                    <a:pt x="250" y="1969"/>
                  </a:lnTo>
                  <a:lnTo>
                    <a:pt x="317" y="1976"/>
                  </a:lnTo>
                  <a:lnTo>
                    <a:pt x="394" y="1981"/>
                  </a:lnTo>
                  <a:lnTo>
                    <a:pt x="479" y="1984"/>
                  </a:lnTo>
                  <a:lnTo>
                    <a:pt x="572" y="1987"/>
                  </a:lnTo>
                  <a:lnTo>
                    <a:pt x="577" y="1987"/>
                  </a:lnTo>
                  <a:lnTo>
                    <a:pt x="592" y="1987"/>
                  </a:lnTo>
                  <a:lnTo>
                    <a:pt x="615" y="1987"/>
                  </a:lnTo>
                  <a:lnTo>
                    <a:pt x="648" y="1988"/>
                  </a:lnTo>
                  <a:lnTo>
                    <a:pt x="687" y="1988"/>
                  </a:lnTo>
                  <a:lnTo>
                    <a:pt x="733" y="1989"/>
                  </a:lnTo>
                  <a:lnTo>
                    <a:pt x="786" y="1989"/>
                  </a:lnTo>
                  <a:lnTo>
                    <a:pt x="844" y="1990"/>
                  </a:lnTo>
                  <a:lnTo>
                    <a:pt x="906" y="1990"/>
                  </a:lnTo>
                  <a:lnTo>
                    <a:pt x="972" y="1991"/>
                  </a:lnTo>
                  <a:lnTo>
                    <a:pt x="1042" y="1993"/>
                  </a:lnTo>
                  <a:lnTo>
                    <a:pt x="1114" y="1993"/>
                  </a:lnTo>
                  <a:lnTo>
                    <a:pt x="1189" y="1994"/>
                  </a:lnTo>
                  <a:lnTo>
                    <a:pt x="1264" y="1994"/>
                  </a:lnTo>
                  <a:lnTo>
                    <a:pt x="1340" y="1995"/>
                  </a:lnTo>
                  <a:lnTo>
                    <a:pt x="1416" y="1995"/>
                  </a:lnTo>
                  <a:lnTo>
                    <a:pt x="1418" y="1995"/>
                  </a:lnTo>
                  <a:lnTo>
                    <a:pt x="1458" y="1995"/>
                  </a:lnTo>
                  <a:lnTo>
                    <a:pt x="1497" y="1995"/>
                  </a:lnTo>
                  <a:lnTo>
                    <a:pt x="1536" y="1995"/>
                  </a:lnTo>
                  <a:lnTo>
                    <a:pt x="1575" y="1995"/>
                  </a:lnTo>
                  <a:lnTo>
                    <a:pt x="2427" y="1995"/>
                  </a:lnTo>
                  <a:lnTo>
                    <a:pt x="2472" y="1996"/>
                  </a:lnTo>
                  <a:lnTo>
                    <a:pt x="2518" y="1997"/>
                  </a:lnTo>
                  <a:lnTo>
                    <a:pt x="2562" y="1997"/>
                  </a:lnTo>
                  <a:lnTo>
                    <a:pt x="2604" y="1998"/>
                  </a:lnTo>
                  <a:lnTo>
                    <a:pt x="2645" y="1998"/>
                  </a:lnTo>
                  <a:lnTo>
                    <a:pt x="2684" y="1998"/>
                  </a:lnTo>
                  <a:lnTo>
                    <a:pt x="2720" y="1998"/>
                  </a:lnTo>
                  <a:lnTo>
                    <a:pt x="2752" y="1997"/>
                  </a:lnTo>
                  <a:lnTo>
                    <a:pt x="2785" y="1998"/>
                  </a:lnTo>
                  <a:lnTo>
                    <a:pt x="2821" y="1998"/>
                  </a:lnTo>
                  <a:lnTo>
                    <a:pt x="2859" y="1998"/>
                  </a:lnTo>
                  <a:lnTo>
                    <a:pt x="2900" y="1998"/>
                  </a:lnTo>
                  <a:lnTo>
                    <a:pt x="2942" y="1997"/>
                  </a:lnTo>
                  <a:lnTo>
                    <a:pt x="2986" y="1997"/>
                  </a:lnTo>
                  <a:lnTo>
                    <a:pt x="3032" y="1996"/>
                  </a:lnTo>
                  <a:lnTo>
                    <a:pt x="3077" y="1995"/>
                  </a:lnTo>
                  <a:lnTo>
                    <a:pt x="3929" y="1995"/>
                  </a:lnTo>
                  <a:lnTo>
                    <a:pt x="3968" y="1995"/>
                  </a:lnTo>
                  <a:lnTo>
                    <a:pt x="4007" y="1995"/>
                  </a:lnTo>
                  <a:lnTo>
                    <a:pt x="4046" y="1995"/>
                  </a:lnTo>
                  <a:lnTo>
                    <a:pt x="4086" y="1995"/>
                  </a:lnTo>
                  <a:lnTo>
                    <a:pt x="4431" y="1995"/>
                  </a:lnTo>
                  <a:lnTo>
                    <a:pt x="4937" y="1987"/>
                  </a:lnTo>
                  <a:lnTo>
                    <a:pt x="5029" y="1984"/>
                  </a:lnTo>
                  <a:lnTo>
                    <a:pt x="5114" y="1981"/>
                  </a:lnTo>
                  <a:lnTo>
                    <a:pt x="5191" y="1976"/>
                  </a:lnTo>
                  <a:lnTo>
                    <a:pt x="5258" y="1969"/>
                  </a:lnTo>
                  <a:lnTo>
                    <a:pt x="5311" y="1964"/>
                  </a:lnTo>
                  <a:lnTo>
                    <a:pt x="5352" y="1960"/>
                  </a:lnTo>
                  <a:lnTo>
                    <a:pt x="5379" y="1957"/>
                  </a:lnTo>
                  <a:lnTo>
                    <a:pt x="5387" y="1955"/>
                  </a:lnTo>
                  <a:lnTo>
                    <a:pt x="5417" y="1949"/>
                  </a:lnTo>
                  <a:lnTo>
                    <a:pt x="5435" y="1945"/>
                  </a:lnTo>
                  <a:lnTo>
                    <a:pt x="5443" y="1943"/>
                  </a:lnTo>
                  <a:lnTo>
                    <a:pt x="5445" y="1943"/>
                  </a:lnTo>
                  <a:lnTo>
                    <a:pt x="5456" y="1940"/>
                  </a:lnTo>
                  <a:lnTo>
                    <a:pt x="5464" y="1938"/>
                  </a:lnTo>
                  <a:lnTo>
                    <a:pt x="5471" y="1936"/>
                  </a:lnTo>
                  <a:lnTo>
                    <a:pt x="5479" y="1932"/>
                  </a:lnTo>
                  <a:lnTo>
                    <a:pt x="5485" y="1929"/>
                  </a:lnTo>
                  <a:lnTo>
                    <a:pt x="5489" y="1926"/>
                  </a:lnTo>
                  <a:lnTo>
                    <a:pt x="5494" y="1923"/>
                  </a:lnTo>
                  <a:lnTo>
                    <a:pt x="5498" y="1919"/>
                  </a:lnTo>
                  <a:lnTo>
                    <a:pt x="5500" y="1916"/>
                  </a:lnTo>
                  <a:lnTo>
                    <a:pt x="5502" y="1911"/>
                  </a:lnTo>
                  <a:lnTo>
                    <a:pt x="5503" y="1907"/>
                  </a:lnTo>
                  <a:lnTo>
                    <a:pt x="5504" y="1904"/>
                  </a:lnTo>
                  <a:lnTo>
                    <a:pt x="5504" y="1896"/>
                  </a:lnTo>
                  <a:lnTo>
                    <a:pt x="5502" y="1888"/>
                  </a:lnTo>
                  <a:lnTo>
                    <a:pt x="5499" y="1880"/>
                  </a:lnTo>
                  <a:lnTo>
                    <a:pt x="5495" y="1873"/>
                  </a:lnTo>
                  <a:lnTo>
                    <a:pt x="5489" y="1866"/>
                  </a:lnTo>
                  <a:lnTo>
                    <a:pt x="5485" y="1861"/>
                  </a:lnTo>
                  <a:lnTo>
                    <a:pt x="5477" y="1852"/>
                  </a:lnTo>
                  <a:lnTo>
                    <a:pt x="5474" y="1849"/>
                  </a:lnTo>
                  <a:close/>
                </a:path>
              </a:pathLst>
            </a:custGeom>
            <a:solidFill>
              <a:srgbClr val="E2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0" name="Freeform 57">
              <a:extLst>
                <a:ext uri="{FF2B5EF4-FFF2-40B4-BE49-F238E27FC236}">
                  <a16:creationId xmlns:a16="http://schemas.microsoft.com/office/drawing/2014/main" id="{0FE49C78-B760-4CBF-B1C8-D67ED8A3957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1995" y="5511002"/>
              <a:ext cx="1847127" cy="192934"/>
            </a:xfrm>
            <a:custGeom>
              <a:avLst/>
              <a:gdLst>
                <a:gd name="T0" fmla="*/ 323 w 5504"/>
                <a:gd name="T1" fmla="*/ 204 h 572"/>
                <a:gd name="T2" fmla="*/ 181 w 5504"/>
                <a:gd name="T3" fmla="*/ 310 h 572"/>
                <a:gd name="T4" fmla="*/ 30 w 5504"/>
                <a:gd name="T5" fmla="*/ 423 h 572"/>
                <a:gd name="T6" fmla="*/ 15 w 5504"/>
                <a:gd name="T7" fmla="*/ 440 h 572"/>
                <a:gd name="T8" fmla="*/ 2 w 5504"/>
                <a:gd name="T9" fmla="*/ 462 h 572"/>
                <a:gd name="T10" fmla="*/ 1 w 5504"/>
                <a:gd name="T11" fmla="*/ 481 h 572"/>
                <a:gd name="T12" fmla="*/ 7 w 5504"/>
                <a:gd name="T13" fmla="*/ 493 h 572"/>
                <a:gd name="T14" fmla="*/ 20 w 5504"/>
                <a:gd name="T15" fmla="*/ 503 h 572"/>
                <a:gd name="T16" fmla="*/ 40 w 5504"/>
                <a:gd name="T17" fmla="*/ 512 h 572"/>
                <a:gd name="T18" fmla="*/ 61 w 5504"/>
                <a:gd name="T19" fmla="*/ 517 h 572"/>
                <a:gd name="T20" fmla="*/ 117 w 5504"/>
                <a:gd name="T21" fmla="*/ 529 h 572"/>
                <a:gd name="T22" fmla="*/ 194 w 5504"/>
                <a:gd name="T23" fmla="*/ 538 h 572"/>
                <a:gd name="T24" fmla="*/ 394 w 5504"/>
                <a:gd name="T25" fmla="*/ 555 h 572"/>
                <a:gd name="T26" fmla="*/ 577 w 5504"/>
                <a:gd name="T27" fmla="*/ 561 h 572"/>
                <a:gd name="T28" fmla="*/ 648 w 5504"/>
                <a:gd name="T29" fmla="*/ 562 h 572"/>
                <a:gd name="T30" fmla="*/ 786 w 5504"/>
                <a:gd name="T31" fmla="*/ 563 h 572"/>
                <a:gd name="T32" fmla="*/ 972 w 5504"/>
                <a:gd name="T33" fmla="*/ 565 h 572"/>
                <a:gd name="T34" fmla="*/ 1189 w 5504"/>
                <a:gd name="T35" fmla="*/ 568 h 572"/>
                <a:gd name="T36" fmla="*/ 1416 w 5504"/>
                <a:gd name="T37" fmla="*/ 569 h 572"/>
                <a:gd name="T38" fmla="*/ 1497 w 5504"/>
                <a:gd name="T39" fmla="*/ 569 h 572"/>
                <a:gd name="T40" fmla="*/ 2427 w 5504"/>
                <a:gd name="T41" fmla="*/ 569 h 572"/>
                <a:gd name="T42" fmla="*/ 2562 w 5504"/>
                <a:gd name="T43" fmla="*/ 571 h 572"/>
                <a:gd name="T44" fmla="*/ 2684 w 5504"/>
                <a:gd name="T45" fmla="*/ 572 h 572"/>
                <a:gd name="T46" fmla="*/ 2785 w 5504"/>
                <a:gd name="T47" fmla="*/ 572 h 572"/>
                <a:gd name="T48" fmla="*/ 2900 w 5504"/>
                <a:gd name="T49" fmla="*/ 572 h 572"/>
                <a:gd name="T50" fmla="*/ 3032 w 5504"/>
                <a:gd name="T51" fmla="*/ 570 h 572"/>
                <a:gd name="T52" fmla="*/ 3968 w 5504"/>
                <a:gd name="T53" fmla="*/ 569 h 572"/>
                <a:gd name="T54" fmla="*/ 4086 w 5504"/>
                <a:gd name="T55" fmla="*/ 569 h 572"/>
                <a:gd name="T56" fmla="*/ 5029 w 5504"/>
                <a:gd name="T57" fmla="*/ 558 h 572"/>
                <a:gd name="T58" fmla="*/ 5258 w 5504"/>
                <a:gd name="T59" fmla="*/ 543 h 572"/>
                <a:gd name="T60" fmla="*/ 5379 w 5504"/>
                <a:gd name="T61" fmla="*/ 531 h 572"/>
                <a:gd name="T62" fmla="*/ 5435 w 5504"/>
                <a:gd name="T63" fmla="*/ 519 h 572"/>
                <a:gd name="T64" fmla="*/ 5456 w 5504"/>
                <a:gd name="T65" fmla="*/ 514 h 572"/>
                <a:gd name="T66" fmla="*/ 5479 w 5504"/>
                <a:gd name="T67" fmla="*/ 506 h 572"/>
                <a:gd name="T68" fmla="*/ 5494 w 5504"/>
                <a:gd name="T69" fmla="*/ 497 h 572"/>
                <a:gd name="T70" fmla="*/ 5502 w 5504"/>
                <a:gd name="T71" fmla="*/ 485 h 572"/>
                <a:gd name="T72" fmla="*/ 5504 w 5504"/>
                <a:gd name="T73" fmla="*/ 470 h 572"/>
                <a:gd name="T74" fmla="*/ 5495 w 5504"/>
                <a:gd name="T75" fmla="*/ 447 h 572"/>
                <a:gd name="T76" fmla="*/ 5477 w 5504"/>
                <a:gd name="T77" fmla="*/ 426 h 572"/>
                <a:gd name="T78" fmla="*/ 5373 w 5504"/>
                <a:gd name="T79" fmla="*/ 347 h 572"/>
                <a:gd name="T80" fmla="*/ 5227 w 5504"/>
                <a:gd name="T81" fmla="*/ 239 h 572"/>
                <a:gd name="T82" fmla="*/ 5097 w 5504"/>
                <a:gd name="T83" fmla="*/ 138 h 572"/>
                <a:gd name="T84" fmla="*/ 4974 w 5504"/>
                <a:gd name="T85" fmla="*/ 29 h 572"/>
                <a:gd name="T86" fmla="*/ 530 w 5504"/>
                <a:gd name="T87" fmla="*/ 29 h 572"/>
                <a:gd name="T88" fmla="*/ 408 w 5504"/>
                <a:gd name="T89" fmla="*/ 138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504" h="572">
                  <a:moveTo>
                    <a:pt x="408" y="138"/>
                  </a:moveTo>
                  <a:lnTo>
                    <a:pt x="366" y="170"/>
                  </a:lnTo>
                  <a:lnTo>
                    <a:pt x="323" y="204"/>
                  </a:lnTo>
                  <a:lnTo>
                    <a:pt x="277" y="239"/>
                  </a:lnTo>
                  <a:lnTo>
                    <a:pt x="230" y="275"/>
                  </a:lnTo>
                  <a:lnTo>
                    <a:pt x="181" y="310"/>
                  </a:lnTo>
                  <a:lnTo>
                    <a:pt x="130" y="347"/>
                  </a:lnTo>
                  <a:lnTo>
                    <a:pt x="81" y="385"/>
                  </a:lnTo>
                  <a:lnTo>
                    <a:pt x="30" y="423"/>
                  </a:lnTo>
                  <a:lnTo>
                    <a:pt x="27" y="426"/>
                  </a:lnTo>
                  <a:lnTo>
                    <a:pt x="19" y="435"/>
                  </a:lnTo>
                  <a:lnTo>
                    <a:pt x="15" y="440"/>
                  </a:lnTo>
                  <a:lnTo>
                    <a:pt x="9" y="447"/>
                  </a:lnTo>
                  <a:lnTo>
                    <a:pt x="5" y="454"/>
                  </a:lnTo>
                  <a:lnTo>
                    <a:pt x="2" y="462"/>
                  </a:lnTo>
                  <a:lnTo>
                    <a:pt x="1" y="470"/>
                  </a:lnTo>
                  <a:lnTo>
                    <a:pt x="0" y="478"/>
                  </a:lnTo>
                  <a:lnTo>
                    <a:pt x="1" y="481"/>
                  </a:lnTo>
                  <a:lnTo>
                    <a:pt x="2" y="485"/>
                  </a:lnTo>
                  <a:lnTo>
                    <a:pt x="4" y="490"/>
                  </a:lnTo>
                  <a:lnTo>
                    <a:pt x="7" y="493"/>
                  </a:lnTo>
                  <a:lnTo>
                    <a:pt x="10" y="497"/>
                  </a:lnTo>
                  <a:lnTo>
                    <a:pt x="15" y="500"/>
                  </a:lnTo>
                  <a:lnTo>
                    <a:pt x="20" y="503"/>
                  </a:lnTo>
                  <a:lnTo>
                    <a:pt x="25" y="506"/>
                  </a:lnTo>
                  <a:lnTo>
                    <a:pt x="33" y="510"/>
                  </a:lnTo>
                  <a:lnTo>
                    <a:pt x="40" y="512"/>
                  </a:lnTo>
                  <a:lnTo>
                    <a:pt x="49" y="514"/>
                  </a:lnTo>
                  <a:lnTo>
                    <a:pt x="59" y="517"/>
                  </a:lnTo>
                  <a:lnTo>
                    <a:pt x="61" y="517"/>
                  </a:lnTo>
                  <a:lnTo>
                    <a:pt x="69" y="519"/>
                  </a:lnTo>
                  <a:lnTo>
                    <a:pt x="87" y="523"/>
                  </a:lnTo>
                  <a:lnTo>
                    <a:pt x="117" y="529"/>
                  </a:lnTo>
                  <a:lnTo>
                    <a:pt x="125" y="531"/>
                  </a:lnTo>
                  <a:lnTo>
                    <a:pt x="152" y="534"/>
                  </a:lnTo>
                  <a:lnTo>
                    <a:pt x="194" y="538"/>
                  </a:lnTo>
                  <a:lnTo>
                    <a:pt x="250" y="543"/>
                  </a:lnTo>
                  <a:lnTo>
                    <a:pt x="317" y="550"/>
                  </a:lnTo>
                  <a:lnTo>
                    <a:pt x="394" y="555"/>
                  </a:lnTo>
                  <a:lnTo>
                    <a:pt x="479" y="558"/>
                  </a:lnTo>
                  <a:lnTo>
                    <a:pt x="572" y="561"/>
                  </a:lnTo>
                  <a:lnTo>
                    <a:pt x="577" y="561"/>
                  </a:lnTo>
                  <a:lnTo>
                    <a:pt x="592" y="561"/>
                  </a:lnTo>
                  <a:lnTo>
                    <a:pt x="615" y="561"/>
                  </a:lnTo>
                  <a:lnTo>
                    <a:pt x="648" y="562"/>
                  </a:lnTo>
                  <a:lnTo>
                    <a:pt x="687" y="562"/>
                  </a:lnTo>
                  <a:lnTo>
                    <a:pt x="733" y="563"/>
                  </a:lnTo>
                  <a:lnTo>
                    <a:pt x="786" y="563"/>
                  </a:lnTo>
                  <a:lnTo>
                    <a:pt x="844" y="564"/>
                  </a:lnTo>
                  <a:lnTo>
                    <a:pt x="906" y="564"/>
                  </a:lnTo>
                  <a:lnTo>
                    <a:pt x="972" y="565"/>
                  </a:lnTo>
                  <a:lnTo>
                    <a:pt x="1042" y="567"/>
                  </a:lnTo>
                  <a:lnTo>
                    <a:pt x="1114" y="567"/>
                  </a:lnTo>
                  <a:lnTo>
                    <a:pt x="1189" y="568"/>
                  </a:lnTo>
                  <a:lnTo>
                    <a:pt x="1264" y="568"/>
                  </a:lnTo>
                  <a:lnTo>
                    <a:pt x="1340" y="569"/>
                  </a:lnTo>
                  <a:lnTo>
                    <a:pt x="1416" y="569"/>
                  </a:lnTo>
                  <a:lnTo>
                    <a:pt x="1418" y="569"/>
                  </a:lnTo>
                  <a:lnTo>
                    <a:pt x="1458" y="569"/>
                  </a:lnTo>
                  <a:lnTo>
                    <a:pt x="1497" y="569"/>
                  </a:lnTo>
                  <a:lnTo>
                    <a:pt x="1536" y="569"/>
                  </a:lnTo>
                  <a:lnTo>
                    <a:pt x="1575" y="569"/>
                  </a:lnTo>
                  <a:lnTo>
                    <a:pt x="2427" y="569"/>
                  </a:lnTo>
                  <a:lnTo>
                    <a:pt x="2472" y="570"/>
                  </a:lnTo>
                  <a:lnTo>
                    <a:pt x="2518" y="571"/>
                  </a:lnTo>
                  <a:lnTo>
                    <a:pt x="2562" y="571"/>
                  </a:lnTo>
                  <a:lnTo>
                    <a:pt x="2604" y="572"/>
                  </a:lnTo>
                  <a:lnTo>
                    <a:pt x="2645" y="572"/>
                  </a:lnTo>
                  <a:lnTo>
                    <a:pt x="2684" y="572"/>
                  </a:lnTo>
                  <a:lnTo>
                    <a:pt x="2720" y="572"/>
                  </a:lnTo>
                  <a:lnTo>
                    <a:pt x="2752" y="571"/>
                  </a:lnTo>
                  <a:lnTo>
                    <a:pt x="2785" y="572"/>
                  </a:lnTo>
                  <a:lnTo>
                    <a:pt x="2821" y="572"/>
                  </a:lnTo>
                  <a:lnTo>
                    <a:pt x="2859" y="572"/>
                  </a:lnTo>
                  <a:lnTo>
                    <a:pt x="2900" y="572"/>
                  </a:lnTo>
                  <a:lnTo>
                    <a:pt x="2942" y="571"/>
                  </a:lnTo>
                  <a:lnTo>
                    <a:pt x="2986" y="571"/>
                  </a:lnTo>
                  <a:lnTo>
                    <a:pt x="3032" y="570"/>
                  </a:lnTo>
                  <a:lnTo>
                    <a:pt x="3077" y="569"/>
                  </a:lnTo>
                  <a:lnTo>
                    <a:pt x="3929" y="569"/>
                  </a:lnTo>
                  <a:lnTo>
                    <a:pt x="3968" y="569"/>
                  </a:lnTo>
                  <a:lnTo>
                    <a:pt x="4007" y="569"/>
                  </a:lnTo>
                  <a:lnTo>
                    <a:pt x="4046" y="569"/>
                  </a:lnTo>
                  <a:lnTo>
                    <a:pt x="4086" y="569"/>
                  </a:lnTo>
                  <a:lnTo>
                    <a:pt x="4431" y="569"/>
                  </a:lnTo>
                  <a:lnTo>
                    <a:pt x="4937" y="561"/>
                  </a:lnTo>
                  <a:lnTo>
                    <a:pt x="5029" y="558"/>
                  </a:lnTo>
                  <a:lnTo>
                    <a:pt x="5114" y="555"/>
                  </a:lnTo>
                  <a:lnTo>
                    <a:pt x="5191" y="550"/>
                  </a:lnTo>
                  <a:lnTo>
                    <a:pt x="5258" y="543"/>
                  </a:lnTo>
                  <a:lnTo>
                    <a:pt x="5311" y="538"/>
                  </a:lnTo>
                  <a:lnTo>
                    <a:pt x="5352" y="534"/>
                  </a:lnTo>
                  <a:lnTo>
                    <a:pt x="5379" y="531"/>
                  </a:lnTo>
                  <a:lnTo>
                    <a:pt x="5387" y="529"/>
                  </a:lnTo>
                  <a:lnTo>
                    <a:pt x="5417" y="523"/>
                  </a:lnTo>
                  <a:lnTo>
                    <a:pt x="5435" y="519"/>
                  </a:lnTo>
                  <a:lnTo>
                    <a:pt x="5443" y="517"/>
                  </a:lnTo>
                  <a:lnTo>
                    <a:pt x="5445" y="517"/>
                  </a:lnTo>
                  <a:lnTo>
                    <a:pt x="5456" y="514"/>
                  </a:lnTo>
                  <a:lnTo>
                    <a:pt x="5464" y="512"/>
                  </a:lnTo>
                  <a:lnTo>
                    <a:pt x="5471" y="510"/>
                  </a:lnTo>
                  <a:lnTo>
                    <a:pt x="5479" y="506"/>
                  </a:lnTo>
                  <a:lnTo>
                    <a:pt x="5485" y="503"/>
                  </a:lnTo>
                  <a:lnTo>
                    <a:pt x="5489" y="500"/>
                  </a:lnTo>
                  <a:lnTo>
                    <a:pt x="5494" y="497"/>
                  </a:lnTo>
                  <a:lnTo>
                    <a:pt x="5498" y="493"/>
                  </a:lnTo>
                  <a:lnTo>
                    <a:pt x="5500" y="490"/>
                  </a:lnTo>
                  <a:lnTo>
                    <a:pt x="5502" y="485"/>
                  </a:lnTo>
                  <a:lnTo>
                    <a:pt x="5503" y="481"/>
                  </a:lnTo>
                  <a:lnTo>
                    <a:pt x="5504" y="478"/>
                  </a:lnTo>
                  <a:lnTo>
                    <a:pt x="5504" y="470"/>
                  </a:lnTo>
                  <a:lnTo>
                    <a:pt x="5502" y="462"/>
                  </a:lnTo>
                  <a:lnTo>
                    <a:pt x="5499" y="454"/>
                  </a:lnTo>
                  <a:lnTo>
                    <a:pt x="5495" y="447"/>
                  </a:lnTo>
                  <a:lnTo>
                    <a:pt x="5489" y="440"/>
                  </a:lnTo>
                  <a:lnTo>
                    <a:pt x="5485" y="435"/>
                  </a:lnTo>
                  <a:lnTo>
                    <a:pt x="5477" y="426"/>
                  </a:lnTo>
                  <a:lnTo>
                    <a:pt x="5474" y="423"/>
                  </a:lnTo>
                  <a:lnTo>
                    <a:pt x="5423" y="385"/>
                  </a:lnTo>
                  <a:lnTo>
                    <a:pt x="5373" y="347"/>
                  </a:lnTo>
                  <a:lnTo>
                    <a:pt x="5323" y="310"/>
                  </a:lnTo>
                  <a:lnTo>
                    <a:pt x="5274" y="275"/>
                  </a:lnTo>
                  <a:lnTo>
                    <a:pt x="5227" y="239"/>
                  </a:lnTo>
                  <a:lnTo>
                    <a:pt x="5181" y="204"/>
                  </a:lnTo>
                  <a:lnTo>
                    <a:pt x="5137" y="170"/>
                  </a:lnTo>
                  <a:lnTo>
                    <a:pt x="5097" y="138"/>
                  </a:lnTo>
                  <a:lnTo>
                    <a:pt x="5051" y="99"/>
                  </a:lnTo>
                  <a:lnTo>
                    <a:pt x="5010" y="63"/>
                  </a:lnTo>
                  <a:lnTo>
                    <a:pt x="4974" y="29"/>
                  </a:lnTo>
                  <a:lnTo>
                    <a:pt x="4942" y="0"/>
                  </a:lnTo>
                  <a:lnTo>
                    <a:pt x="562" y="0"/>
                  </a:lnTo>
                  <a:lnTo>
                    <a:pt x="530" y="29"/>
                  </a:lnTo>
                  <a:lnTo>
                    <a:pt x="494" y="63"/>
                  </a:lnTo>
                  <a:lnTo>
                    <a:pt x="453" y="100"/>
                  </a:lnTo>
                  <a:lnTo>
                    <a:pt x="408" y="13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1" name="Freeform 58">
              <a:extLst>
                <a:ext uri="{FF2B5EF4-FFF2-40B4-BE49-F238E27FC236}">
                  <a16:creationId xmlns:a16="http://schemas.microsoft.com/office/drawing/2014/main" id="{BA302552-DD4D-4111-8963-74B8D7F2D2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538" y="1133933"/>
              <a:ext cx="5655462" cy="3383882"/>
            </a:xfrm>
            <a:custGeom>
              <a:avLst/>
              <a:gdLst>
                <a:gd name="T0" fmla="*/ 16855 w 16855"/>
                <a:gd name="T1" fmla="*/ 403 h 10085"/>
                <a:gd name="T2" fmla="*/ 16853 w 16855"/>
                <a:gd name="T3" fmla="*/ 361 h 10085"/>
                <a:gd name="T4" fmla="*/ 16847 w 16855"/>
                <a:gd name="T5" fmla="*/ 321 h 10085"/>
                <a:gd name="T6" fmla="*/ 16837 w 16855"/>
                <a:gd name="T7" fmla="*/ 283 h 10085"/>
                <a:gd name="T8" fmla="*/ 16823 w 16855"/>
                <a:gd name="T9" fmla="*/ 247 h 10085"/>
                <a:gd name="T10" fmla="*/ 16807 w 16855"/>
                <a:gd name="T11" fmla="*/ 211 h 10085"/>
                <a:gd name="T12" fmla="*/ 16787 w 16855"/>
                <a:gd name="T13" fmla="*/ 178 h 10085"/>
                <a:gd name="T14" fmla="*/ 16763 w 16855"/>
                <a:gd name="T15" fmla="*/ 146 h 10085"/>
                <a:gd name="T16" fmla="*/ 16737 w 16855"/>
                <a:gd name="T17" fmla="*/ 118 h 10085"/>
                <a:gd name="T18" fmla="*/ 16709 w 16855"/>
                <a:gd name="T19" fmla="*/ 92 h 10085"/>
                <a:gd name="T20" fmla="*/ 16677 w 16855"/>
                <a:gd name="T21" fmla="*/ 69 h 10085"/>
                <a:gd name="T22" fmla="*/ 16644 w 16855"/>
                <a:gd name="T23" fmla="*/ 48 h 10085"/>
                <a:gd name="T24" fmla="*/ 16608 w 16855"/>
                <a:gd name="T25" fmla="*/ 32 h 10085"/>
                <a:gd name="T26" fmla="*/ 16572 w 16855"/>
                <a:gd name="T27" fmla="*/ 18 h 10085"/>
                <a:gd name="T28" fmla="*/ 16534 w 16855"/>
                <a:gd name="T29" fmla="*/ 8 h 10085"/>
                <a:gd name="T30" fmla="*/ 16494 w 16855"/>
                <a:gd name="T31" fmla="*/ 2 h 10085"/>
                <a:gd name="T32" fmla="*/ 16453 w 16855"/>
                <a:gd name="T33" fmla="*/ 0 h 10085"/>
                <a:gd name="T34" fmla="*/ 382 w 16855"/>
                <a:gd name="T35" fmla="*/ 0 h 10085"/>
                <a:gd name="T36" fmla="*/ 341 w 16855"/>
                <a:gd name="T37" fmla="*/ 4 h 10085"/>
                <a:gd name="T38" fmla="*/ 302 w 16855"/>
                <a:gd name="T39" fmla="*/ 13 h 10085"/>
                <a:gd name="T40" fmla="*/ 264 w 16855"/>
                <a:gd name="T41" fmla="*/ 24 h 10085"/>
                <a:gd name="T42" fmla="*/ 229 w 16855"/>
                <a:gd name="T43" fmla="*/ 40 h 10085"/>
                <a:gd name="T44" fmla="*/ 194 w 16855"/>
                <a:gd name="T45" fmla="*/ 58 h 10085"/>
                <a:gd name="T46" fmla="*/ 162 w 16855"/>
                <a:gd name="T47" fmla="*/ 80 h 10085"/>
                <a:gd name="T48" fmla="*/ 132 w 16855"/>
                <a:gd name="T49" fmla="*/ 104 h 10085"/>
                <a:gd name="T50" fmla="*/ 104 w 16855"/>
                <a:gd name="T51" fmla="*/ 132 h 10085"/>
                <a:gd name="T52" fmla="*/ 80 w 16855"/>
                <a:gd name="T53" fmla="*/ 162 h 10085"/>
                <a:gd name="T54" fmla="*/ 58 w 16855"/>
                <a:gd name="T55" fmla="*/ 194 h 10085"/>
                <a:gd name="T56" fmla="*/ 40 w 16855"/>
                <a:gd name="T57" fmla="*/ 229 h 10085"/>
                <a:gd name="T58" fmla="*/ 24 w 16855"/>
                <a:gd name="T59" fmla="*/ 265 h 10085"/>
                <a:gd name="T60" fmla="*/ 13 w 16855"/>
                <a:gd name="T61" fmla="*/ 302 h 10085"/>
                <a:gd name="T62" fmla="*/ 4 w 16855"/>
                <a:gd name="T63" fmla="*/ 341 h 10085"/>
                <a:gd name="T64" fmla="*/ 0 w 16855"/>
                <a:gd name="T65" fmla="*/ 383 h 10085"/>
                <a:gd name="T66" fmla="*/ 0 w 16855"/>
                <a:gd name="T67" fmla="*/ 10085 h 100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855" h="10085">
                  <a:moveTo>
                    <a:pt x="16855" y="10085"/>
                  </a:moveTo>
                  <a:lnTo>
                    <a:pt x="16855" y="403"/>
                  </a:lnTo>
                  <a:lnTo>
                    <a:pt x="16854" y="383"/>
                  </a:lnTo>
                  <a:lnTo>
                    <a:pt x="16853" y="361"/>
                  </a:lnTo>
                  <a:lnTo>
                    <a:pt x="16851" y="341"/>
                  </a:lnTo>
                  <a:lnTo>
                    <a:pt x="16847" y="321"/>
                  </a:lnTo>
                  <a:lnTo>
                    <a:pt x="16842" y="302"/>
                  </a:lnTo>
                  <a:lnTo>
                    <a:pt x="16837" y="283"/>
                  </a:lnTo>
                  <a:lnTo>
                    <a:pt x="16831" y="265"/>
                  </a:lnTo>
                  <a:lnTo>
                    <a:pt x="16823" y="247"/>
                  </a:lnTo>
                  <a:lnTo>
                    <a:pt x="16815" y="229"/>
                  </a:lnTo>
                  <a:lnTo>
                    <a:pt x="16807" y="211"/>
                  </a:lnTo>
                  <a:lnTo>
                    <a:pt x="16797" y="194"/>
                  </a:lnTo>
                  <a:lnTo>
                    <a:pt x="16787" y="178"/>
                  </a:lnTo>
                  <a:lnTo>
                    <a:pt x="16775" y="162"/>
                  </a:lnTo>
                  <a:lnTo>
                    <a:pt x="16763" y="146"/>
                  </a:lnTo>
                  <a:lnTo>
                    <a:pt x="16751" y="132"/>
                  </a:lnTo>
                  <a:lnTo>
                    <a:pt x="16737" y="118"/>
                  </a:lnTo>
                  <a:lnTo>
                    <a:pt x="16723" y="104"/>
                  </a:lnTo>
                  <a:lnTo>
                    <a:pt x="16709" y="92"/>
                  </a:lnTo>
                  <a:lnTo>
                    <a:pt x="16693" y="80"/>
                  </a:lnTo>
                  <a:lnTo>
                    <a:pt x="16677" y="69"/>
                  </a:lnTo>
                  <a:lnTo>
                    <a:pt x="16661" y="58"/>
                  </a:lnTo>
                  <a:lnTo>
                    <a:pt x="16644" y="48"/>
                  </a:lnTo>
                  <a:lnTo>
                    <a:pt x="16626" y="40"/>
                  </a:lnTo>
                  <a:lnTo>
                    <a:pt x="16608" y="32"/>
                  </a:lnTo>
                  <a:lnTo>
                    <a:pt x="16591" y="24"/>
                  </a:lnTo>
                  <a:lnTo>
                    <a:pt x="16572" y="18"/>
                  </a:lnTo>
                  <a:lnTo>
                    <a:pt x="16553" y="13"/>
                  </a:lnTo>
                  <a:lnTo>
                    <a:pt x="16534" y="8"/>
                  </a:lnTo>
                  <a:lnTo>
                    <a:pt x="16514" y="4"/>
                  </a:lnTo>
                  <a:lnTo>
                    <a:pt x="16494" y="2"/>
                  </a:lnTo>
                  <a:lnTo>
                    <a:pt x="16473" y="1"/>
                  </a:lnTo>
                  <a:lnTo>
                    <a:pt x="16453" y="0"/>
                  </a:lnTo>
                  <a:lnTo>
                    <a:pt x="402" y="0"/>
                  </a:lnTo>
                  <a:lnTo>
                    <a:pt x="382" y="0"/>
                  </a:lnTo>
                  <a:lnTo>
                    <a:pt x="361" y="2"/>
                  </a:lnTo>
                  <a:lnTo>
                    <a:pt x="341" y="4"/>
                  </a:lnTo>
                  <a:lnTo>
                    <a:pt x="321" y="8"/>
                  </a:lnTo>
                  <a:lnTo>
                    <a:pt x="302" y="13"/>
                  </a:lnTo>
                  <a:lnTo>
                    <a:pt x="283" y="18"/>
                  </a:lnTo>
                  <a:lnTo>
                    <a:pt x="264" y="24"/>
                  </a:lnTo>
                  <a:lnTo>
                    <a:pt x="247" y="32"/>
                  </a:lnTo>
                  <a:lnTo>
                    <a:pt x="229" y="40"/>
                  </a:lnTo>
                  <a:lnTo>
                    <a:pt x="211" y="48"/>
                  </a:lnTo>
                  <a:lnTo>
                    <a:pt x="194" y="58"/>
                  </a:lnTo>
                  <a:lnTo>
                    <a:pt x="178" y="69"/>
                  </a:lnTo>
                  <a:lnTo>
                    <a:pt x="162" y="80"/>
                  </a:lnTo>
                  <a:lnTo>
                    <a:pt x="146" y="92"/>
                  </a:lnTo>
                  <a:lnTo>
                    <a:pt x="132" y="104"/>
                  </a:lnTo>
                  <a:lnTo>
                    <a:pt x="118" y="118"/>
                  </a:lnTo>
                  <a:lnTo>
                    <a:pt x="104" y="132"/>
                  </a:lnTo>
                  <a:lnTo>
                    <a:pt x="92" y="146"/>
                  </a:lnTo>
                  <a:lnTo>
                    <a:pt x="80" y="162"/>
                  </a:lnTo>
                  <a:lnTo>
                    <a:pt x="68" y="178"/>
                  </a:lnTo>
                  <a:lnTo>
                    <a:pt x="58" y="194"/>
                  </a:lnTo>
                  <a:lnTo>
                    <a:pt x="48" y="211"/>
                  </a:lnTo>
                  <a:lnTo>
                    <a:pt x="40" y="229"/>
                  </a:lnTo>
                  <a:lnTo>
                    <a:pt x="32" y="247"/>
                  </a:lnTo>
                  <a:lnTo>
                    <a:pt x="24" y="265"/>
                  </a:lnTo>
                  <a:lnTo>
                    <a:pt x="18" y="283"/>
                  </a:lnTo>
                  <a:lnTo>
                    <a:pt x="13" y="302"/>
                  </a:lnTo>
                  <a:lnTo>
                    <a:pt x="8" y="321"/>
                  </a:lnTo>
                  <a:lnTo>
                    <a:pt x="4" y="341"/>
                  </a:lnTo>
                  <a:lnTo>
                    <a:pt x="2" y="361"/>
                  </a:lnTo>
                  <a:lnTo>
                    <a:pt x="0" y="383"/>
                  </a:lnTo>
                  <a:lnTo>
                    <a:pt x="0" y="403"/>
                  </a:lnTo>
                  <a:lnTo>
                    <a:pt x="0" y="10085"/>
                  </a:lnTo>
                  <a:lnTo>
                    <a:pt x="16855" y="100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2" name="Freeform 59">
              <a:extLst>
                <a:ext uri="{FF2B5EF4-FFF2-40B4-BE49-F238E27FC236}">
                  <a16:creationId xmlns:a16="http://schemas.microsoft.com/office/drawing/2014/main" id="{D9A32EF7-7191-4D53-B51F-0830A0EE6D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538" y="4517815"/>
              <a:ext cx="5655462" cy="521759"/>
            </a:xfrm>
            <a:custGeom>
              <a:avLst/>
              <a:gdLst>
                <a:gd name="T0" fmla="*/ 0 w 16855"/>
                <a:gd name="T1" fmla="*/ 1151 h 1555"/>
                <a:gd name="T2" fmla="*/ 2 w 16855"/>
                <a:gd name="T3" fmla="*/ 1193 h 1555"/>
                <a:gd name="T4" fmla="*/ 8 w 16855"/>
                <a:gd name="T5" fmla="*/ 1232 h 1555"/>
                <a:gd name="T6" fmla="*/ 18 w 16855"/>
                <a:gd name="T7" fmla="*/ 1271 h 1555"/>
                <a:gd name="T8" fmla="*/ 32 w 16855"/>
                <a:gd name="T9" fmla="*/ 1308 h 1555"/>
                <a:gd name="T10" fmla="*/ 48 w 16855"/>
                <a:gd name="T11" fmla="*/ 1344 h 1555"/>
                <a:gd name="T12" fmla="*/ 68 w 16855"/>
                <a:gd name="T13" fmla="*/ 1377 h 1555"/>
                <a:gd name="T14" fmla="*/ 92 w 16855"/>
                <a:gd name="T15" fmla="*/ 1408 h 1555"/>
                <a:gd name="T16" fmla="*/ 118 w 16855"/>
                <a:gd name="T17" fmla="*/ 1437 h 1555"/>
                <a:gd name="T18" fmla="*/ 146 w 16855"/>
                <a:gd name="T19" fmla="*/ 1462 h 1555"/>
                <a:gd name="T20" fmla="*/ 178 w 16855"/>
                <a:gd name="T21" fmla="*/ 1485 h 1555"/>
                <a:gd name="T22" fmla="*/ 211 w 16855"/>
                <a:gd name="T23" fmla="*/ 1506 h 1555"/>
                <a:gd name="T24" fmla="*/ 247 w 16855"/>
                <a:gd name="T25" fmla="*/ 1523 h 1555"/>
                <a:gd name="T26" fmla="*/ 283 w 16855"/>
                <a:gd name="T27" fmla="*/ 1537 h 1555"/>
                <a:gd name="T28" fmla="*/ 321 w 16855"/>
                <a:gd name="T29" fmla="*/ 1546 h 1555"/>
                <a:gd name="T30" fmla="*/ 361 w 16855"/>
                <a:gd name="T31" fmla="*/ 1553 h 1555"/>
                <a:gd name="T32" fmla="*/ 402 w 16855"/>
                <a:gd name="T33" fmla="*/ 1555 h 1555"/>
                <a:gd name="T34" fmla="*/ 16473 w 16855"/>
                <a:gd name="T35" fmla="*/ 1554 h 1555"/>
                <a:gd name="T36" fmla="*/ 16514 w 16855"/>
                <a:gd name="T37" fmla="*/ 1549 h 1555"/>
                <a:gd name="T38" fmla="*/ 16553 w 16855"/>
                <a:gd name="T39" fmla="*/ 1542 h 1555"/>
                <a:gd name="T40" fmla="*/ 16591 w 16855"/>
                <a:gd name="T41" fmla="*/ 1531 h 1555"/>
                <a:gd name="T42" fmla="*/ 16626 w 16855"/>
                <a:gd name="T43" fmla="*/ 1515 h 1555"/>
                <a:gd name="T44" fmla="*/ 16661 w 16855"/>
                <a:gd name="T45" fmla="*/ 1496 h 1555"/>
                <a:gd name="T46" fmla="*/ 16693 w 16855"/>
                <a:gd name="T47" fmla="*/ 1475 h 1555"/>
                <a:gd name="T48" fmla="*/ 16723 w 16855"/>
                <a:gd name="T49" fmla="*/ 1449 h 1555"/>
                <a:gd name="T50" fmla="*/ 16751 w 16855"/>
                <a:gd name="T51" fmla="*/ 1423 h 1555"/>
                <a:gd name="T52" fmla="*/ 16775 w 16855"/>
                <a:gd name="T53" fmla="*/ 1392 h 1555"/>
                <a:gd name="T54" fmla="*/ 16797 w 16855"/>
                <a:gd name="T55" fmla="*/ 1361 h 1555"/>
                <a:gd name="T56" fmla="*/ 16815 w 16855"/>
                <a:gd name="T57" fmla="*/ 1326 h 1555"/>
                <a:gd name="T58" fmla="*/ 16831 w 16855"/>
                <a:gd name="T59" fmla="*/ 1290 h 1555"/>
                <a:gd name="T60" fmla="*/ 16842 w 16855"/>
                <a:gd name="T61" fmla="*/ 1252 h 1555"/>
                <a:gd name="T62" fmla="*/ 16851 w 16855"/>
                <a:gd name="T63" fmla="*/ 1213 h 1555"/>
                <a:gd name="T64" fmla="*/ 16854 w 16855"/>
                <a:gd name="T65" fmla="*/ 1172 h 1555"/>
                <a:gd name="T66" fmla="*/ 16855 w 16855"/>
                <a:gd name="T67" fmla="*/ 0 h 1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855" h="1555">
                  <a:moveTo>
                    <a:pt x="0" y="0"/>
                  </a:moveTo>
                  <a:lnTo>
                    <a:pt x="0" y="1151"/>
                  </a:lnTo>
                  <a:lnTo>
                    <a:pt x="0" y="1172"/>
                  </a:lnTo>
                  <a:lnTo>
                    <a:pt x="2" y="1193"/>
                  </a:lnTo>
                  <a:lnTo>
                    <a:pt x="4" y="1213"/>
                  </a:lnTo>
                  <a:lnTo>
                    <a:pt x="8" y="1232"/>
                  </a:lnTo>
                  <a:lnTo>
                    <a:pt x="13" y="1252"/>
                  </a:lnTo>
                  <a:lnTo>
                    <a:pt x="18" y="1271"/>
                  </a:lnTo>
                  <a:lnTo>
                    <a:pt x="24" y="1290"/>
                  </a:lnTo>
                  <a:lnTo>
                    <a:pt x="32" y="1308"/>
                  </a:lnTo>
                  <a:lnTo>
                    <a:pt x="40" y="1326"/>
                  </a:lnTo>
                  <a:lnTo>
                    <a:pt x="48" y="1344"/>
                  </a:lnTo>
                  <a:lnTo>
                    <a:pt x="58" y="1361"/>
                  </a:lnTo>
                  <a:lnTo>
                    <a:pt x="68" y="1377"/>
                  </a:lnTo>
                  <a:lnTo>
                    <a:pt x="80" y="1392"/>
                  </a:lnTo>
                  <a:lnTo>
                    <a:pt x="92" y="1408"/>
                  </a:lnTo>
                  <a:lnTo>
                    <a:pt x="104" y="1423"/>
                  </a:lnTo>
                  <a:lnTo>
                    <a:pt x="118" y="1437"/>
                  </a:lnTo>
                  <a:lnTo>
                    <a:pt x="132" y="1449"/>
                  </a:lnTo>
                  <a:lnTo>
                    <a:pt x="146" y="1462"/>
                  </a:lnTo>
                  <a:lnTo>
                    <a:pt x="162" y="1475"/>
                  </a:lnTo>
                  <a:lnTo>
                    <a:pt x="178" y="1485"/>
                  </a:lnTo>
                  <a:lnTo>
                    <a:pt x="194" y="1496"/>
                  </a:lnTo>
                  <a:lnTo>
                    <a:pt x="211" y="1506"/>
                  </a:lnTo>
                  <a:lnTo>
                    <a:pt x="229" y="1515"/>
                  </a:lnTo>
                  <a:lnTo>
                    <a:pt x="247" y="1523"/>
                  </a:lnTo>
                  <a:lnTo>
                    <a:pt x="264" y="1531"/>
                  </a:lnTo>
                  <a:lnTo>
                    <a:pt x="283" y="1537"/>
                  </a:lnTo>
                  <a:lnTo>
                    <a:pt x="302" y="1542"/>
                  </a:lnTo>
                  <a:lnTo>
                    <a:pt x="321" y="1546"/>
                  </a:lnTo>
                  <a:lnTo>
                    <a:pt x="341" y="1549"/>
                  </a:lnTo>
                  <a:lnTo>
                    <a:pt x="361" y="1553"/>
                  </a:lnTo>
                  <a:lnTo>
                    <a:pt x="382" y="1554"/>
                  </a:lnTo>
                  <a:lnTo>
                    <a:pt x="402" y="1555"/>
                  </a:lnTo>
                  <a:lnTo>
                    <a:pt x="16453" y="1555"/>
                  </a:lnTo>
                  <a:lnTo>
                    <a:pt x="16473" y="1554"/>
                  </a:lnTo>
                  <a:lnTo>
                    <a:pt x="16494" y="1553"/>
                  </a:lnTo>
                  <a:lnTo>
                    <a:pt x="16514" y="1549"/>
                  </a:lnTo>
                  <a:lnTo>
                    <a:pt x="16534" y="1546"/>
                  </a:lnTo>
                  <a:lnTo>
                    <a:pt x="16553" y="1542"/>
                  </a:lnTo>
                  <a:lnTo>
                    <a:pt x="16572" y="1537"/>
                  </a:lnTo>
                  <a:lnTo>
                    <a:pt x="16591" y="1531"/>
                  </a:lnTo>
                  <a:lnTo>
                    <a:pt x="16608" y="1523"/>
                  </a:lnTo>
                  <a:lnTo>
                    <a:pt x="16626" y="1515"/>
                  </a:lnTo>
                  <a:lnTo>
                    <a:pt x="16644" y="1506"/>
                  </a:lnTo>
                  <a:lnTo>
                    <a:pt x="16661" y="1496"/>
                  </a:lnTo>
                  <a:lnTo>
                    <a:pt x="16677" y="1485"/>
                  </a:lnTo>
                  <a:lnTo>
                    <a:pt x="16693" y="1475"/>
                  </a:lnTo>
                  <a:lnTo>
                    <a:pt x="16709" y="1462"/>
                  </a:lnTo>
                  <a:lnTo>
                    <a:pt x="16723" y="1449"/>
                  </a:lnTo>
                  <a:lnTo>
                    <a:pt x="16737" y="1437"/>
                  </a:lnTo>
                  <a:lnTo>
                    <a:pt x="16751" y="1423"/>
                  </a:lnTo>
                  <a:lnTo>
                    <a:pt x="16763" y="1408"/>
                  </a:lnTo>
                  <a:lnTo>
                    <a:pt x="16775" y="1392"/>
                  </a:lnTo>
                  <a:lnTo>
                    <a:pt x="16787" y="1377"/>
                  </a:lnTo>
                  <a:lnTo>
                    <a:pt x="16797" y="1361"/>
                  </a:lnTo>
                  <a:lnTo>
                    <a:pt x="16807" y="1344"/>
                  </a:lnTo>
                  <a:lnTo>
                    <a:pt x="16815" y="1326"/>
                  </a:lnTo>
                  <a:lnTo>
                    <a:pt x="16823" y="1308"/>
                  </a:lnTo>
                  <a:lnTo>
                    <a:pt x="16831" y="1290"/>
                  </a:lnTo>
                  <a:lnTo>
                    <a:pt x="16837" y="1271"/>
                  </a:lnTo>
                  <a:lnTo>
                    <a:pt x="16842" y="1252"/>
                  </a:lnTo>
                  <a:lnTo>
                    <a:pt x="16847" y="1233"/>
                  </a:lnTo>
                  <a:lnTo>
                    <a:pt x="16851" y="1213"/>
                  </a:lnTo>
                  <a:lnTo>
                    <a:pt x="16853" y="1193"/>
                  </a:lnTo>
                  <a:lnTo>
                    <a:pt x="16854" y="1172"/>
                  </a:lnTo>
                  <a:lnTo>
                    <a:pt x="16855" y="1151"/>
                  </a:lnTo>
                  <a:lnTo>
                    <a:pt x="16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3" name="Rectangle 60">
              <a:extLst>
                <a:ext uri="{FF2B5EF4-FFF2-40B4-BE49-F238E27FC236}">
                  <a16:creationId xmlns:a16="http://schemas.microsoft.com/office/drawing/2014/main" id="{3F533EA5-D028-443D-A406-83D1FEB825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4249" y="1345321"/>
              <a:ext cx="5225976" cy="2964462"/>
            </a:xfrm>
            <a:prstGeom prst="rect">
              <a:avLst/>
            </a:prstGeom>
            <a:solidFill>
              <a:srgbClr val="035A9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035A93"/>
                </a:solidFill>
              </a:endParaRPr>
            </a:p>
          </p:txBody>
        </p:sp>
        <p:sp>
          <p:nvSpPr>
            <p:cNvPr id="34" name="Freeform 61">
              <a:extLst>
                <a:ext uri="{FF2B5EF4-FFF2-40B4-BE49-F238E27FC236}">
                  <a16:creationId xmlns:a16="http://schemas.microsoft.com/office/drawing/2014/main" id="{8313F63B-AD3B-4AF4-9A70-F6853EC03F63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2975" y="1219495"/>
              <a:ext cx="43620" cy="43620"/>
            </a:xfrm>
            <a:custGeom>
              <a:avLst/>
              <a:gdLst>
                <a:gd name="T0" fmla="*/ 59 w 131"/>
                <a:gd name="T1" fmla="*/ 132 h 132"/>
                <a:gd name="T2" fmla="*/ 46 w 131"/>
                <a:gd name="T3" fmla="*/ 128 h 132"/>
                <a:gd name="T4" fmla="*/ 34 w 131"/>
                <a:gd name="T5" fmla="*/ 123 h 132"/>
                <a:gd name="T6" fmla="*/ 24 w 131"/>
                <a:gd name="T7" fmla="*/ 117 h 132"/>
                <a:gd name="T8" fmla="*/ 14 w 131"/>
                <a:gd name="T9" fmla="*/ 107 h 132"/>
                <a:gd name="T10" fmla="*/ 7 w 131"/>
                <a:gd name="T11" fmla="*/ 97 h 132"/>
                <a:gd name="T12" fmla="*/ 3 w 131"/>
                <a:gd name="T13" fmla="*/ 85 h 132"/>
                <a:gd name="T14" fmla="*/ 0 w 131"/>
                <a:gd name="T15" fmla="*/ 73 h 132"/>
                <a:gd name="T16" fmla="*/ 0 w 131"/>
                <a:gd name="T17" fmla="*/ 59 h 132"/>
                <a:gd name="T18" fmla="*/ 3 w 131"/>
                <a:gd name="T19" fmla="*/ 46 h 132"/>
                <a:gd name="T20" fmla="*/ 7 w 131"/>
                <a:gd name="T21" fmla="*/ 35 h 132"/>
                <a:gd name="T22" fmla="*/ 14 w 131"/>
                <a:gd name="T23" fmla="*/ 24 h 132"/>
                <a:gd name="T24" fmla="*/ 24 w 131"/>
                <a:gd name="T25" fmla="*/ 15 h 132"/>
                <a:gd name="T26" fmla="*/ 34 w 131"/>
                <a:gd name="T27" fmla="*/ 7 h 132"/>
                <a:gd name="T28" fmla="*/ 46 w 131"/>
                <a:gd name="T29" fmla="*/ 3 h 132"/>
                <a:gd name="T30" fmla="*/ 59 w 131"/>
                <a:gd name="T31" fmla="*/ 0 h 132"/>
                <a:gd name="T32" fmla="*/ 72 w 131"/>
                <a:gd name="T33" fmla="*/ 0 h 132"/>
                <a:gd name="T34" fmla="*/ 85 w 131"/>
                <a:gd name="T35" fmla="*/ 3 h 132"/>
                <a:gd name="T36" fmla="*/ 96 w 131"/>
                <a:gd name="T37" fmla="*/ 7 h 132"/>
                <a:gd name="T38" fmla="*/ 107 w 131"/>
                <a:gd name="T39" fmla="*/ 15 h 132"/>
                <a:gd name="T40" fmla="*/ 116 w 131"/>
                <a:gd name="T41" fmla="*/ 24 h 132"/>
                <a:gd name="T42" fmla="*/ 123 w 131"/>
                <a:gd name="T43" fmla="*/ 35 h 132"/>
                <a:gd name="T44" fmla="*/ 128 w 131"/>
                <a:gd name="T45" fmla="*/ 46 h 132"/>
                <a:gd name="T46" fmla="*/ 131 w 131"/>
                <a:gd name="T47" fmla="*/ 59 h 132"/>
                <a:gd name="T48" fmla="*/ 131 w 131"/>
                <a:gd name="T49" fmla="*/ 73 h 132"/>
                <a:gd name="T50" fmla="*/ 128 w 131"/>
                <a:gd name="T51" fmla="*/ 85 h 132"/>
                <a:gd name="T52" fmla="*/ 123 w 131"/>
                <a:gd name="T53" fmla="*/ 97 h 132"/>
                <a:gd name="T54" fmla="*/ 116 w 131"/>
                <a:gd name="T55" fmla="*/ 107 h 132"/>
                <a:gd name="T56" fmla="*/ 107 w 131"/>
                <a:gd name="T57" fmla="*/ 117 h 132"/>
                <a:gd name="T58" fmla="*/ 96 w 131"/>
                <a:gd name="T59" fmla="*/ 123 h 132"/>
                <a:gd name="T60" fmla="*/ 85 w 131"/>
                <a:gd name="T61" fmla="*/ 128 h 132"/>
                <a:gd name="T62" fmla="*/ 72 w 131"/>
                <a:gd name="T63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1" h="132">
                  <a:moveTo>
                    <a:pt x="65" y="132"/>
                  </a:moveTo>
                  <a:lnTo>
                    <a:pt x="59" y="132"/>
                  </a:lnTo>
                  <a:lnTo>
                    <a:pt x="52" y="131"/>
                  </a:lnTo>
                  <a:lnTo>
                    <a:pt x="46" y="128"/>
                  </a:lnTo>
                  <a:lnTo>
                    <a:pt x="40" y="126"/>
                  </a:lnTo>
                  <a:lnTo>
                    <a:pt x="34" y="123"/>
                  </a:lnTo>
                  <a:lnTo>
                    <a:pt x="28" y="120"/>
                  </a:lnTo>
                  <a:lnTo>
                    <a:pt x="24" y="117"/>
                  </a:lnTo>
                  <a:lnTo>
                    <a:pt x="18" y="113"/>
                  </a:lnTo>
                  <a:lnTo>
                    <a:pt x="14" y="107"/>
                  </a:lnTo>
                  <a:lnTo>
                    <a:pt x="10" y="102"/>
                  </a:lnTo>
                  <a:lnTo>
                    <a:pt x="7" y="97"/>
                  </a:lnTo>
                  <a:lnTo>
                    <a:pt x="5" y="92"/>
                  </a:lnTo>
                  <a:lnTo>
                    <a:pt x="3" y="85"/>
                  </a:lnTo>
                  <a:lnTo>
                    <a:pt x="1" y="79"/>
                  </a:lnTo>
                  <a:lnTo>
                    <a:pt x="0" y="73"/>
                  </a:lnTo>
                  <a:lnTo>
                    <a:pt x="0" y="65"/>
                  </a:lnTo>
                  <a:lnTo>
                    <a:pt x="0" y="59"/>
                  </a:lnTo>
                  <a:lnTo>
                    <a:pt x="1" y="53"/>
                  </a:lnTo>
                  <a:lnTo>
                    <a:pt x="3" y="46"/>
                  </a:lnTo>
                  <a:lnTo>
                    <a:pt x="5" y="40"/>
                  </a:lnTo>
                  <a:lnTo>
                    <a:pt x="7" y="35"/>
                  </a:lnTo>
                  <a:lnTo>
                    <a:pt x="10" y="28"/>
                  </a:lnTo>
                  <a:lnTo>
                    <a:pt x="14" y="24"/>
                  </a:lnTo>
                  <a:lnTo>
                    <a:pt x="18" y="19"/>
                  </a:lnTo>
                  <a:lnTo>
                    <a:pt x="24" y="15"/>
                  </a:lnTo>
                  <a:lnTo>
                    <a:pt x="28" y="10"/>
                  </a:lnTo>
                  <a:lnTo>
                    <a:pt x="34" y="7"/>
                  </a:lnTo>
                  <a:lnTo>
                    <a:pt x="40" y="5"/>
                  </a:lnTo>
                  <a:lnTo>
                    <a:pt x="46" y="3"/>
                  </a:lnTo>
                  <a:lnTo>
                    <a:pt x="52" y="1"/>
                  </a:lnTo>
                  <a:lnTo>
                    <a:pt x="59" y="0"/>
                  </a:lnTo>
                  <a:lnTo>
                    <a:pt x="65" y="0"/>
                  </a:lnTo>
                  <a:lnTo>
                    <a:pt x="72" y="0"/>
                  </a:lnTo>
                  <a:lnTo>
                    <a:pt x="79" y="1"/>
                  </a:lnTo>
                  <a:lnTo>
                    <a:pt x="85" y="3"/>
                  </a:lnTo>
                  <a:lnTo>
                    <a:pt x="91" y="5"/>
                  </a:lnTo>
                  <a:lnTo>
                    <a:pt x="96" y="7"/>
                  </a:lnTo>
                  <a:lnTo>
                    <a:pt x="102" y="10"/>
                  </a:lnTo>
                  <a:lnTo>
                    <a:pt x="107" y="15"/>
                  </a:lnTo>
                  <a:lnTo>
                    <a:pt x="112" y="19"/>
                  </a:lnTo>
                  <a:lnTo>
                    <a:pt x="116" y="24"/>
                  </a:lnTo>
                  <a:lnTo>
                    <a:pt x="120" y="28"/>
                  </a:lnTo>
                  <a:lnTo>
                    <a:pt x="123" y="35"/>
                  </a:lnTo>
                  <a:lnTo>
                    <a:pt x="126" y="40"/>
                  </a:lnTo>
                  <a:lnTo>
                    <a:pt x="128" y="46"/>
                  </a:lnTo>
                  <a:lnTo>
                    <a:pt x="130" y="53"/>
                  </a:lnTo>
                  <a:lnTo>
                    <a:pt x="131" y="59"/>
                  </a:lnTo>
                  <a:lnTo>
                    <a:pt x="131" y="65"/>
                  </a:lnTo>
                  <a:lnTo>
                    <a:pt x="131" y="73"/>
                  </a:lnTo>
                  <a:lnTo>
                    <a:pt x="130" y="79"/>
                  </a:lnTo>
                  <a:lnTo>
                    <a:pt x="128" y="85"/>
                  </a:lnTo>
                  <a:lnTo>
                    <a:pt x="126" y="92"/>
                  </a:lnTo>
                  <a:lnTo>
                    <a:pt x="123" y="97"/>
                  </a:lnTo>
                  <a:lnTo>
                    <a:pt x="120" y="102"/>
                  </a:lnTo>
                  <a:lnTo>
                    <a:pt x="116" y="107"/>
                  </a:lnTo>
                  <a:lnTo>
                    <a:pt x="112" y="113"/>
                  </a:lnTo>
                  <a:lnTo>
                    <a:pt x="107" y="117"/>
                  </a:lnTo>
                  <a:lnTo>
                    <a:pt x="102" y="120"/>
                  </a:lnTo>
                  <a:lnTo>
                    <a:pt x="96" y="123"/>
                  </a:lnTo>
                  <a:lnTo>
                    <a:pt x="91" y="126"/>
                  </a:lnTo>
                  <a:lnTo>
                    <a:pt x="85" y="128"/>
                  </a:lnTo>
                  <a:lnTo>
                    <a:pt x="79" y="131"/>
                  </a:lnTo>
                  <a:lnTo>
                    <a:pt x="72" y="132"/>
                  </a:lnTo>
                  <a:lnTo>
                    <a:pt x="65" y="13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sp>
        <p:nvSpPr>
          <p:cNvPr id="35" name="Picture Placeholder 2">
            <a:extLst>
              <a:ext uri="{FF2B5EF4-FFF2-40B4-BE49-F238E27FC236}">
                <a16:creationId xmlns:a16="http://schemas.microsoft.com/office/drawing/2014/main" id="{5DF27304-7CE7-4786-B2E0-C7E982CFE26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19070" y="1694405"/>
            <a:ext cx="5019934" cy="2847584"/>
          </a:xfrm>
          <a:custGeom>
            <a:avLst/>
            <a:gdLst>
              <a:gd name="connsiteX0" fmla="*/ 0 w 5225976"/>
              <a:gd name="connsiteY0" fmla="*/ 0 h 2964462"/>
              <a:gd name="connsiteX1" fmla="*/ 5225976 w 5225976"/>
              <a:gd name="connsiteY1" fmla="*/ 0 h 2964462"/>
              <a:gd name="connsiteX2" fmla="*/ 5225976 w 5225976"/>
              <a:gd name="connsiteY2" fmla="*/ 2964462 h 2964462"/>
              <a:gd name="connsiteX3" fmla="*/ 0 w 5225976"/>
              <a:gd name="connsiteY3" fmla="*/ 2964462 h 296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5976" h="2964462">
                <a:moveTo>
                  <a:pt x="0" y="0"/>
                </a:moveTo>
                <a:lnTo>
                  <a:pt x="5225976" y="0"/>
                </a:lnTo>
                <a:lnTo>
                  <a:pt x="5225976" y="2964462"/>
                </a:lnTo>
                <a:lnTo>
                  <a:pt x="0" y="2964462"/>
                </a:lnTo>
                <a:close/>
              </a:path>
            </a:pathLst>
          </a:custGeom>
        </p:spPr>
        <p:txBody>
          <a:bodyPr/>
          <a:lstStyle/>
          <a:p>
            <a:endParaRPr lang="es-CO"/>
          </a:p>
        </p:txBody>
      </p:sp>
      <p:pic>
        <p:nvPicPr>
          <p:cNvPr id="36" name="Gráfico 35">
            <a:extLst>
              <a:ext uri="{FF2B5EF4-FFF2-40B4-BE49-F238E27FC236}">
                <a16:creationId xmlns:a16="http://schemas.microsoft.com/office/drawing/2014/main" id="{4EAE63EA-3568-4CAD-BD40-5C0F28B33E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88694" y="1388701"/>
            <a:ext cx="3750000" cy="3697332"/>
          </a:xfrm>
          <a:prstGeom prst="rect">
            <a:avLst/>
          </a:prstGeom>
        </p:spPr>
      </p:pic>
      <p:sp>
        <p:nvSpPr>
          <p:cNvPr id="37" name="Título 1">
            <a:extLst>
              <a:ext uri="{FF2B5EF4-FFF2-40B4-BE49-F238E27FC236}">
                <a16:creationId xmlns:a16="http://schemas.microsoft.com/office/drawing/2014/main" id="{01ADA778-40EF-4D44-BC65-0F48B8CAD4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886" y="1072387"/>
            <a:ext cx="4214588" cy="12842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00609C"/>
                </a:solidFill>
              </a:defRPr>
            </a:lvl1pPr>
          </a:lstStyle>
          <a:p>
            <a:r>
              <a:rPr lang="es-ES" dirty="0"/>
              <a:t>Haga clic para título del patrón</a:t>
            </a:r>
            <a:endParaRPr lang="es-CO" dirty="0"/>
          </a:p>
        </p:txBody>
      </p:sp>
      <p:sp>
        <p:nvSpPr>
          <p:cNvPr id="40" name="Marcador de texto 2">
            <a:extLst>
              <a:ext uri="{FF2B5EF4-FFF2-40B4-BE49-F238E27FC236}">
                <a16:creationId xmlns:a16="http://schemas.microsoft.com/office/drawing/2014/main" id="{198E2D7E-6C37-4719-AB75-6E91A5361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6400" y="2665004"/>
            <a:ext cx="4214588" cy="26510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29" name="Rectángulo: esquinas redondeadas 28">
            <a:extLst>
              <a:ext uri="{FF2B5EF4-FFF2-40B4-BE49-F238E27FC236}">
                <a16:creationId xmlns:a16="http://schemas.microsoft.com/office/drawing/2014/main" id="{1A1605CE-6D5C-4771-8EBB-AD68E73FD82B}"/>
              </a:ext>
            </a:extLst>
          </p:cNvPr>
          <p:cNvSpPr/>
          <p:nvPr userDrawn="1"/>
        </p:nvSpPr>
        <p:spPr>
          <a:xfrm>
            <a:off x="1" y="6703805"/>
            <a:ext cx="12191999" cy="154195"/>
          </a:xfrm>
          <a:prstGeom prst="roundRect">
            <a:avLst>
              <a:gd name="adj" fmla="val 0"/>
            </a:avLst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E635218-EAF8-C47A-21FE-7606073859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46" y="5578510"/>
            <a:ext cx="3529682" cy="116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896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o 26">
            <a:extLst>
              <a:ext uri="{FF2B5EF4-FFF2-40B4-BE49-F238E27FC236}">
                <a16:creationId xmlns:a16="http://schemas.microsoft.com/office/drawing/2014/main" id="{C593883D-AF54-4EE3-A4D5-78851DC0D30C}"/>
              </a:ext>
            </a:extLst>
          </p:cNvPr>
          <p:cNvGrpSpPr/>
          <p:nvPr userDrawn="1"/>
        </p:nvGrpSpPr>
        <p:grpSpPr>
          <a:xfrm>
            <a:off x="2909519" y="5026156"/>
            <a:ext cx="6372961" cy="644694"/>
            <a:chOff x="2014538" y="2471737"/>
            <a:chExt cx="6372961" cy="644694"/>
          </a:xfrm>
        </p:grpSpPr>
        <p:pic>
          <p:nvPicPr>
            <p:cNvPr id="14" name="Gráfico 13">
              <a:extLst>
                <a:ext uri="{FF2B5EF4-FFF2-40B4-BE49-F238E27FC236}">
                  <a16:creationId xmlns:a16="http://schemas.microsoft.com/office/drawing/2014/main" id="{ECA4A0D4-D339-440A-817C-EB376CEFAC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14538" y="2471737"/>
              <a:ext cx="590550" cy="638175"/>
            </a:xfrm>
            <a:prstGeom prst="rect">
              <a:avLst/>
            </a:prstGeom>
          </p:spPr>
        </p:pic>
        <p:pic>
          <p:nvPicPr>
            <p:cNvPr id="16" name="Gráfico 15">
              <a:extLst>
                <a:ext uri="{FF2B5EF4-FFF2-40B4-BE49-F238E27FC236}">
                  <a16:creationId xmlns:a16="http://schemas.microsoft.com/office/drawing/2014/main" id="{CD057195-0026-469D-B898-DCB234E935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324351" y="2475366"/>
              <a:ext cx="590550" cy="638175"/>
            </a:xfrm>
            <a:prstGeom prst="rect">
              <a:avLst/>
            </a:prstGeom>
          </p:spPr>
        </p:pic>
        <p:pic>
          <p:nvPicPr>
            <p:cNvPr id="18" name="Gráfico 17">
              <a:extLst>
                <a:ext uri="{FF2B5EF4-FFF2-40B4-BE49-F238E27FC236}">
                  <a16:creationId xmlns:a16="http://schemas.microsoft.com/office/drawing/2014/main" id="{437E6039-1367-47C7-979C-831482528A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817518" y="2478256"/>
              <a:ext cx="581025" cy="638175"/>
            </a:xfrm>
            <a:prstGeom prst="rect">
              <a:avLst/>
            </a:prstGeom>
          </p:spPr>
        </p:pic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E3DA408A-41DA-4B31-A0FB-9865A119F43F}"/>
                </a:ext>
              </a:extLst>
            </p:cNvPr>
            <p:cNvSpPr txBox="1"/>
            <p:nvPr userDrawn="1"/>
          </p:nvSpPr>
          <p:spPr>
            <a:xfrm>
              <a:off x="2517372" y="2490560"/>
              <a:ext cx="10634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dirty="0" err="1"/>
                <a:t>Fogafín</a:t>
              </a:r>
              <a:r>
                <a:rPr lang="es-CO" dirty="0"/>
                <a:t> </a:t>
              </a: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20C01D7C-D87E-4D77-9217-12EDDEB64157}"/>
                </a:ext>
              </a:extLst>
            </p:cNvPr>
            <p:cNvSpPr txBox="1"/>
            <p:nvPr userDrawn="1"/>
          </p:nvSpPr>
          <p:spPr>
            <a:xfrm>
              <a:off x="4839322" y="2510670"/>
              <a:ext cx="13812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dirty="0"/>
                <a:t>@Fogafín </a:t>
              </a: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8CA2D820-34F9-4764-ADF7-A925558190E9}"/>
                </a:ext>
              </a:extLst>
            </p:cNvPr>
            <p:cNvSpPr txBox="1"/>
            <p:nvPr userDrawn="1"/>
          </p:nvSpPr>
          <p:spPr>
            <a:xfrm>
              <a:off x="7324097" y="2515432"/>
              <a:ext cx="10634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dirty="0" err="1"/>
                <a:t>Fogafín</a:t>
              </a:r>
              <a:r>
                <a:rPr lang="es-CO" dirty="0"/>
                <a:t> </a:t>
              </a:r>
            </a:p>
          </p:txBody>
        </p:sp>
      </p:grp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168952F9-C9A8-43A6-BA2A-52B652ECAA4A}"/>
              </a:ext>
            </a:extLst>
          </p:cNvPr>
          <p:cNvCxnSpPr>
            <a:cxnSpLocks/>
          </p:cNvCxnSpPr>
          <p:nvPr userDrawn="1"/>
        </p:nvCxnSpPr>
        <p:spPr>
          <a:xfrm>
            <a:off x="846517" y="4807517"/>
            <a:ext cx="10405683" cy="0"/>
          </a:xfrm>
          <a:prstGeom prst="line">
            <a:avLst/>
          </a:prstGeom>
          <a:ln w="19050">
            <a:solidFill>
              <a:srgbClr val="035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uadroTexto 28">
            <a:extLst>
              <a:ext uri="{FF2B5EF4-FFF2-40B4-BE49-F238E27FC236}">
                <a16:creationId xmlns:a16="http://schemas.microsoft.com/office/drawing/2014/main" id="{8A099655-4AEB-4D78-814B-A0A0862568AC}"/>
              </a:ext>
            </a:extLst>
          </p:cNvPr>
          <p:cNvSpPr txBox="1"/>
          <p:nvPr userDrawn="1"/>
        </p:nvSpPr>
        <p:spPr>
          <a:xfrm>
            <a:off x="3048000" y="5781701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600" b="0" i="0" spc="600" dirty="0" err="1">
                <a:solidFill>
                  <a:srgbClr val="0E4070"/>
                </a:solidFill>
                <a:latin typeface="Montserrat Light" pitchFamily="2" charset="77"/>
              </a:rPr>
              <a:t>www.fogafin.gov.co</a:t>
            </a:r>
            <a:r>
              <a:rPr lang="es-CO" sz="1600" b="0" i="0" spc="600" dirty="0">
                <a:solidFill>
                  <a:srgbClr val="0E4070"/>
                </a:solidFill>
                <a:latin typeface="Montserrat Light" pitchFamily="2" charset="77"/>
              </a:rPr>
              <a:t>/</a:t>
            </a:r>
          </a:p>
        </p:txBody>
      </p:sp>
      <p:sp>
        <p:nvSpPr>
          <p:cNvPr id="31" name="Rectángulo: esquinas redondeadas 30">
            <a:extLst>
              <a:ext uri="{FF2B5EF4-FFF2-40B4-BE49-F238E27FC236}">
                <a16:creationId xmlns:a16="http://schemas.microsoft.com/office/drawing/2014/main" id="{F1E565BE-154F-4BDF-8A0B-76D3A1B4FF35}"/>
              </a:ext>
            </a:extLst>
          </p:cNvPr>
          <p:cNvSpPr/>
          <p:nvPr userDrawn="1"/>
        </p:nvSpPr>
        <p:spPr>
          <a:xfrm>
            <a:off x="1" y="6645033"/>
            <a:ext cx="12191999" cy="212967"/>
          </a:xfrm>
          <a:prstGeom prst="roundRect">
            <a:avLst>
              <a:gd name="adj" fmla="val 0"/>
            </a:avLst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2E10CA5-B512-8B19-0AA6-554B128D645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690" y="258337"/>
            <a:ext cx="4150472" cy="136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951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2387753A-BA67-4267-A5D4-7B4F51F0BB18}"/>
              </a:ext>
            </a:extLst>
          </p:cNvPr>
          <p:cNvSpPr/>
          <p:nvPr userDrawn="1"/>
        </p:nvSpPr>
        <p:spPr>
          <a:xfrm rot="16200000">
            <a:off x="2666999" y="-2675045"/>
            <a:ext cx="6858000" cy="12192000"/>
          </a:xfrm>
          <a:prstGeom prst="rect">
            <a:avLst/>
          </a:prstGeom>
          <a:gradFill flip="none" rotWithShape="1">
            <a:gsLst>
              <a:gs pos="0">
                <a:srgbClr val="0E4070"/>
              </a:gs>
              <a:gs pos="54000">
                <a:srgbClr val="035A93"/>
              </a:gs>
              <a:gs pos="100000">
                <a:srgbClr val="00609C"/>
              </a:gs>
            </a:gsLst>
            <a:lin ang="189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E3DA408A-41DA-4B31-A0FB-9865A119F43F}"/>
              </a:ext>
            </a:extLst>
          </p:cNvPr>
          <p:cNvSpPr txBox="1"/>
          <p:nvPr userDrawn="1"/>
        </p:nvSpPr>
        <p:spPr>
          <a:xfrm>
            <a:off x="3412353" y="5044979"/>
            <a:ext cx="1063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err="1">
                <a:solidFill>
                  <a:schemeClr val="bg1"/>
                </a:solidFill>
              </a:rPr>
              <a:t>Fogafín</a:t>
            </a:r>
            <a:r>
              <a:rPr lang="es-CO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20C01D7C-D87E-4D77-9217-12EDDEB64157}"/>
              </a:ext>
            </a:extLst>
          </p:cNvPr>
          <p:cNvSpPr txBox="1"/>
          <p:nvPr userDrawn="1"/>
        </p:nvSpPr>
        <p:spPr>
          <a:xfrm>
            <a:off x="5734303" y="5065089"/>
            <a:ext cx="1381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chemeClr val="bg1"/>
                </a:solidFill>
              </a:rPr>
              <a:t>@Fogafín 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8CA2D820-34F9-4764-ADF7-A925558190E9}"/>
              </a:ext>
            </a:extLst>
          </p:cNvPr>
          <p:cNvSpPr txBox="1"/>
          <p:nvPr userDrawn="1"/>
        </p:nvSpPr>
        <p:spPr>
          <a:xfrm>
            <a:off x="8219078" y="5069851"/>
            <a:ext cx="1063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err="1">
                <a:solidFill>
                  <a:schemeClr val="bg1"/>
                </a:solidFill>
              </a:rPr>
              <a:t>Fogafín</a:t>
            </a:r>
            <a:r>
              <a:rPr lang="es-CO" dirty="0">
                <a:solidFill>
                  <a:schemeClr val="bg1"/>
                </a:solidFill>
              </a:rPr>
              <a:t> </a:t>
            </a:r>
          </a:p>
        </p:txBody>
      </p: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168952F9-C9A8-43A6-BA2A-52B652ECAA4A}"/>
              </a:ext>
            </a:extLst>
          </p:cNvPr>
          <p:cNvCxnSpPr>
            <a:cxnSpLocks/>
          </p:cNvCxnSpPr>
          <p:nvPr userDrawn="1"/>
        </p:nvCxnSpPr>
        <p:spPr>
          <a:xfrm>
            <a:off x="846517" y="4807517"/>
            <a:ext cx="1040568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uadroTexto 28">
            <a:extLst>
              <a:ext uri="{FF2B5EF4-FFF2-40B4-BE49-F238E27FC236}">
                <a16:creationId xmlns:a16="http://schemas.microsoft.com/office/drawing/2014/main" id="{8A099655-4AEB-4D78-814B-A0A0862568AC}"/>
              </a:ext>
            </a:extLst>
          </p:cNvPr>
          <p:cNvSpPr txBox="1"/>
          <p:nvPr userDrawn="1"/>
        </p:nvSpPr>
        <p:spPr>
          <a:xfrm>
            <a:off x="3048000" y="5781701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600" b="0" i="0" spc="600" dirty="0">
                <a:solidFill>
                  <a:schemeClr val="bg1"/>
                </a:solidFill>
                <a:latin typeface="Montserrat Light" pitchFamily="2" charset="77"/>
              </a:rPr>
              <a:t>www.fogafin.gov.co/</a:t>
            </a:r>
          </a:p>
        </p:txBody>
      </p:sp>
      <p:pic>
        <p:nvPicPr>
          <p:cNvPr id="42" name="Gráfico 41">
            <a:extLst>
              <a:ext uri="{FF2B5EF4-FFF2-40B4-BE49-F238E27FC236}">
                <a16:creationId xmlns:a16="http://schemas.microsoft.com/office/drawing/2014/main" id="{A5113E68-E4D0-42A2-A506-A6D208222C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00718" y="5021155"/>
            <a:ext cx="457200" cy="457200"/>
          </a:xfrm>
          <a:prstGeom prst="rect">
            <a:avLst/>
          </a:prstGeom>
        </p:spPr>
      </p:pic>
      <p:pic>
        <p:nvPicPr>
          <p:cNvPr id="44" name="Gráfico 43">
            <a:extLst>
              <a:ext uri="{FF2B5EF4-FFF2-40B4-BE49-F238E27FC236}">
                <a16:creationId xmlns:a16="http://schemas.microsoft.com/office/drawing/2014/main" id="{46BD6028-AC36-427D-8784-A694304580F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57875" y="5047304"/>
            <a:ext cx="457200" cy="457200"/>
          </a:xfrm>
          <a:prstGeom prst="rect">
            <a:avLst/>
          </a:prstGeom>
        </p:spPr>
      </p:pic>
      <p:pic>
        <p:nvPicPr>
          <p:cNvPr id="46" name="Gráfico 45">
            <a:extLst>
              <a:ext uri="{FF2B5EF4-FFF2-40B4-BE49-F238E27FC236}">
                <a16:creationId xmlns:a16="http://schemas.microsoft.com/office/drawing/2014/main" id="{81AAEB1A-7AA6-4E40-99F1-9B3DE4ED8E3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16247" y="5021155"/>
            <a:ext cx="457200" cy="457200"/>
          </a:xfrm>
          <a:prstGeom prst="rect">
            <a:avLst/>
          </a:prstGeom>
        </p:spPr>
      </p:pic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26167617-BF56-484D-93E9-09E9035067E1}"/>
              </a:ext>
            </a:extLst>
          </p:cNvPr>
          <p:cNvSpPr/>
          <p:nvPr userDrawn="1"/>
        </p:nvSpPr>
        <p:spPr>
          <a:xfrm>
            <a:off x="1" y="6703805"/>
            <a:ext cx="12191999" cy="154195"/>
          </a:xfrm>
          <a:prstGeom prst="roundRect">
            <a:avLst>
              <a:gd name="adj" fmla="val 0"/>
            </a:avLst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20AF927-3EAE-E8C7-281D-B6BC31D5D04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557" y="331109"/>
            <a:ext cx="3984882" cy="131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035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42218E17-7A72-40E9-81BE-BBB1F544FF18}"/>
              </a:ext>
            </a:extLst>
          </p:cNvPr>
          <p:cNvSpPr/>
          <p:nvPr userDrawn="1"/>
        </p:nvSpPr>
        <p:spPr>
          <a:xfrm rot="16200000">
            <a:off x="3498849" y="-3502024"/>
            <a:ext cx="5194301" cy="12192000"/>
          </a:xfrm>
          <a:prstGeom prst="rect">
            <a:avLst/>
          </a:prstGeom>
          <a:gradFill flip="none" rotWithShape="1">
            <a:gsLst>
              <a:gs pos="0">
                <a:srgbClr val="0E4070"/>
              </a:gs>
              <a:gs pos="54000">
                <a:srgbClr val="035A93"/>
              </a:gs>
              <a:gs pos="100000">
                <a:srgbClr val="00609C"/>
              </a:gs>
            </a:gsLst>
            <a:lin ang="189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EE67AAA3-04AC-4256-B9EF-B6A9E53503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97319" y="1306919"/>
            <a:ext cx="3151681" cy="3118330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7DCCAAFE-9A6A-45A5-A3CE-3098D2BC87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7955" y="1433858"/>
            <a:ext cx="9642145" cy="74489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título del patrón</a:t>
            </a:r>
            <a:endParaRPr lang="es-CO" dirty="0"/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id="{50671BE5-E0AA-40C6-877A-E2F0F1BACC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17955" y="2384363"/>
            <a:ext cx="9642145" cy="10446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975AD49-8C6D-0704-465E-E5DF79B9CB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401" y="5296823"/>
            <a:ext cx="3839198" cy="126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757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áfico 14">
            <a:extLst>
              <a:ext uri="{FF2B5EF4-FFF2-40B4-BE49-F238E27FC236}">
                <a16:creationId xmlns:a16="http://schemas.microsoft.com/office/drawing/2014/main" id="{BD8DADBA-BB24-425F-9D70-41356A0443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877"/>
            <a:ext cx="12192000" cy="6848246"/>
          </a:xfrm>
          <a:prstGeom prst="rect">
            <a:avLst/>
          </a:prstGeom>
        </p:spPr>
      </p:pic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2712344B-4A22-4CE3-8920-66414F34C28B}"/>
              </a:ext>
            </a:extLst>
          </p:cNvPr>
          <p:cNvSpPr/>
          <p:nvPr userDrawn="1"/>
        </p:nvSpPr>
        <p:spPr>
          <a:xfrm>
            <a:off x="1417089" y="1318486"/>
            <a:ext cx="1971414" cy="1919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7E4DC854-7FDF-4DDF-9A1A-28C04F90FBAA}"/>
              </a:ext>
            </a:extLst>
          </p:cNvPr>
          <p:cNvSpPr/>
          <p:nvPr userDrawn="1"/>
        </p:nvSpPr>
        <p:spPr>
          <a:xfrm>
            <a:off x="1" y="6703805"/>
            <a:ext cx="12191999" cy="154195"/>
          </a:xfrm>
          <a:prstGeom prst="roundRect">
            <a:avLst>
              <a:gd name="adj" fmla="val 0"/>
            </a:avLst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EA01308B-8A8C-48CA-A8EE-9DA34054D1A5}"/>
              </a:ext>
            </a:extLst>
          </p:cNvPr>
          <p:cNvSpPr/>
          <p:nvPr userDrawn="1"/>
        </p:nvSpPr>
        <p:spPr>
          <a:xfrm>
            <a:off x="3866673" y="1318486"/>
            <a:ext cx="1971414" cy="1919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7EE23204-9317-45C4-AF7E-A39C39CE9740}"/>
              </a:ext>
            </a:extLst>
          </p:cNvPr>
          <p:cNvSpPr/>
          <p:nvPr userDrawn="1"/>
        </p:nvSpPr>
        <p:spPr>
          <a:xfrm>
            <a:off x="6316257" y="1318486"/>
            <a:ext cx="1971414" cy="1919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C004951D-C772-4D1D-8A3D-D9CC87418619}"/>
              </a:ext>
            </a:extLst>
          </p:cNvPr>
          <p:cNvSpPr/>
          <p:nvPr userDrawn="1"/>
        </p:nvSpPr>
        <p:spPr>
          <a:xfrm>
            <a:off x="8765841" y="1318486"/>
            <a:ext cx="1971414" cy="1919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A2B83F21-B473-4A79-9F77-76FE769FCDBD}"/>
              </a:ext>
            </a:extLst>
          </p:cNvPr>
          <p:cNvSpPr/>
          <p:nvPr userDrawn="1"/>
        </p:nvSpPr>
        <p:spPr>
          <a:xfrm>
            <a:off x="1417089" y="3604472"/>
            <a:ext cx="1971414" cy="1919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E78CA8FE-2573-4118-B665-22BDED606559}"/>
              </a:ext>
            </a:extLst>
          </p:cNvPr>
          <p:cNvSpPr/>
          <p:nvPr userDrawn="1"/>
        </p:nvSpPr>
        <p:spPr>
          <a:xfrm>
            <a:off x="3875064" y="3604472"/>
            <a:ext cx="1971414" cy="1919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DF9D30C4-8A70-41A2-BF59-B45D9B081D1D}"/>
              </a:ext>
            </a:extLst>
          </p:cNvPr>
          <p:cNvSpPr/>
          <p:nvPr userDrawn="1"/>
        </p:nvSpPr>
        <p:spPr>
          <a:xfrm>
            <a:off x="6333039" y="3604472"/>
            <a:ext cx="1971414" cy="1919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6" name="Rectángulo: esquinas redondeadas 25">
            <a:extLst>
              <a:ext uri="{FF2B5EF4-FFF2-40B4-BE49-F238E27FC236}">
                <a16:creationId xmlns:a16="http://schemas.microsoft.com/office/drawing/2014/main" id="{6A07AE2E-DE43-4176-A590-794D3623B31B}"/>
              </a:ext>
            </a:extLst>
          </p:cNvPr>
          <p:cNvSpPr/>
          <p:nvPr userDrawn="1"/>
        </p:nvSpPr>
        <p:spPr>
          <a:xfrm>
            <a:off x="8791014" y="3604472"/>
            <a:ext cx="1971414" cy="1919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7" name="Marcador de texto 2">
            <a:extLst>
              <a:ext uri="{FF2B5EF4-FFF2-40B4-BE49-F238E27FC236}">
                <a16:creationId xmlns:a16="http://schemas.microsoft.com/office/drawing/2014/main" id="{DE0F5349-59E9-4F90-8CD3-1570EE56A19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566362" y="2004984"/>
            <a:ext cx="1691132" cy="9110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texto</a:t>
            </a:r>
          </a:p>
        </p:txBody>
      </p:sp>
      <p:sp>
        <p:nvSpPr>
          <p:cNvPr id="28" name="Marcador de texto 2">
            <a:extLst>
              <a:ext uri="{FF2B5EF4-FFF2-40B4-BE49-F238E27FC236}">
                <a16:creationId xmlns:a16="http://schemas.microsoft.com/office/drawing/2014/main" id="{0C4C4046-CCBC-40EC-BA7A-F3F4C7923EA4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562759" y="1658940"/>
            <a:ext cx="1703124" cy="346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Título </a:t>
            </a:r>
          </a:p>
        </p:txBody>
      </p:sp>
      <p:sp>
        <p:nvSpPr>
          <p:cNvPr id="29" name="Marcador de texto 2">
            <a:extLst>
              <a:ext uri="{FF2B5EF4-FFF2-40B4-BE49-F238E27FC236}">
                <a16:creationId xmlns:a16="http://schemas.microsoft.com/office/drawing/2014/main" id="{87391FA1-2AD0-42F6-AAB0-F1D2BEBE2EFA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4015946" y="2004984"/>
            <a:ext cx="1691132" cy="9110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texto</a:t>
            </a:r>
          </a:p>
        </p:txBody>
      </p:sp>
      <p:sp>
        <p:nvSpPr>
          <p:cNvPr id="30" name="Marcador de texto 2">
            <a:extLst>
              <a:ext uri="{FF2B5EF4-FFF2-40B4-BE49-F238E27FC236}">
                <a16:creationId xmlns:a16="http://schemas.microsoft.com/office/drawing/2014/main" id="{2DD4F4EF-785C-46A4-BF63-3E6D591DD436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012343" y="1658940"/>
            <a:ext cx="1703124" cy="346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Título </a:t>
            </a:r>
          </a:p>
        </p:txBody>
      </p:sp>
      <p:sp>
        <p:nvSpPr>
          <p:cNvPr id="31" name="Marcador de texto 2">
            <a:extLst>
              <a:ext uri="{FF2B5EF4-FFF2-40B4-BE49-F238E27FC236}">
                <a16:creationId xmlns:a16="http://schemas.microsoft.com/office/drawing/2014/main" id="{3F5BC845-606C-48B3-BE60-6B7868334BE0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455572" y="2004984"/>
            <a:ext cx="1691132" cy="9110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texto</a:t>
            </a:r>
          </a:p>
        </p:txBody>
      </p:sp>
      <p:sp>
        <p:nvSpPr>
          <p:cNvPr id="32" name="Marcador de texto 2">
            <a:extLst>
              <a:ext uri="{FF2B5EF4-FFF2-40B4-BE49-F238E27FC236}">
                <a16:creationId xmlns:a16="http://schemas.microsoft.com/office/drawing/2014/main" id="{3E502A8E-7D18-47DD-859A-F03E61FD6174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6451969" y="1658940"/>
            <a:ext cx="1703124" cy="346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Título </a:t>
            </a:r>
          </a:p>
        </p:txBody>
      </p:sp>
      <p:sp>
        <p:nvSpPr>
          <p:cNvPr id="33" name="Marcador de texto 2">
            <a:extLst>
              <a:ext uri="{FF2B5EF4-FFF2-40B4-BE49-F238E27FC236}">
                <a16:creationId xmlns:a16="http://schemas.microsoft.com/office/drawing/2014/main" id="{1D2B6D06-37FB-4BC8-B372-2D392F902E44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8906151" y="2004352"/>
            <a:ext cx="1691132" cy="9110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texto</a:t>
            </a:r>
          </a:p>
        </p:txBody>
      </p:sp>
      <p:sp>
        <p:nvSpPr>
          <p:cNvPr id="34" name="Marcador de texto 2">
            <a:extLst>
              <a:ext uri="{FF2B5EF4-FFF2-40B4-BE49-F238E27FC236}">
                <a16:creationId xmlns:a16="http://schemas.microsoft.com/office/drawing/2014/main" id="{6442DE17-D70B-452E-AEAD-997203C1BF8F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8902548" y="1658308"/>
            <a:ext cx="1703124" cy="346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Título </a:t>
            </a:r>
          </a:p>
        </p:txBody>
      </p:sp>
      <p:sp>
        <p:nvSpPr>
          <p:cNvPr id="35" name="Marcador de texto 2">
            <a:extLst>
              <a:ext uri="{FF2B5EF4-FFF2-40B4-BE49-F238E27FC236}">
                <a16:creationId xmlns:a16="http://schemas.microsoft.com/office/drawing/2014/main" id="{0FEDB160-2BD2-4FE7-91D3-B425BEADD2FB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1552206" y="4312530"/>
            <a:ext cx="1691132" cy="9110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texto</a:t>
            </a:r>
          </a:p>
        </p:txBody>
      </p:sp>
      <p:sp>
        <p:nvSpPr>
          <p:cNvPr id="36" name="Marcador de texto 2">
            <a:extLst>
              <a:ext uri="{FF2B5EF4-FFF2-40B4-BE49-F238E27FC236}">
                <a16:creationId xmlns:a16="http://schemas.microsoft.com/office/drawing/2014/main" id="{7113E951-41A4-48EE-875E-C6F0EADED11B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1548603" y="3966486"/>
            <a:ext cx="1703124" cy="346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Título </a:t>
            </a:r>
          </a:p>
        </p:txBody>
      </p:sp>
      <p:sp>
        <p:nvSpPr>
          <p:cNvPr id="37" name="Marcador de texto 2">
            <a:extLst>
              <a:ext uri="{FF2B5EF4-FFF2-40B4-BE49-F238E27FC236}">
                <a16:creationId xmlns:a16="http://schemas.microsoft.com/office/drawing/2014/main" id="{561342A7-812F-4CB5-8697-C1A844527C33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4015946" y="4312530"/>
            <a:ext cx="1691132" cy="9110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texto</a:t>
            </a:r>
          </a:p>
        </p:txBody>
      </p:sp>
      <p:sp>
        <p:nvSpPr>
          <p:cNvPr id="38" name="Marcador de texto 2">
            <a:extLst>
              <a:ext uri="{FF2B5EF4-FFF2-40B4-BE49-F238E27FC236}">
                <a16:creationId xmlns:a16="http://schemas.microsoft.com/office/drawing/2014/main" id="{05725989-5753-424C-BE37-16363709B9BC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4012343" y="3966486"/>
            <a:ext cx="1703124" cy="346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Título </a:t>
            </a:r>
          </a:p>
        </p:txBody>
      </p:sp>
      <p:sp>
        <p:nvSpPr>
          <p:cNvPr id="39" name="Marcador de texto 2">
            <a:extLst>
              <a:ext uri="{FF2B5EF4-FFF2-40B4-BE49-F238E27FC236}">
                <a16:creationId xmlns:a16="http://schemas.microsoft.com/office/drawing/2014/main" id="{FAC33521-FAB9-4CF0-A420-B05324255D72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6468747" y="4297849"/>
            <a:ext cx="1691132" cy="9110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texto</a:t>
            </a:r>
          </a:p>
        </p:txBody>
      </p:sp>
      <p:sp>
        <p:nvSpPr>
          <p:cNvPr id="40" name="Marcador de texto 2">
            <a:extLst>
              <a:ext uri="{FF2B5EF4-FFF2-40B4-BE49-F238E27FC236}">
                <a16:creationId xmlns:a16="http://schemas.microsoft.com/office/drawing/2014/main" id="{188CCABF-559C-4A8D-89F2-B8EF85B3931E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6465144" y="3951805"/>
            <a:ext cx="1703124" cy="346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Título </a:t>
            </a:r>
          </a:p>
        </p:txBody>
      </p:sp>
      <p:sp>
        <p:nvSpPr>
          <p:cNvPr id="41" name="Marcador de texto 2">
            <a:extLst>
              <a:ext uri="{FF2B5EF4-FFF2-40B4-BE49-F238E27FC236}">
                <a16:creationId xmlns:a16="http://schemas.microsoft.com/office/drawing/2014/main" id="{75401997-D776-445F-BC86-898D6C59DDD0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8931318" y="4312530"/>
            <a:ext cx="1691132" cy="9110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texto</a:t>
            </a:r>
          </a:p>
        </p:txBody>
      </p:sp>
      <p:sp>
        <p:nvSpPr>
          <p:cNvPr id="42" name="Marcador de texto 2">
            <a:extLst>
              <a:ext uri="{FF2B5EF4-FFF2-40B4-BE49-F238E27FC236}">
                <a16:creationId xmlns:a16="http://schemas.microsoft.com/office/drawing/2014/main" id="{98E093A0-D535-4DE9-8F2C-1586DBC36092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8927715" y="3966486"/>
            <a:ext cx="1703124" cy="346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Título </a:t>
            </a:r>
          </a:p>
        </p:txBody>
      </p:sp>
      <p:sp>
        <p:nvSpPr>
          <p:cNvPr id="43" name="Título 1">
            <a:extLst>
              <a:ext uri="{FF2B5EF4-FFF2-40B4-BE49-F238E27FC236}">
                <a16:creationId xmlns:a16="http://schemas.microsoft.com/office/drawing/2014/main" id="{EADB8A82-6930-402E-8A18-7E96934438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9583" y="523835"/>
            <a:ext cx="10112831" cy="4553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800">
                <a:solidFill>
                  <a:srgbClr val="B28A3F"/>
                </a:solidFill>
              </a:defRPr>
            </a:lvl1pPr>
          </a:lstStyle>
          <a:p>
            <a:r>
              <a:rPr lang="es-ES" dirty="0"/>
              <a:t>Haga clic para título del patrón</a:t>
            </a:r>
            <a:endParaRPr lang="es-CO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81298A5-A934-6254-96AB-AD12CCF32F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46" y="5578510"/>
            <a:ext cx="3529682" cy="116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0603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áfico 14">
            <a:extLst>
              <a:ext uri="{FF2B5EF4-FFF2-40B4-BE49-F238E27FC236}">
                <a16:creationId xmlns:a16="http://schemas.microsoft.com/office/drawing/2014/main" id="{BD8DADBA-BB24-425F-9D70-41356A0443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877"/>
            <a:ext cx="12192000" cy="6848246"/>
          </a:xfrm>
          <a:prstGeom prst="rect">
            <a:avLst/>
          </a:prstGeom>
        </p:spPr>
      </p:pic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2712344B-4A22-4CE3-8920-66414F34C28B}"/>
              </a:ext>
            </a:extLst>
          </p:cNvPr>
          <p:cNvSpPr/>
          <p:nvPr userDrawn="1"/>
        </p:nvSpPr>
        <p:spPr>
          <a:xfrm>
            <a:off x="1417089" y="1318486"/>
            <a:ext cx="1971414" cy="1919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7E4DC854-7FDF-4DDF-9A1A-28C04F90FBAA}"/>
              </a:ext>
            </a:extLst>
          </p:cNvPr>
          <p:cNvSpPr/>
          <p:nvPr userDrawn="1"/>
        </p:nvSpPr>
        <p:spPr>
          <a:xfrm>
            <a:off x="1" y="6703805"/>
            <a:ext cx="12191999" cy="154195"/>
          </a:xfrm>
          <a:prstGeom prst="roundRect">
            <a:avLst>
              <a:gd name="adj" fmla="val 0"/>
            </a:avLst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EA01308B-8A8C-48CA-A8EE-9DA34054D1A5}"/>
              </a:ext>
            </a:extLst>
          </p:cNvPr>
          <p:cNvSpPr/>
          <p:nvPr userDrawn="1"/>
        </p:nvSpPr>
        <p:spPr>
          <a:xfrm>
            <a:off x="3866673" y="1318486"/>
            <a:ext cx="1971414" cy="1919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7EE23204-9317-45C4-AF7E-A39C39CE9740}"/>
              </a:ext>
            </a:extLst>
          </p:cNvPr>
          <p:cNvSpPr/>
          <p:nvPr userDrawn="1"/>
        </p:nvSpPr>
        <p:spPr>
          <a:xfrm>
            <a:off x="6316257" y="1318486"/>
            <a:ext cx="1971414" cy="1919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C004951D-C772-4D1D-8A3D-D9CC87418619}"/>
              </a:ext>
            </a:extLst>
          </p:cNvPr>
          <p:cNvSpPr/>
          <p:nvPr userDrawn="1"/>
        </p:nvSpPr>
        <p:spPr>
          <a:xfrm>
            <a:off x="8765841" y="1318486"/>
            <a:ext cx="1971414" cy="1919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A2B83F21-B473-4A79-9F77-76FE769FCDBD}"/>
              </a:ext>
            </a:extLst>
          </p:cNvPr>
          <p:cNvSpPr/>
          <p:nvPr userDrawn="1"/>
        </p:nvSpPr>
        <p:spPr>
          <a:xfrm>
            <a:off x="1417089" y="3604472"/>
            <a:ext cx="1971414" cy="1919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E78CA8FE-2573-4118-B665-22BDED606559}"/>
              </a:ext>
            </a:extLst>
          </p:cNvPr>
          <p:cNvSpPr/>
          <p:nvPr userDrawn="1"/>
        </p:nvSpPr>
        <p:spPr>
          <a:xfrm>
            <a:off x="3875064" y="3604472"/>
            <a:ext cx="1971414" cy="1919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DF9D30C4-8A70-41A2-BF59-B45D9B081D1D}"/>
              </a:ext>
            </a:extLst>
          </p:cNvPr>
          <p:cNvSpPr/>
          <p:nvPr userDrawn="1"/>
        </p:nvSpPr>
        <p:spPr>
          <a:xfrm>
            <a:off x="6333039" y="3604472"/>
            <a:ext cx="1971414" cy="1919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6" name="Rectángulo: esquinas redondeadas 25">
            <a:extLst>
              <a:ext uri="{FF2B5EF4-FFF2-40B4-BE49-F238E27FC236}">
                <a16:creationId xmlns:a16="http://schemas.microsoft.com/office/drawing/2014/main" id="{6A07AE2E-DE43-4176-A590-794D3623B31B}"/>
              </a:ext>
            </a:extLst>
          </p:cNvPr>
          <p:cNvSpPr/>
          <p:nvPr userDrawn="1"/>
        </p:nvSpPr>
        <p:spPr>
          <a:xfrm>
            <a:off x="8791014" y="3604472"/>
            <a:ext cx="1971414" cy="1919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7" name="Marcador de texto 2">
            <a:extLst>
              <a:ext uri="{FF2B5EF4-FFF2-40B4-BE49-F238E27FC236}">
                <a16:creationId xmlns:a16="http://schemas.microsoft.com/office/drawing/2014/main" id="{DE0F5349-59E9-4F90-8CD3-1570EE56A19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566362" y="2004984"/>
            <a:ext cx="1691132" cy="9110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texto</a:t>
            </a:r>
          </a:p>
        </p:txBody>
      </p:sp>
      <p:sp>
        <p:nvSpPr>
          <p:cNvPr id="28" name="Marcador de texto 2">
            <a:extLst>
              <a:ext uri="{FF2B5EF4-FFF2-40B4-BE49-F238E27FC236}">
                <a16:creationId xmlns:a16="http://schemas.microsoft.com/office/drawing/2014/main" id="{0C4C4046-CCBC-40EC-BA7A-F3F4C7923EA4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562759" y="1658940"/>
            <a:ext cx="1703124" cy="346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Título </a:t>
            </a:r>
          </a:p>
        </p:txBody>
      </p:sp>
      <p:sp>
        <p:nvSpPr>
          <p:cNvPr id="29" name="Marcador de texto 2">
            <a:extLst>
              <a:ext uri="{FF2B5EF4-FFF2-40B4-BE49-F238E27FC236}">
                <a16:creationId xmlns:a16="http://schemas.microsoft.com/office/drawing/2014/main" id="{87391FA1-2AD0-42F6-AAB0-F1D2BEBE2EFA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4015946" y="2004984"/>
            <a:ext cx="1691132" cy="9110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texto</a:t>
            </a:r>
          </a:p>
        </p:txBody>
      </p:sp>
      <p:sp>
        <p:nvSpPr>
          <p:cNvPr id="30" name="Marcador de texto 2">
            <a:extLst>
              <a:ext uri="{FF2B5EF4-FFF2-40B4-BE49-F238E27FC236}">
                <a16:creationId xmlns:a16="http://schemas.microsoft.com/office/drawing/2014/main" id="{2DD4F4EF-785C-46A4-BF63-3E6D591DD436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012343" y="1658940"/>
            <a:ext cx="1703124" cy="346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Título </a:t>
            </a:r>
          </a:p>
        </p:txBody>
      </p:sp>
      <p:sp>
        <p:nvSpPr>
          <p:cNvPr id="31" name="Marcador de texto 2">
            <a:extLst>
              <a:ext uri="{FF2B5EF4-FFF2-40B4-BE49-F238E27FC236}">
                <a16:creationId xmlns:a16="http://schemas.microsoft.com/office/drawing/2014/main" id="{3F5BC845-606C-48B3-BE60-6B7868334BE0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455572" y="2004984"/>
            <a:ext cx="1691132" cy="9110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texto</a:t>
            </a:r>
          </a:p>
        </p:txBody>
      </p:sp>
      <p:sp>
        <p:nvSpPr>
          <p:cNvPr id="32" name="Marcador de texto 2">
            <a:extLst>
              <a:ext uri="{FF2B5EF4-FFF2-40B4-BE49-F238E27FC236}">
                <a16:creationId xmlns:a16="http://schemas.microsoft.com/office/drawing/2014/main" id="{3E502A8E-7D18-47DD-859A-F03E61FD6174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6451969" y="1658940"/>
            <a:ext cx="1703124" cy="346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Título </a:t>
            </a:r>
          </a:p>
        </p:txBody>
      </p:sp>
      <p:sp>
        <p:nvSpPr>
          <p:cNvPr id="33" name="Marcador de texto 2">
            <a:extLst>
              <a:ext uri="{FF2B5EF4-FFF2-40B4-BE49-F238E27FC236}">
                <a16:creationId xmlns:a16="http://schemas.microsoft.com/office/drawing/2014/main" id="{1D2B6D06-37FB-4BC8-B372-2D392F902E44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8906151" y="2004352"/>
            <a:ext cx="1691132" cy="9110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texto</a:t>
            </a:r>
          </a:p>
        </p:txBody>
      </p:sp>
      <p:sp>
        <p:nvSpPr>
          <p:cNvPr id="34" name="Marcador de texto 2">
            <a:extLst>
              <a:ext uri="{FF2B5EF4-FFF2-40B4-BE49-F238E27FC236}">
                <a16:creationId xmlns:a16="http://schemas.microsoft.com/office/drawing/2014/main" id="{6442DE17-D70B-452E-AEAD-997203C1BF8F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8902548" y="1658308"/>
            <a:ext cx="1703124" cy="346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Título </a:t>
            </a:r>
          </a:p>
        </p:txBody>
      </p:sp>
      <p:sp>
        <p:nvSpPr>
          <p:cNvPr id="35" name="Marcador de texto 2">
            <a:extLst>
              <a:ext uri="{FF2B5EF4-FFF2-40B4-BE49-F238E27FC236}">
                <a16:creationId xmlns:a16="http://schemas.microsoft.com/office/drawing/2014/main" id="{0FEDB160-2BD2-4FE7-91D3-B425BEADD2FB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1552206" y="4312530"/>
            <a:ext cx="1691132" cy="9110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texto</a:t>
            </a:r>
          </a:p>
        </p:txBody>
      </p:sp>
      <p:sp>
        <p:nvSpPr>
          <p:cNvPr id="36" name="Marcador de texto 2">
            <a:extLst>
              <a:ext uri="{FF2B5EF4-FFF2-40B4-BE49-F238E27FC236}">
                <a16:creationId xmlns:a16="http://schemas.microsoft.com/office/drawing/2014/main" id="{7113E951-41A4-48EE-875E-C6F0EADED11B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1548603" y="3966486"/>
            <a:ext cx="1703124" cy="346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Título </a:t>
            </a:r>
          </a:p>
        </p:txBody>
      </p:sp>
      <p:sp>
        <p:nvSpPr>
          <p:cNvPr id="37" name="Marcador de texto 2">
            <a:extLst>
              <a:ext uri="{FF2B5EF4-FFF2-40B4-BE49-F238E27FC236}">
                <a16:creationId xmlns:a16="http://schemas.microsoft.com/office/drawing/2014/main" id="{561342A7-812F-4CB5-8697-C1A844527C33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4015946" y="4312530"/>
            <a:ext cx="1691132" cy="9110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texto</a:t>
            </a:r>
          </a:p>
        </p:txBody>
      </p:sp>
      <p:sp>
        <p:nvSpPr>
          <p:cNvPr id="38" name="Marcador de texto 2">
            <a:extLst>
              <a:ext uri="{FF2B5EF4-FFF2-40B4-BE49-F238E27FC236}">
                <a16:creationId xmlns:a16="http://schemas.microsoft.com/office/drawing/2014/main" id="{05725989-5753-424C-BE37-16363709B9BC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4012343" y="3966486"/>
            <a:ext cx="1703124" cy="346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Título </a:t>
            </a:r>
          </a:p>
        </p:txBody>
      </p:sp>
      <p:sp>
        <p:nvSpPr>
          <p:cNvPr id="39" name="Marcador de texto 2">
            <a:extLst>
              <a:ext uri="{FF2B5EF4-FFF2-40B4-BE49-F238E27FC236}">
                <a16:creationId xmlns:a16="http://schemas.microsoft.com/office/drawing/2014/main" id="{FAC33521-FAB9-4CF0-A420-B05324255D72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6468747" y="4297849"/>
            <a:ext cx="1691132" cy="9110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texto</a:t>
            </a:r>
          </a:p>
        </p:txBody>
      </p:sp>
      <p:sp>
        <p:nvSpPr>
          <p:cNvPr id="40" name="Marcador de texto 2">
            <a:extLst>
              <a:ext uri="{FF2B5EF4-FFF2-40B4-BE49-F238E27FC236}">
                <a16:creationId xmlns:a16="http://schemas.microsoft.com/office/drawing/2014/main" id="{188CCABF-559C-4A8D-89F2-B8EF85B3931E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6465144" y="3951805"/>
            <a:ext cx="1703124" cy="346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Título </a:t>
            </a:r>
          </a:p>
        </p:txBody>
      </p:sp>
      <p:sp>
        <p:nvSpPr>
          <p:cNvPr id="41" name="Marcador de texto 2">
            <a:extLst>
              <a:ext uri="{FF2B5EF4-FFF2-40B4-BE49-F238E27FC236}">
                <a16:creationId xmlns:a16="http://schemas.microsoft.com/office/drawing/2014/main" id="{75401997-D776-445F-BC86-898D6C59DDD0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8931318" y="4312530"/>
            <a:ext cx="1691132" cy="9110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texto</a:t>
            </a:r>
          </a:p>
        </p:txBody>
      </p:sp>
      <p:sp>
        <p:nvSpPr>
          <p:cNvPr id="42" name="Marcador de texto 2">
            <a:extLst>
              <a:ext uri="{FF2B5EF4-FFF2-40B4-BE49-F238E27FC236}">
                <a16:creationId xmlns:a16="http://schemas.microsoft.com/office/drawing/2014/main" id="{98E093A0-D535-4DE9-8F2C-1586DBC36092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8927715" y="3966486"/>
            <a:ext cx="1703124" cy="346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Título </a:t>
            </a:r>
          </a:p>
        </p:txBody>
      </p:sp>
      <p:sp>
        <p:nvSpPr>
          <p:cNvPr id="43" name="Título 1">
            <a:extLst>
              <a:ext uri="{FF2B5EF4-FFF2-40B4-BE49-F238E27FC236}">
                <a16:creationId xmlns:a16="http://schemas.microsoft.com/office/drawing/2014/main" id="{EADB8A82-6930-402E-8A18-7E96934438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9583" y="507057"/>
            <a:ext cx="10112831" cy="4553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800">
                <a:solidFill>
                  <a:srgbClr val="B28A3F"/>
                </a:solidFill>
              </a:defRPr>
            </a:lvl1pPr>
          </a:lstStyle>
          <a:p>
            <a:r>
              <a:rPr lang="es-ES" dirty="0"/>
              <a:t>Haga clic para título del patrón</a:t>
            </a:r>
            <a:endParaRPr lang="es-CO" dirty="0"/>
          </a:p>
        </p:txBody>
      </p:sp>
      <p:pic>
        <p:nvPicPr>
          <p:cNvPr id="44" name="Gráfico 43">
            <a:extLst>
              <a:ext uri="{FF2B5EF4-FFF2-40B4-BE49-F238E27FC236}">
                <a16:creationId xmlns:a16="http://schemas.microsoft.com/office/drawing/2014/main" id="{CDCD0B29-1C06-401B-83C1-FEFE6909F8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27905" y="6278728"/>
            <a:ext cx="1001964" cy="8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6247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44059B7A-C273-46D3-9D00-804C84E333A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5426" y="0"/>
            <a:ext cx="4615281" cy="5743575"/>
          </a:xfrm>
          <a:custGeom>
            <a:avLst/>
            <a:gdLst>
              <a:gd name="connsiteX0" fmla="*/ 0 w 4493142"/>
              <a:gd name="connsiteY0" fmla="*/ 0 h 6273800"/>
              <a:gd name="connsiteX1" fmla="*/ 4493142 w 4493142"/>
              <a:gd name="connsiteY1" fmla="*/ 0 h 6273800"/>
              <a:gd name="connsiteX2" fmla="*/ 4493142 w 4493142"/>
              <a:gd name="connsiteY2" fmla="*/ 4027229 h 6273800"/>
              <a:gd name="connsiteX3" fmla="*/ 2246571 w 4493142"/>
              <a:gd name="connsiteY3" fmla="*/ 6273800 h 6273800"/>
              <a:gd name="connsiteX4" fmla="*/ 0 w 4493142"/>
              <a:gd name="connsiteY4" fmla="*/ 4027229 h 627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3142" h="6273800">
                <a:moveTo>
                  <a:pt x="0" y="0"/>
                </a:moveTo>
                <a:lnTo>
                  <a:pt x="4493142" y="0"/>
                </a:lnTo>
                <a:lnTo>
                  <a:pt x="4493142" y="4027229"/>
                </a:lnTo>
                <a:cubicBezTo>
                  <a:pt x="4493142" y="5267976"/>
                  <a:pt x="3487318" y="6273800"/>
                  <a:pt x="2246571" y="6273800"/>
                </a:cubicBezTo>
                <a:cubicBezTo>
                  <a:pt x="1005824" y="6273800"/>
                  <a:pt x="0" y="5267976"/>
                  <a:pt x="0" y="402722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EG"/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13726717-F77D-4035-B2F3-59CF9F8CF1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51294" y="1620551"/>
            <a:ext cx="3750000" cy="3697332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307BEF95-D444-4C0B-945F-798032D31D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4486" y="1304237"/>
            <a:ext cx="4214588" cy="12842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00609C"/>
                </a:solidFill>
              </a:defRPr>
            </a:lvl1pPr>
          </a:lstStyle>
          <a:p>
            <a:r>
              <a:rPr lang="es-ES" dirty="0"/>
              <a:t>Haga clic para título del patrón</a:t>
            </a:r>
            <a:endParaRPr lang="es-CO" dirty="0"/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5C73DDA7-35AF-4AA2-A834-156C5AAE24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19000" y="2896854"/>
            <a:ext cx="4214588" cy="26510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16DFF271-4C0B-4637-9465-CD4393147291}"/>
              </a:ext>
            </a:extLst>
          </p:cNvPr>
          <p:cNvSpPr/>
          <p:nvPr userDrawn="1"/>
        </p:nvSpPr>
        <p:spPr>
          <a:xfrm>
            <a:off x="1" y="6703805"/>
            <a:ext cx="12191999" cy="154195"/>
          </a:xfrm>
          <a:prstGeom prst="roundRect">
            <a:avLst>
              <a:gd name="adj" fmla="val 0"/>
            </a:avLst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B3855D4-8477-3303-8546-2910E089A5D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46" y="5578510"/>
            <a:ext cx="3529682" cy="116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531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42218E17-7A72-40E9-81BE-BBB1F544FF18}"/>
              </a:ext>
            </a:extLst>
          </p:cNvPr>
          <p:cNvSpPr/>
          <p:nvPr userDrawn="1"/>
        </p:nvSpPr>
        <p:spPr>
          <a:xfrm rot="16200000">
            <a:off x="3175044" y="-3178219"/>
            <a:ext cx="5841912" cy="12192000"/>
          </a:xfrm>
          <a:prstGeom prst="rect">
            <a:avLst/>
          </a:prstGeom>
          <a:gradFill flip="none" rotWithShape="1">
            <a:gsLst>
              <a:gs pos="0">
                <a:srgbClr val="0E4070"/>
              </a:gs>
              <a:gs pos="54000">
                <a:srgbClr val="035A93"/>
              </a:gs>
              <a:gs pos="100000">
                <a:srgbClr val="00609C"/>
              </a:gs>
            </a:gsLst>
            <a:lin ang="189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EE67AAA3-04AC-4256-B9EF-B6A9E53503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97319" y="1306919"/>
            <a:ext cx="3151681" cy="3118330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7DCCAAFE-9A6A-45A5-A3CE-3098D2BC87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7955" y="1433858"/>
            <a:ext cx="9642145" cy="74489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título del patrón</a:t>
            </a:r>
            <a:endParaRPr lang="es-CO" dirty="0"/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id="{50671BE5-E0AA-40C6-877A-E2F0F1BACC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17955" y="2384363"/>
            <a:ext cx="9642145" cy="10446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30EA3C14-978E-44E0-BDFC-4CA7CB7D04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27905" y="6278728"/>
            <a:ext cx="1001964" cy="8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75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C4CDC334-5B33-4531-A0AE-F524602F35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877"/>
            <a:ext cx="12192000" cy="684824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A84C16E-96ED-465C-8668-B2D39DEC79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9583" y="398000"/>
            <a:ext cx="10112831" cy="8113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600">
                <a:solidFill>
                  <a:srgbClr val="B28A3F"/>
                </a:solidFill>
              </a:defRPr>
            </a:lvl1pPr>
          </a:lstStyle>
          <a:p>
            <a:r>
              <a:rPr lang="es-ES" dirty="0"/>
              <a:t>Haga clic para título del patrón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64A2EF6-80D9-49ED-90E4-5BFA221ED9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9584" y="1316324"/>
            <a:ext cx="10112830" cy="49861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FEC25235-91E4-48B2-8F39-7574E088C124}"/>
              </a:ext>
            </a:extLst>
          </p:cNvPr>
          <p:cNvSpPr/>
          <p:nvPr userDrawn="1"/>
        </p:nvSpPr>
        <p:spPr>
          <a:xfrm>
            <a:off x="1039584" y="2202541"/>
            <a:ext cx="3239883" cy="3190758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163DE314-C1FB-4F07-A719-11DB93121B0A}"/>
              </a:ext>
            </a:extLst>
          </p:cNvPr>
          <p:cNvSpPr/>
          <p:nvPr userDrawn="1"/>
        </p:nvSpPr>
        <p:spPr>
          <a:xfrm>
            <a:off x="4469053" y="2202541"/>
            <a:ext cx="3239883" cy="3190758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BEA771B2-A532-4F79-97E1-EDB0B80D7473}"/>
              </a:ext>
            </a:extLst>
          </p:cNvPr>
          <p:cNvSpPr/>
          <p:nvPr userDrawn="1"/>
        </p:nvSpPr>
        <p:spPr>
          <a:xfrm>
            <a:off x="7912531" y="2202541"/>
            <a:ext cx="3239883" cy="3190758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1A8529DD-C46D-4729-8FFB-ADF88E98ABAD}"/>
              </a:ext>
            </a:extLst>
          </p:cNvPr>
          <p:cNvSpPr/>
          <p:nvPr userDrawn="1"/>
        </p:nvSpPr>
        <p:spPr>
          <a:xfrm>
            <a:off x="1346200" y="2494640"/>
            <a:ext cx="736600" cy="736600"/>
          </a:xfrm>
          <a:prstGeom prst="ellipse">
            <a:avLst/>
          </a:prstGeom>
          <a:solidFill>
            <a:srgbClr val="035A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310081BC-FDFD-46D0-AC13-739D7FE2CE7D}"/>
              </a:ext>
            </a:extLst>
          </p:cNvPr>
          <p:cNvSpPr/>
          <p:nvPr userDrawn="1"/>
        </p:nvSpPr>
        <p:spPr>
          <a:xfrm>
            <a:off x="4775200" y="2492056"/>
            <a:ext cx="736600" cy="736600"/>
          </a:xfrm>
          <a:prstGeom prst="ellipse">
            <a:avLst/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AC1CEC00-3FB0-4EFA-8598-CB55FBC899A8}"/>
              </a:ext>
            </a:extLst>
          </p:cNvPr>
          <p:cNvSpPr/>
          <p:nvPr userDrawn="1"/>
        </p:nvSpPr>
        <p:spPr>
          <a:xfrm>
            <a:off x="8242300" y="2462519"/>
            <a:ext cx="736600" cy="7366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7" name="Marcador de texto 2">
            <a:extLst>
              <a:ext uri="{FF2B5EF4-FFF2-40B4-BE49-F238E27FC236}">
                <a16:creationId xmlns:a16="http://schemas.microsoft.com/office/drawing/2014/main" id="{6E907A37-51CC-41A4-9705-D3BFBF20403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322841" y="3424975"/>
            <a:ext cx="2665639" cy="17103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texto</a:t>
            </a:r>
          </a:p>
        </p:txBody>
      </p:sp>
      <p:sp>
        <p:nvSpPr>
          <p:cNvPr id="28" name="Marcador de texto 2">
            <a:extLst>
              <a:ext uri="{FF2B5EF4-FFF2-40B4-BE49-F238E27FC236}">
                <a16:creationId xmlns:a16="http://schemas.microsoft.com/office/drawing/2014/main" id="{B2FC1E42-8C9B-49E0-9D54-E138DD86934C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756174" y="3383863"/>
            <a:ext cx="2665639" cy="17103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texto</a:t>
            </a:r>
          </a:p>
        </p:txBody>
      </p:sp>
      <p:sp>
        <p:nvSpPr>
          <p:cNvPr id="29" name="Marcador de texto 2">
            <a:extLst>
              <a:ext uri="{FF2B5EF4-FFF2-40B4-BE49-F238E27FC236}">
                <a16:creationId xmlns:a16="http://schemas.microsoft.com/office/drawing/2014/main" id="{8175AC47-D258-4AF0-A584-94595AE34C59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8199652" y="3352115"/>
            <a:ext cx="2665639" cy="17103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texto</a:t>
            </a:r>
          </a:p>
        </p:txBody>
      </p:sp>
      <p:sp>
        <p:nvSpPr>
          <p:cNvPr id="30" name="Marcador de texto 2">
            <a:extLst>
              <a:ext uri="{FF2B5EF4-FFF2-40B4-BE49-F238E27FC236}">
                <a16:creationId xmlns:a16="http://schemas.microsoft.com/office/drawing/2014/main" id="{259E5C26-D0FB-45B1-BFC2-5891A0FBEF4D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2295539" y="2627086"/>
            <a:ext cx="1692941" cy="5276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Texto</a:t>
            </a:r>
          </a:p>
        </p:txBody>
      </p:sp>
      <p:sp>
        <p:nvSpPr>
          <p:cNvPr id="31" name="Marcador de texto 2">
            <a:extLst>
              <a:ext uri="{FF2B5EF4-FFF2-40B4-BE49-F238E27FC236}">
                <a16:creationId xmlns:a16="http://schemas.microsoft.com/office/drawing/2014/main" id="{CE0AA03B-871C-4529-8582-3A7540F151D5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5689318" y="2643125"/>
            <a:ext cx="1692941" cy="5276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="1">
                <a:solidFill>
                  <a:srgbClr val="B28A3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Texto</a:t>
            </a:r>
          </a:p>
        </p:txBody>
      </p:sp>
      <p:sp>
        <p:nvSpPr>
          <p:cNvPr id="32" name="Marcador de texto 2">
            <a:extLst>
              <a:ext uri="{FF2B5EF4-FFF2-40B4-BE49-F238E27FC236}">
                <a16:creationId xmlns:a16="http://schemas.microsoft.com/office/drawing/2014/main" id="{C3DE554B-69A1-4D99-AD92-71C157125EB1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9219186" y="2627086"/>
            <a:ext cx="1692941" cy="5276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Texto</a:t>
            </a:r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4E6A9D8D-AA8A-4E9E-BE87-A8DFAB6DC080}"/>
              </a:ext>
            </a:extLst>
          </p:cNvPr>
          <p:cNvSpPr/>
          <p:nvPr userDrawn="1"/>
        </p:nvSpPr>
        <p:spPr>
          <a:xfrm>
            <a:off x="1" y="6645033"/>
            <a:ext cx="12191999" cy="212967"/>
          </a:xfrm>
          <a:prstGeom prst="roundRect">
            <a:avLst>
              <a:gd name="adj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1B37F14-3556-4F76-186C-501BB2860B9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152" y="5447370"/>
            <a:ext cx="3529682" cy="116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593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C4CDC334-5B33-4531-A0AE-F524602F35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877"/>
            <a:ext cx="12192000" cy="684824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A84C16E-96ED-465C-8668-B2D39DEC79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9583" y="398000"/>
            <a:ext cx="10112831" cy="8113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600">
                <a:solidFill>
                  <a:srgbClr val="B28A3F"/>
                </a:solidFill>
              </a:defRPr>
            </a:lvl1pPr>
          </a:lstStyle>
          <a:p>
            <a:r>
              <a:rPr lang="es-ES" dirty="0"/>
              <a:t>Haga clic para título del patrón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64A2EF6-80D9-49ED-90E4-5BFA221ED9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9584" y="1316324"/>
            <a:ext cx="10112830" cy="49861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FEC25235-91E4-48B2-8F39-7574E088C124}"/>
              </a:ext>
            </a:extLst>
          </p:cNvPr>
          <p:cNvSpPr/>
          <p:nvPr userDrawn="1"/>
        </p:nvSpPr>
        <p:spPr>
          <a:xfrm>
            <a:off x="1039584" y="2202541"/>
            <a:ext cx="3239883" cy="3190758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163DE314-C1FB-4F07-A719-11DB93121B0A}"/>
              </a:ext>
            </a:extLst>
          </p:cNvPr>
          <p:cNvSpPr/>
          <p:nvPr userDrawn="1"/>
        </p:nvSpPr>
        <p:spPr>
          <a:xfrm>
            <a:off x="4469053" y="2202541"/>
            <a:ext cx="3239883" cy="3190758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BEA771B2-A532-4F79-97E1-EDB0B80D7473}"/>
              </a:ext>
            </a:extLst>
          </p:cNvPr>
          <p:cNvSpPr/>
          <p:nvPr userDrawn="1"/>
        </p:nvSpPr>
        <p:spPr>
          <a:xfrm>
            <a:off x="7912531" y="2202541"/>
            <a:ext cx="3239883" cy="3190758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1A8529DD-C46D-4729-8FFB-ADF88E98ABAD}"/>
              </a:ext>
            </a:extLst>
          </p:cNvPr>
          <p:cNvSpPr/>
          <p:nvPr userDrawn="1"/>
        </p:nvSpPr>
        <p:spPr>
          <a:xfrm>
            <a:off x="1346200" y="2494640"/>
            <a:ext cx="736600" cy="736600"/>
          </a:xfrm>
          <a:prstGeom prst="ellipse">
            <a:avLst/>
          </a:prstGeom>
          <a:solidFill>
            <a:srgbClr val="035A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310081BC-FDFD-46D0-AC13-739D7FE2CE7D}"/>
              </a:ext>
            </a:extLst>
          </p:cNvPr>
          <p:cNvSpPr/>
          <p:nvPr userDrawn="1"/>
        </p:nvSpPr>
        <p:spPr>
          <a:xfrm>
            <a:off x="4775200" y="2492056"/>
            <a:ext cx="736600" cy="736600"/>
          </a:xfrm>
          <a:prstGeom prst="ellipse">
            <a:avLst/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AC1CEC00-3FB0-4EFA-8598-CB55FBC899A8}"/>
              </a:ext>
            </a:extLst>
          </p:cNvPr>
          <p:cNvSpPr/>
          <p:nvPr userDrawn="1"/>
        </p:nvSpPr>
        <p:spPr>
          <a:xfrm>
            <a:off x="8242300" y="2462519"/>
            <a:ext cx="736600" cy="7366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7" name="Marcador de texto 2">
            <a:extLst>
              <a:ext uri="{FF2B5EF4-FFF2-40B4-BE49-F238E27FC236}">
                <a16:creationId xmlns:a16="http://schemas.microsoft.com/office/drawing/2014/main" id="{6E907A37-51CC-41A4-9705-D3BFBF20403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322841" y="3424975"/>
            <a:ext cx="2665639" cy="17103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texto</a:t>
            </a:r>
          </a:p>
        </p:txBody>
      </p:sp>
      <p:sp>
        <p:nvSpPr>
          <p:cNvPr id="28" name="Marcador de texto 2">
            <a:extLst>
              <a:ext uri="{FF2B5EF4-FFF2-40B4-BE49-F238E27FC236}">
                <a16:creationId xmlns:a16="http://schemas.microsoft.com/office/drawing/2014/main" id="{B2FC1E42-8C9B-49E0-9D54-E138DD86934C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756174" y="3383863"/>
            <a:ext cx="2665639" cy="17103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texto</a:t>
            </a:r>
          </a:p>
        </p:txBody>
      </p:sp>
      <p:sp>
        <p:nvSpPr>
          <p:cNvPr id="29" name="Marcador de texto 2">
            <a:extLst>
              <a:ext uri="{FF2B5EF4-FFF2-40B4-BE49-F238E27FC236}">
                <a16:creationId xmlns:a16="http://schemas.microsoft.com/office/drawing/2014/main" id="{8175AC47-D258-4AF0-A584-94595AE34C59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8199652" y="3352115"/>
            <a:ext cx="2665639" cy="17103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texto</a:t>
            </a:r>
          </a:p>
        </p:txBody>
      </p:sp>
      <p:sp>
        <p:nvSpPr>
          <p:cNvPr id="30" name="Marcador de texto 2">
            <a:extLst>
              <a:ext uri="{FF2B5EF4-FFF2-40B4-BE49-F238E27FC236}">
                <a16:creationId xmlns:a16="http://schemas.microsoft.com/office/drawing/2014/main" id="{259E5C26-D0FB-45B1-BFC2-5891A0FBEF4D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2295539" y="2627086"/>
            <a:ext cx="1692941" cy="5276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Texto</a:t>
            </a:r>
          </a:p>
        </p:txBody>
      </p:sp>
      <p:sp>
        <p:nvSpPr>
          <p:cNvPr id="31" name="Marcador de texto 2">
            <a:extLst>
              <a:ext uri="{FF2B5EF4-FFF2-40B4-BE49-F238E27FC236}">
                <a16:creationId xmlns:a16="http://schemas.microsoft.com/office/drawing/2014/main" id="{CE0AA03B-871C-4529-8582-3A7540F151D5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5689318" y="2643125"/>
            <a:ext cx="1692941" cy="5276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="1">
                <a:solidFill>
                  <a:srgbClr val="B28A3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Texto</a:t>
            </a:r>
          </a:p>
        </p:txBody>
      </p:sp>
      <p:sp>
        <p:nvSpPr>
          <p:cNvPr id="32" name="Marcador de texto 2">
            <a:extLst>
              <a:ext uri="{FF2B5EF4-FFF2-40B4-BE49-F238E27FC236}">
                <a16:creationId xmlns:a16="http://schemas.microsoft.com/office/drawing/2014/main" id="{C3DE554B-69A1-4D99-AD92-71C157125EB1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9219186" y="2627086"/>
            <a:ext cx="1692941" cy="5276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Texto</a:t>
            </a:r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4E6A9D8D-AA8A-4E9E-BE87-A8DFAB6DC080}"/>
              </a:ext>
            </a:extLst>
          </p:cNvPr>
          <p:cNvSpPr/>
          <p:nvPr userDrawn="1"/>
        </p:nvSpPr>
        <p:spPr>
          <a:xfrm>
            <a:off x="1" y="6645033"/>
            <a:ext cx="12191999" cy="212967"/>
          </a:xfrm>
          <a:prstGeom prst="roundRect">
            <a:avLst>
              <a:gd name="adj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2" name="Gráfico 21">
            <a:extLst>
              <a:ext uri="{FF2B5EF4-FFF2-40B4-BE49-F238E27FC236}">
                <a16:creationId xmlns:a16="http://schemas.microsoft.com/office/drawing/2014/main" id="{479C5BB4-FA40-43EC-87E2-3BECF73A147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27905" y="6278728"/>
            <a:ext cx="1001964" cy="8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925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84C16E-96ED-465C-8668-B2D39DEC79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01818" y="342146"/>
            <a:ext cx="5232843" cy="117737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B28A3F"/>
                </a:solidFill>
              </a:defRPr>
            </a:lvl1pPr>
          </a:lstStyle>
          <a:p>
            <a:r>
              <a:rPr lang="es-ES" dirty="0"/>
              <a:t>Agenda</a:t>
            </a:r>
            <a:endParaRPr lang="es-CO" dirty="0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1A8529DD-C46D-4729-8FFB-ADF88E98ABAD}"/>
              </a:ext>
            </a:extLst>
          </p:cNvPr>
          <p:cNvSpPr/>
          <p:nvPr userDrawn="1"/>
        </p:nvSpPr>
        <p:spPr>
          <a:xfrm>
            <a:off x="-4703082" y="367165"/>
            <a:ext cx="5835662" cy="5835662"/>
          </a:xfrm>
          <a:prstGeom prst="ellipse">
            <a:avLst/>
          </a:prstGeom>
          <a:solidFill>
            <a:srgbClr val="035A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7EF43D80-AF80-452E-B47D-869D1A9162C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235199" y="1980958"/>
            <a:ext cx="8998857" cy="3490928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 algn="l">
              <a:buClr>
                <a:srgbClr val="B28A3F"/>
              </a:buClr>
              <a:buSzPct val="100000"/>
              <a:buFont typeface="+mj-lt"/>
              <a:buAutoNum type="arabicParenR"/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tema 1</a:t>
            </a:r>
          </a:p>
          <a:p>
            <a:pPr lvl="0"/>
            <a:endParaRPr lang="es-ES" dirty="0"/>
          </a:p>
        </p:txBody>
      </p:sp>
      <p:pic>
        <p:nvPicPr>
          <p:cNvPr id="24" name="Gráfico 23">
            <a:extLst>
              <a:ext uri="{FF2B5EF4-FFF2-40B4-BE49-F238E27FC236}">
                <a16:creationId xmlns:a16="http://schemas.microsoft.com/office/drawing/2014/main" id="{F5583E0A-1056-4C92-BBD4-76B3A645F4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03899" y="1980958"/>
            <a:ext cx="3750000" cy="3697332"/>
          </a:xfrm>
          <a:prstGeom prst="rect">
            <a:avLst/>
          </a:prstGeom>
        </p:spPr>
      </p:pic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AEB5180B-1363-40A6-81E1-BA1EDB460A85}"/>
              </a:ext>
            </a:extLst>
          </p:cNvPr>
          <p:cNvSpPr/>
          <p:nvPr userDrawn="1"/>
        </p:nvSpPr>
        <p:spPr>
          <a:xfrm>
            <a:off x="1" y="6703805"/>
            <a:ext cx="12191999" cy="154195"/>
          </a:xfrm>
          <a:prstGeom prst="roundRect">
            <a:avLst>
              <a:gd name="adj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87C231A-EDCA-425D-A9C4-2E359CEE4DB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46" y="5578510"/>
            <a:ext cx="3529682" cy="116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563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E4A30D09-F5DC-4639-9F6E-EAE6CCDCEFD9}"/>
              </a:ext>
            </a:extLst>
          </p:cNvPr>
          <p:cNvSpPr/>
          <p:nvPr userDrawn="1"/>
        </p:nvSpPr>
        <p:spPr>
          <a:xfrm rot="16200000">
            <a:off x="2667000" y="-2670175"/>
            <a:ext cx="6858000" cy="12192000"/>
          </a:xfrm>
          <a:prstGeom prst="rect">
            <a:avLst/>
          </a:prstGeom>
          <a:gradFill flip="none" rotWithShape="1">
            <a:gsLst>
              <a:gs pos="0">
                <a:srgbClr val="0E4070"/>
              </a:gs>
              <a:gs pos="54000">
                <a:srgbClr val="035A93"/>
              </a:gs>
              <a:gs pos="100000">
                <a:srgbClr val="00609C"/>
              </a:gs>
            </a:gsLst>
            <a:lin ang="189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255BFD04-4B68-4C09-BDB6-BA42AB5CDC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75200" y="1191840"/>
            <a:ext cx="6342088" cy="12842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título del patrón</a:t>
            </a:r>
            <a:endParaRPr lang="es-CO" dirty="0"/>
          </a:p>
        </p:txBody>
      </p:sp>
      <p:sp>
        <p:nvSpPr>
          <p:cNvPr id="17" name="Marcador de texto 2">
            <a:extLst>
              <a:ext uri="{FF2B5EF4-FFF2-40B4-BE49-F238E27FC236}">
                <a16:creationId xmlns:a16="http://schemas.microsoft.com/office/drawing/2014/main" id="{B58A9A7B-BD1F-4FD3-94AF-0F952A7799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89714" y="2784457"/>
            <a:ext cx="6342088" cy="326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11" name="Marcador de posición de imagen 12">
            <a:extLst>
              <a:ext uri="{FF2B5EF4-FFF2-40B4-BE49-F238E27FC236}">
                <a16:creationId xmlns:a16="http://schemas.microsoft.com/office/drawing/2014/main" id="{C917985D-72F7-46EA-AC44-DA1396D7C2B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038967" y="474191"/>
            <a:ext cx="5125931" cy="5126587"/>
          </a:xfrm>
          <a:prstGeom prst="flowChartConnector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s-CO"/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B71B641F-1515-49CE-BF84-BE0C596861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62319" y="2116867"/>
            <a:ext cx="3759427" cy="3719645"/>
          </a:xfrm>
          <a:prstGeom prst="rect">
            <a:avLst/>
          </a:prstGeom>
        </p:spPr>
      </p:pic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53872557-3B0A-4545-B933-C38899ED968E}"/>
              </a:ext>
            </a:extLst>
          </p:cNvPr>
          <p:cNvSpPr/>
          <p:nvPr userDrawn="1"/>
        </p:nvSpPr>
        <p:spPr>
          <a:xfrm>
            <a:off x="1" y="6703805"/>
            <a:ext cx="12191999" cy="154195"/>
          </a:xfrm>
          <a:prstGeom prst="roundRect">
            <a:avLst>
              <a:gd name="adj" fmla="val 0"/>
            </a:avLst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ABE9C6A-9CED-C6C7-8D15-BA01245CD24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36" y="5587639"/>
            <a:ext cx="3480305" cy="114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194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áfico 24">
            <a:extLst>
              <a:ext uri="{FF2B5EF4-FFF2-40B4-BE49-F238E27FC236}">
                <a16:creationId xmlns:a16="http://schemas.microsoft.com/office/drawing/2014/main" id="{2CACDC4E-5ECE-451A-BA7B-5439F3CEDD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97725" y="2070872"/>
            <a:ext cx="3750000" cy="3697332"/>
          </a:xfrm>
          <a:prstGeom prst="rect">
            <a:avLst/>
          </a:prstGeom>
        </p:spPr>
      </p:pic>
      <p:sp>
        <p:nvSpPr>
          <p:cNvPr id="13" name="Marcador de posición de imagen 12">
            <a:extLst>
              <a:ext uri="{FF2B5EF4-FFF2-40B4-BE49-F238E27FC236}">
                <a16:creationId xmlns:a16="http://schemas.microsoft.com/office/drawing/2014/main" id="{2F01F1B6-BBD1-45A5-A756-DC17D69FF7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038967" y="474191"/>
            <a:ext cx="5125931" cy="5126587"/>
          </a:xfrm>
          <a:prstGeom prst="flowChartConnector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s-CO"/>
          </a:p>
        </p:txBody>
      </p:sp>
      <p:sp>
        <p:nvSpPr>
          <p:cNvPr id="26" name="Título 1">
            <a:extLst>
              <a:ext uri="{FF2B5EF4-FFF2-40B4-BE49-F238E27FC236}">
                <a16:creationId xmlns:a16="http://schemas.microsoft.com/office/drawing/2014/main" id="{8B1438D4-F191-4519-8EBF-FE042828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75200" y="1191840"/>
            <a:ext cx="6342088" cy="12842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035A93"/>
                </a:solidFill>
              </a:defRPr>
            </a:lvl1pPr>
          </a:lstStyle>
          <a:p>
            <a:r>
              <a:rPr lang="es-ES" dirty="0"/>
              <a:t>Haga clic para título del patrón</a:t>
            </a:r>
            <a:endParaRPr lang="es-CO" dirty="0"/>
          </a:p>
        </p:txBody>
      </p:sp>
      <p:sp>
        <p:nvSpPr>
          <p:cNvPr id="27" name="Marcador de texto 2">
            <a:extLst>
              <a:ext uri="{FF2B5EF4-FFF2-40B4-BE49-F238E27FC236}">
                <a16:creationId xmlns:a16="http://schemas.microsoft.com/office/drawing/2014/main" id="{7EF03E3E-2AF0-4FFD-B3CD-286EE86AC2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89714" y="2784457"/>
            <a:ext cx="6342088" cy="326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5209E6C5-170E-404A-8D00-226557131E71}"/>
              </a:ext>
            </a:extLst>
          </p:cNvPr>
          <p:cNvSpPr/>
          <p:nvPr userDrawn="1"/>
        </p:nvSpPr>
        <p:spPr>
          <a:xfrm>
            <a:off x="1" y="6703805"/>
            <a:ext cx="12191999" cy="154195"/>
          </a:xfrm>
          <a:prstGeom prst="roundRect">
            <a:avLst>
              <a:gd name="adj" fmla="val 0"/>
            </a:avLst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FB5A3B1-1531-CECB-6A91-AB66FC3D37D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46" y="5578510"/>
            <a:ext cx="3529682" cy="116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161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C7E8B004-6BCD-4C19-AC7C-8B982BF84150}"/>
              </a:ext>
            </a:extLst>
          </p:cNvPr>
          <p:cNvSpPr/>
          <p:nvPr userDrawn="1"/>
        </p:nvSpPr>
        <p:spPr>
          <a:xfrm rot="16200000">
            <a:off x="3992562" y="-3995737"/>
            <a:ext cx="4206875" cy="12192000"/>
          </a:xfrm>
          <a:prstGeom prst="rect">
            <a:avLst/>
          </a:prstGeom>
          <a:gradFill flip="none" rotWithShape="1">
            <a:gsLst>
              <a:gs pos="0">
                <a:srgbClr val="0E4070"/>
              </a:gs>
              <a:gs pos="54000">
                <a:srgbClr val="035A93"/>
              </a:gs>
              <a:gs pos="100000">
                <a:srgbClr val="00609C"/>
              </a:gs>
            </a:gsLst>
            <a:lin ang="189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Marcador de posición de imagen 12">
            <a:extLst>
              <a:ext uri="{FF2B5EF4-FFF2-40B4-BE49-F238E27FC236}">
                <a16:creationId xmlns:a16="http://schemas.microsoft.com/office/drawing/2014/main" id="{F4EF8A1C-F020-4591-A9BA-03FF7A342DC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25253" y="970338"/>
            <a:ext cx="4895778" cy="4896405"/>
          </a:xfrm>
          <a:prstGeom prst="flowChartConnector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s-CO" dirty="0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FFBC1B0D-A876-4B76-849A-E271692C8B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4555" y="1003529"/>
            <a:ext cx="4214588" cy="12842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título del patrón</a:t>
            </a:r>
            <a:endParaRPr lang="es-CO" dirty="0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6C469067-69CB-4EC1-AE13-49205729C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9069" y="2596147"/>
            <a:ext cx="4214588" cy="8328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id="{FC2FF318-228A-42EB-B665-23DBD1219BD2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009069" y="4577565"/>
            <a:ext cx="4214588" cy="8328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0E407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texto</a:t>
            </a:r>
          </a:p>
        </p:txBody>
      </p:sp>
      <p:pic>
        <p:nvPicPr>
          <p:cNvPr id="20" name="Gráfico 19">
            <a:extLst>
              <a:ext uri="{FF2B5EF4-FFF2-40B4-BE49-F238E27FC236}">
                <a16:creationId xmlns:a16="http://schemas.microsoft.com/office/drawing/2014/main" id="{A1AAAA54-05CE-404A-85C8-F051C97A5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62589" y="598266"/>
            <a:ext cx="3200074" cy="3166211"/>
          </a:xfrm>
          <a:prstGeom prst="rect">
            <a:avLst/>
          </a:prstGeom>
        </p:spPr>
      </p:pic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71002635-1214-4CBF-8943-CE8CE0305520}"/>
              </a:ext>
            </a:extLst>
          </p:cNvPr>
          <p:cNvSpPr/>
          <p:nvPr userDrawn="1"/>
        </p:nvSpPr>
        <p:spPr>
          <a:xfrm>
            <a:off x="1" y="6703805"/>
            <a:ext cx="12191999" cy="154195"/>
          </a:xfrm>
          <a:prstGeom prst="roundRect">
            <a:avLst>
              <a:gd name="adj" fmla="val 0"/>
            </a:avLst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F2ABA6C-B764-6ABF-C8BF-D252F60FB8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46" y="5578510"/>
            <a:ext cx="3529682" cy="116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879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1785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68" r:id="rId2"/>
    <p:sldLayoutId id="2147483669" r:id="rId3"/>
    <p:sldLayoutId id="2147483651" r:id="rId4"/>
    <p:sldLayoutId id="2147483670" r:id="rId5"/>
    <p:sldLayoutId id="2147483662" r:id="rId6"/>
    <p:sldLayoutId id="2147483665" r:id="rId7"/>
    <p:sldLayoutId id="2147483653" r:id="rId8"/>
    <p:sldLayoutId id="2147483654" r:id="rId9"/>
    <p:sldLayoutId id="2147483655" r:id="rId10"/>
    <p:sldLayoutId id="2147483660" r:id="rId11"/>
    <p:sldLayoutId id="2147483650" r:id="rId12"/>
    <p:sldLayoutId id="2147483657" r:id="rId13"/>
    <p:sldLayoutId id="2147483672" r:id="rId14"/>
    <p:sldLayoutId id="2147483673" r:id="rId15"/>
    <p:sldLayoutId id="2147483658" r:id="rId16"/>
    <p:sldLayoutId id="2147483664" r:id="rId17"/>
    <p:sldLayoutId id="2147483659" r:id="rId18"/>
    <p:sldLayoutId id="2147483663" r:id="rId19"/>
    <p:sldLayoutId id="2147483671" r:id="rId20"/>
    <p:sldLayoutId id="2147483675" r:id="rId21"/>
    <p:sldLayoutId id="2147483676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hyperlink" Target="https://www.facebook.com/share/p/14M4Z4MTDon/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facebook.com/share/v/1CcafP2nmU/" TargetMode="External"/><Relationship Id="rId5" Type="http://schemas.openxmlformats.org/officeDocument/2006/relationships/image" Target="../media/image41.png"/><Relationship Id="rId4" Type="http://schemas.openxmlformats.org/officeDocument/2006/relationships/hyperlink" Target="https://www.facebook.com/share/p/1C1CHoMx9J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8.png"/><Relationship Id="rId7" Type="http://schemas.openxmlformats.org/officeDocument/2006/relationships/image" Target="../media/image51.jpeg"/><Relationship Id="rId2" Type="http://schemas.openxmlformats.org/officeDocument/2006/relationships/hyperlink" Target="https://www.instagram.com/p/DOWvZbUjznU/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jpeg"/><Relationship Id="rId11" Type="http://schemas.openxmlformats.org/officeDocument/2006/relationships/image" Target="../media/image55.png"/><Relationship Id="rId5" Type="http://schemas.openxmlformats.org/officeDocument/2006/relationships/hyperlink" Target="https://www.instagram.com/p/DOtMTtzkQtU/" TargetMode="External"/><Relationship Id="rId10" Type="http://schemas.openxmlformats.org/officeDocument/2006/relationships/image" Target="../media/image54.jpeg"/><Relationship Id="rId4" Type="http://schemas.openxmlformats.org/officeDocument/2006/relationships/image" Target="../media/image49.png"/><Relationship Id="rId9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s://www.linkedin.com/feed/update/urn:li:activity:7370949405673177088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hyperlink" Target="https://www.linkedin.com/feed/update/urn:li:activity:7374098326423769088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9.jpeg"/><Relationship Id="rId7" Type="http://schemas.openxmlformats.org/officeDocument/2006/relationships/image" Target="../media/image61.jpeg"/><Relationship Id="rId2" Type="http://schemas.openxmlformats.org/officeDocument/2006/relationships/hyperlink" Target="https://x.com/fogafin/status/1968331859206733831?s=48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x.com/fogafin/status/1965183459552588152?s=48" TargetMode="External"/><Relationship Id="rId5" Type="http://schemas.openxmlformats.org/officeDocument/2006/relationships/image" Target="../media/image60.jpeg"/><Relationship Id="rId4" Type="http://schemas.openxmlformats.org/officeDocument/2006/relationships/hyperlink" Target="https://x.com/fogafin/status/1967714902812020846?s=48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13" Type="http://schemas.openxmlformats.org/officeDocument/2006/relationships/image" Target="../media/image55.png"/><Relationship Id="rId18" Type="http://schemas.openxmlformats.org/officeDocument/2006/relationships/hyperlink" Target="https://www.facebook.com/share/r/17qAx1bjjb/" TargetMode="External"/><Relationship Id="rId26" Type="http://schemas.openxmlformats.org/officeDocument/2006/relationships/hyperlink" Target="https://www.facebook.com/share/v/1DKDKcaxxN/" TargetMode="External"/><Relationship Id="rId3" Type="http://schemas.openxmlformats.org/officeDocument/2006/relationships/image" Target="../media/image72.jpeg"/><Relationship Id="rId21" Type="http://schemas.openxmlformats.org/officeDocument/2006/relationships/hyperlink" Target="https://www.linkedin.com/feed/update/urn:li:activity:7373500380095225857" TargetMode="External"/><Relationship Id="rId7" Type="http://schemas.openxmlformats.org/officeDocument/2006/relationships/image" Target="../media/image76.jpeg"/><Relationship Id="rId12" Type="http://schemas.openxmlformats.org/officeDocument/2006/relationships/hyperlink" Target="https://www.instagram.com/p/DOg7pscD2kb/" TargetMode="External"/><Relationship Id="rId17" Type="http://schemas.openxmlformats.org/officeDocument/2006/relationships/image" Target="../media/image58.png"/><Relationship Id="rId25" Type="http://schemas.openxmlformats.org/officeDocument/2006/relationships/hyperlink" Target="https://www.linkedin.com/feed/update/urn:li:activity:7373876215528603648" TargetMode="External"/><Relationship Id="rId2" Type="http://schemas.openxmlformats.org/officeDocument/2006/relationships/image" Target="../media/image71.jpeg"/><Relationship Id="rId16" Type="http://schemas.openxmlformats.org/officeDocument/2006/relationships/hyperlink" Target="https://www.linkedin.com/feed/update/urn:li:activity:7372360664457093121" TargetMode="External"/><Relationship Id="rId20" Type="http://schemas.openxmlformats.org/officeDocument/2006/relationships/hyperlink" Target="https://x.com/fogafin/status/1968374395744960934?s=48" TargetMode="External"/><Relationship Id="rId29" Type="http://schemas.openxmlformats.org/officeDocument/2006/relationships/hyperlink" Target="https://www.linkedin.com/feed/update/urn:li:activity:7374607400324050944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5.jpeg"/><Relationship Id="rId11" Type="http://schemas.openxmlformats.org/officeDocument/2006/relationships/image" Target="../media/image43.png"/><Relationship Id="rId24" Type="http://schemas.openxmlformats.org/officeDocument/2006/relationships/hyperlink" Target="https://x.com/fogafin/status/1968110710539657494?s=48" TargetMode="External"/><Relationship Id="rId5" Type="http://schemas.openxmlformats.org/officeDocument/2006/relationships/image" Target="../media/image74.jpeg"/><Relationship Id="rId15" Type="http://schemas.openxmlformats.org/officeDocument/2006/relationships/image" Target="../media/image62.png"/><Relationship Id="rId23" Type="http://schemas.openxmlformats.org/officeDocument/2006/relationships/hyperlink" Target="https://www.instagram.com/p/DOrsdsRDMPx/" TargetMode="External"/><Relationship Id="rId28" Type="http://schemas.openxmlformats.org/officeDocument/2006/relationships/hyperlink" Target="https://x.com/fogafin/status/1968843280038125623?s=48" TargetMode="External"/><Relationship Id="rId10" Type="http://schemas.openxmlformats.org/officeDocument/2006/relationships/hyperlink" Target="https://www.facebook.com/share/r/1ByJoX5tsJ/" TargetMode="External"/><Relationship Id="rId19" Type="http://schemas.openxmlformats.org/officeDocument/2006/relationships/hyperlink" Target="https://www.instagram.com/p/DOpDlBNDW0b/" TargetMode="External"/><Relationship Id="rId4" Type="http://schemas.openxmlformats.org/officeDocument/2006/relationships/image" Target="../media/image73.jpeg"/><Relationship Id="rId9" Type="http://schemas.openxmlformats.org/officeDocument/2006/relationships/image" Target="../media/image78.jpeg"/><Relationship Id="rId14" Type="http://schemas.openxmlformats.org/officeDocument/2006/relationships/hyperlink" Target="https://x.com/fogafin/status/1966592021633581094?s=48" TargetMode="External"/><Relationship Id="rId22" Type="http://schemas.openxmlformats.org/officeDocument/2006/relationships/hyperlink" Target="https://www.facebook.com/share/v/1Bsvm4oJ7w/" TargetMode="External"/><Relationship Id="rId27" Type="http://schemas.openxmlformats.org/officeDocument/2006/relationships/hyperlink" Target="https://www.instagram.com/p/DOw6TkNjP0Z/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13" Type="http://schemas.openxmlformats.org/officeDocument/2006/relationships/image" Target="../media/image55.png"/><Relationship Id="rId18" Type="http://schemas.openxmlformats.org/officeDocument/2006/relationships/hyperlink" Target="https://www.facebook.com/share/r/17dDrN3pfV/" TargetMode="External"/><Relationship Id="rId26" Type="http://schemas.openxmlformats.org/officeDocument/2006/relationships/hyperlink" Target="https://www.facebook.com/share/p/1BZ6ju2nTB/" TargetMode="External"/><Relationship Id="rId3" Type="http://schemas.openxmlformats.org/officeDocument/2006/relationships/image" Target="../media/image80.jpeg"/><Relationship Id="rId21" Type="http://schemas.openxmlformats.org/officeDocument/2006/relationships/hyperlink" Target="https://www.linkedin.com/feed/update/urn:li:activity:7375185335141683200" TargetMode="External"/><Relationship Id="rId7" Type="http://schemas.openxmlformats.org/officeDocument/2006/relationships/image" Target="../media/image84.jpeg"/><Relationship Id="rId12" Type="http://schemas.openxmlformats.org/officeDocument/2006/relationships/hyperlink" Target="https://www.instagram.com/p/DOyftI4EfpD/" TargetMode="External"/><Relationship Id="rId17" Type="http://schemas.openxmlformats.org/officeDocument/2006/relationships/image" Target="../media/image58.png"/><Relationship Id="rId25" Type="http://schemas.openxmlformats.org/officeDocument/2006/relationships/hyperlink" Target="https://www.linkedin.com/feed/update/urn:li:activity:7375550876536573952" TargetMode="External"/><Relationship Id="rId2" Type="http://schemas.openxmlformats.org/officeDocument/2006/relationships/image" Target="../media/image79.jpeg"/><Relationship Id="rId16" Type="http://schemas.openxmlformats.org/officeDocument/2006/relationships/hyperlink" Target="https://www.linkedin.com/feed/update/urn:li:activity:7374830913085526017" TargetMode="External"/><Relationship Id="rId20" Type="http://schemas.openxmlformats.org/officeDocument/2006/relationships/hyperlink" Target="https://x.com/fogafin/status/1969410320247476709?s=48" TargetMode="External"/><Relationship Id="rId29" Type="http://schemas.openxmlformats.org/officeDocument/2006/relationships/hyperlink" Target="https://x.com/fogafin/status/1969556565712912599?s=48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3.jpeg"/><Relationship Id="rId11" Type="http://schemas.openxmlformats.org/officeDocument/2006/relationships/image" Target="../media/image43.png"/><Relationship Id="rId24" Type="http://schemas.openxmlformats.org/officeDocument/2006/relationships/hyperlink" Target="https://x.com/fogafin/status/1969775923151962456?s=48" TargetMode="External"/><Relationship Id="rId5" Type="http://schemas.openxmlformats.org/officeDocument/2006/relationships/image" Target="../media/image82.jpeg"/><Relationship Id="rId15" Type="http://schemas.openxmlformats.org/officeDocument/2006/relationships/image" Target="../media/image62.png"/><Relationship Id="rId23" Type="http://schemas.openxmlformats.org/officeDocument/2006/relationships/hyperlink" Target="https://www.instagram.com/p/DO3nfkoEV_9/" TargetMode="External"/><Relationship Id="rId28" Type="http://schemas.openxmlformats.org/officeDocument/2006/relationships/hyperlink" Target="https://www.linkedin.com/feed/update/urn:li:activity:7375333501270642689" TargetMode="External"/><Relationship Id="rId10" Type="http://schemas.openxmlformats.org/officeDocument/2006/relationships/hyperlink" Target="https://www.facebook.com/share/v/1CkigLHsp1/" TargetMode="External"/><Relationship Id="rId19" Type="http://schemas.openxmlformats.org/officeDocument/2006/relationships/hyperlink" Target="https://www.instagram.com/p/DO1II-5kfCC/" TargetMode="External"/><Relationship Id="rId4" Type="http://schemas.openxmlformats.org/officeDocument/2006/relationships/image" Target="../media/image81.jpeg"/><Relationship Id="rId9" Type="http://schemas.openxmlformats.org/officeDocument/2006/relationships/image" Target="../media/image86.jpeg"/><Relationship Id="rId14" Type="http://schemas.openxmlformats.org/officeDocument/2006/relationships/hyperlink" Target="https://x.com/fogafin/status/1969065584454250950?s=48" TargetMode="External"/><Relationship Id="rId22" Type="http://schemas.openxmlformats.org/officeDocument/2006/relationships/hyperlink" Target="https://www.facebook.com/share/v/17QrGaaSCs/" TargetMode="External"/><Relationship Id="rId27" Type="http://schemas.openxmlformats.org/officeDocument/2006/relationships/hyperlink" Target="https://www.instagram.com/p/DO2CRUNkS7f/?img_index=1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13" Type="http://schemas.openxmlformats.org/officeDocument/2006/relationships/image" Target="../media/image55.png"/><Relationship Id="rId18" Type="http://schemas.openxmlformats.org/officeDocument/2006/relationships/hyperlink" Target="https://www.facebook.com/share/p/1AF5nudsHD/" TargetMode="External"/><Relationship Id="rId26" Type="http://schemas.openxmlformats.org/officeDocument/2006/relationships/hyperlink" Target="https://www.instagram.com/p/DO9ah-KkjOf/?img_index=1" TargetMode="External"/><Relationship Id="rId3" Type="http://schemas.openxmlformats.org/officeDocument/2006/relationships/image" Target="../media/image88.jpeg"/><Relationship Id="rId21" Type="http://schemas.openxmlformats.org/officeDocument/2006/relationships/hyperlink" Target="https://www.facebook.com/share/v/1EVN9Mp79J/" TargetMode="External"/><Relationship Id="rId7" Type="http://schemas.openxmlformats.org/officeDocument/2006/relationships/image" Target="../media/image92.jpeg"/><Relationship Id="rId12" Type="http://schemas.openxmlformats.org/officeDocument/2006/relationships/hyperlink" Target="https://www.instagram.com/p/DO4rJSxDKA3/" TargetMode="External"/><Relationship Id="rId17" Type="http://schemas.openxmlformats.org/officeDocument/2006/relationships/image" Target="../media/image58.png"/><Relationship Id="rId25" Type="http://schemas.openxmlformats.org/officeDocument/2006/relationships/hyperlink" Target="https://www.facebook.com/share/p/17ZHHYsKn1/" TargetMode="External"/><Relationship Id="rId2" Type="http://schemas.openxmlformats.org/officeDocument/2006/relationships/image" Target="../media/image87.jpeg"/><Relationship Id="rId16" Type="http://schemas.openxmlformats.org/officeDocument/2006/relationships/hyperlink" Target="https://www.linkedin.com/feed/update/urn:li:activity:7375699439346421760" TargetMode="External"/><Relationship Id="rId20" Type="http://schemas.openxmlformats.org/officeDocument/2006/relationships/hyperlink" Target="https://www.linkedin.com/feed/update/urn:li:activity:7376041324246110209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1.jpeg"/><Relationship Id="rId11" Type="http://schemas.openxmlformats.org/officeDocument/2006/relationships/image" Target="../media/image43.png"/><Relationship Id="rId24" Type="http://schemas.openxmlformats.org/officeDocument/2006/relationships/hyperlink" Target="https://www.linkedin.com/feed/update/urn:li:activity:7376247491677274113" TargetMode="External"/><Relationship Id="rId5" Type="http://schemas.openxmlformats.org/officeDocument/2006/relationships/image" Target="../media/image90.jpeg"/><Relationship Id="rId15" Type="http://schemas.openxmlformats.org/officeDocument/2006/relationships/image" Target="../media/image62.png"/><Relationship Id="rId23" Type="http://schemas.openxmlformats.org/officeDocument/2006/relationships/hyperlink" Target="https://x.com/fogafin/status/1970482744397570210?s=48" TargetMode="External"/><Relationship Id="rId10" Type="http://schemas.openxmlformats.org/officeDocument/2006/relationships/hyperlink" Target="https://www.facebook.com/share/v/16Q2m5CKQP/" TargetMode="External"/><Relationship Id="rId19" Type="http://schemas.openxmlformats.org/officeDocument/2006/relationships/hyperlink" Target="https://www.instagram.com/p/DO7FzC4jAxK/?img_index=1" TargetMode="External"/><Relationship Id="rId4" Type="http://schemas.openxmlformats.org/officeDocument/2006/relationships/image" Target="../media/image89.jpeg"/><Relationship Id="rId9" Type="http://schemas.openxmlformats.org/officeDocument/2006/relationships/image" Target="../media/image94.jpeg"/><Relationship Id="rId14" Type="http://schemas.openxmlformats.org/officeDocument/2006/relationships/hyperlink" Target="https://x.com/fogafin/status/1969915631454843261?s=48" TargetMode="External"/><Relationship Id="rId22" Type="http://schemas.openxmlformats.org/officeDocument/2006/relationships/hyperlink" Target="https://www.instagram.com/p/DO8j9mXkQO4/" TargetMode="External"/><Relationship Id="rId27" Type="http://schemas.openxmlformats.org/officeDocument/2006/relationships/hyperlink" Target="https://www.linkedin.com/feed/update/urn:li:activity:7376443832176910336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hyperlink" Target="https://www.youtube.com/watch?v=qgl029hJ6bQ&amp;t=1961s" TargetMode="Externa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x.com/fogafin/status/1973544767570190545?s=48" TargetMode="External"/><Relationship Id="rId13" Type="http://schemas.openxmlformats.org/officeDocument/2006/relationships/image" Target="../media/image99.jpeg"/><Relationship Id="rId18" Type="http://schemas.openxmlformats.org/officeDocument/2006/relationships/image" Target="../media/image100.jpeg"/><Relationship Id="rId26" Type="http://schemas.openxmlformats.org/officeDocument/2006/relationships/hyperlink" Target="https://www.facebook.com/share/r/1BiKUeqWtN/" TargetMode="External"/><Relationship Id="rId3" Type="http://schemas.openxmlformats.org/officeDocument/2006/relationships/image" Target="../media/image97.jpeg"/><Relationship Id="rId21" Type="http://schemas.openxmlformats.org/officeDocument/2006/relationships/hyperlink" Target="https://www.instagram.com/p/DPg1E99kR88/" TargetMode="External"/><Relationship Id="rId7" Type="http://schemas.openxmlformats.org/officeDocument/2006/relationships/image" Target="../media/image55.png"/><Relationship Id="rId12" Type="http://schemas.openxmlformats.org/officeDocument/2006/relationships/image" Target="../media/image98.jpeg"/><Relationship Id="rId17" Type="http://schemas.openxmlformats.org/officeDocument/2006/relationships/hyperlink" Target="https://www.linkedin.com/feed/update/urn:li:activity:7380255416938557442" TargetMode="External"/><Relationship Id="rId25" Type="http://schemas.openxmlformats.org/officeDocument/2006/relationships/image" Target="../media/image103.jpeg"/><Relationship Id="rId2" Type="http://schemas.openxmlformats.org/officeDocument/2006/relationships/image" Target="../media/image96.jpeg"/><Relationship Id="rId16" Type="http://schemas.openxmlformats.org/officeDocument/2006/relationships/hyperlink" Target="https://x.com/fogafin/status/1974245908536586253?s=48" TargetMode="External"/><Relationship Id="rId20" Type="http://schemas.openxmlformats.org/officeDocument/2006/relationships/hyperlink" Target="https://www.facebook.com/share/r/1Ca1hokdZo/" TargetMode="External"/><Relationship Id="rId29" Type="http://schemas.openxmlformats.org/officeDocument/2006/relationships/hyperlink" Target="https://www.linkedin.com/feed/update/urn:li:activity:7381802141075816448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instagram.com/p/DPSQwBKkcy2/" TargetMode="External"/><Relationship Id="rId11" Type="http://schemas.openxmlformats.org/officeDocument/2006/relationships/image" Target="../media/image58.png"/><Relationship Id="rId24" Type="http://schemas.openxmlformats.org/officeDocument/2006/relationships/image" Target="../media/image102.jpeg"/><Relationship Id="rId5" Type="http://schemas.openxmlformats.org/officeDocument/2006/relationships/image" Target="../media/image43.png"/><Relationship Id="rId15" Type="http://schemas.openxmlformats.org/officeDocument/2006/relationships/hyperlink" Target="https://www.instagram.com/p/DPXRNZugAHC/" TargetMode="External"/><Relationship Id="rId23" Type="http://schemas.openxmlformats.org/officeDocument/2006/relationships/hyperlink" Target="https://www.linkedin.com/feed/update/urn:li:activity:7381354938221617152" TargetMode="External"/><Relationship Id="rId28" Type="http://schemas.openxmlformats.org/officeDocument/2006/relationships/hyperlink" Target="https://x.com/fogafin/status/1975938331956383807?s=48" TargetMode="External"/><Relationship Id="rId10" Type="http://schemas.openxmlformats.org/officeDocument/2006/relationships/hyperlink" Target="https://www.linkedin.com/feed/update/urn:li:activity:7379308876061646848" TargetMode="External"/><Relationship Id="rId19" Type="http://schemas.openxmlformats.org/officeDocument/2006/relationships/image" Target="../media/image101.jpeg"/><Relationship Id="rId4" Type="http://schemas.openxmlformats.org/officeDocument/2006/relationships/hyperlink" Target="https://www.facebook.com/share/r/1BhyAeh8nM/" TargetMode="External"/><Relationship Id="rId9" Type="http://schemas.openxmlformats.org/officeDocument/2006/relationships/image" Target="../media/image62.png"/><Relationship Id="rId14" Type="http://schemas.openxmlformats.org/officeDocument/2006/relationships/hyperlink" Target="https://www.facebook.com/share/r/17TJRmHCCV/" TargetMode="External"/><Relationship Id="rId22" Type="http://schemas.openxmlformats.org/officeDocument/2006/relationships/hyperlink" Target="https://x.com/fogafin/status/1975587505534566467?s=48" TargetMode="External"/><Relationship Id="rId27" Type="http://schemas.openxmlformats.org/officeDocument/2006/relationships/hyperlink" Target="https://www.instagram.com/p/DPjT4I2ke5Y/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4.jpeg"/><Relationship Id="rId7" Type="http://schemas.openxmlformats.org/officeDocument/2006/relationships/hyperlink" Target="https://www.facebook.com/share/p/1BZkJxjEUb/" TargetMode="External"/><Relationship Id="rId2" Type="http://schemas.openxmlformats.org/officeDocument/2006/relationships/hyperlink" Target="https://www.linkedin.com/feed/update/urn:li:activity:7376679331344838656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10" Type="http://schemas.openxmlformats.org/officeDocument/2006/relationships/image" Target="../media/image109.jpeg"/><Relationship Id="rId4" Type="http://schemas.openxmlformats.org/officeDocument/2006/relationships/hyperlink" Target="https://x.com/fogafin/status/1970949133591871983?s=48" TargetMode="External"/><Relationship Id="rId9" Type="http://schemas.openxmlformats.org/officeDocument/2006/relationships/image" Target="../media/image10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7" Type="http://schemas.openxmlformats.org/officeDocument/2006/relationships/image" Target="../media/image1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2ADA131F-3F38-4788-A7F2-4D9FD9CE8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355" y="3089439"/>
            <a:ext cx="4214588" cy="1284225"/>
          </a:xfrm>
        </p:spPr>
        <p:txBody>
          <a:bodyPr>
            <a:normAutofit fontScale="90000"/>
          </a:bodyPr>
          <a:lstStyle/>
          <a:p>
            <a:r>
              <a:rPr lang="es-MX" dirty="0"/>
              <a:t>Informe de Audiencia Pública de Rendición de Cuentas </a:t>
            </a:r>
            <a:br>
              <a:rPr lang="es-MX" dirty="0"/>
            </a:br>
            <a:r>
              <a:rPr lang="es-MX" dirty="0"/>
              <a:t>Gestión 2024</a:t>
            </a:r>
            <a:endParaRPr lang="es-CO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109BA00-24D6-433A-A86B-778E13D176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5355" y="5109346"/>
            <a:ext cx="4491252" cy="983805"/>
          </a:xfrm>
        </p:spPr>
        <p:txBody>
          <a:bodyPr/>
          <a:lstStyle/>
          <a:p>
            <a:r>
              <a:rPr lang="es-MX" dirty="0"/>
              <a:t>Noviembre 2025</a:t>
            </a:r>
            <a:endParaRPr lang="es-CO" dirty="0"/>
          </a:p>
        </p:txBody>
      </p:sp>
      <p:pic>
        <p:nvPicPr>
          <p:cNvPr id="5" name="Marcador de posición de imagen 4">
            <a:extLst>
              <a:ext uri="{FF2B5EF4-FFF2-40B4-BE49-F238E27FC236}">
                <a16:creationId xmlns:a16="http://schemas.microsoft.com/office/drawing/2014/main" id="{7D074B54-59DC-55A9-C399-AB40C5865A2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5" r="16595"/>
          <a:stretch/>
        </p:blipFill>
        <p:spPr/>
      </p:pic>
    </p:spTree>
    <p:extLst>
      <p:ext uri="{BB962C8B-B14F-4D97-AF65-F5344CB8AC3E}">
        <p14:creationId xmlns:p14="http://schemas.microsoft.com/office/powerpoint/2010/main" val="31355891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C51F02-D824-1323-8F2C-77EBC263B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ción de imagen 6">
            <a:extLst>
              <a:ext uri="{FF2B5EF4-FFF2-40B4-BE49-F238E27FC236}">
                <a16:creationId xmlns:a16="http://schemas.microsoft.com/office/drawing/2014/main" id="{6D0DE255-8216-760B-039C-AE7CFAE567B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75" b="12075"/>
          <a:stretch/>
        </p:blipFill>
        <p:spPr/>
      </p:pic>
      <p:sp>
        <p:nvSpPr>
          <p:cNvPr id="9" name="Título 8">
            <a:extLst>
              <a:ext uri="{FF2B5EF4-FFF2-40B4-BE49-F238E27FC236}">
                <a16:creationId xmlns:a16="http://schemas.microsoft.com/office/drawing/2014/main" id="{CC2D08B2-84A9-DA2F-492B-380787174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Difusión posterior</a:t>
            </a:r>
            <a:endParaRPr lang="es-CO" dirty="0"/>
          </a:p>
        </p:txBody>
      </p:sp>
      <p:sp>
        <p:nvSpPr>
          <p:cNvPr id="14" name="Marcador de texto 3">
            <a:extLst>
              <a:ext uri="{FF2B5EF4-FFF2-40B4-BE49-F238E27FC236}">
                <a16:creationId xmlns:a16="http://schemas.microsoft.com/office/drawing/2014/main" id="{9E43E69B-C1E9-FFAE-BE3A-4F7154675996}"/>
              </a:ext>
            </a:extLst>
          </p:cNvPr>
          <p:cNvSpPr txBox="1">
            <a:spLocks/>
          </p:cNvSpPr>
          <p:nvPr/>
        </p:nvSpPr>
        <p:spPr>
          <a:xfrm>
            <a:off x="6504486" y="2896854"/>
            <a:ext cx="4214588" cy="26510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Fragmentos extraídos de la transmisión con los </a:t>
            </a:r>
            <a:r>
              <a:rPr lang="es-MX" b="1" dirty="0">
                <a:solidFill>
                  <a:srgbClr val="B28A3F"/>
                </a:solidFill>
              </a:rPr>
              <a:t>mejores momentos</a:t>
            </a:r>
            <a:r>
              <a:rPr lang="es-MX" dirty="0"/>
              <a:t> de la conversación para invitar al público a ver la Audiencia Pública de Rendición de Cuentas luego del en vivo.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940023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91B96-807E-12A8-5C3D-D5E10B8D9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06E316-659F-6735-BDB0-38C253337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7229" y="1097555"/>
            <a:ext cx="8851436" cy="571610"/>
          </a:xfrm>
        </p:spPr>
        <p:txBody>
          <a:bodyPr anchor="b">
            <a:normAutofit/>
          </a:bodyPr>
          <a:lstStyle/>
          <a:p>
            <a:r>
              <a:rPr lang="es-CO" sz="3300"/>
              <a:t>Participantes</a:t>
            </a:r>
          </a:p>
        </p:txBody>
      </p:sp>
      <p:sp>
        <p:nvSpPr>
          <p:cNvPr id="8" name="Marcador de texto 3">
            <a:extLst>
              <a:ext uri="{FF2B5EF4-FFF2-40B4-BE49-F238E27FC236}">
                <a16:creationId xmlns:a16="http://schemas.microsoft.com/office/drawing/2014/main" id="{730EA1FA-20E7-881C-F67C-9898FBE83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61743" y="1912691"/>
            <a:ext cx="4214588" cy="3428528"/>
          </a:xfrm>
        </p:spPr>
        <p:txBody>
          <a:bodyPr>
            <a:normAutofit/>
          </a:bodyPr>
          <a:lstStyle/>
          <a:p>
            <a:r>
              <a:rPr lang="es-ES" b="1" kern="1200">
                <a:latin typeface="+mn-lt"/>
                <a:ea typeface="+mn-ea"/>
                <a:cs typeface="+mn-cs"/>
              </a:rPr>
              <a:t>Juliana Lagos</a:t>
            </a:r>
            <a:r>
              <a:rPr lang="es-ES" kern="1200">
                <a:latin typeface="+mn-lt"/>
                <a:ea typeface="+mn-ea"/>
                <a:cs typeface="+mn-cs"/>
              </a:rPr>
              <a:t>, directora</a:t>
            </a:r>
          </a:p>
          <a:p>
            <a:r>
              <a:rPr lang="es-ES" b="1" kern="1200">
                <a:latin typeface="+mn-lt"/>
                <a:ea typeface="+mn-ea"/>
                <a:cs typeface="+mn-cs"/>
              </a:rPr>
              <a:t>María Lucrecia Rodríguez</a:t>
            </a:r>
            <a:r>
              <a:rPr lang="es-ES" kern="1200">
                <a:latin typeface="+mn-lt"/>
                <a:ea typeface="+mn-ea"/>
                <a:cs typeface="+mn-cs"/>
              </a:rPr>
              <a:t>, auditora interna</a:t>
            </a:r>
          </a:p>
          <a:p>
            <a:endParaRPr lang="es-ES" kern="1200">
              <a:latin typeface="+mn-lt"/>
              <a:ea typeface="+mn-ea"/>
              <a:cs typeface="+mn-cs"/>
            </a:endParaRPr>
          </a:p>
          <a:p>
            <a:r>
              <a:rPr lang="es-ES" u="sng" kern="1200">
                <a:latin typeface="+mn-lt"/>
                <a:ea typeface="+mn-ea"/>
                <a:cs typeface="+mn-cs"/>
              </a:rPr>
              <a:t>Subdirectores:</a:t>
            </a:r>
          </a:p>
          <a:p>
            <a:r>
              <a:rPr lang="es-ES" b="1" kern="1200">
                <a:latin typeface="+mn-lt"/>
                <a:ea typeface="+mn-ea"/>
                <a:cs typeface="+mn-cs"/>
              </a:rPr>
              <a:t>María del Pilar Galindo</a:t>
            </a:r>
            <a:r>
              <a:rPr lang="es-ES" kern="1200">
                <a:latin typeface="+mn-lt"/>
                <a:ea typeface="+mn-ea"/>
                <a:cs typeface="+mn-cs"/>
              </a:rPr>
              <a:t>, sub. Mecanismos de Resolución</a:t>
            </a:r>
          </a:p>
          <a:p>
            <a:endParaRPr lang="es-ES" kern="1200">
              <a:latin typeface="+mn-lt"/>
              <a:ea typeface="+mn-ea"/>
              <a:cs typeface="+mn-cs"/>
            </a:endParaRPr>
          </a:p>
          <a:p>
            <a:r>
              <a:rPr lang="es-ES" u="sng" kern="1200">
                <a:latin typeface="+mn-lt"/>
                <a:ea typeface="+mn-ea"/>
                <a:cs typeface="+mn-cs"/>
              </a:rPr>
              <a:t>Moderadora:</a:t>
            </a:r>
          </a:p>
          <a:p>
            <a:r>
              <a:rPr lang="es-ES" b="1" kern="1200">
                <a:latin typeface="+mn-lt"/>
                <a:ea typeface="+mn-ea"/>
                <a:cs typeface="+mn-cs"/>
              </a:rPr>
              <a:t>Stefani Rivera</a:t>
            </a:r>
            <a:r>
              <a:rPr lang="es-ES" kern="1200">
                <a:latin typeface="+mn-lt"/>
                <a:ea typeface="+mn-ea"/>
                <a:cs typeface="+mn-cs"/>
              </a:rPr>
              <a:t>, jefe de Comunicaciones y Relaciones Corporativas</a:t>
            </a:r>
          </a:p>
          <a:p>
            <a:endParaRPr lang="es-ES" kern="1200">
              <a:latin typeface="+mn-lt"/>
              <a:ea typeface="+mn-ea"/>
              <a:cs typeface="+mn-cs"/>
            </a:endParaRPr>
          </a:p>
          <a:p>
            <a:endParaRPr lang="es-ES" kern="1200">
              <a:latin typeface="+mn-lt"/>
              <a:ea typeface="+mn-ea"/>
              <a:cs typeface="+mn-cs"/>
            </a:endParaRPr>
          </a:p>
        </p:txBody>
      </p:sp>
      <p:sp>
        <p:nvSpPr>
          <p:cNvPr id="11" name="Marcador de texto 3">
            <a:extLst>
              <a:ext uri="{FF2B5EF4-FFF2-40B4-BE49-F238E27FC236}">
                <a16:creationId xmlns:a16="http://schemas.microsoft.com/office/drawing/2014/main" id="{36484FF0-0CF7-9B8C-6733-18EF106385B2}"/>
              </a:ext>
            </a:extLst>
          </p:cNvPr>
          <p:cNvSpPr txBox="1">
            <a:spLocks/>
          </p:cNvSpPr>
          <p:nvPr/>
        </p:nvSpPr>
        <p:spPr>
          <a:xfrm>
            <a:off x="6384077" y="1912691"/>
            <a:ext cx="4214588" cy="34285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u="sng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Jefes:</a:t>
            </a:r>
          </a:p>
          <a:p>
            <a:r>
              <a:rPr lang="es-ES" sz="1400" b="1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Cristian Rodríguez</a:t>
            </a:r>
            <a:r>
              <a:rPr lang="es-ES" sz="14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, jefe Riesgo Operativo y Procesos </a:t>
            </a:r>
          </a:p>
          <a:p>
            <a:r>
              <a:rPr lang="es-ES" sz="1400" b="1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Iván Serrano</a:t>
            </a:r>
            <a:r>
              <a:rPr lang="es-ES" sz="14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, jefe Riesgos Financieros de la Reserva </a:t>
            </a:r>
          </a:p>
          <a:p>
            <a:r>
              <a:rPr lang="es-ES" sz="1400" b="1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Carlos Sánchez</a:t>
            </a:r>
            <a:r>
              <a:rPr lang="es-ES" sz="14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, jefe Estrategia y Transformación</a:t>
            </a:r>
          </a:p>
          <a:p>
            <a:r>
              <a:rPr lang="es-ES" sz="1400" b="1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Carolina Rojas</a:t>
            </a:r>
            <a:r>
              <a:rPr lang="es-ES" sz="14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, jefe Jurídico </a:t>
            </a:r>
          </a:p>
          <a:p>
            <a:r>
              <a:rPr lang="es-ES" sz="1400" b="1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María Paula Díaz</a:t>
            </a:r>
            <a:r>
              <a:rPr lang="es-ES" sz="14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, jefe Talento Humano </a:t>
            </a:r>
          </a:p>
          <a:p>
            <a:r>
              <a:rPr lang="es-ES" sz="1400" b="1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Elquin Huertas</a:t>
            </a:r>
            <a:r>
              <a:rPr lang="es-ES" sz="14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, jefe Relacionamiento Ciudadano</a:t>
            </a:r>
          </a:p>
          <a:p>
            <a:endParaRPr lang="es-ES" sz="1400" kern="120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endParaRPr>
          </a:p>
          <a:p>
            <a:endParaRPr lang="es-ES" sz="1400" kern="120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23956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ción de imagen 6">
            <a:extLst>
              <a:ext uri="{FF2B5EF4-FFF2-40B4-BE49-F238E27FC236}">
                <a16:creationId xmlns:a16="http://schemas.microsoft.com/office/drawing/2014/main" id="{5DCC3FEF-BF49-CE92-96CC-1A0A26C5139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71" b="13071"/>
          <a:stretch/>
        </p:blipFill>
        <p:spPr/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46B709E7-7FDC-449B-9E6E-F5E916D39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886" y="2709"/>
            <a:ext cx="4214588" cy="1284225"/>
          </a:xfrm>
        </p:spPr>
        <p:txBody>
          <a:bodyPr/>
          <a:lstStyle/>
          <a:p>
            <a:r>
              <a:rPr lang="es-ES" dirty="0"/>
              <a:t>Temas</a:t>
            </a:r>
            <a:endParaRPr lang="es-CO" dirty="0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8E21B73D-3F76-4B92-8ED1-8E2D529120E4}"/>
              </a:ext>
            </a:extLst>
          </p:cNvPr>
          <p:cNvSpPr/>
          <p:nvPr/>
        </p:nvSpPr>
        <p:spPr>
          <a:xfrm>
            <a:off x="9862734" y="1799166"/>
            <a:ext cx="970640" cy="970640"/>
          </a:xfrm>
          <a:prstGeom prst="ellipse">
            <a:avLst/>
          </a:prstGeom>
          <a:solidFill>
            <a:srgbClr val="035A93"/>
          </a:solidFill>
          <a:ln w="1174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Freeform 13">
            <a:extLst>
              <a:ext uri="{FF2B5EF4-FFF2-40B4-BE49-F238E27FC236}">
                <a16:creationId xmlns:a16="http://schemas.microsoft.com/office/drawing/2014/main" id="{80A5E6D5-0AAD-4029-9FFB-B82D9BD62B68}"/>
              </a:ext>
            </a:extLst>
          </p:cNvPr>
          <p:cNvSpPr>
            <a:spLocks noEditPoints="1"/>
          </p:cNvSpPr>
          <p:nvPr/>
        </p:nvSpPr>
        <p:spPr bwMode="auto">
          <a:xfrm>
            <a:off x="10118291" y="2059572"/>
            <a:ext cx="459526" cy="449827"/>
          </a:xfrm>
          <a:custGeom>
            <a:avLst/>
            <a:gdLst>
              <a:gd name="T0" fmla="*/ 3403 w 14490"/>
              <a:gd name="T1" fmla="*/ 6622 h 16128"/>
              <a:gd name="T2" fmla="*/ 3028 w 14490"/>
              <a:gd name="T3" fmla="*/ 5759 h 16128"/>
              <a:gd name="T4" fmla="*/ 3071 w 14490"/>
              <a:gd name="T5" fmla="*/ 4718 h 16128"/>
              <a:gd name="T6" fmla="*/ 3552 w 14490"/>
              <a:gd name="T7" fmla="*/ 3730 h 16128"/>
              <a:gd name="T8" fmla="*/ 4319 w 14490"/>
              <a:gd name="T9" fmla="*/ 3088 h 16128"/>
              <a:gd name="T10" fmla="*/ 5212 w 14490"/>
              <a:gd name="T11" fmla="*/ 2893 h 16128"/>
              <a:gd name="T12" fmla="*/ 6053 w 14490"/>
              <a:gd name="T13" fmla="*/ 3219 h 16128"/>
              <a:gd name="T14" fmla="*/ 6580 w 14490"/>
              <a:gd name="T15" fmla="*/ 3964 h 16128"/>
              <a:gd name="T16" fmla="*/ 6711 w 14490"/>
              <a:gd name="T17" fmla="*/ 4954 h 16128"/>
              <a:gd name="T18" fmla="*/ 6396 w 14490"/>
              <a:gd name="T19" fmla="*/ 6008 h 16128"/>
              <a:gd name="T20" fmla="*/ 5723 w 14490"/>
              <a:gd name="T21" fmla="*/ 6804 h 16128"/>
              <a:gd name="T22" fmla="*/ 4861 w 14490"/>
              <a:gd name="T23" fmla="*/ 7188 h 16128"/>
              <a:gd name="T24" fmla="*/ 10315 w 14490"/>
              <a:gd name="T25" fmla="*/ 13456 h 16128"/>
              <a:gd name="T26" fmla="*/ 9680 w 14490"/>
              <a:gd name="T27" fmla="*/ 13147 h 16128"/>
              <a:gd name="T28" fmla="*/ 9271 w 14490"/>
              <a:gd name="T29" fmla="*/ 12523 h 16128"/>
              <a:gd name="T30" fmla="*/ 9160 w 14490"/>
              <a:gd name="T31" fmla="*/ 11706 h 16128"/>
              <a:gd name="T32" fmla="*/ 9392 w 14490"/>
              <a:gd name="T33" fmla="*/ 10879 h 16128"/>
              <a:gd name="T34" fmla="*/ 9892 w 14490"/>
              <a:gd name="T35" fmla="*/ 10286 h 16128"/>
              <a:gd name="T36" fmla="*/ 10555 w 14490"/>
              <a:gd name="T37" fmla="*/ 10023 h 16128"/>
              <a:gd name="T38" fmla="*/ 11247 w 14490"/>
              <a:gd name="T39" fmla="*/ 10172 h 16128"/>
              <a:gd name="T40" fmla="*/ 11755 w 14490"/>
              <a:gd name="T41" fmla="*/ 10685 h 16128"/>
              <a:gd name="T42" fmla="*/ 11994 w 14490"/>
              <a:gd name="T43" fmla="*/ 11439 h 16128"/>
              <a:gd name="T44" fmla="*/ 11897 w 14490"/>
              <a:gd name="T45" fmla="*/ 12299 h 16128"/>
              <a:gd name="T46" fmla="*/ 11490 w 14490"/>
              <a:gd name="T47" fmla="*/ 12999 h 16128"/>
              <a:gd name="T48" fmla="*/ 10881 w 14490"/>
              <a:gd name="T49" fmla="*/ 13405 h 16128"/>
              <a:gd name="T50" fmla="*/ 13353 w 14490"/>
              <a:gd name="T51" fmla="*/ 10554 h 16128"/>
              <a:gd name="T52" fmla="*/ 13075 w 14490"/>
              <a:gd name="T53" fmla="*/ 10043 h 16128"/>
              <a:gd name="T54" fmla="*/ 11420 w 14490"/>
              <a:gd name="T55" fmla="*/ 8876 h 16128"/>
              <a:gd name="T56" fmla="*/ 10884 w 14490"/>
              <a:gd name="T57" fmla="*/ 8801 h 16128"/>
              <a:gd name="T58" fmla="*/ 9003 w 14490"/>
              <a:gd name="T59" fmla="*/ 9412 h 16128"/>
              <a:gd name="T60" fmla="*/ 8676 w 14490"/>
              <a:gd name="T61" fmla="*/ 9703 h 16128"/>
              <a:gd name="T62" fmla="*/ 7821 w 14490"/>
              <a:gd name="T63" fmla="*/ 11317 h 16128"/>
              <a:gd name="T64" fmla="*/ 7756 w 14490"/>
              <a:gd name="T65" fmla="*/ 11808 h 16128"/>
              <a:gd name="T66" fmla="*/ 7070 w 14490"/>
              <a:gd name="T67" fmla="*/ 13510 h 16128"/>
              <a:gd name="T68" fmla="*/ 8382 w 14490"/>
              <a:gd name="T69" fmla="*/ 13890 h 16128"/>
              <a:gd name="T70" fmla="*/ 9082 w 14490"/>
              <a:gd name="T71" fmla="*/ 15628 h 16128"/>
              <a:gd name="T72" fmla="*/ 9973 w 14490"/>
              <a:gd name="T73" fmla="*/ 14923 h 16128"/>
              <a:gd name="T74" fmla="*/ 11873 w 14490"/>
              <a:gd name="T75" fmla="*/ 14682 h 16128"/>
              <a:gd name="T76" fmla="*/ 12241 w 14490"/>
              <a:gd name="T77" fmla="*/ 14462 h 16128"/>
              <a:gd name="T78" fmla="*/ 13921 w 14490"/>
              <a:gd name="T79" fmla="*/ 13743 h 16128"/>
              <a:gd name="T80" fmla="*/ 13520 w 14490"/>
              <a:gd name="T81" fmla="*/ 12541 h 16128"/>
              <a:gd name="T82" fmla="*/ 13352 w 14490"/>
              <a:gd name="T83" fmla="*/ 10552 h 16128"/>
              <a:gd name="T84" fmla="*/ 8484 w 14490"/>
              <a:gd name="T85" fmla="*/ 3757 h 16128"/>
              <a:gd name="T86" fmla="*/ 8952 w 14490"/>
              <a:gd name="T87" fmla="*/ 2127 h 16128"/>
              <a:gd name="T88" fmla="*/ 6180 w 14490"/>
              <a:gd name="T89" fmla="*/ 1509 h 16128"/>
              <a:gd name="T90" fmla="*/ 5282 w 14490"/>
              <a:gd name="T91" fmla="*/ 0 h 16128"/>
              <a:gd name="T92" fmla="*/ 3157 w 14490"/>
              <a:gd name="T93" fmla="*/ 1919 h 16128"/>
              <a:gd name="T94" fmla="*/ 1542 w 14490"/>
              <a:gd name="T95" fmla="*/ 1714 h 16128"/>
              <a:gd name="T96" fmla="*/ 1365 w 14490"/>
              <a:gd name="T97" fmla="*/ 4218 h 16128"/>
              <a:gd name="T98" fmla="*/ 1222 w 14490"/>
              <a:gd name="T99" fmla="*/ 4819 h 16128"/>
              <a:gd name="T100" fmla="*/ 1483 w 14490"/>
              <a:gd name="T101" fmla="*/ 7017 h 16128"/>
              <a:gd name="T102" fmla="*/ 1733 w 14490"/>
              <a:gd name="T103" fmla="*/ 7501 h 16128"/>
              <a:gd name="T104" fmla="*/ 3088 w 14490"/>
              <a:gd name="T105" fmla="*/ 8773 h 16128"/>
              <a:gd name="T106" fmla="*/ 3494 w 14490"/>
              <a:gd name="T107" fmla="*/ 8955 h 16128"/>
              <a:gd name="T108" fmla="*/ 5944 w 14490"/>
              <a:gd name="T109" fmla="*/ 8974 h 16128"/>
              <a:gd name="T110" fmla="*/ 6505 w 14490"/>
              <a:gd name="T111" fmla="*/ 8731 h 16128"/>
              <a:gd name="T112" fmla="*/ 8143 w 14490"/>
              <a:gd name="T113" fmla="*/ 7139 h 16128"/>
              <a:gd name="T114" fmla="*/ 8440 w 14490"/>
              <a:gd name="T115" fmla="*/ 6505 h 16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4490" h="16128">
                <a:moveTo>
                  <a:pt x="4054" y="7107"/>
                </a:moveTo>
                <a:lnTo>
                  <a:pt x="3968" y="7071"/>
                </a:lnTo>
                <a:lnTo>
                  <a:pt x="3885" y="7030"/>
                </a:lnTo>
                <a:lnTo>
                  <a:pt x="3806" y="6984"/>
                </a:lnTo>
                <a:lnTo>
                  <a:pt x="3730" y="6934"/>
                </a:lnTo>
                <a:lnTo>
                  <a:pt x="3659" y="6880"/>
                </a:lnTo>
                <a:lnTo>
                  <a:pt x="3589" y="6821"/>
                </a:lnTo>
                <a:lnTo>
                  <a:pt x="3523" y="6759"/>
                </a:lnTo>
                <a:lnTo>
                  <a:pt x="3462" y="6692"/>
                </a:lnTo>
                <a:lnTo>
                  <a:pt x="3403" y="6622"/>
                </a:lnTo>
                <a:lnTo>
                  <a:pt x="3348" y="6548"/>
                </a:lnTo>
                <a:lnTo>
                  <a:pt x="3297" y="6471"/>
                </a:lnTo>
                <a:lnTo>
                  <a:pt x="3250" y="6392"/>
                </a:lnTo>
                <a:lnTo>
                  <a:pt x="3207" y="6309"/>
                </a:lnTo>
                <a:lnTo>
                  <a:pt x="3166" y="6223"/>
                </a:lnTo>
                <a:lnTo>
                  <a:pt x="3131" y="6135"/>
                </a:lnTo>
                <a:lnTo>
                  <a:pt x="3099" y="6044"/>
                </a:lnTo>
                <a:lnTo>
                  <a:pt x="3071" y="5951"/>
                </a:lnTo>
                <a:lnTo>
                  <a:pt x="3047" y="5855"/>
                </a:lnTo>
                <a:lnTo>
                  <a:pt x="3028" y="5759"/>
                </a:lnTo>
                <a:lnTo>
                  <a:pt x="3013" y="5660"/>
                </a:lnTo>
                <a:lnTo>
                  <a:pt x="3002" y="5559"/>
                </a:lnTo>
                <a:lnTo>
                  <a:pt x="2995" y="5457"/>
                </a:lnTo>
                <a:lnTo>
                  <a:pt x="2992" y="5354"/>
                </a:lnTo>
                <a:lnTo>
                  <a:pt x="2994" y="5250"/>
                </a:lnTo>
                <a:lnTo>
                  <a:pt x="3000" y="5145"/>
                </a:lnTo>
                <a:lnTo>
                  <a:pt x="3011" y="5039"/>
                </a:lnTo>
                <a:lnTo>
                  <a:pt x="3026" y="4932"/>
                </a:lnTo>
                <a:lnTo>
                  <a:pt x="3046" y="4825"/>
                </a:lnTo>
                <a:lnTo>
                  <a:pt x="3071" y="4718"/>
                </a:lnTo>
                <a:lnTo>
                  <a:pt x="3101" y="4612"/>
                </a:lnTo>
                <a:lnTo>
                  <a:pt x="3135" y="4505"/>
                </a:lnTo>
                <a:lnTo>
                  <a:pt x="3174" y="4398"/>
                </a:lnTo>
                <a:lnTo>
                  <a:pt x="3217" y="4292"/>
                </a:lnTo>
                <a:lnTo>
                  <a:pt x="3264" y="4190"/>
                </a:lnTo>
                <a:lnTo>
                  <a:pt x="3315" y="4091"/>
                </a:lnTo>
                <a:lnTo>
                  <a:pt x="3370" y="3996"/>
                </a:lnTo>
                <a:lnTo>
                  <a:pt x="3427" y="3904"/>
                </a:lnTo>
                <a:lnTo>
                  <a:pt x="3488" y="3814"/>
                </a:lnTo>
                <a:lnTo>
                  <a:pt x="3552" y="3730"/>
                </a:lnTo>
                <a:lnTo>
                  <a:pt x="3618" y="3647"/>
                </a:lnTo>
                <a:lnTo>
                  <a:pt x="3687" y="3569"/>
                </a:lnTo>
                <a:lnTo>
                  <a:pt x="3759" y="3495"/>
                </a:lnTo>
                <a:lnTo>
                  <a:pt x="3833" y="3424"/>
                </a:lnTo>
                <a:lnTo>
                  <a:pt x="3909" y="3358"/>
                </a:lnTo>
                <a:lnTo>
                  <a:pt x="3987" y="3295"/>
                </a:lnTo>
                <a:lnTo>
                  <a:pt x="4068" y="3237"/>
                </a:lnTo>
                <a:lnTo>
                  <a:pt x="4150" y="3182"/>
                </a:lnTo>
                <a:lnTo>
                  <a:pt x="4234" y="3133"/>
                </a:lnTo>
                <a:lnTo>
                  <a:pt x="4319" y="3088"/>
                </a:lnTo>
                <a:lnTo>
                  <a:pt x="4405" y="3046"/>
                </a:lnTo>
                <a:lnTo>
                  <a:pt x="4491" y="3010"/>
                </a:lnTo>
                <a:lnTo>
                  <a:pt x="4580" y="2978"/>
                </a:lnTo>
                <a:lnTo>
                  <a:pt x="4669" y="2951"/>
                </a:lnTo>
                <a:lnTo>
                  <a:pt x="4759" y="2929"/>
                </a:lnTo>
                <a:lnTo>
                  <a:pt x="4849" y="2911"/>
                </a:lnTo>
                <a:lnTo>
                  <a:pt x="4940" y="2899"/>
                </a:lnTo>
                <a:lnTo>
                  <a:pt x="5030" y="2892"/>
                </a:lnTo>
                <a:lnTo>
                  <a:pt x="5121" y="2890"/>
                </a:lnTo>
                <a:lnTo>
                  <a:pt x="5212" y="2893"/>
                </a:lnTo>
                <a:lnTo>
                  <a:pt x="5302" y="2902"/>
                </a:lnTo>
                <a:lnTo>
                  <a:pt x="5392" y="2916"/>
                </a:lnTo>
                <a:lnTo>
                  <a:pt x="5481" y="2935"/>
                </a:lnTo>
                <a:lnTo>
                  <a:pt x="5570" y="2960"/>
                </a:lnTo>
                <a:lnTo>
                  <a:pt x="5658" y="2992"/>
                </a:lnTo>
                <a:lnTo>
                  <a:pt x="5743" y="3028"/>
                </a:lnTo>
                <a:lnTo>
                  <a:pt x="5826" y="3068"/>
                </a:lnTo>
                <a:lnTo>
                  <a:pt x="5904" y="3115"/>
                </a:lnTo>
                <a:lnTo>
                  <a:pt x="5980" y="3164"/>
                </a:lnTo>
                <a:lnTo>
                  <a:pt x="6053" y="3219"/>
                </a:lnTo>
                <a:lnTo>
                  <a:pt x="6122" y="3278"/>
                </a:lnTo>
                <a:lnTo>
                  <a:pt x="6187" y="3341"/>
                </a:lnTo>
                <a:lnTo>
                  <a:pt x="6249" y="3407"/>
                </a:lnTo>
                <a:lnTo>
                  <a:pt x="6308" y="3477"/>
                </a:lnTo>
                <a:lnTo>
                  <a:pt x="6362" y="3550"/>
                </a:lnTo>
                <a:lnTo>
                  <a:pt x="6414" y="3627"/>
                </a:lnTo>
                <a:lnTo>
                  <a:pt x="6461" y="3707"/>
                </a:lnTo>
                <a:lnTo>
                  <a:pt x="6505" y="3790"/>
                </a:lnTo>
                <a:lnTo>
                  <a:pt x="6544" y="3876"/>
                </a:lnTo>
                <a:lnTo>
                  <a:pt x="6580" y="3964"/>
                </a:lnTo>
                <a:lnTo>
                  <a:pt x="6612" y="4055"/>
                </a:lnTo>
                <a:lnTo>
                  <a:pt x="6640" y="4148"/>
                </a:lnTo>
                <a:lnTo>
                  <a:pt x="6663" y="4243"/>
                </a:lnTo>
                <a:lnTo>
                  <a:pt x="6683" y="4340"/>
                </a:lnTo>
                <a:lnTo>
                  <a:pt x="6699" y="4439"/>
                </a:lnTo>
                <a:lnTo>
                  <a:pt x="6710" y="4539"/>
                </a:lnTo>
                <a:lnTo>
                  <a:pt x="6717" y="4641"/>
                </a:lnTo>
                <a:lnTo>
                  <a:pt x="6719" y="4745"/>
                </a:lnTo>
                <a:lnTo>
                  <a:pt x="6717" y="4848"/>
                </a:lnTo>
                <a:lnTo>
                  <a:pt x="6711" y="4954"/>
                </a:lnTo>
                <a:lnTo>
                  <a:pt x="6700" y="5060"/>
                </a:lnTo>
                <a:lnTo>
                  <a:pt x="6685" y="5166"/>
                </a:lnTo>
                <a:lnTo>
                  <a:pt x="6664" y="5273"/>
                </a:lnTo>
                <a:lnTo>
                  <a:pt x="6640" y="5381"/>
                </a:lnTo>
                <a:lnTo>
                  <a:pt x="6611" y="5488"/>
                </a:lnTo>
                <a:lnTo>
                  <a:pt x="6576" y="5594"/>
                </a:lnTo>
                <a:lnTo>
                  <a:pt x="6537" y="5701"/>
                </a:lnTo>
                <a:lnTo>
                  <a:pt x="6494" y="5806"/>
                </a:lnTo>
                <a:lnTo>
                  <a:pt x="6446" y="5908"/>
                </a:lnTo>
                <a:lnTo>
                  <a:pt x="6396" y="6008"/>
                </a:lnTo>
                <a:lnTo>
                  <a:pt x="6341" y="6102"/>
                </a:lnTo>
                <a:lnTo>
                  <a:pt x="6283" y="6195"/>
                </a:lnTo>
                <a:lnTo>
                  <a:pt x="6223" y="6284"/>
                </a:lnTo>
                <a:lnTo>
                  <a:pt x="6159" y="6370"/>
                </a:lnTo>
                <a:lnTo>
                  <a:pt x="6092" y="6451"/>
                </a:lnTo>
                <a:lnTo>
                  <a:pt x="6024" y="6530"/>
                </a:lnTo>
                <a:lnTo>
                  <a:pt x="5952" y="6603"/>
                </a:lnTo>
                <a:lnTo>
                  <a:pt x="5878" y="6674"/>
                </a:lnTo>
                <a:lnTo>
                  <a:pt x="5801" y="6740"/>
                </a:lnTo>
                <a:lnTo>
                  <a:pt x="5723" y="6804"/>
                </a:lnTo>
                <a:lnTo>
                  <a:pt x="5643" y="6862"/>
                </a:lnTo>
                <a:lnTo>
                  <a:pt x="5561" y="6916"/>
                </a:lnTo>
                <a:lnTo>
                  <a:pt x="5477" y="6966"/>
                </a:lnTo>
                <a:lnTo>
                  <a:pt x="5392" y="7012"/>
                </a:lnTo>
                <a:lnTo>
                  <a:pt x="5306" y="7053"/>
                </a:lnTo>
                <a:lnTo>
                  <a:pt x="5219" y="7089"/>
                </a:lnTo>
                <a:lnTo>
                  <a:pt x="5130" y="7121"/>
                </a:lnTo>
                <a:lnTo>
                  <a:pt x="5041" y="7148"/>
                </a:lnTo>
                <a:lnTo>
                  <a:pt x="4951" y="7170"/>
                </a:lnTo>
                <a:lnTo>
                  <a:pt x="4861" y="7188"/>
                </a:lnTo>
                <a:lnTo>
                  <a:pt x="4770" y="7200"/>
                </a:lnTo>
                <a:lnTo>
                  <a:pt x="4680" y="7207"/>
                </a:lnTo>
                <a:lnTo>
                  <a:pt x="4589" y="7209"/>
                </a:lnTo>
                <a:lnTo>
                  <a:pt x="4498" y="7206"/>
                </a:lnTo>
                <a:lnTo>
                  <a:pt x="4409" y="7197"/>
                </a:lnTo>
                <a:lnTo>
                  <a:pt x="4319" y="7183"/>
                </a:lnTo>
                <a:lnTo>
                  <a:pt x="4230" y="7164"/>
                </a:lnTo>
                <a:lnTo>
                  <a:pt x="4141" y="7139"/>
                </a:lnTo>
                <a:lnTo>
                  <a:pt x="4054" y="7107"/>
                </a:lnTo>
                <a:close/>
                <a:moveTo>
                  <a:pt x="10315" y="13456"/>
                </a:moveTo>
                <a:lnTo>
                  <a:pt x="10243" y="13443"/>
                </a:lnTo>
                <a:lnTo>
                  <a:pt x="10173" y="13426"/>
                </a:lnTo>
                <a:lnTo>
                  <a:pt x="10105" y="13404"/>
                </a:lnTo>
                <a:lnTo>
                  <a:pt x="10038" y="13378"/>
                </a:lnTo>
                <a:lnTo>
                  <a:pt x="9973" y="13349"/>
                </a:lnTo>
                <a:lnTo>
                  <a:pt x="9911" y="13316"/>
                </a:lnTo>
                <a:lnTo>
                  <a:pt x="9850" y="13278"/>
                </a:lnTo>
                <a:lnTo>
                  <a:pt x="9790" y="13238"/>
                </a:lnTo>
                <a:lnTo>
                  <a:pt x="9734" y="13195"/>
                </a:lnTo>
                <a:lnTo>
                  <a:pt x="9680" y="13147"/>
                </a:lnTo>
                <a:lnTo>
                  <a:pt x="9628" y="13097"/>
                </a:lnTo>
                <a:lnTo>
                  <a:pt x="9577" y="13045"/>
                </a:lnTo>
                <a:lnTo>
                  <a:pt x="9530" y="12988"/>
                </a:lnTo>
                <a:lnTo>
                  <a:pt x="9485" y="12929"/>
                </a:lnTo>
                <a:lnTo>
                  <a:pt x="9443" y="12867"/>
                </a:lnTo>
                <a:lnTo>
                  <a:pt x="9402" y="12804"/>
                </a:lnTo>
                <a:lnTo>
                  <a:pt x="9366" y="12737"/>
                </a:lnTo>
                <a:lnTo>
                  <a:pt x="9332" y="12668"/>
                </a:lnTo>
                <a:lnTo>
                  <a:pt x="9299" y="12597"/>
                </a:lnTo>
                <a:lnTo>
                  <a:pt x="9271" y="12523"/>
                </a:lnTo>
                <a:lnTo>
                  <a:pt x="9246" y="12449"/>
                </a:lnTo>
                <a:lnTo>
                  <a:pt x="9222" y="12372"/>
                </a:lnTo>
                <a:lnTo>
                  <a:pt x="9203" y="12294"/>
                </a:lnTo>
                <a:lnTo>
                  <a:pt x="9187" y="12213"/>
                </a:lnTo>
                <a:lnTo>
                  <a:pt x="9174" y="12131"/>
                </a:lnTo>
                <a:lnTo>
                  <a:pt x="9164" y="12049"/>
                </a:lnTo>
                <a:lnTo>
                  <a:pt x="9158" y="11965"/>
                </a:lnTo>
                <a:lnTo>
                  <a:pt x="9155" y="11879"/>
                </a:lnTo>
                <a:lnTo>
                  <a:pt x="9156" y="11793"/>
                </a:lnTo>
                <a:lnTo>
                  <a:pt x="9160" y="11706"/>
                </a:lnTo>
                <a:lnTo>
                  <a:pt x="9168" y="11618"/>
                </a:lnTo>
                <a:lnTo>
                  <a:pt x="9179" y="11530"/>
                </a:lnTo>
                <a:lnTo>
                  <a:pt x="9194" y="11442"/>
                </a:lnTo>
                <a:lnTo>
                  <a:pt x="9213" y="11356"/>
                </a:lnTo>
                <a:lnTo>
                  <a:pt x="9236" y="11271"/>
                </a:lnTo>
                <a:lnTo>
                  <a:pt x="9261" y="11189"/>
                </a:lnTo>
                <a:lnTo>
                  <a:pt x="9289" y="11108"/>
                </a:lnTo>
                <a:lnTo>
                  <a:pt x="9320" y="11030"/>
                </a:lnTo>
                <a:lnTo>
                  <a:pt x="9355" y="10954"/>
                </a:lnTo>
                <a:lnTo>
                  <a:pt x="9392" y="10879"/>
                </a:lnTo>
                <a:lnTo>
                  <a:pt x="9432" y="10808"/>
                </a:lnTo>
                <a:lnTo>
                  <a:pt x="9474" y="10739"/>
                </a:lnTo>
                <a:lnTo>
                  <a:pt x="9519" y="10673"/>
                </a:lnTo>
                <a:lnTo>
                  <a:pt x="9566" y="10608"/>
                </a:lnTo>
                <a:lnTo>
                  <a:pt x="9616" y="10548"/>
                </a:lnTo>
                <a:lnTo>
                  <a:pt x="9667" y="10489"/>
                </a:lnTo>
                <a:lnTo>
                  <a:pt x="9721" y="10434"/>
                </a:lnTo>
                <a:lnTo>
                  <a:pt x="9776" y="10381"/>
                </a:lnTo>
                <a:lnTo>
                  <a:pt x="9833" y="10332"/>
                </a:lnTo>
                <a:lnTo>
                  <a:pt x="9892" y="10286"/>
                </a:lnTo>
                <a:lnTo>
                  <a:pt x="9953" y="10243"/>
                </a:lnTo>
                <a:lnTo>
                  <a:pt x="10015" y="10204"/>
                </a:lnTo>
                <a:lnTo>
                  <a:pt x="10078" y="10168"/>
                </a:lnTo>
                <a:lnTo>
                  <a:pt x="10144" y="10135"/>
                </a:lnTo>
                <a:lnTo>
                  <a:pt x="10210" y="10107"/>
                </a:lnTo>
                <a:lnTo>
                  <a:pt x="10278" y="10082"/>
                </a:lnTo>
                <a:lnTo>
                  <a:pt x="10345" y="10062"/>
                </a:lnTo>
                <a:lnTo>
                  <a:pt x="10415" y="10045"/>
                </a:lnTo>
                <a:lnTo>
                  <a:pt x="10485" y="10032"/>
                </a:lnTo>
                <a:lnTo>
                  <a:pt x="10555" y="10023"/>
                </a:lnTo>
                <a:lnTo>
                  <a:pt x="10626" y="10019"/>
                </a:lnTo>
                <a:lnTo>
                  <a:pt x="10698" y="10019"/>
                </a:lnTo>
                <a:lnTo>
                  <a:pt x="10771" y="10023"/>
                </a:lnTo>
                <a:lnTo>
                  <a:pt x="10842" y="10032"/>
                </a:lnTo>
                <a:lnTo>
                  <a:pt x="10914" y="10045"/>
                </a:lnTo>
                <a:lnTo>
                  <a:pt x="10984" y="10062"/>
                </a:lnTo>
                <a:lnTo>
                  <a:pt x="11053" y="10084"/>
                </a:lnTo>
                <a:lnTo>
                  <a:pt x="11119" y="10109"/>
                </a:lnTo>
                <a:lnTo>
                  <a:pt x="11184" y="10138"/>
                </a:lnTo>
                <a:lnTo>
                  <a:pt x="11247" y="10172"/>
                </a:lnTo>
                <a:lnTo>
                  <a:pt x="11307" y="10209"/>
                </a:lnTo>
                <a:lnTo>
                  <a:pt x="11367" y="10249"/>
                </a:lnTo>
                <a:lnTo>
                  <a:pt x="11424" y="10293"/>
                </a:lnTo>
                <a:lnTo>
                  <a:pt x="11478" y="10340"/>
                </a:lnTo>
                <a:lnTo>
                  <a:pt x="11530" y="10390"/>
                </a:lnTo>
                <a:lnTo>
                  <a:pt x="11580" y="10444"/>
                </a:lnTo>
                <a:lnTo>
                  <a:pt x="11628" y="10499"/>
                </a:lnTo>
                <a:lnTo>
                  <a:pt x="11672" y="10559"/>
                </a:lnTo>
                <a:lnTo>
                  <a:pt x="11715" y="10620"/>
                </a:lnTo>
                <a:lnTo>
                  <a:pt x="11755" y="10685"/>
                </a:lnTo>
                <a:lnTo>
                  <a:pt x="11793" y="10751"/>
                </a:lnTo>
                <a:lnTo>
                  <a:pt x="11827" y="10820"/>
                </a:lnTo>
                <a:lnTo>
                  <a:pt x="11858" y="10890"/>
                </a:lnTo>
                <a:lnTo>
                  <a:pt x="11887" y="10964"/>
                </a:lnTo>
                <a:lnTo>
                  <a:pt x="11912" y="11039"/>
                </a:lnTo>
                <a:lnTo>
                  <a:pt x="11935" y="11116"/>
                </a:lnTo>
                <a:lnTo>
                  <a:pt x="11954" y="11195"/>
                </a:lnTo>
                <a:lnTo>
                  <a:pt x="11970" y="11274"/>
                </a:lnTo>
                <a:lnTo>
                  <a:pt x="11984" y="11356"/>
                </a:lnTo>
                <a:lnTo>
                  <a:pt x="11994" y="11439"/>
                </a:lnTo>
                <a:lnTo>
                  <a:pt x="12000" y="11523"/>
                </a:lnTo>
                <a:lnTo>
                  <a:pt x="12003" y="11609"/>
                </a:lnTo>
                <a:lnTo>
                  <a:pt x="12002" y="11695"/>
                </a:lnTo>
                <a:lnTo>
                  <a:pt x="11998" y="11782"/>
                </a:lnTo>
                <a:lnTo>
                  <a:pt x="11990" y="11870"/>
                </a:lnTo>
                <a:lnTo>
                  <a:pt x="11978" y="11958"/>
                </a:lnTo>
                <a:lnTo>
                  <a:pt x="11962" y="12046"/>
                </a:lnTo>
                <a:lnTo>
                  <a:pt x="11944" y="12132"/>
                </a:lnTo>
                <a:lnTo>
                  <a:pt x="11922" y="12216"/>
                </a:lnTo>
                <a:lnTo>
                  <a:pt x="11897" y="12299"/>
                </a:lnTo>
                <a:lnTo>
                  <a:pt x="11868" y="12379"/>
                </a:lnTo>
                <a:lnTo>
                  <a:pt x="11837" y="12458"/>
                </a:lnTo>
                <a:lnTo>
                  <a:pt x="11803" y="12534"/>
                </a:lnTo>
                <a:lnTo>
                  <a:pt x="11765" y="12608"/>
                </a:lnTo>
                <a:lnTo>
                  <a:pt x="11726" y="12680"/>
                </a:lnTo>
                <a:lnTo>
                  <a:pt x="11683" y="12749"/>
                </a:lnTo>
                <a:lnTo>
                  <a:pt x="11639" y="12816"/>
                </a:lnTo>
                <a:lnTo>
                  <a:pt x="11591" y="12879"/>
                </a:lnTo>
                <a:lnTo>
                  <a:pt x="11543" y="12941"/>
                </a:lnTo>
                <a:lnTo>
                  <a:pt x="11490" y="12999"/>
                </a:lnTo>
                <a:lnTo>
                  <a:pt x="11438" y="13055"/>
                </a:lnTo>
                <a:lnTo>
                  <a:pt x="11382" y="13107"/>
                </a:lnTo>
                <a:lnTo>
                  <a:pt x="11325" y="13155"/>
                </a:lnTo>
                <a:lnTo>
                  <a:pt x="11265" y="13202"/>
                </a:lnTo>
                <a:lnTo>
                  <a:pt x="11204" y="13244"/>
                </a:lnTo>
                <a:lnTo>
                  <a:pt x="11143" y="13284"/>
                </a:lnTo>
                <a:lnTo>
                  <a:pt x="11079" y="13320"/>
                </a:lnTo>
                <a:lnTo>
                  <a:pt x="11014" y="13352"/>
                </a:lnTo>
                <a:lnTo>
                  <a:pt x="10948" y="13380"/>
                </a:lnTo>
                <a:lnTo>
                  <a:pt x="10881" y="13405"/>
                </a:lnTo>
                <a:lnTo>
                  <a:pt x="10812" y="13427"/>
                </a:lnTo>
                <a:lnTo>
                  <a:pt x="10743" y="13444"/>
                </a:lnTo>
                <a:lnTo>
                  <a:pt x="10673" y="13456"/>
                </a:lnTo>
                <a:lnTo>
                  <a:pt x="10602" y="13465"/>
                </a:lnTo>
                <a:lnTo>
                  <a:pt x="10531" y="13469"/>
                </a:lnTo>
                <a:lnTo>
                  <a:pt x="10459" y="13469"/>
                </a:lnTo>
                <a:lnTo>
                  <a:pt x="10388" y="13465"/>
                </a:lnTo>
                <a:lnTo>
                  <a:pt x="10315" y="13456"/>
                </a:lnTo>
                <a:close/>
                <a:moveTo>
                  <a:pt x="13352" y="10552"/>
                </a:moveTo>
                <a:lnTo>
                  <a:pt x="13353" y="10554"/>
                </a:lnTo>
                <a:lnTo>
                  <a:pt x="13330" y="10499"/>
                </a:lnTo>
                <a:lnTo>
                  <a:pt x="13304" y="10447"/>
                </a:lnTo>
                <a:lnTo>
                  <a:pt x="13279" y="10393"/>
                </a:lnTo>
                <a:lnTo>
                  <a:pt x="13253" y="10342"/>
                </a:lnTo>
                <a:lnTo>
                  <a:pt x="13226" y="10291"/>
                </a:lnTo>
                <a:lnTo>
                  <a:pt x="13197" y="10239"/>
                </a:lnTo>
                <a:lnTo>
                  <a:pt x="13168" y="10189"/>
                </a:lnTo>
                <a:lnTo>
                  <a:pt x="13138" y="10139"/>
                </a:lnTo>
                <a:lnTo>
                  <a:pt x="13106" y="10091"/>
                </a:lnTo>
                <a:lnTo>
                  <a:pt x="13075" y="10043"/>
                </a:lnTo>
                <a:lnTo>
                  <a:pt x="13042" y="9994"/>
                </a:lnTo>
                <a:lnTo>
                  <a:pt x="13008" y="9948"/>
                </a:lnTo>
                <a:lnTo>
                  <a:pt x="12973" y="9902"/>
                </a:lnTo>
                <a:lnTo>
                  <a:pt x="12938" y="9856"/>
                </a:lnTo>
                <a:lnTo>
                  <a:pt x="12901" y="9811"/>
                </a:lnTo>
                <a:lnTo>
                  <a:pt x="12864" y="9767"/>
                </a:lnTo>
                <a:lnTo>
                  <a:pt x="12865" y="9767"/>
                </a:lnTo>
                <a:lnTo>
                  <a:pt x="13219" y="8811"/>
                </a:lnTo>
                <a:lnTo>
                  <a:pt x="12080" y="8169"/>
                </a:lnTo>
                <a:lnTo>
                  <a:pt x="11420" y="8876"/>
                </a:lnTo>
                <a:lnTo>
                  <a:pt x="11366" y="8864"/>
                </a:lnTo>
                <a:lnTo>
                  <a:pt x="11312" y="8852"/>
                </a:lnTo>
                <a:lnTo>
                  <a:pt x="11259" y="8842"/>
                </a:lnTo>
                <a:lnTo>
                  <a:pt x="11205" y="8833"/>
                </a:lnTo>
                <a:lnTo>
                  <a:pt x="11152" y="8825"/>
                </a:lnTo>
                <a:lnTo>
                  <a:pt x="11098" y="8818"/>
                </a:lnTo>
                <a:lnTo>
                  <a:pt x="11045" y="8812"/>
                </a:lnTo>
                <a:lnTo>
                  <a:pt x="10991" y="8807"/>
                </a:lnTo>
                <a:lnTo>
                  <a:pt x="10937" y="8803"/>
                </a:lnTo>
                <a:lnTo>
                  <a:pt x="10884" y="8801"/>
                </a:lnTo>
                <a:lnTo>
                  <a:pt x="10830" y="8799"/>
                </a:lnTo>
                <a:lnTo>
                  <a:pt x="10777" y="8798"/>
                </a:lnTo>
                <a:lnTo>
                  <a:pt x="10724" y="8799"/>
                </a:lnTo>
                <a:lnTo>
                  <a:pt x="10671" y="8800"/>
                </a:lnTo>
                <a:lnTo>
                  <a:pt x="10618" y="8802"/>
                </a:lnTo>
                <a:lnTo>
                  <a:pt x="10566" y="8805"/>
                </a:lnTo>
                <a:lnTo>
                  <a:pt x="10567" y="8805"/>
                </a:lnTo>
                <a:lnTo>
                  <a:pt x="10045" y="7804"/>
                </a:lnTo>
                <a:lnTo>
                  <a:pt x="8990" y="8256"/>
                </a:lnTo>
                <a:lnTo>
                  <a:pt x="9003" y="9412"/>
                </a:lnTo>
                <a:lnTo>
                  <a:pt x="9004" y="9412"/>
                </a:lnTo>
                <a:lnTo>
                  <a:pt x="8966" y="9442"/>
                </a:lnTo>
                <a:lnTo>
                  <a:pt x="8927" y="9472"/>
                </a:lnTo>
                <a:lnTo>
                  <a:pt x="8890" y="9503"/>
                </a:lnTo>
                <a:lnTo>
                  <a:pt x="8853" y="9535"/>
                </a:lnTo>
                <a:lnTo>
                  <a:pt x="8817" y="9567"/>
                </a:lnTo>
                <a:lnTo>
                  <a:pt x="8781" y="9600"/>
                </a:lnTo>
                <a:lnTo>
                  <a:pt x="8745" y="9633"/>
                </a:lnTo>
                <a:lnTo>
                  <a:pt x="8710" y="9668"/>
                </a:lnTo>
                <a:lnTo>
                  <a:pt x="8676" y="9703"/>
                </a:lnTo>
                <a:lnTo>
                  <a:pt x="8641" y="9738"/>
                </a:lnTo>
                <a:lnTo>
                  <a:pt x="8607" y="9775"/>
                </a:lnTo>
                <a:lnTo>
                  <a:pt x="8575" y="9811"/>
                </a:lnTo>
                <a:lnTo>
                  <a:pt x="8541" y="9848"/>
                </a:lnTo>
                <a:lnTo>
                  <a:pt x="8510" y="9886"/>
                </a:lnTo>
                <a:lnTo>
                  <a:pt x="8479" y="9925"/>
                </a:lnTo>
                <a:lnTo>
                  <a:pt x="8447" y="9964"/>
                </a:lnTo>
                <a:lnTo>
                  <a:pt x="7473" y="9750"/>
                </a:lnTo>
                <a:lnTo>
                  <a:pt x="7134" y="10574"/>
                </a:lnTo>
                <a:lnTo>
                  <a:pt x="7821" y="11317"/>
                </a:lnTo>
                <a:lnTo>
                  <a:pt x="7822" y="11316"/>
                </a:lnTo>
                <a:lnTo>
                  <a:pt x="7810" y="11370"/>
                </a:lnTo>
                <a:lnTo>
                  <a:pt x="7800" y="11426"/>
                </a:lnTo>
                <a:lnTo>
                  <a:pt x="7791" y="11480"/>
                </a:lnTo>
                <a:lnTo>
                  <a:pt x="7783" y="11536"/>
                </a:lnTo>
                <a:lnTo>
                  <a:pt x="7776" y="11590"/>
                </a:lnTo>
                <a:lnTo>
                  <a:pt x="7769" y="11644"/>
                </a:lnTo>
                <a:lnTo>
                  <a:pt x="7764" y="11699"/>
                </a:lnTo>
                <a:lnTo>
                  <a:pt x="7759" y="11753"/>
                </a:lnTo>
                <a:lnTo>
                  <a:pt x="7756" y="11808"/>
                </a:lnTo>
                <a:lnTo>
                  <a:pt x="7753" y="11862"/>
                </a:lnTo>
                <a:lnTo>
                  <a:pt x="7751" y="11916"/>
                </a:lnTo>
                <a:lnTo>
                  <a:pt x="7751" y="11970"/>
                </a:lnTo>
                <a:lnTo>
                  <a:pt x="7751" y="12023"/>
                </a:lnTo>
                <a:lnTo>
                  <a:pt x="7752" y="12077"/>
                </a:lnTo>
                <a:lnTo>
                  <a:pt x="7753" y="12130"/>
                </a:lnTo>
                <a:lnTo>
                  <a:pt x="7756" y="12184"/>
                </a:lnTo>
                <a:lnTo>
                  <a:pt x="7756" y="12183"/>
                </a:lnTo>
                <a:lnTo>
                  <a:pt x="6850" y="12524"/>
                </a:lnTo>
                <a:lnTo>
                  <a:pt x="7070" y="13510"/>
                </a:lnTo>
                <a:lnTo>
                  <a:pt x="8188" y="13606"/>
                </a:lnTo>
                <a:lnTo>
                  <a:pt x="8188" y="13605"/>
                </a:lnTo>
                <a:lnTo>
                  <a:pt x="8211" y="13642"/>
                </a:lnTo>
                <a:lnTo>
                  <a:pt x="8234" y="13679"/>
                </a:lnTo>
                <a:lnTo>
                  <a:pt x="8257" y="13715"/>
                </a:lnTo>
                <a:lnTo>
                  <a:pt x="8281" y="13751"/>
                </a:lnTo>
                <a:lnTo>
                  <a:pt x="8306" y="13786"/>
                </a:lnTo>
                <a:lnTo>
                  <a:pt x="8330" y="13822"/>
                </a:lnTo>
                <a:lnTo>
                  <a:pt x="8355" y="13856"/>
                </a:lnTo>
                <a:lnTo>
                  <a:pt x="8382" y="13890"/>
                </a:lnTo>
                <a:lnTo>
                  <a:pt x="8408" y="13925"/>
                </a:lnTo>
                <a:lnTo>
                  <a:pt x="8434" y="13958"/>
                </a:lnTo>
                <a:lnTo>
                  <a:pt x="8461" y="13991"/>
                </a:lnTo>
                <a:lnTo>
                  <a:pt x="8490" y="14023"/>
                </a:lnTo>
                <a:lnTo>
                  <a:pt x="8518" y="14056"/>
                </a:lnTo>
                <a:lnTo>
                  <a:pt x="8546" y="14088"/>
                </a:lnTo>
                <a:lnTo>
                  <a:pt x="8576" y="14119"/>
                </a:lnTo>
                <a:lnTo>
                  <a:pt x="8605" y="14149"/>
                </a:lnTo>
                <a:lnTo>
                  <a:pt x="8136" y="15082"/>
                </a:lnTo>
                <a:lnTo>
                  <a:pt x="9082" y="15628"/>
                </a:lnTo>
                <a:lnTo>
                  <a:pt x="9735" y="14857"/>
                </a:lnTo>
                <a:lnTo>
                  <a:pt x="9759" y="14865"/>
                </a:lnTo>
                <a:lnTo>
                  <a:pt x="9784" y="14873"/>
                </a:lnTo>
                <a:lnTo>
                  <a:pt x="9809" y="14880"/>
                </a:lnTo>
                <a:lnTo>
                  <a:pt x="9834" y="14888"/>
                </a:lnTo>
                <a:lnTo>
                  <a:pt x="9859" y="14895"/>
                </a:lnTo>
                <a:lnTo>
                  <a:pt x="9884" y="14902"/>
                </a:lnTo>
                <a:lnTo>
                  <a:pt x="9910" y="14908"/>
                </a:lnTo>
                <a:lnTo>
                  <a:pt x="9935" y="14914"/>
                </a:lnTo>
                <a:lnTo>
                  <a:pt x="9973" y="14923"/>
                </a:lnTo>
                <a:lnTo>
                  <a:pt x="10011" y="14933"/>
                </a:lnTo>
                <a:lnTo>
                  <a:pt x="10049" y="14940"/>
                </a:lnTo>
                <a:lnTo>
                  <a:pt x="10087" y="14948"/>
                </a:lnTo>
                <a:lnTo>
                  <a:pt x="10125" y="14955"/>
                </a:lnTo>
                <a:lnTo>
                  <a:pt x="10162" y="14961"/>
                </a:lnTo>
                <a:lnTo>
                  <a:pt x="10201" y="14967"/>
                </a:lnTo>
                <a:lnTo>
                  <a:pt x="10239" y="14972"/>
                </a:lnTo>
                <a:lnTo>
                  <a:pt x="10960" y="16128"/>
                </a:lnTo>
                <a:lnTo>
                  <a:pt x="11947" y="15909"/>
                </a:lnTo>
                <a:lnTo>
                  <a:pt x="11873" y="14682"/>
                </a:lnTo>
                <a:lnTo>
                  <a:pt x="11873" y="14683"/>
                </a:lnTo>
                <a:lnTo>
                  <a:pt x="11916" y="14660"/>
                </a:lnTo>
                <a:lnTo>
                  <a:pt x="11957" y="14638"/>
                </a:lnTo>
                <a:lnTo>
                  <a:pt x="12000" y="14615"/>
                </a:lnTo>
                <a:lnTo>
                  <a:pt x="12040" y="14591"/>
                </a:lnTo>
                <a:lnTo>
                  <a:pt x="12082" y="14567"/>
                </a:lnTo>
                <a:lnTo>
                  <a:pt x="12122" y="14541"/>
                </a:lnTo>
                <a:lnTo>
                  <a:pt x="12162" y="14515"/>
                </a:lnTo>
                <a:lnTo>
                  <a:pt x="12202" y="14489"/>
                </a:lnTo>
                <a:lnTo>
                  <a:pt x="12241" y="14462"/>
                </a:lnTo>
                <a:lnTo>
                  <a:pt x="12281" y="14434"/>
                </a:lnTo>
                <a:lnTo>
                  <a:pt x="12319" y="14405"/>
                </a:lnTo>
                <a:lnTo>
                  <a:pt x="12357" y="14376"/>
                </a:lnTo>
                <a:lnTo>
                  <a:pt x="12395" y="14347"/>
                </a:lnTo>
                <a:lnTo>
                  <a:pt x="12432" y="14317"/>
                </a:lnTo>
                <a:lnTo>
                  <a:pt x="12470" y="14285"/>
                </a:lnTo>
                <a:lnTo>
                  <a:pt x="12506" y="14253"/>
                </a:lnTo>
                <a:lnTo>
                  <a:pt x="12506" y="14254"/>
                </a:lnTo>
                <a:lnTo>
                  <a:pt x="13423" y="14570"/>
                </a:lnTo>
                <a:lnTo>
                  <a:pt x="13921" y="13743"/>
                </a:lnTo>
                <a:lnTo>
                  <a:pt x="13336" y="13104"/>
                </a:lnTo>
                <a:lnTo>
                  <a:pt x="13361" y="13042"/>
                </a:lnTo>
                <a:lnTo>
                  <a:pt x="13385" y="12979"/>
                </a:lnTo>
                <a:lnTo>
                  <a:pt x="13410" y="12916"/>
                </a:lnTo>
                <a:lnTo>
                  <a:pt x="13432" y="12852"/>
                </a:lnTo>
                <a:lnTo>
                  <a:pt x="13453" y="12787"/>
                </a:lnTo>
                <a:lnTo>
                  <a:pt x="13472" y="12722"/>
                </a:lnTo>
                <a:lnTo>
                  <a:pt x="13491" y="12655"/>
                </a:lnTo>
                <a:lnTo>
                  <a:pt x="13509" y="12589"/>
                </a:lnTo>
                <a:lnTo>
                  <a:pt x="13520" y="12541"/>
                </a:lnTo>
                <a:lnTo>
                  <a:pt x="13531" y="12492"/>
                </a:lnTo>
                <a:lnTo>
                  <a:pt x="13540" y="12444"/>
                </a:lnTo>
                <a:lnTo>
                  <a:pt x="13549" y="12395"/>
                </a:lnTo>
                <a:lnTo>
                  <a:pt x="13558" y="12348"/>
                </a:lnTo>
                <a:lnTo>
                  <a:pt x="13565" y="12300"/>
                </a:lnTo>
                <a:lnTo>
                  <a:pt x="13572" y="12252"/>
                </a:lnTo>
                <a:lnTo>
                  <a:pt x="13578" y="12204"/>
                </a:lnTo>
                <a:lnTo>
                  <a:pt x="14490" y="11571"/>
                </a:lnTo>
                <a:lnTo>
                  <a:pt x="14292" y="10681"/>
                </a:lnTo>
                <a:lnTo>
                  <a:pt x="13352" y="10552"/>
                </a:lnTo>
                <a:close/>
                <a:moveTo>
                  <a:pt x="8636" y="4331"/>
                </a:moveTo>
                <a:lnTo>
                  <a:pt x="8636" y="4332"/>
                </a:lnTo>
                <a:lnTo>
                  <a:pt x="8621" y="4259"/>
                </a:lnTo>
                <a:lnTo>
                  <a:pt x="8606" y="4185"/>
                </a:lnTo>
                <a:lnTo>
                  <a:pt x="8589" y="4113"/>
                </a:lnTo>
                <a:lnTo>
                  <a:pt x="8570" y="4041"/>
                </a:lnTo>
                <a:lnTo>
                  <a:pt x="8550" y="3970"/>
                </a:lnTo>
                <a:lnTo>
                  <a:pt x="8529" y="3898"/>
                </a:lnTo>
                <a:lnTo>
                  <a:pt x="8507" y="3827"/>
                </a:lnTo>
                <a:lnTo>
                  <a:pt x="8484" y="3757"/>
                </a:lnTo>
                <a:lnTo>
                  <a:pt x="8458" y="3687"/>
                </a:lnTo>
                <a:lnTo>
                  <a:pt x="8432" y="3619"/>
                </a:lnTo>
                <a:lnTo>
                  <a:pt x="8404" y="3550"/>
                </a:lnTo>
                <a:lnTo>
                  <a:pt x="8374" y="3483"/>
                </a:lnTo>
                <a:lnTo>
                  <a:pt x="8344" y="3415"/>
                </a:lnTo>
                <a:lnTo>
                  <a:pt x="8313" y="3349"/>
                </a:lnTo>
                <a:lnTo>
                  <a:pt x="8280" y="3283"/>
                </a:lnTo>
                <a:lnTo>
                  <a:pt x="8246" y="3218"/>
                </a:lnTo>
                <a:lnTo>
                  <a:pt x="8246" y="3218"/>
                </a:lnTo>
                <a:lnTo>
                  <a:pt x="8952" y="2127"/>
                </a:lnTo>
                <a:lnTo>
                  <a:pt x="7711" y="1013"/>
                </a:lnTo>
                <a:lnTo>
                  <a:pt x="6696" y="1714"/>
                </a:lnTo>
                <a:lnTo>
                  <a:pt x="6632" y="1683"/>
                </a:lnTo>
                <a:lnTo>
                  <a:pt x="6568" y="1654"/>
                </a:lnTo>
                <a:lnTo>
                  <a:pt x="6505" y="1626"/>
                </a:lnTo>
                <a:lnTo>
                  <a:pt x="6440" y="1600"/>
                </a:lnTo>
                <a:lnTo>
                  <a:pt x="6375" y="1576"/>
                </a:lnTo>
                <a:lnTo>
                  <a:pt x="6311" y="1551"/>
                </a:lnTo>
                <a:lnTo>
                  <a:pt x="6246" y="1529"/>
                </a:lnTo>
                <a:lnTo>
                  <a:pt x="6180" y="1509"/>
                </a:lnTo>
                <a:lnTo>
                  <a:pt x="6115" y="1489"/>
                </a:lnTo>
                <a:lnTo>
                  <a:pt x="6049" y="1471"/>
                </a:lnTo>
                <a:lnTo>
                  <a:pt x="5983" y="1455"/>
                </a:lnTo>
                <a:lnTo>
                  <a:pt x="5917" y="1438"/>
                </a:lnTo>
                <a:lnTo>
                  <a:pt x="5851" y="1424"/>
                </a:lnTo>
                <a:lnTo>
                  <a:pt x="5784" y="1411"/>
                </a:lnTo>
                <a:lnTo>
                  <a:pt x="5717" y="1399"/>
                </a:lnTo>
                <a:lnTo>
                  <a:pt x="5652" y="1389"/>
                </a:lnTo>
                <a:lnTo>
                  <a:pt x="5654" y="1389"/>
                </a:lnTo>
                <a:lnTo>
                  <a:pt x="5282" y="0"/>
                </a:lnTo>
                <a:lnTo>
                  <a:pt x="3844" y="271"/>
                </a:lnTo>
                <a:lnTo>
                  <a:pt x="3539" y="1714"/>
                </a:lnTo>
                <a:lnTo>
                  <a:pt x="3541" y="1714"/>
                </a:lnTo>
                <a:lnTo>
                  <a:pt x="3485" y="1741"/>
                </a:lnTo>
                <a:lnTo>
                  <a:pt x="3429" y="1768"/>
                </a:lnTo>
                <a:lnTo>
                  <a:pt x="3375" y="1796"/>
                </a:lnTo>
                <a:lnTo>
                  <a:pt x="3319" y="1825"/>
                </a:lnTo>
                <a:lnTo>
                  <a:pt x="3265" y="1857"/>
                </a:lnTo>
                <a:lnTo>
                  <a:pt x="3211" y="1887"/>
                </a:lnTo>
                <a:lnTo>
                  <a:pt x="3157" y="1919"/>
                </a:lnTo>
                <a:lnTo>
                  <a:pt x="3104" y="1952"/>
                </a:lnTo>
                <a:lnTo>
                  <a:pt x="3051" y="1986"/>
                </a:lnTo>
                <a:lnTo>
                  <a:pt x="3000" y="2021"/>
                </a:lnTo>
                <a:lnTo>
                  <a:pt x="2947" y="2056"/>
                </a:lnTo>
                <a:lnTo>
                  <a:pt x="2896" y="2093"/>
                </a:lnTo>
                <a:lnTo>
                  <a:pt x="2845" y="2130"/>
                </a:lnTo>
                <a:lnTo>
                  <a:pt x="2795" y="2168"/>
                </a:lnTo>
                <a:lnTo>
                  <a:pt x="2745" y="2208"/>
                </a:lnTo>
                <a:lnTo>
                  <a:pt x="2695" y="2247"/>
                </a:lnTo>
                <a:lnTo>
                  <a:pt x="1542" y="1714"/>
                </a:lnTo>
                <a:lnTo>
                  <a:pt x="892" y="2646"/>
                </a:lnTo>
                <a:lnTo>
                  <a:pt x="1542" y="3759"/>
                </a:lnTo>
                <a:lnTo>
                  <a:pt x="1543" y="3758"/>
                </a:lnTo>
                <a:lnTo>
                  <a:pt x="1514" y="3822"/>
                </a:lnTo>
                <a:lnTo>
                  <a:pt x="1487" y="3888"/>
                </a:lnTo>
                <a:lnTo>
                  <a:pt x="1459" y="3953"/>
                </a:lnTo>
                <a:lnTo>
                  <a:pt x="1434" y="4019"/>
                </a:lnTo>
                <a:lnTo>
                  <a:pt x="1410" y="4085"/>
                </a:lnTo>
                <a:lnTo>
                  <a:pt x="1387" y="4152"/>
                </a:lnTo>
                <a:lnTo>
                  <a:pt x="1365" y="4218"/>
                </a:lnTo>
                <a:lnTo>
                  <a:pt x="1344" y="4285"/>
                </a:lnTo>
                <a:lnTo>
                  <a:pt x="1325" y="4352"/>
                </a:lnTo>
                <a:lnTo>
                  <a:pt x="1307" y="4418"/>
                </a:lnTo>
                <a:lnTo>
                  <a:pt x="1290" y="4485"/>
                </a:lnTo>
                <a:lnTo>
                  <a:pt x="1273" y="4552"/>
                </a:lnTo>
                <a:lnTo>
                  <a:pt x="1259" y="4619"/>
                </a:lnTo>
                <a:lnTo>
                  <a:pt x="1245" y="4686"/>
                </a:lnTo>
                <a:lnTo>
                  <a:pt x="1233" y="4753"/>
                </a:lnTo>
                <a:lnTo>
                  <a:pt x="1222" y="4820"/>
                </a:lnTo>
                <a:lnTo>
                  <a:pt x="1222" y="4819"/>
                </a:lnTo>
                <a:lnTo>
                  <a:pt x="0" y="4996"/>
                </a:lnTo>
                <a:lnTo>
                  <a:pt x="0" y="6281"/>
                </a:lnTo>
                <a:lnTo>
                  <a:pt x="1366" y="6709"/>
                </a:lnTo>
                <a:lnTo>
                  <a:pt x="1366" y="6709"/>
                </a:lnTo>
                <a:lnTo>
                  <a:pt x="1384" y="6761"/>
                </a:lnTo>
                <a:lnTo>
                  <a:pt x="1402" y="6813"/>
                </a:lnTo>
                <a:lnTo>
                  <a:pt x="1421" y="6863"/>
                </a:lnTo>
                <a:lnTo>
                  <a:pt x="1441" y="6915"/>
                </a:lnTo>
                <a:lnTo>
                  <a:pt x="1461" y="6966"/>
                </a:lnTo>
                <a:lnTo>
                  <a:pt x="1483" y="7017"/>
                </a:lnTo>
                <a:lnTo>
                  <a:pt x="1505" y="7066"/>
                </a:lnTo>
                <a:lnTo>
                  <a:pt x="1527" y="7116"/>
                </a:lnTo>
                <a:lnTo>
                  <a:pt x="1550" y="7166"/>
                </a:lnTo>
                <a:lnTo>
                  <a:pt x="1575" y="7214"/>
                </a:lnTo>
                <a:lnTo>
                  <a:pt x="1599" y="7264"/>
                </a:lnTo>
                <a:lnTo>
                  <a:pt x="1625" y="7311"/>
                </a:lnTo>
                <a:lnTo>
                  <a:pt x="1651" y="7359"/>
                </a:lnTo>
                <a:lnTo>
                  <a:pt x="1678" y="7407"/>
                </a:lnTo>
                <a:lnTo>
                  <a:pt x="1705" y="7454"/>
                </a:lnTo>
                <a:lnTo>
                  <a:pt x="1733" y="7501"/>
                </a:lnTo>
                <a:lnTo>
                  <a:pt x="1733" y="7500"/>
                </a:lnTo>
                <a:lnTo>
                  <a:pt x="892" y="8532"/>
                </a:lnTo>
                <a:lnTo>
                  <a:pt x="1918" y="9472"/>
                </a:lnTo>
                <a:lnTo>
                  <a:pt x="2944" y="8692"/>
                </a:lnTo>
                <a:lnTo>
                  <a:pt x="2944" y="8690"/>
                </a:lnTo>
                <a:lnTo>
                  <a:pt x="2972" y="8707"/>
                </a:lnTo>
                <a:lnTo>
                  <a:pt x="3001" y="8724"/>
                </a:lnTo>
                <a:lnTo>
                  <a:pt x="3030" y="8740"/>
                </a:lnTo>
                <a:lnTo>
                  <a:pt x="3059" y="8756"/>
                </a:lnTo>
                <a:lnTo>
                  <a:pt x="3088" y="8773"/>
                </a:lnTo>
                <a:lnTo>
                  <a:pt x="3117" y="8788"/>
                </a:lnTo>
                <a:lnTo>
                  <a:pt x="3147" y="8803"/>
                </a:lnTo>
                <a:lnTo>
                  <a:pt x="3177" y="8818"/>
                </a:lnTo>
                <a:lnTo>
                  <a:pt x="3222" y="8839"/>
                </a:lnTo>
                <a:lnTo>
                  <a:pt x="3266" y="8860"/>
                </a:lnTo>
                <a:lnTo>
                  <a:pt x="3312" y="8880"/>
                </a:lnTo>
                <a:lnTo>
                  <a:pt x="3357" y="8901"/>
                </a:lnTo>
                <a:lnTo>
                  <a:pt x="3403" y="8919"/>
                </a:lnTo>
                <a:lnTo>
                  <a:pt x="3448" y="8938"/>
                </a:lnTo>
                <a:lnTo>
                  <a:pt x="3494" y="8955"/>
                </a:lnTo>
                <a:lnTo>
                  <a:pt x="3539" y="8972"/>
                </a:lnTo>
                <a:lnTo>
                  <a:pt x="4116" y="10608"/>
                </a:lnTo>
                <a:lnTo>
                  <a:pt x="5406" y="10608"/>
                </a:lnTo>
                <a:lnTo>
                  <a:pt x="5654" y="9062"/>
                </a:lnTo>
                <a:lnTo>
                  <a:pt x="5654" y="9062"/>
                </a:lnTo>
                <a:lnTo>
                  <a:pt x="5712" y="9046"/>
                </a:lnTo>
                <a:lnTo>
                  <a:pt x="5770" y="9030"/>
                </a:lnTo>
                <a:lnTo>
                  <a:pt x="5829" y="9012"/>
                </a:lnTo>
                <a:lnTo>
                  <a:pt x="5886" y="8993"/>
                </a:lnTo>
                <a:lnTo>
                  <a:pt x="5944" y="8974"/>
                </a:lnTo>
                <a:lnTo>
                  <a:pt x="6001" y="8954"/>
                </a:lnTo>
                <a:lnTo>
                  <a:pt x="6059" y="8933"/>
                </a:lnTo>
                <a:lnTo>
                  <a:pt x="6116" y="8911"/>
                </a:lnTo>
                <a:lnTo>
                  <a:pt x="6172" y="8889"/>
                </a:lnTo>
                <a:lnTo>
                  <a:pt x="6229" y="8864"/>
                </a:lnTo>
                <a:lnTo>
                  <a:pt x="6284" y="8840"/>
                </a:lnTo>
                <a:lnTo>
                  <a:pt x="6340" y="8814"/>
                </a:lnTo>
                <a:lnTo>
                  <a:pt x="6396" y="8788"/>
                </a:lnTo>
                <a:lnTo>
                  <a:pt x="6450" y="8761"/>
                </a:lnTo>
                <a:lnTo>
                  <a:pt x="6505" y="8731"/>
                </a:lnTo>
                <a:lnTo>
                  <a:pt x="6559" y="8702"/>
                </a:lnTo>
                <a:lnTo>
                  <a:pt x="6559" y="8702"/>
                </a:lnTo>
                <a:lnTo>
                  <a:pt x="7612" y="9347"/>
                </a:lnTo>
                <a:lnTo>
                  <a:pt x="8460" y="8457"/>
                </a:lnTo>
                <a:lnTo>
                  <a:pt x="7910" y="7500"/>
                </a:lnTo>
                <a:lnTo>
                  <a:pt x="7959" y="7430"/>
                </a:lnTo>
                <a:lnTo>
                  <a:pt x="8007" y="7358"/>
                </a:lnTo>
                <a:lnTo>
                  <a:pt x="8053" y="7287"/>
                </a:lnTo>
                <a:lnTo>
                  <a:pt x="8099" y="7213"/>
                </a:lnTo>
                <a:lnTo>
                  <a:pt x="8143" y="7139"/>
                </a:lnTo>
                <a:lnTo>
                  <a:pt x="8185" y="7062"/>
                </a:lnTo>
                <a:lnTo>
                  <a:pt x="8227" y="6985"/>
                </a:lnTo>
                <a:lnTo>
                  <a:pt x="8267" y="6907"/>
                </a:lnTo>
                <a:lnTo>
                  <a:pt x="8295" y="6849"/>
                </a:lnTo>
                <a:lnTo>
                  <a:pt x="8321" y="6793"/>
                </a:lnTo>
                <a:lnTo>
                  <a:pt x="8347" y="6735"/>
                </a:lnTo>
                <a:lnTo>
                  <a:pt x="8371" y="6678"/>
                </a:lnTo>
                <a:lnTo>
                  <a:pt x="8395" y="6621"/>
                </a:lnTo>
                <a:lnTo>
                  <a:pt x="8418" y="6563"/>
                </a:lnTo>
                <a:lnTo>
                  <a:pt x="8440" y="6505"/>
                </a:lnTo>
                <a:lnTo>
                  <a:pt x="8460" y="6447"/>
                </a:lnTo>
                <a:lnTo>
                  <a:pt x="9769" y="5910"/>
                </a:lnTo>
                <a:lnTo>
                  <a:pt x="9769" y="4749"/>
                </a:lnTo>
                <a:lnTo>
                  <a:pt x="8636" y="4331"/>
                </a:lnTo>
                <a:close/>
              </a:path>
            </a:pathLst>
          </a:custGeom>
          <a:solidFill>
            <a:schemeClr val="bg1"/>
          </a:solidFill>
          <a:ln w="19050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8" name="Marcador de texto 3">
            <a:extLst>
              <a:ext uri="{FF2B5EF4-FFF2-40B4-BE49-F238E27FC236}">
                <a16:creationId xmlns:a16="http://schemas.microsoft.com/office/drawing/2014/main" id="{7BEA5BE4-A3DC-3D58-9CD5-C08B20EB447E}"/>
              </a:ext>
            </a:extLst>
          </p:cNvPr>
          <p:cNvSpPr txBox="1">
            <a:spLocks/>
          </p:cNvSpPr>
          <p:nvPr/>
        </p:nvSpPr>
        <p:spPr>
          <a:xfrm>
            <a:off x="751631" y="1403108"/>
            <a:ext cx="4817097" cy="403153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4000" indent="-144000">
              <a:lnSpc>
                <a:spcPct val="100000"/>
              </a:lnSpc>
              <a:spcBef>
                <a:spcPts val="600"/>
              </a:spcBef>
              <a:buClr>
                <a:srgbClr val="035A93"/>
              </a:buClr>
              <a:buFont typeface="Wingdings" panose="05000000000000000000" pitchFamily="2" charset="2"/>
              <a:buChar char="ü"/>
            </a:pPr>
            <a:r>
              <a:rPr lang="es-CO" sz="1400" dirty="0"/>
              <a:t>Importancia del ahorro formal y comportamiento de este en el sistema financiero colombiano.</a:t>
            </a:r>
          </a:p>
          <a:p>
            <a:pPr marL="144000" indent="-144000">
              <a:lnSpc>
                <a:spcPct val="100000"/>
              </a:lnSpc>
              <a:spcBef>
                <a:spcPts val="600"/>
              </a:spcBef>
              <a:buClr>
                <a:srgbClr val="035A93"/>
              </a:buClr>
              <a:buFont typeface="Wingdings" panose="05000000000000000000" pitchFamily="2" charset="2"/>
              <a:buChar char="ü"/>
            </a:pPr>
            <a:r>
              <a:rPr lang="es-CO" sz="1400" dirty="0"/>
              <a:t>Red Seguridad del Sistema Financiero</a:t>
            </a:r>
          </a:p>
          <a:p>
            <a:pPr marL="144000" indent="-144000">
              <a:lnSpc>
                <a:spcPct val="100000"/>
              </a:lnSpc>
              <a:spcBef>
                <a:spcPts val="600"/>
              </a:spcBef>
              <a:buClr>
                <a:srgbClr val="035A93"/>
              </a:buClr>
              <a:buFont typeface="Wingdings" panose="05000000000000000000" pitchFamily="2" charset="2"/>
              <a:buChar char="ü"/>
            </a:pPr>
            <a:r>
              <a:rPr lang="es-CO" sz="1400" dirty="0"/>
              <a:t>Rol y funciones de Fogafín (protección del ahorro y de la estabilidad financiera y marco de actuación, mecanismos de recuperación y resolución).</a:t>
            </a:r>
          </a:p>
          <a:p>
            <a:pPr marL="144000" indent="-144000">
              <a:lnSpc>
                <a:spcPct val="100000"/>
              </a:lnSpc>
              <a:spcBef>
                <a:spcPts val="600"/>
              </a:spcBef>
              <a:buClr>
                <a:srgbClr val="035A93"/>
              </a:buClr>
              <a:buFont typeface="Wingdings" panose="05000000000000000000" pitchFamily="2" charset="2"/>
              <a:buChar char="ü"/>
            </a:pPr>
            <a:r>
              <a:rPr lang="es-CO" sz="1400" dirty="0"/>
              <a:t>Reserva del Seguro de Depósitos (gestión de portafolios, políticas de inversión y comportamiento).</a:t>
            </a:r>
          </a:p>
          <a:p>
            <a:pPr marL="144000" indent="-144000">
              <a:lnSpc>
                <a:spcPct val="100000"/>
              </a:lnSpc>
              <a:spcBef>
                <a:spcPts val="600"/>
              </a:spcBef>
              <a:buClr>
                <a:srgbClr val="035A93"/>
              </a:buClr>
              <a:buFont typeface="Wingdings" panose="05000000000000000000" pitchFamily="2" charset="2"/>
              <a:buChar char="ü"/>
            </a:pPr>
            <a:r>
              <a:rPr lang="es-CO" sz="1400" dirty="0"/>
              <a:t>Avances del plan estratégico.</a:t>
            </a:r>
          </a:p>
          <a:p>
            <a:pPr marL="144000" indent="-144000">
              <a:lnSpc>
                <a:spcPct val="100000"/>
              </a:lnSpc>
              <a:spcBef>
                <a:spcPts val="600"/>
              </a:spcBef>
              <a:buClr>
                <a:srgbClr val="035A93"/>
              </a:buClr>
              <a:buFont typeface="Wingdings" panose="05000000000000000000" pitchFamily="2" charset="2"/>
              <a:buChar char="ü"/>
            </a:pPr>
            <a:r>
              <a:rPr lang="es-CO" sz="1400" dirty="0"/>
              <a:t>Presupuesto de la entidad y ejecución.</a:t>
            </a:r>
          </a:p>
          <a:p>
            <a:pPr marL="144000" indent="-144000">
              <a:lnSpc>
                <a:spcPct val="100000"/>
              </a:lnSpc>
              <a:spcBef>
                <a:spcPts val="600"/>
              </a:spcBef>
              <a:buClr>
                <a:srgbClr val="035A93"/>
              </a:buClr>
              <a:buFont typeface="Wingdings" panose="05000000000000000000" pitchFamily="2" charset="2"/>
              <a:buChar char="ü"/>
            </a:pPr>
            <a:r>
              <a:rPr lang="es-CO" sz="1400" dirty="0"/>
              <a:t>Contratación y gestión contractual. </a:t>
            </a:r>
          </a:p>
          <a:p>
            <a:pPr marL="144000" indent="-144000">
              <a:lnSpc>
                <a:spcPct val="100000"/>
              </a:lnSpc>
              <a:spcBef>
                <a:spcPts val="600"/>
              </a:spcBef>
              <a:buClr>
                <a:srgbClr val="035A93"/>
              </a:buClr>
              <a:buFont typeface="Wingdings" panose="05000000000000000000" pitchFamily="2" charset="2"/>
              <a:buChar char="ü"/>
            </a:pPr>
            <a:r>
              <a:rPr lang="es-CO" sz="1400" dirty="0"/>
              <a:t>Gestión legal y jurídica.</a:t>
            </a:r>
          </a:p>
          <a:p>
            <a:pPr marL="144000" indent="-144000">
              <a:lnSpc>
                <a:spcPct val="100000"/>
              </a:lnSpc>
              <a:spcBef>
                <a:spcPts val="600"/>
              </a:spcBef>
              <a:buClr>
                <a:srgbClr val="035A93"/>
              </a:buClr>
              <a:buFont typeface="Wingdings" panose="05000000000000000000" pitchFamily="2" charset="2"/>
              <a:buChar char="ü"/>
            </a:pPr>
            <a:r>
              <a:rPr lang="es-CO" sz="1400" dirty="0"/>
              <a:t>Atención al ciudadano.</a:t>
            </a:r>
          </a:p>
          <a:p>
            <a:pPr marL="144000" indent="-144000">
              <a:lnSpc>
                <a:spcPct val="100000"/>
              </a:lnSpc>
              <a:spcBef>
                <a:spcPts val="600"/>
              </a:spcBef>
              <a:buClr>
                <a:srgbClr val="035A93"/>
              </a:buClr>
              <a:buFont typeface="Wingdings" panose="05000000000000000000" pitchFamily="2" charset="2"/>
              <a:buChar char="ü"/>
            </a:pPr>
            <a:endParaRPr lang="es-MX" sz="1200" dirty="0"/>
          </a:p>
        </p:txBody>
      </p:sp>
    </p:spTree>
    <p:extLst>
      <p:ext uri="{BB962C8B-B14F-4D97-AF65-F5344CB8AC3E}">
        <p14:creationId xmlns:p14="http://schemas.microsoft.com/office/powerpoint/2010/main" val="35798132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A4BF42-5D2B-3CD9-2B72-FBAF024314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ción de imagen 6">
            <a:extLst>
              <a:ext uri="{FF2B5EF4-FFF2-40B4-BE49-F238E27FC236}">
                <a16:creationId xmlns:a16="http://schemas.microsoft.com/office/drawing/2014/main" id="{C3D4B958-5B67-5F43-E9C9-BAB6B26FE3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9" b="16669"/>
          <a:stretch/>
        </p:blipFill>
        <p:spPr/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BD18EF80-BA68-4215-8E17-5994CE0AB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886" y="2709"/>
            <a:ext cx="4214588" cy="1284225"/>
          </a:xfrm>
        </p:spPr>
        <p:txBody>
          <a:bodyPr/>
          <a:lstStyle/>
          <a:p>
            <a:r>
              <a:rPr lang="es-ES" dirty="0"/>
              <a:t>Temas</a:t>
            </a:r>
            <a:endParaRPr lang="es-CO" dirty="0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5F3A8B7F-34F0-F3F2-595D-D37A1E660645}"/>
              </a:ext>
            </a:extLst>
          </p:cNvPr>
          <p:cNvSpPr/>
          <p:nvPr/>
        </p:nvSpPr>
        <p:spPr>
          <a:xfrm>
            <a:off x="9862734" y="1799166"/>
            <a:ext cx="970640" cy="970640"/>
          </a:xfrm>
          <a:prstGeom prst="ellipse">
            <a:avLst/>
          </a:prstGeom>
          <a:solidFill>
            <a:srgbClr val="035A93"/>
          </a:solidFill>
          <a:ln w="1174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Freeform 13">
            <a:extLst>
              <a:ext uri="{FF2B5EF4-FFF2-40B4-BE49-F238E27FC236}">
                <a16:creationId xmlns:a16="http://schemas.microsoft.com/office/drawing/2014/main" id="{8E8A27DE-FD40-1E09-B283-97E3DEEEEE38}"/>
              </a:ext>
            </a:extLst>
          </p:cNvPr>
          <p:cNvSpPr>
            <a:spLocks noEditPoints="1"/>
          </p:cNvSpPr>
          <p:nvPr/>
        </p:nvSpPr>
        <p:spPr bwMode="auto">
          <a:xfrm>
            <a:off x="10118291" y="2059572"/>
            <a:ext cx="459526" cy="449827"/>
          </a:xfrm>
          <a:custGeom>
            <a:avLst/>
            <a:gdLst>
              <a:gd name="T0" fmla="*/ 3403 w 14490"/>
              <a:gd name="T1" fmla="*/ 6622 h 16128"/>
              <a:gd name="T2" fmla="*/ 3028 w 14490"/>
              <a:gd name="T3" fmla="*/ 5759 h 16128"/>
              <a:gd name="T4" fmla="*/ 3071 w 14490"/>
              <a:gd name="T5" fmla="*/ 4718 h 16128"/>
              <a:gd name="T6" fmla="*/ 3552 w 14490"/>
              <a:gd name="T7" fmla="*/ 3730 h 16128"/>
              <a:gd name="T8" fmla="*/ 4319 w 14490"/>
              <a:gd name="T9" fmla="*/ 3088 h 16128"/>
              <a:gd name="T10" fmla="*/ 5212 w 14490"/>
              <a:gd name="T11" fmla="*/ 2893 h 16128"/>
              <a:gd name="T12" fmla="*/ 6053 w 14490"/>
              <a:gd name="T13" fmla="*/ 3219 h 16128"/>
              <a:gd name="T14" fmla="*/ 6580 w 14490"/>
              <a:gd name="T15" fmla="*/ 3964 h 16128"/>
              <a:gd name="T16" fmla="*/ 6711 w 14490"/>
              <a:gd name="T17" fmla="*/ 4954 h 16128"/>
              <a:gd name="T18" fmla="*/ 6396 w 14490"/>
              <a:gd name="T19" fmla="*/ 6008 h 16128"/>
              <a:gd name="T20" fmla="*/ 5723 w 14490"/>
              <a:gd name="T21" fmla="*/ 6804 h 16128"/>
              <a:gd name="T22" fmla="*/ 4861 w 14490"/>
              <a:gd name="T23" fmla="*/ 7188 h 16128"/>
              <a:gd name="T24" fmla="*/ 10315 w 14490"/>
              <a:gd name="T25" fmla="*/ 13456 h 16128"/>
              <a:gd name="T26" fmla="*/ 9680 w 14490"/>
              <a:gd name="T27" fmla="*/ 13147 h 16128"/>
              <a:gd name="T28" fmla="*/ 9271 w 14490"/>
              <a:gd name="T29" fmla="*/ 12523 h 16128"/>
              <a:gd name="T30" fmla="*/ 9160 w 14490"/>
              <a:gd name="T31" fmla="*/ 11706 h 16128"/>
              <a:gd name="T32" fmla="*/ 9392 w 14490"/>
              <a:gd name="T33" fmla="*/ 10879 h 16128"/>
              <a:gd name="T34" fmla="*/ 9892 w 14490"/>
              <a:gd name="T35" fmla="*/ 10286 h 16128"/>
              <a:gd name="T36" fmla="*/ 10555 w 14490"/>
              <a:gd name="T37" fmla="*/ 10023 h 16128"/>
              <a:gd name="T38" fmla="*/ 11247 w 14490"/>
              <a:gd name="T39" fmla="*/ 10172 h 16128"/>
              <a:gd name="T40" fmla="*/ 11755 w 14490"/>
              <a:gd name="T41" fmla="*/ 10685 h 16128"/>
              <a:gd name="T42" fmla="*/ 11994 w 14490"/>
              <a:gd name="T43" fmla="*/ 11439 h 16128"/>
              <a:gd name="T44" fmla="*/ 11897 w 14490"/>
              <a:gd name="T45" fmla="*/ 12299 h 16128"/>
              <a:gd name="T46" fmla="*/ 11490 w 14490"/>
              <a:gd name="T47" fmla="*/ 12999 h 16128"/>
              <a:gd name="T48" fmla="*/ 10881 w 14490"/>
              <a:gd name="T49" fmla="*/ 13405 h 16128"/>
              <a:gd name="T50" fmla="*/ 13353 w 14490"/>
              <a:gd name="T51" fmla="*/ 10554 h 16128"/>
              <a:gd name="T52" fmla="*/ 13075 w 14490"/>
              <a:gd name="T53" fmla="*/ 10043 h 16128"/>
              <a:gd name="T54" fmla="*/ 11420 w 14490"/>
              <a:gd name="T55" fmla="*/ 8876 h 16128"/>
              <a:gd name="T56" fmla="*/ 10884 w 14490"/>
              <a:gd name="T57" fmla="*/ 8801 h 16128"/>
              <a:gd name="T58" fmla="*/ 9003 w 14490"/>
              <a:gd name="T59" fmla="*/ 9412 h 16128"/>
              <a:gd name="T60" fmla="*/ 8676 w 14490"/>
              <a:gd name="T61" fmla="*/ 9703 h 16128"/>
              <a:gd name="T62" fmla="*/ 7821 w 14490"/>
              <a:gd name="T63" fmla="*/ 11317 h 16128"/>
              <a:gd name="T64" fmla="*/ 7756 w 14490"/>
              <a:gd name="T65" fmla="*/ 11808 h 16128"/>
              <a:gd name="T66" fmla="*/ 7070 w 14490"/>
              <a:gd name="T67" fmla="*/ 13510 h 16128"/>
              <a:gd name="T68" fmla="*/ 8382 w 14490"/>
              <a:gd name="T69" fmla="*/ 13890 h 16128"/>
              <a:gd name="T70" fmla="*/ 9082 w 14490"/>
              <a:gd name="T71" fmla="*/ 15628 h 16128"/>
              <a:gd name="T72" fmla="*/ 9973 w 14490"/>
              <a:gd name="T73" fmla="*/ 14923 h 16128"/>
              <a:gd name="T74" fmla="*/ 11873 w 14490"/>
              <a:gd name="T75" fmla="*/ 14682 h 16128"/>
              <a:gd name="T76" fmla="*/ 12241 w 14490"/>
              <a:gd name="T77" fmla="*/ 14462 h 16128"/>
              <a:gd name="T78" fmla="*/ 13921 w 14490"/>
              <a:gd name="T79" fmla="*/ 13743 h 16128"/>
              <a:gd name="T80" fmla="*/ 13520 w 14490"/>
              <a:gd name="T81" fmla="*/ 12541 h 16128"/>
              <a:gd name="T82" fmla="*/ 13352 w 14490"/>
              <a:gd name="T83" fmla="*/ 10552 h 16128"/>
              <a:gd name="T84" fmla="*/ 8484 w 14490"/>
              <a:gd name="T85" fmla="*/ 3757 h 16128"/>
              <a:gd name="T86" fmla="*/ 8952 w 14490"/>
              <a:gd name="T87" fmla="*/ 2127 h 16128"/>
              <a:gd name="T88" fmla="*/ 6180 w 14490"/>
              <a:gd name="T89" fmla="*/ 1509 h 16128"/>
              <a:gd name="T90" fmla="*/ 5282 w 14490"/>
              <a:gd name="T91" fmla="*/ 0 h 16128"/>
              <a:gd name="T92" fmla="*/ 3157 w 14490"/>
              <a:gd name="T93" fmla="*/ 1919 h 16128"/>
              <a:gd name="T94" fmla="*/ 1542 w 14490"/>
              <a:gd name="T95" fmla="*/ 1714 h 16128"/>
              <a:gd name="T96" fmla="*/ 1365 w 14490"/>
              <a:gd name="T97" fmla="*/ 4218 h 16128"/>
              <a:gd name="T98" fmla="*/ 1222 w 14490"/>
              <a:gd name="T99" fmla="*/ 4819 h 16128"/>
              <a:gd name="T100" fmla="*/ 1483 w 14490"/>
              <a:gd name="T101" fmla="*/ 7017 h 16128"/>
              <a:gd name="T102" fmla="*/ 1733 w 14490"/>
              <a:gd name="T103" fmla="*/ 7501 h 16128"/>
              <a:gd name="T104" fmla="*/ 3088 w 14490"/>
              <a:gd name="T105" fmla="*/ 8773 h 16128"/>
              <a:gd name="T106" fmla="*/ 3494 w 14490"/>
              <a:gd name="T107" fmla="*/ 8955 h 16128"/>
              <a:gd name="T108" fmla="*/ 5944 w 14490"/>
              <a:gd name="T109" fmla="*/ 8974 h 16128"/>
              <a:gd name="T110" fmla="*/ 6505 w 14490"/>
              <a:gd name="T111" fmla="*/ 8731 h 16128"/>
              <a:gd name="T112" fmla="*/ 8143 w 14490"/>
              <a:gd name="T113" fmla="*/ 7139 h 16128"/>
              <a:gd name="T114" fmla="*/ 8440 w 14490"/>
              <a:gd name="T115" fmla="*/ 6505 h 16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4490" h="16128">
                <a:moveTo>
                  <a:pt x="4054" y="7107"/>
                </a:moveTo>
                <a:lnTo>
                  <a:pt x="3968" y="7071"/>
                </a:lnTo>
                <a:lnTo>
                  <a:pt x="3885" y="7030"/>
                </a:lnTo>
                <a:lnTo>
                  <a:pt x="3806" y="6984"/>
                </a:lnTo>
                <a:lnTo>
                  <a:pt x="3730" y="6934"/>
                </a:lnTo>
                <a:lnTo>
                  <a:pt x="3659" y="6880"/>
                </a:lnTo>
                <a:lnTo>
                  <a:pt x="3589" y="6821"/>
                </a:lnTo>
                <a:lnTo>
                  <a:pt x="3523" y="6759"/>
                </a:lnTo>
                <a:lnTo>
                  <a:pt x="3462" y="6692"/>
                </a:lnTo>
                <a:lnTo>
                  <a:pt x="3403" y="6622"/>
                </a:lnTo>
                <a:lnTo>
                  <a:pt x="3348" y="6548"/>
                </a:lnTo>
                <a:lnTo>
                  <a:pt x="3297" y="6471"/>
                </a:lnTo>
                <a:lnTo>
                  <a:pt x="3250" y="6392"/>
                </a:lnTo>
                <a:lnTo>
                  <a:pt x="3207" y="6309"/>
                </a:lnTo>
                <a:lnTo>
                  <a:pt x="3166" y="6223"/>
                </a:lnTo>
                <a:lnTo>
                  <a:pt x="3131" y="6135"/>
                </a:lnTo>
                <a:lnTo>
                  <a:pt x="3099" y="6044"/>
                </a:lnTo>
                <a:lnTo>
                  <a:pt x="3071" y="5951"/>
                </a:lnTo>
                <a:lnTo>
                  <a:pt x="3047" y="5855"/>
                </a:lnTo>
                <a:lnTo>
                  <a:pt x="3028" y="5759"/>
                </a:lnTo>
                <a:lnTo>
                  <a:pt x="3013" y="5660"/>
                </a:lnTo>
                <a:lnTo>
                  <a:pt x="3002" y="5559"/>
                </a:lnTo>
                <a:lnTo>
                  <a:pt x="2995" y="5457"/>
                </a:lnTo>
                <a:lnTo>
                  <a:pt x="2992" y="5354"/>
                </a:lnTo>
                <a:lnTo>
                  <a:pt x="2994" y="5250"/>
                </a:lnTo>
                <a:lnTo>
                  <a:pt x="3000" y="5145"/>
                </a:lnTo>
                <a:lnTo>
                  <a:pt x="3011" y="5039"/>
                </a:lnTo>
                <a:lnTo>
                  <a:pt x="3026" y="4932"/>
                </a:lnTo>
                <a:lnTo>
                  <a:pt x="3046" y="4825"/>
                </a:lnTo>
                <a:lnTo>
                  <a:pt x="3071" y="4718"/>
                </a:lnTo>
                <a:lnTo>
                  <a:pt x="3101" y="4612"/>
                </a:lnTo>
                <a:lnTo>
                  <a:pt x="3135" y="4505"/>
                </a:lnTo>
                <a:lnTo>
                  <a:pt x="3174" y="4398"/>
                </a:lnTo>
                <a:lnTo>
                  <a:pt x="3217" y="4292"/>
                </a:lnTo>
                <a:lnTo>
                  <a:pt x="3264" y="4190"/>
                </a:lnTo>
                <a:lnTo>
                  <a:pt x="3315" y="4091"/>
                </a:lnTo>
                <a:lnTo>
                  <a:pt x="3370" y="3996"/>
                </a:lnTo>
                <a:lnTo>
                  <a:pt x="3427" y="3904"/>
                </a:lnTo>
                <a:lnTo>
                  <a:pt x="3488" y="3814"/>
                </a:lnTo>
                <a:lnTo>
                  <a:pt x="3552" y="3730"/>
                </a:lnTo>
                <a:lnTo>
                  <a:pt x="3618" y="3647"/>
                </a:lnTo>
                <a:lnTo>
                  <a:pt x="3687" y="3569"/>
                </a:lnTo>
                <a:lnTo>
                  <a:pt x="3759" y="3495"/>
                </a:lnTo>
                <a:lnTo>
                  <a:pt x="3833" y="3424"/>
                </a:lnTo>
                <a:lnTo>
                  <a:pt x="3909" y="3358"/>
                </a:lnTo>
                <a:lnTo>
                  <a:pt x="3987" y="3295"/>
                </a:lnTo>
                <a:lnTo>
                  <a:pt x="4068" y="3237"/>
                </a:lnTo>
                <a:lnTo>
                  <a:pt x="4150" y="3182"/>
                </a:lnTo>
                <a:lnTo>
                  <a:pt x="4234" y="3133"/>
                </a:lnTo>
                <a:lnTo>
                  <a:pt x="4319" y="3088"/>
                </a:lnTo>
                <a:lnTo>
                  <a:pt x="4405" y="3046"/>
                </a:lnTo>
                <a:lnTo>
                  <a:pt x="4491" y="3010"/>
                </a:lnTo>
                <a:lnTo>
                  <a:pt x="4580" y="2978"/>
                </a:lnTo>
                <a:lnTo>
                  <a:pt x="4669" y="2951"/>
                </a:lnTo>
                <a:lnTo>
                  <a:pt x="4759" y="2929"/>
                </a:lnTo>
                <a:lnTo>
                  <a:pt x="4849" y="2911"/>
                </a:lnTo>
                <a:lnTo>
                  <a:pt x="4940" y="2899"/>
                </a:lnTo>
                <a:lnTo>
                  <a:pt x="5030" y="2892"/>
                </a:lnTo>
                <a:lnTo>
                  <a:pt x="5121" y="2890"/>
                </a:lnTo>
                <a:lnTo>
                  <a:pt x="5212" y="2893"/>
                </a:lnTo>
                <a:lnTo>
                  <a:pt x="5302" y="2902"/>
                </a:lnTo>
                <a:lnTo>
                  <a:pt x="5392" y="2916"/>
                </a:lnTo>
                <a:lnTo>
                  <a:pt x="5481" y="2935"/>
                </a:lnTo>
                <a:lnTo>
                  <a:pt x="5570" y="2960"/>
                </a:lnTo>
                <a:lnTo>
                  <a:pt x="5658" y="2992"/>
                </a:lnTo>
                <a:lnTo>
                  <a:pt x="5743" y="3028"/>
                </a:lnTo>
                <a:lnTo>
                  <a:pt x="5826" y="3068"/>
                </a:lnTo>
                <a:lnTo>
                  <a:pt x="5904" y="3115"/>
                </a:lnTo>
                <a:lnTo>
                  <a:pt x="5980" y="3164"/>
                </a:lnTo>
                <a:lnTo>
                  <a:pt x="6053" y="3219"/>
                </a:lnTo>
                <a:lnTo>
                  <a:pt x="6122" y="3278"/>
                </a:lnTo>
                <a:lnTo>
                  <a:pt x="6187" y="3341"/>
                </a:lnTo>
                <a:lnTo>
                  <a:pt x="6249" y="3407"/>
                </a:lnTo>
                <a:lnTo>
                  <a:pt x="6308" y="3477"/>
                </a:lnTo>
                <a:lnTo>
                  <a:pt x="6362" y="3550"/>
                </a:lnTo>
                <a:lnTo>
                  <a:pt x="6414" y="3627"/>
                </a:lnTo>
                <a:lnTo>
                  <a:pt x="6461" y="3707"/>
                </a:lnTo>
                <a:lnTo>
                  <a:pt x="6505" y="3790"/>
                </a:lnTo>
                <a:lnTo>
                  <a:pt x="6544" y="3876"/>
                </a:lnTo>
                <a:lnTo>
                  <a:pt x="6580" y="3964"/>
                </a:lnTo>
                <a:lnTo>
                  <a:pt x="6612" y="4055"/>
                </a:lnTo>
                <a:lnTo>
                  <a:pt x="6640" y="4148"/>
                </a:lnTo>
                <a:lnTo>
                  <a:pt x="6663" y="4243"/>
                </a:lnTo>
                <a:lnTo>
                  <a:pt x="6683" y="4340"/>
                </a:lnTo>
                <a:lnTo>
                  <a:pt x="6699" y="4439"/>
                </a:lnTo>
                <a:lnTo>
                  <a:pt x="6710" y="4539"/>
                </a:lnTo>
                <a:lnTo>
                  <a:pt x="6717" y="4641"/>
                </a:lnTo>
                <a:lnTo>
                  <a:pt x="6719" y="4745"/>
                </a:lnTo>
                <a:lnTo>
                  <a:pt x="6717" y="4848"/>
                </a:lnTo>
                <a:lnTo>
                  <a:pt x="6711" y="4954"/>
                </a:lnTo>
                <a:lnTo>
                  <a:pt x="6700" y="5060"/>
                </a:lnTo>
                <a:lnTo>
                  <a:pt x="6685" y="5166"/>
                </a:lnTo>
                <a:lnTo>
                  <a:pt x="6664" y="5273"/>
                </a:lnTo>
                <a:lnTo>
                  <a:pt x="6640" y="5381"/>
                </a:lnTo>
                <a:lnTo>
                  <a:pt x="6611" y="5488"/>
                </a:lnTo>
                <a:lnTo>
                  <a:pt x="6576" y="5594"/>
                </a:lnTo>
                <a:lnTo>
                  <a:pt x="6537" y="5701"/>
                </a:lnTo>
                <a:lnTo>
                  <a:pt x="6494" y="5806"/>
                </a:lnTo>
                <a:lnTo>
                  <a:pt x="6446" y="5908"/>
                </a:lnTo>
                <a:lnTo>
                  <a:pt x="6396" y="6008"/>
                </a:lnTo>
                <a:lnTo>
                  <a:pt x="6341" y="6102"/>
                </a:lnTo>
                <a:lnTo>
                  <a:pt x="6283" y="6195"/>
                </a:lnTo>
                <a:lnTo>
                  <a:pt x="6223" y="6284"/>
                </a:lnTo>
                <a:lnTo>
                  <a:pt x="6159" y="6370"/>
                </a:lnTo>
                <a:lnTo>
                  <a:pt x="6092" y="6451"/>
                </a:lnTo>
                <a:lnTo>
                  <a:pt x="6024" y="6530"/>
                </a:lnTo>
                <a:lnTo>
                  <a:pt x="5952" y="6603"/>
                </a:lnTo>
                <a:lnTo>
                  <a:pt x="5878" y="6674"/>
                </a:lnTo>
                <a:lnTo>
                  <a:pt x="5801" y="6740"/>
                </a:lnTo>
                <a:lnTo>
                  <a:pt x="5723" y="6804"/>
                </a:lnTo>
                <a:lnTo>
                  <a:pt x="5643" y="6862"/>
                </a:lnTo>
                <a:lnTo>
                  <a:pt x="5561" y="6916"/>
                </a:lnTo>
                <a:lnTo>
                  <a:pt x="5477" y="6966"/>
                </a:lnTo>
                <a:lnTo>
                  <a:pt x="5392" y="7012"/>
                </a:lnTo>
                <a:lnTo>
                  <a:pt x="5306" y="7053"/>
                </a:lnTo>
                <a:lnTo>
                  <a:pt x="5219" y="7089"/>
                </a:lnTo>
                <a:lnTo>
                  <a:pt x="5130" y="7121"/>
                </a:lnTo>
                <a:lnTo>
                  <a:pt x="5041" y="7148"/>
                </a:lnTo>
                <a:lnTo>
                  <a:pt x="4951" y="7170"/>
                </a:lnTo>
                <a:lnTo>
                  <a:pt x="4861" y="7188"/>
                </a:lnTo>
                <a:lnTo>
                  <a:pt x="4770" y="7200"/>
                </a:lnTo>
                <a:lnTo>
                  <a:pt x="4680" y="7207"/>
                </a:lnTo>
                <a:lnTo>
                  <a:pt x="4589" y="7209"/>
                </a:lnTo>
                <a:lnTo>
                  <a:pt x="4498" y="7206"/>
                </a:lnTo>
                <a:lnTo>
                  <a:pt x="4409" y="7197"/>
                </a:lnTo>
                <a:lnTo>
                  <a:pt x="4319" y="7183"/>
                </a:lnTo>
                <a:lnTo>
                  <a:pt x="4230" y="7164"/>
                </a:lnTo>
                <a:lnTo>
                  <a:pt x="4141" y="7139"/>
                </a:lnTo>
                <a:lnTo>
                  <a:pt x="4054" y="7107"/>
                </a:lnTo>
                <a:close/>
                <a:moveTo>
                  <a:pt x="10315" y="13456"/>
                </a:moveTo>
                <a:lnTo>
                  <a:pt x="10243" y="13443"/>
                </a:lnTo>
                <a:lnTo>
                  <a:pt x="10173" y="13426"/>
                </a:lnTo>
                <a:lnTo>
                  <a:pt x="10105" y="13404"/>
                </a:lnTo>
                <a:lnTo>
                  <a:pt x="10038" y="13378"/>
                </a:lnTo>
                <a:lnTo>
                  <a:pt x="9973" y="13349"/>
                </a:lnTo>
                <a:lnTo>
                  <a:pt x="9911" y="13316"/>
                </a:lnTo>
                <a:lnTo>
                  <a:pt x="9850" y="13278"/>
                </a:lnTo>
                <a:lnTo>
                  <a:pt x="9790" y="13238"/>
                </a:lnTo>
                <a:lnTo>
                  <a:pt x="9734" y="13195"/>
                </a:lnTo>
                <a:lnTo>
                  <a:pt x="9680" y="13147"/>
                </a:lnTo>
                <a:lnTo>
                  <a:pt x="9628" y="13097"/>
                </a:lnTo>
                <a:lnTo>
                  <a:pt x="9577" y="13045"/>
                </a:lnTo>
                <a:lnTo>
                  <a:pt x="9530" y="12988"/>
                </a:lnTo>
                <a:lnTo>
                  <a:pt x="9485" y="12929"/>
                </a:lnTo>
                <a:lnTo>
                  <a:pt x="9443" y="12867"/>
                </a:lnTo>
                <a:lnTo>
                  <a:pt x="9402" y="12804"/>
                </a:lnTo>
                <a:lnTo>
                  <a:pt x="9366" y="12737"/>
                </a:lnTo>
                <a:lnTo>
                  <a:pt x="9332" y="12668"/>
                </a:lnTo>
                <a:lnTo>
                  <a:pt x="9299" y="12597"/>
                </a:lnTo>
                <a:lnTo>
                  <a:pt x="9271" y="12523"/>
                </a:lnTo>
                <a:lnTo>
                  <a:pt x="9246" y="12449"/>
                </a:lnTo>
                <a:lnTo>
                  <a:pt x="9222" y="12372"/>
                </a:lnTo>
                <a:lnTo>
                  <a:pt x="9203" y="12294"/>
                </a:lnTo>
                <a:lnTo>
                  <a:pt x="9187" y="12213"/>
                </a:lnTo>
                <a:lnTo>
                  <a:pt x="9174" y="12131"/>
                </a:lnTo>
                <a:lnTo>
                  <a:pt x="9164" y="12049"/>
                </a:lnTo>
                <a:lnTo>
                  <a:pt x="9158" y="11965"/>
                </a:lnTo>
                <a:lnTo>
                  <a:pt x="9155" y="11879"/>
                </a:lnTo>
                <a:lnTo>
                  <a:pt x="9156" y="11793"/>
                </a:lnTo>
                <a:lnTo>
                  <a:pt x="9160" y="11706"/>
                </a:lnTo>
                <a:lnTo>
                  <a:pt x="9168" y="11618"/>
                </a:lnTo>
                <a:lnTo>
                  <a:pt x="9179" y="11530"/>
                </a:lnTo>
                <a:lnTo>
                  <a:pt x="9194" y="11442"/>
                </a:lnTo>
                <a:lnTo>
                  <a:pt x="9213" y="11356"/>
                </a:lnTo>
                <a:lnTo>
                  <a:pt x="9236" y="11271"/>
                </a:lnTo>
                <a:lnTo>
                  <a:pt x="9261" y="11189"/>
                </a:lnTo>
                <a:lnTo>
                  <a:pt x="9289" y="11108"/>
                </a:lnTo>
                <a:lnTo>
                  <a:pt x="9320" y="11030"/>
                </a:lnTo>
                <a:lnTo>
                  <a:pt x="9355" y="10954"/>
                </a:lnTo>
                <a:lnTo>
                  <a:pt x="9392" y="10879"/>
                </a:lnTo>
                <a:lnTo>
                  <a:pt x="9432" y="10808"/>
                </a:lnTo>
                <a:lnTo>
                  <a:pt x="9474" y="10739"/>
                </a:lnTo>
                <a:lnTo>
                  <a:pt x="9519" y="10673"/>
                </a:lnTo>
                <a:lnTo>
                  <a:pt x="9566" y="10608"/>
                </a:lnTo>
                <a:lnTo>
                  <a:pt x="9616" y="10548"/>
                </a:lnTo>
                <a:lnTo>
                  <a:pt x="9667" y="10489"/>
                </a:lnTo>
                <a:lnTo>
                  <a:pt x="9721" y="10434"/>
                </a:lnTo>
                <a:lnTo>
                  <a:pt x="9776" y="10381"/>
                </a:lnTo>
                <a:lnTo>
                  <a:pt x="9833" y="10332"/>
                </a:lnTo>
                <a:lnTo>
                  <a:pt x="9892" y="10286"/>
                </a:lnTo>
                <a:lnTo>
                  <a:pt x="9953" y="10243"/>
                </a:lnTo>
                <a:lnTo>
                  <a:pt x="10015" y="10204"/>
                </a:lnTo>
                <a:lnTo>
                  <a:pt x="10078" y="10168"/>
                </a:lnTo>
                <a:lnTo>
                  <a:pt x="10144" y="10135"/>
                </a:lnTo>
                <a:lnTo>
                  <a:pt x="10210" y="10107"/>
                </a:lnTo>
                <a:lnTo>
                  <a:pt x="10278" y="10082"/>
                </a:lnTo>
                <a:lnTo>
                  <a:pt x="10345" y="10062"/>
                </a:lnTo>
                <a:lnTo>
                  <a:pt x="10415" y="10045"/>
                </a:lnTo>
                <a:lnTo>
                  <a:pt x="10485" y="10032"/>
                </a:lnTo>
                <a:lnTo>
                  <a:pt x="10555" y="10023"/>
                </a:lnTo>
                <a:lnTo>
                  <a:pt x="10626" y="10019"/>
                </a:lnTo>
                <a:lnTo>
                  <a:pt x="10698" y="10019"/>
                </a:lnTo>
                <a:lnTo>
                  <a:pt x="10771" y="10023"/>
                </a:lnTo>
                <a:lnTo>
                  <a:pt x="10842" y="10032"/>
                </a:lnTo>
                <a:lnTo>
                  <a:pt x="10914" y="10045"/>
                </a:lnTo>
                <a:lnTo>
                  <a:pt x="10984" y="10062"/>
                </a:lnTo>
                <a:lnTo>
                  <a:pt x="11053" y="10084"/>
                </a:lnTo>
                <a:lnTo>
                  <a:pt x="11119" y="10109"/>
                </a:lnTo>
                <a:lnTo>
                  <a:pt x="11184" y="10138"/>
                </a:lnTo>
                <a:lnTo>
                  <a:pt x="11247" y="10172"/>
                </a:lnTo>
                <a:lnTo>
                  <a:pt x="11307" y="10209"/>
                </a:lnTo>
                <a:lnTo>
                  <a:pt x="11367" y="10249"/>
                </a:lnTo>
                <a:lnTo>
                  <a:pt x="11424" y="10293"/>
                </a:lnTo>
                <a:lnTo>
                  <a:pt x="11478" y="10340"/>
                </a:lnTo>
                <a:lnTo>
                  <a:pt x="11530" y="10390"/>
                </a:lnTo>
                <a:lnTo>
                  <a:pt x="11580" y="10444"/>
                </a:lnTo>
                <a:lnTo>
                  <a:pt x="11628" y="10499"/>
                </a:lnTo>
                <a:lnTo>
                  <a:pt x="11672" y="10559"/>
                </a:lnTo>
                <a:lnTo>
                  <a:pt x="11715" y="10620"/>
                </a:lnTo>
                <a:lnTo>
                  <a:pt x="11755" y="10685"/>
                </a:lnTo>
                <a:lnTo>
                  <a:pt x="11793" y="10751"/>
                </a:lnTo>
                <a:lnTo>
                  <a:pt x="11827" y="10820"/>
                </a:lnTo>
                <a:lnTo>
                  <a:pt x="11858" y="10890"/>
                </a:lnTo>
                <a:lnTo>
                  <a:pt x="11887" y="10964"/>
                </a:lnTo>
                <a:lnTo>
                  <a:pt x="11912" y="11039"/>
                </a:lnTo>
                <a:lnTo>
                  <a:pt x="11935" y="11116"/>
                </a:lnTo>
                <a:lnTo>
                  <a:pt x="11954" y="11195"/>
                </a:lnTo>
                <a:lnTo>
                  <a:pt x="11970" y="11274"/>
                </a:lnTo>
                <a:lnTo>
                  <a:pt x="11984" y="11356"/>
                </a:lnTo>
                <a:lnTo>
                  <a:pt x="11994" y="11439"/>
                </a:lnTo>
                <a:lnTo>
                  <a:pt x="12000" y="11523"/>
                </a:lnTo>
                <a:lnTo>
                  <a:pt x="12003" y="11609"/>
                </a:lnTo>
                <a:lnTo>
                  <a:pt x="12002" y="11695"/>
                </a:lnTo>
                <a:lnTo>
                  <a:pt x="11998" y="11782"/>
                </a:lnTo>
                <a:lnTo>
                  <a:pt x="11990" y="11870"/>
                </a:lnTo>
                <a:lnTo>
                  <a:pt x="11978" y="11958"/>
                </a:lnTo>
                <a:lnTo>
                  <a:pt x="11962" y="12046"/>
                </a:lnTo>
                <a:lnTo>
                  <a:pt x="11944" y="12132"/>
                </a:lnTo>
                <a:lnTo>
                  <a:pt x="11922" y="12216"/>
                </a:lnTo>
                <a:lnTo>
                  <a:pt x="11897" y="12299"/>
                </a:lnTo>
                <a:lnTo>
                  <a:pt x="11868" y="12379"/>
                </a:lnTo>
                <a:lnTo>
                  <a:pt x="11837" y="12458"/>
                </a:lnTo>
                <a:lnTo>
                  <a:pt x="11803" y="12534"/>
                </a:lnTo>
                <a:lnTo>
                  <a:pt x="11765" y="12608"/>
                </a:lnTo>
                <a:lnTo>
                  <a:pt x="11726" y="12680"/>
                </a:lnTo>
                <a:lnTo>
                  <a:pt x="11683" y="12749"/>
                </a:lnTo>
                <a:lnTo>
                  <a:pt x="11639" y="12816"/>
                </a:lnTo>
                <a:lnTo>
                  <a:pt x="11591" y="12879"/>
                </a:lnTo>
                <a:lnTo>
                  <a:pt x="11543" y="12941"/>
                </a:lnTo>
                <a:lnTo>
                  <a:pt x="11490" y="12999"/>
                </a:lnTo>
                <a:lnTo>
                  <a:pt x="11438" y="13055"/>
                </a:lnTo>
                <a:lnTo>
                  <a:pt x="11382" y="13107"/>
                </a:lnTo>
                <a:lnTo>
                  <a:pt x="11325" y="13155"/>
                </a:lnTo>
                <a:lnTo>
                  <a:pt x="11265" y="13202"/>
                </a:lnTo>
                <a:lnTo>
                  <a:pt x="11204" y="13244"/>
                </a:lnTo>
                <a:lnTo>
                  <a:pt x="11143" y="13284"/>
                </a:lnTo>
                <a:lnTo>
                  <a:pt x="11079" y="13320"/>
                </a:lnTo>
                <a:lnTo>
                  <a:pt x="11014" y="13352"/>
                </a:lnTo>
                <a:lnTo>
                  <a:pt x="10948" y="13380"/>
                </a:lnTo>
                <a:lnTo>
                  <a:pt x="10881" y="13405"/>
                </a:lnTo>
                <a:lnTo>
                  <a:pt x="10812" y="13427"/>
                </a:lnTo>
                <a:lnTo>
                  <a:pt x="10743" y="13444"/>
                </a:lnTo>
                <a:lnTo>
                  <a:pt x="10673" y="13456"/>
                </a:lnTo>
                <a:lnTo>
                  <a:pt x="10602" y="13465"/>
                </a:lnTo>
                <a:lnTo>
                  <a:pt x="10531" y="13469"/>
                </a:lnTo>
                <a:lnTo>
                  <a:pt x="10459" y="13469"/>
                </a:lnTo>
                <a:lnTo>
                  <a:pt x="10388" y="13465"/>
                </a:lnTo>
                <a:lnTo>
                  <a:pt x="10315" y="13456"/>
                </a:lnTo>
                <a:close/>
                <a:moveTo>
                  <a:pt x="13352" y="10552"/>
                </a:moveTo>
                <a:lnTo>
                  <a:pt x="13353" y="10554"/>
                </a:lnTo>
                <a:lnTo>
                  <a:pt x="13330" y="10499"/>
                </a:lnTo>
                <a:lnTo>
                  <a:pt x="13304" y="10447"/>
                </a:lnTo>
                <a:lnTo>
                  <a:pt x="13279" y="10393"/>
                </a:lnTo>
                <a:lnTo>
                  <a:pt x="13253" y="10342"/>
                </a:lnTo>
                <a:lnTo>
                  <a:pt x="13226" y="10291"/>
                </a:lnTo>
                <a:lnTo>
                  <a:pt x="13197" y="10239"/>
                </a:lnTo>
                <a:lnTo>
                  <a:pt x="13168" y="10189"/>
                </a:lnTo>
                <a:lnTo>
                  <a:pt x="13138" y="10139"/>
                </a:lnTo>
                <a:lnTo>
                  <a:pt x="13106" y="10091"/>
                </a:lnTo>
                <a:lnTo>
                  <a:pt x="13075" y="10043"/>
                </a:lnTo>
                <a:lnTo>
                  <a:pt x="13042" y="9994"/>
                </a:lnTo>
                <a:lnTo>
                  <a:pt x="13008" y="9948"/>
                </a:lnTo>
                <a:lnTo>
                  <a:pt x="12973" y="9902"/>
                </a:lnTo>
                <a:lnTo>
                  <a:pt x="12938" y="9856"/>
                </a:lnTo>
                <a:lnTo>
                  <a:pt x="12901" y="9811"/>
                </a:lnTo>
                <a:lnTo>
                  <a:pt x="12864" y="9767"/>
                </a:lnTo>
                <a:lnTo>
                  <a:pt x="12865" y="9767"/>
                </a:lnTo>
                <a:lnTo>
                  <a:pt x="13219" y="8811"/>
                </a:lnTo>
                <a:lnTo>
                  <a:pt x="12080" y="8169"/>
                </a:lnTo>
                <a:lnTo>
                  <a:pt x="11420" y="8876"/>
                </a:lnTo>
                <a:lnTo>
                  <a:pt x="11366" y="8864"/>
                </a:lnTo>
                <a:lnTo>
                  <a:pt x="11312" y="8852"/>
                </a:lnTo>
                <a:lnTo>
                  <a:pt x="11259" y="8842"/>
                </a:lnTo>
                <a:lnTo>
                  <a:pt x="11205" y="8833"/>
                </a:lnTo>
                <a:lnTo>
                  <a:pt x="11152" y="8825"/>
                </a:lnTo>
                <a:lnTo>
                  <a:pt x="11098" y="8818"/>
                </a:lnTo>
                <a:lnTo>
                  <a:pt x="11045" y="8812"/>
                </a:lnTo>
                <a:lnTo>
                  <a:pt x="10991" y="8807"/>
                </a:lnTo>
                <a:lnTo>
                  <a:pt x="10937" y="8803"/>
                </a:lnTo>
                <a:lnTo>
                  <a:pt x="10884" y="8801"/>
                </a:lnTo>
                <a:lnTo>
                  <a:pt x="10830" y="8799"/>
                </a:lnTo>
                <a:lnTo>
                  <a:pt x="10777" y="8798"/>
                </a:lnTo>
                <a:lnTo>
                  <a:pt x="10724" y="8799"/>
                </a:lnTo>
                <a:lnTo>
                  <a:pt x="10671" y="8800"/>
                </a:lnTo>
                <a:lnTo>
                  <a:pt x="10618" y="8802"/>
                </a:lnTo>
                <a:lnTo>
                  <a:pt x="10566" y="8805"/>
                </a:lnTo>
                <a:lnTo>
                  <a:pt x="10567" y="8805"/>
                </a:lnTo>
                <a:lnTo>
                  <a:pt x="10045" y="7804"/>
                </a:lnTo>
                <a:lnTo>
                  <a:pt x="8990" y="8256"/>
                </a:lnTo>
                <a:lnTo>
                  <a:pt x="9003" y="9412"/>
                </a:lnTo>
                <a:lnTo>
                  <a:pt x="9004" y="9412"/>
                </a:lnTo>
                <a:lnTo>
                  <a:pt x="8966" y="9442"/>
                </a:lnTo>
                <a:lnTo>
                  <a:pt x="8927" y="9472"/>
                </a:lnTo>
                <a:lnTo>
                  <a:pt x="8890" y="9503"/>
                </a:lnTo>
                <a:lnTo>
                  <a:pt x="8853" y="9535"/>
                </a:lnTo>
                <a:lnTo>
                  <a:pt x="8817" y="9567"/>
                </a:lnTo>
                <a:lnTo>
                  <a:pt x="8781" y="9600"/>
                </a:lnTo>
                <a:lnTo>
                  <a:pt x="8745" y="9633"/>
                </a:lnTo>
                <a:lnTo>
                  <a:pt x="8710" y="9668"/>
                </a:lnTo>
                <a:lnTo>
                  <a:pt x="8676" y="9703"/>
                </a:lnTo>
                <a:lnTo>
                  <a:pt x="8641" y="9738"/>
                </a:lnTo>
                <a:lnTo>
                  <a:pt x="8607" y="9775"/>
                </a:lnTo>
                <a:lnTo>
                  <a:pt x="8575" y="9811"/>
                </a:lnTo>
                <a:lnTo>
                  <a:pt x="8541" y="9848"/>
                </a:lnTo>
                <a:lnTo>
                  <a:pt x="8510" y="9886"/>
                </a:lnTo>
                <a:lnTo>
                  <a:pt x="8479" y="9925"/>
                </a:lnTo>
                <a:lnTo>
                  <a:pt x="8447" y="9964"/>
                </a:lnTo>
                <a:lnTo>
                  <a:pt x="7473" y="9750"/>
                </a:lnTo>
                <a:lnTo>
                  <a:pt x="7134" y="10574"/>
                </a:lnTo>
                <a:lnTo>
                  <a:pt x="7821" y="11317"/>
                </a:lnTo>
                <a:lnTo>
                  <a:pt x="7822" y="11316"/>
                </a:lnTo>
                <a:lnTo>
                  <a:pt x="7810" y="11370"/>
                </a:lnTo>
                <a:lnTo>
                  <a:pt x="7800" y="11426"/>
                </a:lnTo>
                <a:lnTo>
                  <a:pt x="7791" y="11480"/>
                </a:lnTo>
                <a:lnTo>
                  <a:pt x="7783" y="11536"/>
                </a:lnTo>
                <a:lnTo>
                  <a:pt x="7776" y="11590"/>
                </a:lnTo>
                <a:lnTo>
                  <a:pt x="7769" y="11644"/>
                </a:lnTo>
                <a:lnTo>
                  <a:pt x="7764" y="11699"/>
                </a:lnTo>
                <a:lnTo>
                  <a:pt x="7759" y="11753"/>
                </a:lnTo>
                <a:lnTo>
                  <a:pt x="7756" y="11808"/>
                </a:lnTo>
                <a:lnTo>
                  <a:pt x="7753" y="11862"/>
                </a:lnTo>
                <a:lnTo>
                  <a:pt x="7751" y="11916"/>
                </a:lnTo>
                <a:lnTo>
                  <a:pt x="7751" y="11970"/>
                </a:lnTo>
                <a:lnTo>
                  <a:pt x="7751" y="12023"/>
                </a:lnTo>
                <a:lnTo>
                  <a:pt x="7752" y="12077"/>
                </a:lnTo>
                <a:lnTo>
                  <a:pt x="7753" y="12130"/>
                </a:lnTo>
                <a:lnTo>
                  <a:pt x="7756" y="12184"/>
                </a:lnTo>
                <a:lnTo>
                  <a:pt x="7756" y="12183"/>
                </a:lnTo>
                <a:lnTo>
                  <a:pt x="6850" y="12524"/>
                </a:lnTo>
                <a:lnTo>
                  <a:pt x="7070" y="13510"/>
                </a:lnTo>
                <a:lnTo>
                  <a:pt x="8188" y="13606"/>
                </a:lnTo>
                <a:lnTo>
                  <a:pt x="8188" y="13605"/>
                </a:lnTo>
                <a:lnTo>
                  <a:pt x="8211" y="13642"/>
                </a:lnTo>
                <a:lnTo>
                  <a:pt x="8234" y="13679"/>
                </a:lnTo>
                <a:lnTo>
                  <a:pt x="8257" y="13715"/>
                </a:lnTo>
                <a:lnTo>
                  <a:pt x="8281" y="13751"/>
                </a:lnTo>
                <a:lnTo>
                  <a:pt x="8306" y="13786"/>
                </a:lnTo>
                <a:lnTo>
                  <a:pt x="8330" y="13822"/>
                </a:lnTo>
                <a:lnTo>
                  <a:pt x="8355" y="13856"/>
                </a:lnTo>
                <a:lnTo>
                  <a:pt x="8382" y="13890"/>
                </a:lnTo>
                <a:lnTo>
                  <a:pt x="8408" y="13925"/>
                </a:lnTo>
                <a:lnTo>
                  <a:pt x="8434" y="13958"/>
                </a:lnTo>
                <a:lnTo>
                  <a:pt x="8461" y="13991"/>
                </a:lnTo>
                <a:lnTo>
                  <a:pt x="8490" y="14023"/>
                </a:lnTo>
                <a:lnTo>
                  <a:pt x="8518" y="14056"/>
                </a:lnTo>
                <a:lnTo>
                  <a:pt x="8546" y="14088"/>
                </a:lnTo>
                <a:lnTo>
                  <a:pt x="8576" y="14119"/>
                </a:lnTo>
                <a:lnTo>
                  <a:pt x="8605" y="14149"/>
                </a:lnTo>
                <a:lnTo>
                  <a:pt x="8136" y="15082"/>
                </a:lnTo>
                <a:lnTo>
                  <a:pt x="9082" y="15628"/>
                </a:lnTo>
                <a:lnTo>
                  <a:pt x="9735" y="14857"/>
                </a:lnTo>
                <a:lnTo>
                  <a:pt x="9759" y="14865"/>
                </a:lnTo>
                <a:lnTo>
                  <a:pt x="9784" y="14873"/>
                </a:lnTo>
                <a:lnTo>
                  <a:pt x="9809" y="14880"/>
                </a:lnTo>
                <a:lnTo>
                  <a:pt x="9834" y="14888"/>
                </a:lnTo>
                <a:lnTo>
                  <a:pt x="9859" y="14895"/>
                </a:lnTo>
                <a:lnTo>
                  <a:pt x="9884" y="14902"/>
                </a:lnTo>
                <a:lnTo>
                  <a:pt x="9910" y="14908"/>
                </a:lnTo>
                <a:lnTo>
                  <a:pt x="9935" y="14914"/>
                </a:lnTo>
                <a:lnTo>
                  <a:pt x="9973" y="14923"/>
                </a:lnTo>
                <a:lnTo>
                  <a:pt x="10011" y="14933"/>
                </a:lnTo>
                <a:lnTo>
                  <a:pt x="10049" y="14940"/>
                </a:lnTo>
                <a:lnTo>
                  <a:pt x="10087" y="14948"/>
                </a:lnTo>
                <a:lnTo>
                  <a:pt x="10125" y="14955"/>
                </a:lnTo>
                <a:lnTo>
                  <a:pt x="10162" y="14961"/>
                </a:lnTo>
                <a:lnTo>
                  <a:pt x="10201" y="14967"/>
                </a:lnTo>
                <a:lnTo>
                  <a:pt x="10239" y="14972"/>
                </a:lnTo>
                <a:lnTo>
                  <a:pt x="10960" y="16128"/>
                </a:lnTo>
                <a:lnTo>
                  <a:pt x="11947" y="15909"/>
                </a:lnTo>
                <a:lnTo>
                  <a:pt x="11873" y="14682"/>
                </a:lnTo>
                <a:lnTo>
                  <a:pt x="11873" y="14683"/>
                </a:lnTo>
                <a:lnTo>
                  <a:pt x="11916" y="14660"/>
                </a:lnTo>
                <a:lnTo>
                  <a:pt x="11957" y="14638"/>
                </a:lnTo>
                <a:lnTo>
                  <a:pt x="12000" y="14615"/>
                </a:lnTo>
                <a:lnTo>
                  <a:pt x="12040" y="14591"/>
                </a:lnTo>
                <a:lnTo>
                  <a:pt x="12082" y="14567"/>
                </a:lnTo>
                <a:lnTo>
                  <a:pt x="12122" y="14541"/>
                </a:lnTo>
                <a:lnTo>
                  <a:pt x="12162" y="14515"/>
                </a:lnTo>
                <a:lnTo>
                  <a:pt x="12202" y="14489"/>
                </a:lnTo>
                <a:lnTo>
                  <a:pt x="12241" y="14462"/>
                </a:lnTo>
                <a:lnTo>
                  <a:pt x="12281" y="14434"/>
                </a:lnTo>
                <a:lnTo>
                  <a:pt x="12319" y="14405"/>
                </a:lnTo>
                <a:lnTo>
                  <a:pt x="12357" y="14376"/>
                </a:lnTo>
                <a:lnTo>
                  <a:pt x="12395" y="14347"/>
                </a:lnTo>
                <a:lnTo>
                  <a:pt x="12432" y="14317"/>
                </a:lnTo>
                <a:lnTo>
                  <a:pt x="12470" y="14285"/>
                </a:lnTo>
                <a:lnTo>
                  <a:pt x="12506" y="14253"/>
                </a:lnTo>
                <a:lnTo>
                  <a:pt x="12506" y="14254"/>
                </a:lnTo>
                <a:lnTo>
                  <a:pt x="13423" y="14570"/>
                </a:lnTo>
                <a:lnTo>
                  <a:pt x="13921" y="13743"/>
                </a:lnTo>
                <a:lnTo>
                  <a:pt x="13336" y="13104"/>
                </a:lnTo>
                <a:lnTo>
                  <a:pt x="13361" y="13042"/>
                </a:lnTo>
                <a:lnTo>
                  <a:pt x="13385" y="12979"/>
                </a:lnTo>
                <a:lnTo>
                  <a:pt x="13410" y="12916"/>
                </a:lnTo>
                <a:lnTo>
                  <a:pt x="13432" y="12852"/>
                </a:lnTo>
                <a:lnTo>
                  <a:pt x="13453" y="12787"/>
                </a:lnTo>
                <a:lnTo>
                  <a:pt x="13472" y="12722"/>
                </a:lnTo>
                <a:lnTo>
                  <a:pt x="13491" y="12655"/>
                </a:lnTo>
                <a:lnTo>
                  <a:pt x="13509" y="12589"/>
                </a:lnTo>
                <a:lnTo>
                  <a:pt x="13520" y="12541"/>
                </a:lnTo>
                <a:lnTo>
                  <a:pt x="13531" y="12492"/>
                </a:lnTo>
                <a:lnTo>
                  <a:pt x="13540" y="12444"/>
                </a:lnTo>
                <a:lnTo>
                  <a:pt x="13549" y="12395"/>
                </a:lnTo>
                <a:lnTo>
                  <a:pt x="13558" y="12348"/>
                </a:lnTo>
                <a:lnTo>
                  <a:pt x="13565" y="12300"/>
                </a:lnTo>
                <a:lnTo>
                  <a:pt x="13572" y="12252"/>
                </a:lnTo>
                <a:lnTo>
                  <a:pt x="13578" y="12204"/>
                </a:lnTo>
                <a:lnTo>
                  <a:pt x="14490" y="11571"/>
                </a:lnTo>
                <a:lnTo>
                  <a:pt x="14292" y="10681"/>
                </a:lnTo>
                <a:lnTo>
                  <a:pt x="13352" y="10552"/>
                </a:lnTo>
                <a:close/>
                <a:moveTo>
                  <a:pt x="8636" y="4331"/>
                </a:moveTo>
                <a:lnTo>
                  <a:pt x="8636" y="4332"/>
                </a:lnTo>
                <a:lnTo>
                  <a:pt x="8621" y="4259"/>
                </a:lnTo>
                <a:lnTo>
                  <a:pt x="8606" y="4185"/>
                </a:lnTo>
                <a:lnTo>
                  <a:pt x="8589" y="4113"/>
                </a:lnTo>
                <a:lnTo>
                  <a:pt x="8570" y="4041"/>
                </a:lnTo>
                <a:lnTo>
                  <a:pt x="8550" y="3970"/>
                </a:lnTo>
                <a:lnTo>
                  <a:pt x="8529" y="3898"/>
                </a:lnTo>
                <a:lnTo>
                  <a:pt x="8507" y="3827"/>
                </a:lnTo>
                <a:lnTo>
                  <a:pt x="8484" y="3757"/>
                </a:lnTo>
                <a:lnTo>
                  <a:pt x="8458" y="3687"/>
                </a:lnTo>
                <a:lnTo>
                  <a:pt x="8432" y="3619"/>
                </a:lnTo>
                <a:lnTo>
                  <a:pt x="8404" y="3550"/>
                </a:lnTo>
                <a:lnTo>
                  <a:pt x="8374" y="3483"/>
                </a:lnTo>
                <a:lnTo>
                  <a:pt x="8344" y="3415"/>
                </a:lnTo>
                <a:lnTo>
                  <a:pt x="8313" y="3349"/>
                </a:lnTo>
                <a:lnTo>
                  <a:pt x="8280" y="3283"/>
                </a:lnTo>
                <a:lnTo>
                  <a:pt x="8246" y="3218"/>
                </a:lnTo>
                <a:lnTo>
                  <a:pt x="8246" y="3218"/>
                </a:lnTo>
                <a:lnTo>
                  <a:pt x="8952" y="2127"/>
                </a:lnTo>
                <a:lnTo>
                  <a:pt x="7711" y="1013"/>
                </a:lnTo>
                <a:lnTo>
                  <a:pt x="6696" y="1714"/>
                </a:lnTo>
                <a:lnTo>
                  <a:pt x="6632" y="1683"/>
                </a:lnTo>
                <a:lnTo>
                  <a:pt x="6568" y="1654"/>
                </a:lnTo>
                <a:lnTo>
                  <a:pt x="6505" y="1626"/>
                </a:lnTo>
                <a:lnTo>
                  <a:pt x="6440" y="1600"/>
                </a:lnTo>
                <a:lnTo>
                  <a:pt x="6375" y="1576"/>
                </a:lnTo>
                <a:lnTo>
                  <a:pt x="6311" y="1551"/>
                </a:lnTo>
                <a:lnTo>
                  <a:pt x="6246" y="1529"/>
                </a:lnTo>
                <a:lnTo>
                  <a:pt x="6180" y="1509"/>
                </a:lnTo>
                <a:lnTo>
                  <a:pt x="6115" y="1489"/>
                </a:lnTo>
                <a:lnTo>
                  <a:pt x="6049" y="1471"/>
                </a:lnTo>
                <a:lnTo>
                  <a:pt x="5983" y="1455"/>
                </a:lnTo>
                <a:lnTo>
                  <a:pt x="5917" y="1438"/>
                </a:lnTo>
                <a:lnTo>
                  <a:pt x="5851" y="1424"/>
                </a:lnTo>
                <a:lnTo>
                  <a:pt x="5784" y="1411"/>
                </a:lnTo>
                <a:lnTo>
                  <a:pt x="5717" y="1399"/>
                </a:lnTo>
                <a:lnTo>
                  <a:pt x="5652" y="1389"/>
                </a:lnTo>
                <a:lnTo>
                  <a:pt x="5654" y="1389"/>
                </a:lnTo>
                <a:lnTo>
                  <a:pt x="5282" y="0"/>
                </a:lnTo>
                <a:lnTo>
                  <a:pt x="3844" y="271"/>
                </a:lnTo>
                <a:lnTo>
                  <a:pt x="3539" y="1714"/>
                </a:lnTo>
                <a:lnTo>
                  <a:pt x="3541" y="1714"/>
                </a:lnTo>
                <a:lnTo>
                  <a:pt x="3485" y="1741"/>
                </a:lnTo>
                <a:lnTo>
                  <a:pt x="3429" y="1768"/>
                </a:lnTo>
                <a:lnTo>
                  <a:pt x="3375" y="1796"/>
                </a:lnTo>
                <a:lnTo>
                  <a:pt x="3319" y="1825"/>
                </a:lnTo>
                <a:lnTo>
                  <a:pt x="3265" y="1857"/>
                </a:lnTo>
                <a:lnTo>
                  <a:pt x="3211" y="1887"/>
                </a:lnTo>
                <a:lnTo>
                  <a:pt x="3157" y="1919"/>
                </a:lnTo>
                <a:lnTo>
                  <a:pt x="3104" y="1952"/>
                </a:lnTo>
                <a:lnTo>
                  <a:pt x="3051" y="1986"/>
                </a:lnTo>
                <a:lnTo>
                  <a:pt x="3000" y="2021"/>
                </a:lnTo>
                <a:lnTo>
                  <a:pt x="2947" y="2056"/>
                </a:lnTo>
                <a:lnTo>
                  <a:pt x="2896" y="2093"/>
                </a:lnTo>
                <a:lnTo>
                  <a:pt x="2845" y="2130"/>
                </a:lnTo>
                <a:lnTo>
                  <a:pt x="2795" y="2168"/>
                </a:lnTo>
                <a:lnTo>
                  <a:pt x="2745" y="2208"/>
                </a:lnTo>
                <a:lnTo>
                  <a:pt x="2695" y="2247"/>
                </a:lnTo>
                <a:lnTo>
                  <a:pt x="1542" y="1714"/>
                </a:lnTo>
                <a:lnTo>
                  <a:pt x="892" y="2646"/>
                </a:lnTo>
                <a:lnTo>
                  <a:pt x="1542" y="3759"/>
                </a:lnTo>
                <a:lnTo>
                  <a:pt x="1543" y="3758"/>
                </a:lnTo>
                <a:lnTo>
                  <a:pt x="1514" y="3822"/>
                </a:lnTo>
                <a:lnTo>
                  <a:pt x="1487" y="3888"/>
                </a:lnTo>
                <a:lnTo>
                  <a:pt x="1459" y="3953"/>
                </a:lnTo>
                <a:lnTo>
                  <a:pt x="1434" y="4019"/>
                </a:lnTo>
                <a:lnTo>
                  <a:pt x="1410" y="4085"/>
                </a:lnTo>
                <a:lnTo>
                  <a:pt x="1387" y="4152"/>
                </a:lnTo>
                <a:lnTo>
                  <a:pt x="1365" y="4218"/>
                </a:lnTo>
                <a:lnTo>
                  <a:pt x="1344" y="4285"/>
                </a:lnTo>
                <a:lnTo>
                  <a:pt x="1325" y="4352"/>
                </a:lnTo>
                <a:lnTo>
                  <a:pt x="1307" y="4418"/>
                </a:lnTo>
                <a:lnTo>
                  <a:pt x="1290" y="4485"/>
                </a:lnTo>
                <a:lnTo>
                  <a:pt x="1273" y="4552"/>
                </a:lnTo>
                <a:lnTo>
                  <a:pt x="1259" y="4619"/>
                </a:lnTo>
                <a:lnTo>
                  <a:pt x="1245" y="4686"/>
                </a:lnTo>
                <a:lnTo>
                  <a:pt x="1233" y="4753"/>
                </a:lnTo>
                <a:lnTo>
                  <a:pt x="1222" y="4820"/>
                </a:lnTo>
                <a:lnTo>
                  <a:pt x="1222" y="4819"/>
                </a:lnTo>
                <a:lnTo>
                  <a:pt x="0" y="4996"/>
                </a:lnTo>
                <a:lnTo>
                  <a:pt x="0" y="6281"/>
                </a:lnTo>
                <a:lnTo>
                  <a:pt x="1366" y="6709"/>
                </a:lnTo>
                <a:lnTo>
                  <a:pt x="1366" y="6709"/>
                </a:lnTo>
                <a:lnTo>
                  <a:pt x="1384" y="6761"/>
                </a:lnTo>
                <a:lnTo>
                  <a:pt x="1402" y="6813"/>
                </a:lnTo>
                <a:lnTo>
                  <a:pt x="1421" y="6863"/>
                </a:lnTo>
                <a:lnTo>
                  <a:pt x="1441" y="6915"/>
                </a:lnTo>
                <a:lnTo>
                  <a:pt x="1461" y="6966"/>
                </a:lnTo>
                <a:lnTo>
                  <a:pt x="1483" y="7017"/>
                </a:lnTo>
                <a:lnTo>
                  <a:pt x="1505" y="7066"/>
                </a:lnTo>
                <a:lnTo>
                  <a:pt x="1527" y="7116"/>
                </a:lnTo>
                <a:lnTo>
                  <a:pt x="1550" y="7166"/>
                </a:lnTo>
                <a:lnTo>
                  <a:pt x="1575" y="7214"/>
                </a:lnTo>
                <a:lnTo>
                  <a:pt x="1599" y="7264"/>
                </a:lnTo>
                <a:lnTo>
                  <a:pt x="1625" y="7311"/>
                </a:lnTo>
                <a:lnTo>
                  <a:pt x="1651" y="7359"/>
                </a:lnTo>
                <a:lnTo>
                  <a:pt x="1678" y="7407"/>
                </a:lnTo>
                <a:lnTo>
                  <a:pt x="1705" y="7454"/>
                </a:lnTo>
                <a:lnTo>
                  <a:pt x="1733" y="7501"/>
                </a:lnTo>
                <a:lnTo>
                  <a:pt x="1733" y="7500"/>
                </a:lnTo>
                <a:lnTo>
                  <a:pt x="892" y="8532"/>
                </a:lnTo>
                <a:lnTo>
                  <a:pt x="1918" y="9472"/>
                </a:lnTo>
                <a:lnTo>
                  <a:pt x="2944" y="8692"/>
                </a:lnTo>
                <a:lnTo>
                  <a:pt x="2944" y="8690"/>
                </a:lnTo>
                <a:lnTo>
                  <a:pt x="2972" y="8707"/>
                </a:lnTo>
                <a:lnTo>
                  <a:pt x="3001" y="8724"/>
                </a:lnTo>
                <a:lnTo>
                  <a:pt x="3030" y="8740"/>
                </a:lnTo>
                <a:lnTo>
                  <a:pt x="3059" y="8756"/>
                </a:lnTo>
                <a:lnTo>
                  <a:pt x="3088" y="8773"/>
                </a:lnTo>
                <a:lnTo>
                  <a:pt x="3117" y="8788"/>
                </a:lnTo>
                <a:lnTo>
                  <a:pt x="3147" y="8803"/>
                </a:lnTo>
                <a:lnTo>
                  <a:pt x="3177" y="8818"/>
                </a:lnTo>
                <a:lnTo>
                  <a:pt x="3222" y="8839"/>
                </a:lnTo>
                <a:lnTo>
                  <a:pt x="3266" y="8860"/>
                </a:lnTo>
                <a:lnTo>
                  <a:pt x="3312" y="8880"/>
                </a:lnTo>
                <a:lnTo>
                  <a:pt x="3357" y="8901"/>
                </a:lnTo>
                <a:lnTo>
                  <a:pt x="3403" y="8919"/>
                </a:lnTo>
                <a:lnTo>
                  <a:pt x="3448" y="8938"/>
                </a:lnTo>
                <a:lnTo>
                  <a:pt x="3494" y="8955"/>
                </a:lnTo>
                <a:lnTo>
                  <a:pt x="3539" y="8972"/>
                </a:lnTo>
                <a:lnTo>
                  <a:pt x="4116" y="10608"/>
                </a:lnTo>
                <a:lnTo>
                  <a:pt x="5406" y="10608"/>
                </a:lnTo>
                <a:lnTo>
                  <a:pt x="5654" y="9062"/>
                </a:lnTo>
                <a:lnTo>
                  <a:pt x="5654" y="9062"/>
                </a:lnTo>
                <a:lnTo>
                  <a:pt x="5712" y="9046"/>
                </a:lnTo>
                <a:lnTo>
                  <a:pt x="5770" y="9030"/>
                </a:lnTo>
                <a:lnTo>
                  <a:pt x="5829" y="9012"/>
                </a:lnTo>
                <a:lnTo>
                  <a:pt x="5886" y="8993"/>
                </a:lnTo>
                <a:lnTo>
                  <a:pt x="5944" y="8974"/>
                </a:lnTo>
                <a:lnTo>
                  <a:pt x="6001" y="8954"/>
                </a:lnTo>
                <a:lnTo>
                  <a:pt x="6059" y="8933"/>
                </a:lnTo>
                <a:lnTo>
                  <a:pt x="6116" y="8911"/>
                </a:lnTo>
                <a:lnTo>
                  <a:pt x="6172" y="8889"/>
                </a:lnTo>
                <a:lnTo>
                  <a:pt x="6229" y="8864"/>
                </a:lnTo>
                <a:lnTo>
                  <a:pt x="6284" y="8840"/>
                </a:lnTo>
                <a:lnTo>
                  <a:pt x="6340" y="8814"/>
                </a:lnTo>
                <a:lnTo>
                  <a:pt x="6396" y="8788"/>
                </a:lnTo>
                <a:lnTo>
                  <a:pt x="6450" y="8761"/>
                </a:lnTo>
                <a:lnTo>
                  <a:pt x="6505" y="8731"/>
                </a:lnTo>
                <a:lnTo>
                  <a:pt x="6559" y="8702"/>
                </a:lnTo>
                <a:lnTo>
                  <a:pt x="6559" y="8702"/>
                </a:lnTo>
                <a:lnTo>
                  <a:pt x="7612" y="9347"/>
                </a:lnTo>
                <a:lnTo>
                  <a:pt x="8460" y="8457"/>
                </a:lnTo>
                <a:lnTo>
                  <a:pt x="7910" y="7500"/>
                </a:lnTo>
                <a:lnTo>
                  <a:pt x="7959" y="7430"/>
                </a:lnTo>
                <a:lnTo>
                  <a:pt x="8007" y="7358"/>
                </a:lnTo>
                <a:lnTo>
                  <a:pt x="8053" y="7287"/>
                </a:lnTo>
                <a:lnTo>
                  <a:pt x="8099" y="7213"/>
                </a:lnTo>
                <a:lnTo>
                  <a:pt x="8143" y="7139"/>
                </a:lnTo>
                <a:lnTo>
                  <a:pt x="8185" y="7062"/>
                </a:lnTo>
                <a:lnTo>
                  <a:pt x="8227" y="6985"/>
                </a:lnTo>
                <a:lnTo>
                  <a:pt x="8267" y="6907"/>
                </a:lnTo>
                <a:lnTo>
                  <a:pt x="8295" y="6849"/>
                </a:lnTo>
                <a:lnTo>
                  <a:pt x="8321" y="6793"/>
                </a:lnTo>
                <a:lnTo>
                  <a:pt x="8347" y="6735"/>
                </a:lnTo>
                <a:lnTo>
                  <a:pt x="8371" y="6678"/>
                </a:lnTo>
                <a:lnTo>
                  <a:pt x="8395" y="6621"/>
                </a:lnTo>
                <a:lnTo>
                  <a:pt x="8418" y="6563"/>
                </a:lnTo>
                <a:lnTo>
                  <a:pt x="8440" y="6505"/>
                </a:lnTo>
                <a:lnTo>
                  <a:pt x="8460" y="6447"/>
                </a:lnTo>
                <a:lnTo>
                  <a:pt x="9769" y="5910"/>
                </a:lnTo>
                <a:lnTo>
                  <a:pt x="9769" y="4749"/>
                </a:lnTo>
                <a:lnTo>
                  <a:pt x="8636" y="4331"/>
                </a:lnTo>
                <a:close/>
              </a:path>
            </a:pathLst>
          </a:custGeom>
          <a:solidFill>
            <a:schemeClr val="bg1"/>
          </a:solidFill>
          <a:ln w="19050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8" name="Marcador de texto 3">
            <a:extLst>
              <a:ext uri="{FF2B5EF4-FFF2-40B4-BE49-F238E27FC236}">
                <a16:creationId xmlns:a16="http://schemas.microsoft.com/office/drawing/2014/main" id="{5CDEE816-EDF9-BD4E-D36D-4AE174813575}"/>
              </a:ext>
            </a:extLst>
          </p:cNvPr>
          <p:cNvSpPr txBox="1">
            <a:spLocks/>
          </p:cNvSpPr>
          <p:nvPr/>
        </p:nvSpPr>
        <p:spPr>
          <a:xfrm>
            <a:off x="751631" y="1403108"/>
            <a:ext cx="4817097" cy="557165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4000" indent="-144000">
              <a:lnSpc>
                <a:spcPct val="100000"/>
              </a:lnSpc>
              <a:spcBef>
                <a:spcPts val="600"/>
              </a:spcBef>
              <a:buClr>
                <a:srgbClr val="035A93"/>
              </a:buClr>
              <a:buFont typeface="Wingdings" panose="05000000000000000000" pitchFamily="2" charset="2"/>
              <a:buChar char="ü"/>
            </a:pPr>
            <a:r>
              <a:rPr lang="es-CO" sz="1600" dirty="0"/>
              <a:t>Campaña de divulgación del Seguro de Depósitos.</a:t>
            </a:r>
          </a:p>
          <a:p>
            <a:pPr marL="144000" indent="-144000">
              <a:lnSpc>
                <a:spcPct val="100000"/>
              </a:lnSpc>
              <a:spcBef>
                <a:spcPts val="600"/>
              </a:spcBef>
              <a:buClr>
                <a:srgbClr val="035A93"/>
              </a:buClr>
              <a:buFont typeface="Wingdings" panose="05000000000000000000" pitchFamily="2" charset="2"/>
              <a:buChar char="ü"/>
            </a:pPr>
            <a:r>
              <a:rPr lang="es-CO" sz="1600" dirty="0"/>
              <a:t>Actividades con grupos de interés.</a:t>
            </a:r>
          </a:p>
          <a:p>
            <a:pPr marL="144000" indent="-144000">
              <a:lnSpc>
                <a:spcPct val="100000"/>
              </a:lnSpc>
              <a:spcBef>
                <a:spcPts val="600"/>
              </a:spcBef>
              <a:buClr>
                <a:srgbClr val="035A93"/>
              </a:buClr>
              <a:buFont typeface="Wingdings" panose="05000000000000000000" pitchFamily="2" charset="2"/>
              <a:buChar char="ü"/>
            </a:pPr>
            <a:r>
              <a:rPr lang="es-CO" sz="1600" dirty="0"/>
              <a:t>Bienestar y recurso humano.</a:t>
            </a:r>
          </a:p>
          <a:p>
            <a:pPr marL="144000" indent="-144000">
              <a:lnSpc>
                <a:spcPct val="100000"/>
              </a:lnSpc>
              <a:spcBef>
                <a:spcPts val="600"/>
              </a:spcBef>
              <a:buClr>
                <a:srgbClr val="035A93"/>
              </a:buClr>
              <a:buFont typeface="Wingdings" panose="05000000000000000000" pitchFamily="2" charset="2"/>
              <a:buChar char="ü"/>
            </a:pPr>
            <a:r>
              <a:rPr lang="es-CO" sz="1600" dirty="0"/>
              <a:t>Programas de capacitación.</a:t>
            </a:r>
          </a:p>
          <a:p>
            <a:pPr marL="144000" indent="-144000">
              <a:lnSpc>
                <a:spcPct val="100000"/>
              </a:lnSpc>
              <a:spcBef>
                <a:spcPts val="600"/>
              </a:spcBef>
              <a:buClr>
                <a:srgbClr val="035A93"/>
              </a:buClr>
              <a:buFont typeface="Wingdings" panose="05000000000000000000" pitchFamily="2" charset="2"/>
              <a:buChar char="ü"/>
            </a:pPr>
            <a:r>
              <a:rPr lang="es-MX" sz="1600" dirty="0"/>
              <a:t>Número de denuncias recibidas por presuntos actos de corrupción.</a:t>
            </a:r>
          </a:p>
          <a:p>
            <a:pPr marL="144000" indent="-144000">
              <a:lnSpc>
                <a:spcPct val="100000"/>
              </a:lnSpc>
              <a:spcBef>
                <a:spcPts val="600"/>
              </a:spcBef>
              <a:buClr>
                <a:srgbClr val="035A93"/>
              </a:buClr>
              <a:buFont typeface="Wingdings" panose="05000000000000000000" pitchFamily="2" charset="2"/>
              <a:buChar char="ü"/>
            </a:pPr>
            <a:r>
              <a:rPr lang="es-CO" sz="1600" dirty="0"/>
              <a:t>Actividades en el marco del Sistema de Gestión Integrado (sistemas de calidad, ambiental, seguridad de la información y, seguridad y salud en el trabajo).</a:t>
            </a:r>
          </a:p>
          <a:p>
            <a:pPr marL="144000" indent="-144000">
              <a:lnSpc>
                <a:spcPct val="100000"/>
              </a:lnSpc>
              <a:spcBef>
                <a:spcPts val="600"/>
              </a:spcBef>
              <a:buClr>
                <a:srgbClr val="035A93"/>
              </a:buClr>
              <a:buFont typeface="Wingdings" panose="05000000000000000000" pitchFamily="2" charset="2"/>
              <a:buChar char="ü"/>
            </a:pPr>
            <a:r>
              <a:rPr lang="es-CO" sz="1600" dirty="0"/>
              <a:t>Evaluación del Control Interno.</a:t>
            </a:r>
          </a:p>
          <a:p>
            <a:pPr marL="144000" indent="-144000">
              <a:lnSpc>
                <a:spcPct val="100000"/>
              </a:lnSpc>
              <a:spcBef>
                <a:spcPts val="600"/>
              </a:spcBef>
              <a:buClr>
                <a:srgbClr val="035A93"/>
              </a:buClr>
              <a:buFont typeface="Wingdings" panose="05000000000000000000" pitchFamily="2" charset="2"/>
              <a:buChar char="ü"/>
            </a:pPr>
            <a:r>
              <a:rPr lang="es-CO" sz="1600" dirty="0"/>
              <a:t>Educación financiera.</a:t>
            </a:r>
          </a:p>
          <a:p>
            <a:pPr marL="144000" indent="-144000">
              <a:lnSpc>
                <a:spcPct val="100000"/>
              </a:lnSpc>
              <a:spcBef>
                <a:spcPts val="600"/>
              </a:spcBef>
              <a:buClr>
                <a:srgbClr val="035A93"/>
              </a:buClr>
              <a:buFont typeface="Wingdings" panose="05000000000000000000" pitchFamily="2" charset="2"/>
              <a:buChar char="ü"/>
            </a:pPr>
            <a:r>
              <a:rPr lang="es-CO" sz="1600" dirty="0"/>
              <a:t>Gestión del conocimiento.</a:t>
            </a:r>
          </a:p>
          <a:p>
            <a:pPr marL="144000" indent="-144000">
              <a:lnSpc>
                <a:spcPct val="100000"/>
              </a:lnSpc>
              <a:spcBef>
                <a:spcPts val="600"/>
              </a:spcBef>
              <a:buClr>
                <a:srgbClr val="035A93"/>
              </a:buClr>
              <a:buFont typeface="Wingdings" panose="05000000000000000000" pitchFamily="2" charset="2"/>
              <a:buChar char="ü"/>
            </a:pPr>
            <a:endParaRPr lang="es-MX" sz="1200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8E63B8F-2421-96E7-2E17-5CE5B0D099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670" y="2943680"/>
            <a:ext cx="1884611" cy="9706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876725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A7787B-F543-FE3C-FCA0-F1C2C1AEB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4FF794-A251-D6EA-86F9-32A44853C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4927" y="3056553"/>
            <a:ext cx="9642145" cy="744893"/>
          </a:xfrm>
        </p:spPr>
        <p:txBody>
          <a:bodyPr>
            <a:noAutofit/>
          </a:bodyPr>
          <a:lstStyle/>
          <a:p>
            <a:r>
              <a:rPr lang="es-ES" sz="6000" dirty="0"/>
              <a:t>Etapas de ejecución</a:t>
            </a:r>
            <a:endParaRPr lang="es-CO" sz="6000" dirty="0"/>
          </a:p>
        </p:txBody>
      </p:sp>
    </p:spTree>
    <p:extLst>
      <p:ext uri="{BB962C8B-B14F-4D97-AF65-F5344CB8AC3E}">
        <p14:creationId xmlns:p14="http://schemas.microsoft.com/office/powerpoint/2010/main" val="33814024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524864-1213-66D3-3464-0AF648406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72F459-C1E7-A129-B182-C3FD9A6BB74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3850488" y="865706"/>
            <a:ext cx="5125931" cy="5126587"/>
          </a:xfrm>
          <a:solidFill>
            <a:srgbClr val="035A93"/>
          </a:solidFill>
        </p:spPr>
        <p:txBody>
          <a:bodyPr/>
          <a:lstStyle/>
          <a:p>
            <a:endParaRPr lang="es-CO"/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id="{9561BB80-039A-A46C-0F6F-C16A8AB90959}"/>
              </a:ext>
            </a:extLst>
          </p:cNvPr>
          <p:cNvSpPr txBox="1">
            <a:spLocks/>
          </p:cNvSpPr>
          <p:nvPr/>
        </p:nvSpPr>
        <p:spPr>
          <a:xfrm>
            <a:off x="1974841" y="1586072"/>
            <a:ext cx="3130550" cy="3282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400" b="1" dirty="0">
                <a:solidFill>
                  <a:srgbClr val="00609C"/>
                </a:solidFill>
              </a:rPr>
              <a:t>Facebook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7579186F-27F3-E700-FAC8-850723A5F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142" y="59003"/>
            <a:ext cx="8628417" cy="1177379"/>
          </a:xfrm>
        </p:spPr>
        <p:txBody>
          <a:bodyPr/>
          <a:lstStyle/>
          <a:p>
            <a:r>
              <a:rPr lang="es-MX" dirty="0">
                <a:solidFill>
                  <a:srgbClr val="B28A3F"/>
                </a:solidFill>
              </a:rPr>
              <a:t>Convocatoria</a:t>
            </a:r>
            <a:endParaRPr lang="es-CO" dirty="0">
              <a:solidFill>
                <a:srgbClr val="B28A3F"/>
              </a:solidFill>
            </a:endParaRPr>
          </a:p>
        </p:txBody>
      </p:sp>
      <p:pic>
        <p:nvPicPr>
          <p:cNvPr id="11" name="Imagen 10">
            <a:hlinkClick r:id="rId2"/>
            <a:extLst>
              <a:ext uri="{FF2B5EF4-FFF2-40B4-BE49-F238E27FC236}">
                <a16:creationId xmlns:a16="http://schemas.microsoft.com/office/drawing/2014/main" id="{0833267F-B2A3-4F08-3DEF-AA04768E3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391" y="1776090"/>
            <a:ext cx="2954435" cy="40835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Imagen 12">
            <a:hlinkClick r:id="rId4"/>
            <a:extLst>
              <a:ext uri="{FF2B5EF4-FFF2-40B4-BE49-F238E27FC236}">
                <a16:creationId xmlns:a16="http://schemas.microsoft.com/office/drawing/2014/main" id="{557E8C93-41B7-5AC0-2119-B996C112B6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6191" y="2592309"/>
            <a:ext cx="3188487" cy="23214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>
            <a:hlinkClick r:id="rId6"/>
            <a:extLst>
              <a:ext uri="{FF2B5EF4-FFF2-40B4-BE49-F238E27FC236}">
                <a16:creationId xmlns:a16="http://schemas.microsoft.com/office/drawing/2014/main" id="{CF41F1ED-F34F-0268-90D3-B890DCE283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7273" y="1771194"/>
            <a:ext cx="3749324" cy="4083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B06EB51A-F6E7-993D-CD20-3230FBC498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921" y="1492504"/>
            <a:ext cx="557379" cy="55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9865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9B4B97-2AAF-5740-2762-9BD056F4E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E052ED8-C7DF-60A7-C0AE-E549A7F716B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3850488" y="865706"/>
            <a:ext cx="5125931" cy="5126587"/>
          </a:xfrm>
          <a:solidFill>
            <a:srgbClr val="035A93"/>
          </a:solidFill>
        </p:spPr>
        <p:txBody>
          <a:bodyPr/>
          <a:lstStyle/>
          <a:p>
            <a:endParaRPr lang="es-CO"/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id="{FB033620-CF48-0D52-CD58-7D9DE3AE8E75}"/>
              </a:ext>
            </a:extLst>
          </p:cNvPr>
          <p:cNvSpPr txBox="1">
            <a:spLocks/>
          </p:cNvSpPr>
          <p:nvPr/>
        </p:nvSpPr>
        <p:spPr>
          <a:xfrm>
            <a:off x="2301957" y="855112"/>
            <a:ext cx="3130550" cy="3282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400" b="1" dirty="0">
                <a:solidFill>
                  <a:srgbClr val="00609C"/>
                </a:solidFill>
              </a:rPr>
              <a:t>Facebook</a:t>
            </a:r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84AED9CC-F447-17A4-60CC-656639527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866" y="1741117"/>
            <a:ext cx="1930354" cy="37722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1193880C-3059-4A50-9C08-E250D5E2C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578" y="1740246"/>
            <a:ext cx="1956878" cy="37722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616219D3-05B8-0F17-DE3C-65E05FD230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630" y="1740246"/>
            <a:ext cx="1930354" cy="37608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43F509AE-B63C-B778-5D34-CC2EDCC023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394" y="1740245"/>
            <a:ext cx="1989117" cy="37608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F2997C4-C0BB-4C52-FC77-DCF8273449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578" y="751152"/>
            <a:ext cx="557379" cy="55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3894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4A1DF7-51E1-ECEC-1D4F-565196D68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7ACC657-4A76-6D4C-A984-946C0104F73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3850488" y="865706"/>
            <a:ext cx="5125931" cy="5126587"/>
          </a:xfrm>
          <a:solidFill>
            <a:srgbClr val="61A60E"/>
          </a:solidFill>
        </p:spPr>
        <p:txBody>
          <a:bodyPr/>
          <a:lstStyle/>
          <a:p>
            <a:endParaRPr lang="es-CO"/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id="{0DD933B7-756B-3A13-D9A4-C949C6D9273D}"/>
              </a:ext>
            </a:extLst>
          </p:cNvPr>
          <p:cNvSpPr txBox="1">
            <a:spLocks/>
          </p:cNvSpPr>
          <p:nvPr/>
        </p:nvSpPr>
        <p:spPr>
          <a:xfrm>
            <a:off x="1815443" y="405286"/>
            <a:ext cx="3130550" cy="3282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400" b="1" dirty="0">
                <a:solidFill>
                  <a:srgbClr val="00609C"/>
                </a:solidFill>
              </a:rPr>
              <a:t>Instagram</a:t>
            </a:r>
          </a:p>
        </p:txBody>
      </p:sp>
      <p:sp>
        <p:nvSpPr>
          <p:cNvPr id="12" name="AutoShape 4">
            <a:extLst>
              <a:ext uri="{FF2B5EF4-FFF2-40B4-BE49-F238E27FC236}">
                <a16:creationId xmlns:a16="http://schemas.microsoft.com/office/drawing/2014/main" id="{35E3B77A-DAC3-0384-7254-6470258253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5378824" cy="537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2A5780FE-77A6-9AF3-4C9A-0D02509E69D7}"/>
              </a:ext>
            </a:extLst>
          </p:cNvPr>
          <p:cNvGrpSpPr>
            <a:grpSpLocks noChangeAspect="1"/>
          </p:cNvGrpSpPr>
          <p:nvPr/>
        </p:nvGrpSpPr>
        <p:grpSpPr>
          <a:xfrm>
            <a:off x="1682892" y="968535"/>
            <a:ext cx="2395289" cy="4599304"/>
            <a:chOff x="7592908" y="0"/>
            <a:chExt cx="2778709" cy="5335527"/>
          </a:xfrm>
        </p:grpSpPr>
        <p:pic>
          <p:nvPicPr>
            <p:cNvPr id="9" name="Imagen 8">
              <a:hlinkClick r:id="rId2"/>
              <a:extLst>
                <a:ext uri="{FF2B5EF4-FFF2-40B4-BE49-F238E27FC236}">
                  <a16:creationId xmlns:a16="http://schemas.microsoft.com/office/drawing/2014/main" id="{227C3785-0912-4D2E-D927-E75D5A2D21F3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92909" y="0"/>
              <a:ext cx="2778708" cy="4742329"/>
            </a:xfrm>
            <a:prstGeom prst="rect">
              <a:avLst/>
            </a:prstGeom>
          </p:spPr>
        </p:pic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72BA6EEC-DDB9-C560-C200-5BA0EE85F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92908" y="4724573"/>
              <a:ext cx="2778708" cy="610954"/>
            </a:xfrm>
            <a:prstGeom prst="rect">
              <a:avLst/>
            </a:prstGeom>
          </p:spPr>
        </p:pic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id="{E28BADAD-9F2D-8CBA-92B7-DC252E6FB0C7}"/>
              </a:ext>
            </a:extLst>
          </p:cNvPr>
          <p:cNvGrpSpPr/>
          <p:nvPr/>
        </p:nvGrpSpPr>
        <p:grpSpPr>
          <a:xfrm>
            <a:off x="4332159" y="865706"/>
            <a:ext cx="2578458" cy="5281565"/>
            <a:chOff x="4885454" y="376210"/>
            <a:chExt cx="2136120" cy="4663190"/>
          </a:xfrm>
        </p:grpSpPr>
        <p:pic>
          <p:nvPicPr>
            <p:cNvPr id="21" name="Imagen 20">
              <a:hlinkClick r:id="rId5"/>
              <a:extLst>
                <a:ext uri="{FF2B5EF4-FFF2-40B4-BE49-F238E27FC236}">
                  <a16:creationId xmlns:a16="http://schemas.microsoft.com/office/drawing/2014/main" id="{E25FD694-A509-41AC-3777-55F907E1A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454" y="376210"/>
              <a:ext cx="2136120" cy="3597675"/>
            </a:xfrm>
            <a:prstGeom prst="rect">
              <a:avLst/>
            </a:prstGeom>
          </p:spPr>
        </p:pic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1E89D720-6CA5-5420-9AED-456B090DC1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52"/>
            <a:stretch>
              <a:fillRect/>
            </a:stretch>
          </p:blipFill>
          <p:spPr>
            <a:xfrm>
              <a:off x="4885454" y="3973885"/>
              <a:ext cx="2136120" cy="1065515"/>
            </a:xfrm>
            <a:prstGeom prst="rect">
              <a:avLst/>
            </a:prstGeom>
          </p:spPr>
        </p:pic>
      </p:grpSp>
      <p:pic>
        <p:nvPicPr>
          <p:cNvPr id="27" name="Imagen 26">
            <a:extLst>
              <a:ext uri="{FF2B5EF4-FFF2-40B4-BE49-F238E27FC236}">
                <a16:creationId xmlns:a16="http://schemas.microsoft.com/office/drawing/2014/main" id="{7A66DB5A-9078-C2B6-435B-B5023C9A62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258" y="997390"/>
            <a:ext cx="1944975" cy="3387168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4CA6317C-E3B7-682B-D816-44918E6CAD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404" y="997390"/>
            <a:ext cx="1937037" cy="3387168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936661D3-B46B-594C-4971-E083ABCBD7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808" y="3461109"/>
            <a:ext cx="1758857" cy="3058882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DE6F2C5F-BCEE-441A-D8DC-1B939DEDB0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443" y="325706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6465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4355A6-DA2E-CE09-EB02-49B0402104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6344598-3F86-2D3C-5C71-63B240663A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3850488" y="865706"/>
            <a:ext cx="5125931" cy="5126587"/>
          </a:xfrm>
          <a:solidFill>
            <a:srgbClr val="B28A3F"/>
          </a:solidFill>
        </p:spPr>
        <p:txBody>
          <a:bodyPr/>
          <a:lstStyle/>
          <a:p>
            <a:endParaRPr lang="es-CO"/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id="{BE733069-DBDB-5F0E-284C-15D355ACB28D}"/>
              </a:ext>
            </a:extLst>
          </p:cNvPr>
          <p:cNvSpPr txBox="1">
            <a:spLocks/>
          </p:cNvSpPr>
          <p:nvPr/>
        </p:nvSpPr>
        <p:spPr>
          <a:xfrm>
            <a:off x="1815443" y="537433"/>
            <a:ext cx="3130550" cy="3282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400" b="1" dirty="0">
                <a:solidFill>
                  <a:srgbClr val="00609C"/>
                </a:solidFill>
              </a:rPr>
              <a:t>LinkedIn</a:t>
            </a:r>
          </a:p>
        </p:txBody>
      </p:sp>
      <p:sp>
        <p:nvSpPr>
          <p:cNvPr id="12" name="AutoShape 4">
            <a:extLst>
              <a:ext uri="{FF2B5EF4-FFF2-40B4-BE49-F238E27FC236}">
                <a16:creationId xmlns:a16="http://schemas.microsoft.com/office/drawing/2014/main" id="{484C9F22-31BA-35C3-CF88-E5D1336E54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5378824" cy="537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4" name="Imagen 3">
            <a:hlinkClick r:id="rId2"/>
            <a:extLst>
              <a:ext uri="{FF2B5EF4-FFF2-40B4-BE49-F238E27FC236}">
                <a16:creationId xmlns:a16="http://schemas.microsoft.com/office/drawing/2014/main" id="{87EB134E-3E1D-0048-B27B-667B7F862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3149" y="1334416"/>
            <a:ext cx="3130550" cy="4189163"/>
          </a:xfrm>
          <a:prstGeom prst="rect">
            <a:avLst/>
          </a:prstGeom>
        </p:spPr>
      </p:pic>
      <p:pic>
        <p:nvPicPr>
          <p:cNvPr id="7" name="Imagen 6">
            <a:hlinkClick r:id="rId4"/>
            <a:extLst>
              <a:ext uri="{FF2B5EF4-FFF2-40B4-BE49-F238E27FC236}">
                <a16:creationId xmlns:a16="http://schemas.microsoft.com/office/drawing/2014/main" id="{F16148FD-9C09-926A-30BC-FFE6D6F2B0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5407" y="1140466"/>
            <a:ext cx="2840760" cy="4577065"/>
          </a:xfrm>
          <a:prstGeom prst="rect">
            <a:avLst/>
          </a:prstGeom>
        </p:spPr>
      </p:pic>
      <p:pic>
        <p:nvPicPr>
          <p:cNvPr id="47" name="Imagen 46">
            <a:extLst>
              <a:ext uri="{FF2B5EF4-FFF2-40B4-BE49-F238E27FC236}">
                <a16:creationId xmlns:a16="http://schemas.microsoft.com/office/drawing/2014/main" id="{C0E2A0EB-1205-533A-169A-8F509F566A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443" y="43157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1923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D8B6F7-947C-BC20-4855-8966F8C00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86AE7BD-1E6F-D721-6E44-90828D6415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3850488" y="865706"/>
            <a:ext cx="5125931" cy="5126587"/>
          </a:xfrm>
          <a:solidFill>
            <a:srgbClr val="00609C"/>
          </a:solidFill>
        </p:spPr>
        <p:txBody>
          <a:bodyPr/>
          <a:lstStyle/>
          <a:p>
            <a:endParaRPr lang="es-CO"/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id="{6E389C3C-A2FB-5FB8-CE63-61C23DA22667}"/>
              </a:ext>
            </a:extLst>
          </p:cNvPr>
          <p:cNvSpPr txBox="1">
            <a:spLocks/>
          </p:cNvSpPr>
          <p:nvPr/>
        </p:nvSpPr>
        <p:spPr>
          <a:xfrm>
            <a:off x="1872917" y="537433"/>
            <a:ext cx="3130550" cy="3282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400" b="1" dirty="0">
                <a:solidFill>
                  <a:srgbClr val="00609C"/>
                </a:solidFill>
              </a:rPr>
              <a:t>X</a:t>
            </a:r>
          </a:p>
        </p:txBody>
      </p:sp>
      <p:pic>
        <p:nvPicPr>
          <p:cNvPr id="37" name="Imagen 36">
            <a:hlinkClick r:id="rId2"/>
            <a:extLst>
              <a:ext uri="{FF2B5EF4-FFF2-40B4-BE49-F238E27FC236}">
                <a16:creationId xmlns:a16="http://schemas.microsoft.com/office/drawing/2014/main" id="{C66B9F06-A51D-5ED2-09D0-EA8FE2CAA1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492" y="1047576"/>
            <a:ext cx="2961895" cy="4762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Imagen 38">
            <a:hlinkClick r:id="rId4"/>
            <a:extLst>
              <a:ext uri="{FF2B5EF4-FFF2-40B4-BE49-F238E27FC236}">
                <a16:creationId xmlns:a16="http://schemas.microsoft.com/office/drawing/2014/main" id="{4DA40425-9B9A-DB91-76A4-E74367315E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512" y="1761676"/>
            <a:ext cx="3723058" cy="3334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" name="Imagen 40">
            <a:hlinkClick r:id="rId6"/>
            <a:extLst>
              <a:ext uri="{FF2B5EF4-FFF2-40B4-BE49-F238E27FC236}">
                <a16:creationId xmlns:a16="http://schemas.microsoft.com/office/drawing/2014/main" id="{439125A1-0792-6FDC-6F51-D9058DC3FB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502" y="1047576"/>
            <a:ext cx="2973057" cy="4762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0A7AF1B1-7201-5806-9590-0A69E43136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443" y="425325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704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6DE1053A-9130-86D8-FF9B-95AE5E1EBB2F}"/>
              </a:ext>
            </a:extLst>
          </p:cNvPr>
          <p:cNvSpPr txBox="1"/>
          <p:nvPr/>
        </p:nvSpPr>
        <p:spPr>
          <a:xfrm>
            <a:off x="1618821" y="1831552"/>
            <a:ext cx="4042067" cy="29700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Clr>
                <a:srgbClr val="B28A3F"/>
              </a:buClr>
              <a:buFont typeface="+mj-lt"/>
              <a:buAutoNum type="arabicPeriod"/>
            </a:pPr>
            <a:r>
              <a:rPr lang="es-MX" sz="1700" dirty="0"/>
              <a:t>Contexto</a:t>
            </a:r>
          </a:p>
          <a:p>
            <a:pPr marL="342900" indent="-342900" algn="just">
              <a:buFont typeface="+mj-lt"/>
              <a:buAutoNum type="arabicPeriod"/>
            </a:pPr>
            <a:endParaRPr lang="es-MX" sz="1700" dirty="0"/>
          </a:p>
          <a:p>
            <a:pPr marL="342900" indent="-342900" algn="just">
              <a:buClr>
                <a:srgbClr val="B28A3F"/>
              </a:buClr>
              <a:buFont typeface="+mj-lt"/>
              <a:buAutoNum type="arabicPeriod"/>
            </a:pPr>
            <a:r>
              <a:rPr lang="es-MX" sz="1700" dirty="0"/>
              <a:t>Metodología</a:t>
            </a:r>
          </a:p>
          <a:p>
            <a:pPr marL="342900" indent="-342900" algn="just">
              <a:buFont typeface="+mj-lt"/>
              <a:buAutoNum type="arabicPeriod"/>
            </a:pPr>
            <a:endParaRPr lang="es-MX" sz="1700" dirty="0"/>
          </a:p>
          <a:p>
            <a:pPr marL="342900" indent="-342900" algn="just">
              <a:buClr>
                <a:srgbClr val="B28A3F"/>
              </a:buClr>
              <a:buFont typeface="+mj-lt"/>
              <a:buAutoNum type="arabicPeriod"/>
            </a:pPr>
            <a:r>
              <a:rPr lang="es-MX" sz="1700" dirty="0"/>
              <a:t>Etapas de ejecución</a:t>
            </a:r>
          </a:p>
          <a:p>
            <a:pPr marL="342900" indent="-342900" algn="just">
              <a:buFont typeface="+mj-lt"/>
              <a:buAutoNum type="arabicPeriod"/>
            </a:pPr>
            <a:endParaRPr lang="es-MX" sz="1700" dirty="0"/>
          </a:p>
          <a:p>
            <a:pPr marL="342900" indent="-342900" algn="just">
              <a:buClr>
                <a:srgbClr val="B28A3F"/>
              </a:buClr>
              <a:buFont typeface="+mj-lt"/>
              <a:buAutoNum type="arabicPeriod"/>
            </a:pPr>
            <a:r>
              <a:rPr lang="es-MX" sz="1700" dirty="0"/>
              <a:t>Interacción con la audiencia</a:t>
            </a:r>
          </a:p>
          <a:p>
            <a:pPr marL="342900" indent="-342900" algn="just">
              <a:buFont typeface="+mj-lt"/>
              <a:buAutoNum type="arabicPeriod"/>
            </a:pPr>
            <a:endParaRPr lang="es-MX" sz="1700" dirty="0"/>
          </a:p>
          <a:p>
            <a:pPr marL="342900" indent="-342900" algn="just">
              <a:buClr>
                <a:srgbClr val="B28A3F"/>
              </a:buClr>
              <a:buFont typeface="+mj-lt"/>
              <a:buAutoNum type="arabicPeriod"/>
            </a:pPr>
            <a:r>
              <a:rPr lang="es-MX" sz="1700" dirty="0"/>
              <a:t>Cifras de interacción</a:t>
            </a:r>
          </a:p>
          <a:p>
            <a:pPr marL="342900" indent="-342900" algn="just">
              <a:buFont typeface="+mj-lt"/>
              <a:buAutoNum type="arabicPeriod"/>
            </a:pPr>
            <a:endParaRPr lang="es-MX" sz="1700" dirty="0"/>
          </a:p>
          <a:p>
            <a:pPr marL="342900" indent="-342900" algn="just">
              <a:buClr>
                <a:srgbClr val="B28A3F"/>
              </a:buClr>
              <a:buFont typeface="+mj-lt"/>
              <a:buAutoNum type="arabicPeriod"/>
            </a:pPr>
            <a:r>
              <a:rPr lang="es-MX" sz="1700" dirty="0"/>
              <a:t>Conclusiones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DD5EF4D-9777-DD64-2184-BE822ECA3C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114" y="874613"/>
            <a:ext cx="3907136" cy="48839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D5A2075F-77C6-FD0D-B65D-C82C51CA5B87}"/>
              </a:ext>
            </a:extLst>
          </p:cNvPr>
          <p:cNvSpPr txBox="1">
            <a:spLocks/>
          </p:cNvSpPr>
          <p:nvPr/>
        </p:nvSpPr>
        <p:spPr>
          <a:xfrm>
            <a:off x="726955" y="189973"/>
            <a:ext cx="10112831" cy="8113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609C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dirty="0">
                <a:solidFill>
                  <a:srgbClr val="035A93"/>
                </a:solidFill>
              </a:rPr>
              <a:t>Agenda</a:t>
            </a:r>
            <a:endParaRPr lang="es-CO" dirty="0">
              <a:solidFill>
                <a:srgbClr val="035A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4360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3D3A86-9E84-AA00-81C2-A08B5C80C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95D1CFA-687C-25F5-7D45-F91A7BF778E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3850488" y="865706"/>
            <a:ext cx="5125931" cy="5126587"/>
          </a:xfrm>
          <a:solidFill>
            <a:srgbClr val="61A60E"/>
          </a:solidFill>
        </p:spPr>
        <p:txBody>
          <a:bodyPr/>
          <a:lstStyle/>
          <a:p>
            <a:endParaRPr lang="es-CO"/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id="{2E83C9DA-6B33-1817-FA57-ED6E30847BAC}"/>
              </a:ext>
            </a:extLst>
          </p:cNvPr>
          <p:cNvSpPr txBox="1">
            <a:spLocks/>
          </p:cNvSpPr>
          <p:nvPr/>
        </p:nvSpPr>
        <p:spPr>
          <a:xfrm>
            <a:off x="1862005" y="1615345"/>
            <a:ext cx="1999294" cy="3282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400" b="1" dirty="0">
                <a:solidFill>
                  <a:srgbClr val="00609C"/>
                </a:solidFill>
              </a:rPr>
              <a:t>Página web</a:t>
            </a:r>
          </a:p>
        </p:txBody>
      </p:sp>
      <p:sp>
        <p:nvSpPr>
          <p:cNvPr id="12" name="AutoShape 4">
            <a:extLst>
              <a:ext uri="{FF2B5EF4-FFF2-40B4-BE49-F238E27FC236}">
                <a16:creationId xmlns:a16="http://schemas.microsoft.com/office/drawing/2014/main" id="{AA648752-16FC-5142-88F1-DB00053441B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5378824" cy="537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1D4DFD51-77FD-3638-317E-3C1469B0F4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744" y="545502"/>
            <a:ext cx="7776981" cy="2467960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C96F33F9-BD07-F6FA-80D0-865021A970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744" y="3145827"/>
            <a:ext cx="8393958" cy="2467960"/>
          </a:xfrm>
          <a:prstGeom prst="rect">
            <a:avLst/>
          </a:prstGeom>
        </p:spPr>
      </p:pic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5E1A847C-70C1-2FFE-751B-02285B5B5C85}"/>
              </a:ext>
            </a:extLst>
          </p:cNvPr>
          <p:cNvSpPr txBox="1">
            <a:spLocks/>
          </p:cNvSpPr>
          <p:nvPr/>
        </p:nvSpPr>
        <p:spPr>
          <a:xfrm>
            <a:off x="1862005" y="4083305"/>
            <a:ext cx="1999294" cy="3282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400" b="1" dirty="0">
                <a:solidFill>
                  <a:srgbClr val="00609C"/>
                </a:solidFill>
              </a:rPr>
              <a:t>Intranet</a:t>
            </a:r>
          </a:p>
        </p:txBody>
      </p:sp>
      <p:pic>
        <p:nvPicPr>
          <p:cNvPr id="51" name="Imagen 50">
            <a:extLst>
              <a:ext uri="{FF2B5EF4-FFF2-40B4-BE49-F238E27FC236}">
                <a16:creationId xmlns:a16="http://schemas.microsoft.com/office/drawing/2014/main" id="{8D861CAF-C810-552B-A835-44E34FBA72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227" y="3977441"/>
            <a:ext cx="540000" cy="540000"/>
          </a:xfrm>
          <a:prstGeom prst="rect">
            <a:avLst/>
          </a:prstGeom>
        </p:spPr>
      </p:pic>
      <p:pic>
        <p:nvPicPr>
          <p:cNvPr id="53" name="Imagen 52">
            <a:extLst>
              <a:ext uri="{FF2B5EF4-FFF2-40B4-BE49-F238E27FC236}">
                <a16:creationId xmlns:a16="http://schemas.microsoft.com/office/drawing/2014/main" id="{19C48844-628D-9D2F-5405-14A0B5E50C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005" y="168588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173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53954B-2762-AC36-D82C-ABCC92888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59EE359-D80A-9F7F-9030-A6CB36CB03F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3850488" y="865706"/>
            <a:ext cx="5125931" cy="5126587"/>
          </a:xfrm>
          <a:solidFill>
            <a:srgbClr val="B28A3F"/>
          </a:solidFill>
        </p:spPr>
        <p:txBody>
          <a:bodyPr/>
          <a:lstStyle/>
          <a:p>
            <a:endParaRPr lang="es-CO"/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id="{BBA5A9FC-DD5F-FBD0-7870-72DC110DBFF6}"/>
              </a:ext>
            </a:extLst>
          </p:cNvPr>
          <p:cNvSpPr txBox="1">
            <a:spLocks/>
          </p:cNvSpPr>
          <p:nvPr/>
        </p:nvSpPr>
        <p:spPr>
          <a:xfrm>
            <a:off x="1815443" y="537433"/>
            <a:ext cx="3509032" cy="3282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400" b="1" dirty="0">
                <a:solidFill>
                  <a:srgbClr val="00609C"/>
                </a:solidFill>
              </a:rPr>
              <a:t>Correo electrónico</a:t>
            </a:r>
          </a:p>
        </p:txBody>
      </p:sp>
      <p:sp>
        <p:nvSpPr>
          <p:cNvPr id="12" name="AutoShape 4">
            <a:extLst>
              <a:ext uri="{FF2B5EF4-FFF2-40B4-BE49-F238E27FC236}">
                <a16:creationId xmlns:a16="http://schemas.microsoft.com/office/drawing/2014/main" id="{C57A91D2-6D4B-88A2-4740-03E28F7CEE3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5378824" cy="537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B86D31A0-FC04-EE85-A2BC-B94284B58736}"/>
              </a:ext>
            </a:extLst>
          </p:cNvPr>
          <p:cNvGrpSpPr/>
          <p:nvPr/>
        </p:nvGrpSpPr>
        <p:grpSpPr>
          <a:xfrm>
            <a:off x="2013005" y="1366275"/>
            <a:ext cx="3579976" cy="4125447"/>
            <a:chOff x="2270989" y="1038224"/>
            <a:chExt cx="4703543" cy="5490829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46F1AD18-5F62-F530-E06A-D79371F2B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00940" y="4882778"/>
              <a:ext cx="4673592" cy="1646275"/>
            </a:xfrm>
            <a:prstGeom prst="rect">
              <a:avLst/>
            </a:prstGeom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9E6B98BC-ED18-0BA5-3182-379D5C443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70989" y="1038224"/>
              <a:ext cx="4703543" cy="3862482"/>
            </a:xfrm>
            <a:prstGeom prst="rect">
              <a:avLst/>
            </a:prstGeom>
          </p:spPr>
        </p:pic>
      </p:grpSp>
      <p:pic>
        <p:nvPicPr>
          <p:cNvPr id="55" name="Imagen 54">
            <a:extLst>
              <a:ext uri="{FF2B5EF4-FFF2-40B4-BE49-F238E27FC236}">
                <a16:creationId xmlns:a16="http://schemas.microsoft.com/office/drawing/2014/main" id="{CE9C17BF-0406-63DA-9712-CAB13FDE47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443" y="431569"/>
            <a:ext cx="540000" cy="540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5258AB5-3522-4740-B16C-6C0B86770C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3339" y="1366275"/>
            <a:ext cx="3907799" cy="412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3602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E071F7-469E-F79F-9913-C1A482DC04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F9FA9D5-7C51-F5CA-DE5B-1B545FB929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3850488" y="865706"/>
            <a:ext cx="5125931" cy="5126587"/>
          </a:xfrm>
          <a:solidFill>
            <a:srgbClr val="035A93"/>
          </a:solidFill>
        </p:spPr>
        <p:txBody>
          <a:bodyPr/>
          <a:lstStyle/>
          <a:p>
            <a:endParaRPr lang="es-CO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99E42C67-6AD1-A068-832B-46AF3E54C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242" y="409632"/>
            <a:ext cx="8628417" cy="1177379"/>
          </a:xfrm>
        </p:spPr>
        <p:txBody>
          <a:bodyPr/>
          <a:lstStyle/>
          <a:p>
            <a:r>
              <a:rPr lang="es-MX" dirty="0">
                <a:solidFill>
                  <a:srgbClr val="B28A3F"/>
                </a:solidFill>
              </a:rPr>
              <a:t>Publicación de contenidos en redes sociales</a:t>
            </a:r>
            <a:endParaRPr lang="es-CO" dirty="0">
              <a:solidFill>
                <a:srgbClr val="B28A3F"/>
              </a:solidFill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7AE6CBBD-B54E-6128-1EF0-569DB0DA33EE}"/>
              </a:ext>
            </a:extLst>
          </p:cNvPr>
          <p:cNvGrpSpPr>
            <a:grpSpLocks noChangeAspect="1"/>
          </p:cNvGrpSpPr>
          <p:nvPr/>
        </p:nvGrpSpPr>
        <p:grpSpPr>
          <a:xfrm>
            <a:off x="1978243" y="1781904"/>
            <a:ext cx="1336286" cy="3313939"/>
            <a:chOff x="1978242" y="1729761"/>
            <a:chExt cx="1501197" cy="3722912"/>
          </a:xfrm>
        </p:grpSpPr>
        <p:pic>
          <p:nvPicPr>
            <p:cNvPr id="50" name="Imagen 49">
              <a:extLst>
                <a:ext uri="{FF2B5EF4-FFF2-40B4-BE49-F238E27FC236}">
                  <a16:creationId xmlns:a16="http://schemas.microsoft.com/office/drawing/2014/main" id="{3CC0CE84-9E5E-1D67-DF4B-A6142C2BC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8242" y="1729761"/>
              <a:ext cx="1501196" cy="2518389"/>
            </a:xfrm>
            <a:prstGeom prst="rect">
              <a:avLst/>
            </a:prstGeom>
          </p:spPr>
        </p:pic>
        <p:pic>
          <p:nvPicPr>
            <p:cNvPr id="48" name="Imagen 47">
              <a:extLst>
                <a:ext uri="{FF2B5EF4-FFF2-40B4-BE49-F238E27FC236}">
                  <a16:creationId xmlns:a16="http://schemas.microsoft.com/office/drawing/2014/main" id="{752B190E-60AF-4681-D729-3F7F0CC18C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8243" y="4248151"/>
              <a:ext cx="1501196" cy="1204522"/>
            </a:xfrm>
            <a:prstGeom prst="rect">
              <a:avLst/>
            </a:prstGeom>
          </p:spPr>
        </p:pic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DDF81A09-851A-A536-3507-4E9F3A78779E}"/>
              </a:ext>
            </a:extLst>
          </p:cNvPr>
          <p:cNvGrpSpPr>
            <a:grpSpLocks noChangeAspect="1"/>
          </p:cNvGrpSpPr>
          <p:nvPr/>
        </p:nvGrpSpPr>
        <p:grpSpPr>
          <a:xfrm>
            <a:off x="4347775" y="1781904"/>
            <a:ext cx="1501197" cy="3313939"/>
            <a:chOff x="3654642" y="1729761"/>
            <a:chExt cx="1501197" cy="3313939"/>
          </a:xfrm>
        </p:grpSpPr>
        <p:pic>
          <p:nvPicPr>
            <p:cNvPr id="46" name="Imagen 45">
              <a:extLst>
                <a:ext uri="{FF2B5EF4-FFF2-40B4-BE49-F238E27FC236}">
                  <a16:creationId xmlns:a16="http://schemas.microsoft.com/office/drawing/2014/main" id="{AFE438EB-4106-B62A-026C-155AE45D6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4642" y="1729761"/>
              <a:ext cx="1501196" cy="2548449"/>
            </a:xfrm>
            <a:prstGeom prst="rect">
              <a:avLst/>
            </a:prstGeom>
          </p:spPr>
        </p:pic>
        <p:pic>
          <p:nvPicPr>
            <p:cNvPr id="44" name="Imagen 43">
              <a:extLst>
                <a:ext uri="{FF2B5EF4-FFF2-40B4-BE49-F238E27FC236}">
                  <a16:creationId xmlns:a16="http://schemas.microsoft.com/office/drawing/2014/main" id="{187424B2-3315-DECF-4D92-1823BA4C6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4643" y="4263180"/>
              <a:ext cx="1501196" cy="780520"/>
            </a:xfrm>
            <a:prstGeom prst="rect">
              <a:avLst/>
            </a:prstGeom>
          </p:spPr>
        </p:pic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47196544-F3C7-700E-0F49-105611341EF8}"/>
              </a:ext>
            </a:extLst>
          </p:cNvPr>
          <p:cNvGrpSpPr>
            <a:grpSpLocks noChangeAspect="1"/>
          </p:cNvGrpSpPr>
          <p:nvPr/>
        </p:nvGrpSpPr>
        <p:grpSpPr>
          <a:xfrm>
            <a:off x="6717307" y="1781904"/>
            <a:ext cx="1501195" cy="3313939"/>
            <a:chOff x="5330712" y="1729761"/>
            <a:chExt cx="1497590" cy="3357820"/>
          </a:xfrm>
        </p:grpSpPr>
        <p:pic>
          <p:nvPicPr>
            <p:cNvPr id="42" name="Imagen 41">
              <a:extLst>
                <a:ext uri="{FF2B5EF4-FFF2-40B4-BE49-F238E27FC236}">
                  <a16:creationId xmlns:a16="http://schemas.microsoft.com/office/drawing/2014/main" id="{C4BDCF7D-F4FD-E27B-D4BB-DD07EA8EA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1041" y="1729761"/>
              <a:ext cx="1497261" cy="2518389"/>
            </a:xfrm>
            <a:prstGeom prst="rect">
              <a:avLst/>
            </a:prstGeom>
          </p:spPr>
        </p:pic>
        <p:pic>
          <p:nvPicPr>
            <p:cNvPr id="40" name="Imagen 39">
              <a:extLst>
                <a:ext uri="{FF2B5EF4-FFF2-40B4-BE49-F238E27FC236}">
                  <a16:creationId xmlns:a16="http://schemas.microsoft.com/office/drawing/2014/main" id="{B074EB64-B1E9-08D3-3CFE-7E603E7E6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0712" y="4248150"/>
              <a:ext cx="1497261" cy="839431"/>
            </a:xfrm>
            <a:prstGeom prst="rect">
              <a:avLst/>
            </a:prstGeom>
          </p:spPr>
        </p:pic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C4623616-D922-9EF3-0834-D20B2E29921C}"/>
              </a:ext>
            </a:extLst>
          </p:cNvPr>
          <p:cNvGrpSpPr>
            <a:grpSpLocks noChangeAspect="1"/>
          </p:cNvGrpSpPr>
          <p:nvPr/>
        </p:nvGrpSpPr>
        <p:grpSpPr>
          <a:xfrm>
            <a:off x="9083233" y="1781905"/>
            <a:ext cx="1500865" cy="3313938"/>
            <a:chOff x="6930583" y="1729760"/>
            <a:chExt cx="1565030" cy="3542771"/>
          </a:xfrm>
        </p:grpSpPr>
        <p:pic>
          <p:nvPicPr>
            <p:cNvPr id="38" name="Imagen 37">
              <a:extLst>
                <a:ext uri="{FF2B5EF4-FFF2-40B4-BE49-F238E27FC236}">
                  <a16:creationId xmlns:a16="http://schemas.microsoft.com/office/drawing/2014/main" id="{218CF55A-8A5D-2B05-580E-B924C2064EA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0912" y="1729760"/>
              <a:ext cx="1564701" cy="2628370"/>
            </a:xfrm>
            <a:prstGeom prst="rect">
              <a:avLst/>
            </a:prstGeom>
          </p:spPr>
        </p:pic>
        <p:pic>
          <p:nvPicPr>
            <p:cNvPr id="36" name="Imagen 35">
              <a:extLst>
                <a:ext uri="{FF2B5EF4-FFF2-40B4-BE49-F238E27FC236}">
                  <a16:creationId xmlns:a16="http://schemas.microsoft.com/office/drawing/2014/main" id="{5406E97C-66D0-A1CF-625F-6AEF11FEEE6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0583" y="4358130"/>
              <a:ext cx="1564701" cy="914401"/>
            </a:xfrm>
            <a:prstGeom prst="rect">
              <a:avLst/>
            </a:prstGeom>
          </p:spPr>
        </p:pic>
      </p:grpSp>
      <p:pic>
        <p:nvPicPr>
          <p:cNvPr id="5" name="Imagen 4">
            <a:hlinkClick r:id="rId10"/>
            <a:extLst>
              <a:ext uri="{FF2B5EF4-FFF2-40B4-BE49-F238E27FC236}">
                <a16:creationId xmlns:a16="http://schemas.microsoft.com/office/drawing/2014/main" id="{D58D3CE4-5958-FAA6-2AE8-2BCA0E9B23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3" y="5168229"/>
            <a:ext cx="270513" cy="270513"/>
          </a:xfrm>
          <a:prstGeom prst="rect">
            <a:avLst/>
          </a:prstGeom>
        </p:spPr>
      </p:pic>
      <p:pic>
        <p:nvPicPr>
          <p:cNvPr id="9" name="Imagen 8">
            <a:hlinkClick r:id="rId12"/>
            <a:extLst>
              <a:ext uri="{FF2B5EF4-FFF2-40B4-BE49-F238E27FC236}">
                <a16:creationId xmlns:a16="http://schemas.microsoft.com/office/drawing/2014/main" id="{31098E25-B80C-314F-A95F-5EE5EB75B0F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569" y="5149355"/>
            <a:ext cx="310658" cy="310658"/>
          </a:xfrm>
          <a:prstGeom prst="rect">
            <a:avLst/>
          </a:prstGeom>
        </p:spPr>
      </p:pic>
      <p:pic>
        <p:nvPicPr>
          <p:cNvPr id="10" name="Imagen 9">
            <a:hlinkClick r:id="rId14"/>
            <a:extLst>
              <a:ext uri="{FF2B5EF4-FFF2-40B4-BE49-F238E27FC236}">
                <a16:creationId xmlns:a16="http://schemas.microsoft.com/office/drawing/2014/main" id="{6E4D75EC-00B7-1B78-029E-9EDE7EE6D80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717" y="5168229"/>
            <a:ext cx="270513" cy="270513"/>
          </a:xfrm>
          <a:prstGeom prst="rect">
            <a:avLst/>
          </a:prstGeom>
        </p:spPr>
      </p:pic>
      <p:pic>
        <p:nvPicPr>
          <p:cNvPr id="11" name="Imagen 10">
            <a:hlinkClick r:id="rId16"/>
            <a:extLst>
              <a:ext uri="{FF2B5EF4-FFF2-40B4-BE49-F238E27FC236}">
                <a16:creationId xmlns:a16="http://schemas.microsoft.com/office/drawing/2014/main" id="{7531B5E1-2025-86B2-B2AF-EB9D537E579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82" y="5168229"/>
            <a:ext cx="270513" cy="270513"/>
          </a:xfrm>
          <a:prstGeom prst="rect">
            <a:avLst/>
          </a:prstGeom>
        </p:spPr>
      </p:pic>
      <p:pic>
        <p:nvPicPr>
          <p:cNvPr id="16" name="Imagen 15">
            <a:hlinkClick r:id="rId18"/>
            <a:extLst>
              <a:ext uri="{FF2B5EF4-FFF2-40B4-BE49-F238E27FC236}">
                <a16:creationId xmlns:a16="http://schemas.microsoft.com/office/drawing/2014/main" id="{6526A490-4BF5-0FFD-66AB-88FEDFEA9F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642" y="5168229"/>
            <a:ext cx="270513" cy="270513"/>
          </a:xfrm>
          <a:prstGeom prst="rect">
            <a:avLst/>
          </a:prstGeom>
        </p:spPr>
      </p:pic>
      <p:pic>
        <p:nvPicPr>
          <p:cNvPr id="17" name="Imagen 16">
            <a:hlinkClick r:id="rId19"/>
            <a:extLst>
              <a:ext uri="{FF2B5EF4-FFF2-40B4-BE49-F238E27FC236}">
                <a16:creationId xmlns:a16="http://schemas.microsoft.com/office/drawing/2014/main" id="{9A3C9E9C-88C6-FA1A-027E-C7FA35670E7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658" y="5149355"/>
            <a:ext cx="310658" cy="310658"/>
          </a:xfrm>
          <a:prstGeom prst="rect">
            <a:avLst/>
          </a:prstGeom>
        </p:spPr>
      </p:pic>
      <p:pic>
        <p:nvPicPr>
          <p:cNvPr id="18" name="Imagen 17">
            <a:hlinkClick r:id="rId20"/>
            <a:extLst>
              <a:ext uri="{FF2B5EF4-FFF2-40B4-BE49-F238E27FC236}">
                <a16:creationId xmlns:a16="http://schemas.microsoft.com/office/drawing/2014/main" id="{3FBA165D-404F-8132-4517-3F26812AFAF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806" y="5168229"/>
            <a:ext cx="270513" cy="270513"/>
          </a:xfrm>
          <a:prstGeom prst="rect">
            <a:avLst/>
          </a:prstGeom>
        </p:spPr>
      </p:pic>
      <p:pic>
        <p:nvPicPr>
          <p:cNvPr id="19" name="Imagen 18">
            <a:hlinkClick r:id="rId21"/>
            <a:extLst>
              <a:ext uri="{FF2B5EF4-FFF2-40B4-BE49-F238E27FC236}">
                <a16:creationId xmlns:a16="http://schemas.microsoft.com/office/drawing/2014/main" id="{C43C27C0-7711-9D53-0A21-B2AC68B7803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971" y="5168229"/>
            <a:ext cx="270513" cy="270513"/>
          </a:xfrm>
          <a:prstGeom prst="rect">
            <a:avLst/>
          </a:prstGeom>
        </p:spPr>
      </p:pic>
      <p:pic>
        <p:nvPicPr>
          <p:cNvPr id="20" name="Imagen 19">
            <a:hlinkClick r:id="rId22"/>
            <a:extLst>
              <a:ext uri="{FF2B5EF4-FFF2-40B4-BE49-F238E27FC236}">
                <a16:creationId xmlns:a16="http://schemas.microsoft.com/office/drawing/2014/main" id="{FD22EA64-6A9A-6453-3CF1-6C391EDE1EA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961" y="5168229"/>
            <a:ext cx="270513" cy="270513"/>
          </a:xfrm>
          <a:prstGeom prst="rect">
            <a:avLst/>
          </a:prstGeom>
        </p:spPr>
      </p:pic>
      <p:pic>
        <p:nvPicPr>
          <p:cNvPr id="21" name="Imagen 20">
            <a:hlinkClick r:id="rId23"/>
            <a:extLst>
              <a:ext uri="{FF2B5EF4-FFF2-40B4-BE49-F238E27FC236}">
                <a16:creationId xmlns:a16="http://schemas.microsoft.com/office/drawing/2014/main" id="{BB44998C-A29C-0A9B-1519-2E6C414B58B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977" y="5149355"/>
            <a:ext cx="310658" cy="310658"/>
          </a:xfrm>
          <a:prstGeom prst="rect">
            <a:avLst/>
          </a:prstGeom>
        </p:spPr>
      </p:pic>
      <p:pic>
        <p:nvPicPr>
          <p:cNvPr id="22" name="Imagen 21">
            <a:hlinkClick r:id="rId24"/>
            <a:extLst>
              <a:ext uri="{FF2B5EF4-FFF2-40B4-BE49-F238E27FC236}">
                <a16:creationId xmlns:a16="http://schemas.microsoft.com/office/drawing/2014/main" id="{8DF3EFDC-C8BC-C80B-F313-135B9BF6C2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125" y="5168229"/>
            <a:ext cx="270513" cy="270513"/>
          </a:xfrm>
          <a:prstGeom prst="rect">
            <a:avLst/>
          </a:prstGeom>
        </p:spPr>
      </p:pic>
      <p:pic>
        <p:nvPicPr>
          <p:cNvPr id="23" name="Imagen 22">
            <a:hlinkClick r:id="rId25"/>
            <a:extLst>
              <a:ext uri="{FF2B5EF4-FFF2-40B4-BE49-F238E27FC236}">
                <a16:creationId xmlns:a16="http://schemas.microsoft.com/office/drawing/2014/main" id="{DF3C313B-2A94-CAE5-4F6E-689513696B4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290" y="5168229"/>
            <a:ext cx="270513" cy="270513"/>
          </a:xfrm>
          <a:prstGeom prst="rect">
            <a:avLst/>
          </a:prstGeom>
        </p:spPr>
      </p:pic>
      <p:pic>
        <p:nvPicPr>
          <p:cNvPr id="24" name="Imagen 23">
            <a:hlinkClick r:id="rId26"/>
            <a:extLst>
              <a:ext uri="{FF2B5EF4-FFF2-40B4-BE49-F238E27FC236}">
                <a16:creationId xmlns:a16="http://schemas.microsoft.com/office/drawing/2014/main" id="{F86BEFB0-561C-92C8-2062-DA410B82BE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675" y="5169594"/>
            <a:ext cx="270513" cy="270513"/>
          </a:xfrm>
          <a:prstGeom prst="rect">
            <a:avLst/>
          </a:prstGeom>
        </p:spPr>
      </p:pic>
      <p:pic>
        <p:nvPicPr>
          <p:cNvPr id="25" name="Imagen 24">
            <a:hlinkClick r:id="rId27"/>
            <a:extLst>
              <a:ext uri="{FF2B5EF4-FFF2-40B4-BE49-F238E27FC236}">
                <a16:creationId xmlns:a16="http://schemas.microsoft.com/office/drawing/2014/main" id="{E7B1E10E-8BEE-1CEC-AC78-12C63F945EB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691" y="5150720"/>
            <a:ext cx="310658" cy="310658"/>
          </a:xfrm>
          <a:prstGeom prst="rect">
            <a:avLst/>
          </a:prstGeom>
        </p:spPr>
      </p:pic>
      <p:pic>
        <p:nvPicPr>
          <p:cNvPr id="26" name="Imagen 25">
            <a:hlinkClick r:id="rId28"/>
            <a:extLst>
              <a:ext uri="{FF2B5EF4-FFF2-40B4-BE49-F238E27FC236}">
                <a16:creationId xmlns:a16="http://schemas.microsoft.com/office/drawing/2014/main" id="{770222CD-935C-922A-8848-FE2295D2F82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839" y="5169594"/>
            <a:ext cx="270513" cy="270513"/>
          </a:xfrm>
          <a:prstGeom prst="rect">
            <a:avLst/>
          </a:prstGeom>
        </p:spPr>
      </p:pic>
      <p:pic>
        <p:nvPicPr>
          <p:cNvPr id="27" name="Imagen 26">
            <a:hlinkClick r:id="rId29"/>
            <a:extLst>
              <a:ext uri="{FF2B5EF4-FFF2-40B4-BE49-F238E27FC236}">
                <a16:creationId xmlns:a16="http://schemas.microsoft.com/office/drawing/2014/main" id="{817AAB22-6D28-0615-D46B-B05D9BE38A2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004" y="5169594"/>
            <a:ext cx="270513" cy="27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8695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88F8B2-D940-41C4-41D8-20353567ED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849F456-03EF-31D7-7218-671BFA84E2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3850488" y="865706"/>
            <a:ext cx="5125931" cy="5126587"/>
          </a:xfrm>
          <a:solidFill>
            <a:srgbClr val="035A93"/>
          </a:solidFill>
        </p:spPr>
        <p:txBody>
          <a:bodyPr/>
          <a:lstStyle/>
          <a:p>
            <a:endParaRPr lang="es-CO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98ACE3DB-80A0-312B-0317-21FA98B66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242" y="409632"/>
            <a:ext cx="8628417" cy="1177379"/>
          </a:xfrm>
        </p:spPr>
        <p:txBody>
          <a:bodyPr/>
          <a:lstStyle/>
          <a:p>
            <a:r>
              <a:rPr lang="es-MX" dirty="0">
                <a:solidFill>
                  <a:srgbClr val="B28A3F"/>
                </a:solidFill>
              </a:rPr>
              <a:t>Publicación de contenidos en redes sociales</a:t>
            </a:r>
            <a:endParaRPr lang="es-CO" dirty="0">
              <a:solidFill>
                <a:srgbClr val="B28A3F"/>
              </a:solidFill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D9E6887F-B321-A6BD-BDFC-58D5BB4DC2D8}"/>
              </a:ext>
            </a:extLst>
          </p:cNvPr>
          <p:cNvGrpSpPr/>
          <p:nvPr/>
        </p:nvGrpSpPr>
        <p:grpSpPr>
          <a:xfrm>
            <a:off x="4252226" y="1729759"/>
            <a:ext cx="1622066" cy="3330514"/>
            <a:chOff x="1991331" y="1729759"/>
            <a:chExt cx="1576887" cy="3350218"/>
          </a:xfrm>
        </p:grpSpPr>
        <p:pic>
          <p:nvPicPr>
            <p:cNvPr id="30" name="Imagen 29">
              <a:extLst>
                <a:ext uri="{FF2B5EF4-FFF2-40B4-BE49-F238E27FC236}">
                  <a16:creationId xmlns:a16="http://schemas.microsoft.com/office/drawing/2014/main" id="{914E1166-EB28-880E-D6A7-17F9A4310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1331" y="1729759"/>
              <a:ext cx="1576887" cy="2645367"/>
            </a:xfrm>
            <a:prstGeom prst="rect">
              <a:avLst/>
            </a:prstGeom>
          </p:spPr>
        </p:pic>
        <p:pic>
          <p:nvPicPr>
            <p:cNvPr id="28" name="Imagen 27">
              <a:extLst>
                <a:ext uri="{FF2B5EF4-FFF2-40B4-BE49-F238E27FC236}">
                  <a16:creationId xmlns:a16="http://schemas.microsoft.com/office/drawing/2014/main" id="{487F8848-7F4C-1D3F-FCE6-80F0E9CAF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1331" y="4375126"/>
              <a:ext cx="1576887" cy="704851"/>
            </a:xfrm>
            <a:prstGeom prst="rect">
              <a:avLst/>
            </a:prstGeom>
          </p:spPr>
        </p:pic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05A4768D-20CE-DFF8-8C46-D74631FC39A3}"/>
              </a:ext>
            </a:extLst>
          </p:cNvPr>
          <p:cNvGrpSpPr>
            <a:grpSpLocks noChangeAspect="1"/>
          </p:cNvGrpSpPr>
          <p:nvPr/>
        </p:nvGrpSpPr>
        <p:grpSpPr>
          <a:xfrm>
            <a:off x="6733891" y="1729760"/>
            <a:ext cx="1572412" cy="3330514"/>
            <a:chOff x="6733891" y="1729759"/>
            <a:chExt cx="1680726" cy="3623291"/>
          </a:xfrm>
        </p:grpSpPr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id="{08C96E69-4700-1FDE-E40A-8BD2C7CF5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3891" y="1729759"/>
              <a:ext cx="1680726" cy="2558061"/>
            </a:xfrm>
            <a:prstGeom prst="rect">
              <a:avLst/>
            </a:prstGeom>
          </p:spPr>
        </p:pic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720BB0E0-3A7D-8901-651B-0B769799A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3891" y="4287820"/>
              <a:ext cx="1680725" cy="1065230"/>
            </a:xfrm>
            <a:prstGeom prst="rect">
              <a:avLst/>
            </a:prstGeom>
          </p:spPr>
        </p:pic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460C50A1-347C-4EC4-1461-552FCCD692C9}"/>
              </a:ext>
            </a:extLst>
          </p:cNvPr>
          <p:cNvGrpSpPr>
            <a:grpSpLocks noChangeAspect="1"/>
          </p:cNvGrpSpPr>
          <p:nvPr/>
        </p:nvGrpSpPr>
        <p:grpSpPr>
          <a:xfrm>
            <a:off x="9319394" y="1729760"/>
            <a:ext cx="1572411" cy="3330514"/>
            <a:chOff x="9319394" y="1729759"/>
            <a:chExt cx="1753226" cy="3794741"/>
          </a:xfrm>
        </p:grpSpPr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C7139C15-A397-8672-94F1-E4CBC07AE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5576" y="1729759"/>
              <a:ext cx="1747044" cy="2926985"/>
            </a:xfrm>
            <a:prstGeom prst="rect">
              <a:avLst/>
            </a:prstGeom>
          </p:spPr>
        </p:pic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86C6AF60-A780-79F6-29C1-4BD91C43C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9394" y="4656744"/>
              <a:ext cx="1747044" cy="867756"/>
            </a:xfrm>
            <a:prstGeom prst="rect">
              <a:avLst/>
            </a:prstGeom>
          </p:spPr>
        </p:pic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49DE309E-262D-3369-E5F8-B75BC8BB995C}"/>
              </a:ext>
            </a:extLst>
          </p:cNvPr>
          <p:cNvGrpSpPr/>
          <p:nvPr/>
        </p:nvGrpSpPr>
        <p:grpSpPr>
          <a:xfrm>
            <a:off x="1981092" y="1729760"/>
            <a:ext cx="1576888" cy="3350218"/>
            <a:chOff x="8606981" y="1729760"/>
            <a:chExt cx="1801359" cy="3825785"/>
          </a:xfrm>
        </p:grpSpPr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6C798BE9-4E02-6D1B-1F74-0EF166EB2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6982" y="1729760"/>
              <a:ext cx="1801358" cy="3002263"/>
            </a:xfrm>
            <a:prstGeom prst="rect">
              <a:avLst/>
            </a:prstGeom>
          </p:spPr>
        </p:pic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C577903C-935E-B4F5-A1BA-3A5A9FFD9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6981" y="4732023"/>
              <a:ext cx="1801359" cy="823522"/>
            </a:xfrm>
            <a:prstGeom prst="rect">
              <a:avLst/>
            </a:prstGeom>
          </p:spPr>
        </p:pic>
      </p:grpSp>
      <p:pic>
        <p:nvPicPr>
          <p:cNvPr id="2" name="Imagen 1">
            <a:hlinkClick r:id="rId10"/>
            <a:extLst>
              <a:ext uri="{FF2B5EF4-FFF2-40B4-BE49-F238E27FC236}">
                <a16:creationId xmlns:a16="http://schemas.microsoft.com/office/drawing/2014/main" id="{0B00EE53-2139-97EE-6A17-D596243E6E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204" y="5116421"/>
            <a:ext cx="270513" cy="270513"/>
          </a:xfrm>
          <a:prstGeom prst="rect">
            <a:avLst/>
          </a:prstGeom>
        </p:spPr>
      </p:pic>
      <p:pic>
        <p:nvPicPr>
          <p:cNvPr id="4" name="Imagen 3">
            <a:hlinkClick r:id="rId12"/>
            <a:extLst>
              <a:ext uri="{FF2B5EF4-FFF2-40B4-BE49-F238E27FC236}">
                <a16:creationId xmlns:a16="http://schemas.microsoft.com/office/drawing/2014/main" id="{44873EAC-FE4B-3B2A-BA9B-AD2C91F07A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220" y="5097547"/>
            <a:ext cx="310658" cy="310658"/>
          </a:xfrm>
          <a:prstGeom prst="rect">
            <a:avLst/>
          </a:prstGeom>
        </p:spPr>
      </p:pic>
      <p:pic>
        <p:nvPicPr>
          <p:cNvPr id="7" name="Imagen 6">
            <a:hlinkClick r:id="rId14"/>
            <a:extLst>
              <a:ext uri="{FF2B5EF4-FFF2-40B4-BE49-F238E27FC236}">
                <a16:creationId xmlns:a16="http://schemas.microsoft.com/office/drawing/2014/main" id="{8F0DE3D4-E4DC-2DB6-FC20-12E090C7279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368" y="5116421"/>
            <a:ext cx="270513" cy="270513"/>
          </a:xfrm>
          <a:prstGeom prst="rect">
            <a:avLst/>
          </a:prstGeom>
        </p:spPr>
      </p:pic>
      <p:pic>
        <p:nvPicPr>
          <p:cNvPr id="8" name="Imagen 7">
            <a:hlinkClick r:id="rId16"/>
            <a:extLst>
              <a:ext uri="{FF2B5EF4-FFF2-40B4-BE49-F238E27FC236}">
                <a16:creationId xmlns:a16="http://schemas.microsoft.com/office/drawing/2014/main" id="{64D89E1C-6DBF-48F2-42C1-3B4D653AD26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533" y="5116421"/>
            <a:ext cx="270513" cy="270513"/>
          </a:xfrm>
          <a:prstGeom prst="rect">
            <a:avLst/>
          </a:prstGeom>
        </p:spPr>
      </p:pic>
      <p:pic>
        <p:nvPicPr>
          <p:cNvPr id="9" name="Imagen 8">
            <a:hlinkClick r:id="rId18"/>
            <a:extLst>
              <a:ext uri="{FF2B5EF4-FFF2-40B4-BE49-F238E27FC236}">
                <a16:creationId xmlns:a16="http://schemas.microsoft.com/office/drawing/2014/main" id="{4E66E80C-A878-9DB0-4566-0AE3AE6B07F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871" y="5097547"/>
            <a:ext cx="270513" cy="270513"/>
          </a:xfrm>
          <a:prstGeom prst="rect">
            <a:avLst/>
          </a:prstGeom>
        </p:spPr>
      </p:pic>
      <p:pic>
        <p:nvPicPr>
          <p:cNvPr id="12" name="Imagen 11">
            <a:hlinkClick r:id="rId19"/>
            <a:extLst>
              <a:ext uri="{FF2B5EF4-FFF2-40B4-BE49-F238E27FC236}">
                <a16:creationId xmlns:a16="http://schemas.microsoft.com/office/drawing/2014/main" id="{538A7765-6D57-80F0-2A81-89C7962F042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887" y="5078673"/>
            <a:ext cx="310658" cy="310658"/>
          </a:xfrm>
          <a:prstGeom prst="rect">
            <a:avLst/>
          </a:prstGeom>
        </p:spPr>
      </p:pic>
      <p:pic>
        <p:nvPicPr>
          <p:cNvPr id="13" name="Imagen 12">
            <a:hlinkClick r:id="rId20"/>
            <a:extLst>
              <a:ext uri="{FF2B5EF4-FFF2-40B4-BE49-F238E27FC236}">
                <a16:creationId xmlns:a16="http://schemas.microsoft.com/office/drawing/2014/main" id="{52BFFA32-08AB-95CF-AA11-4F012F14E14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035" y="5097547"/>
            <a:ext cx="270513" cy="270513"/>
          </a:xfrm>
          <a:prstGeom prst="rect">
            <a:avLst/>
          </a:prstGeom>
        </p:spPr>
      </p:pic>
      <p:pic>
        <p:nvPicPr>
          <p:cNvPr id="14" name="Imagen 13">
            <a:hlinkClick r:id="rId21"/>
            <a:extLst>
              <a:ext uri="{FF2B5EF4-FFF2-40B4-BE49-F238E27FC236}">
                <a16:creationId xmlns:a16="http://schemas.microsoft.com/office/drawing/2014/main" id="{989A8707-1270-B489-2BF0-D33BA3FFBF0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200" y="5097547"/>
            <a:ext cx="270513" cy="270513"/>
          </a:xfrm>
          <a:prstGeom prst="rect">
            <a:avLst/>
          </a:prstGeom>
        </p:spPr>
      </p:pic>
      <p:pic>
        <p:nvPicPr>
          <p:cNvPr id="18" name="Imagen 17">
            <a:hlinkClick r:id="rId22"/>
            <a:extLst>
              <a:ext uri="{FF2B5EF4-FFF2-40B4-BE49-F238E27FC236}">
                <a16:creationId xmlns:a16="http://schemas.microsoft.com/office/drawing/2014/main" id="{29EB208E-7C84-90F4-12DD-B4CACCDC2B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600" y="5097547"/>
            <a:ext cx="270513" cy="270513"/>
          </a:xfrm>
          <a:prstGeom prst="rect">
            <a:avLst/>
          </a:prstGeom>
        </p:spPr>
      </p:pic>
      <p:pic>
        <p:nvPicPr>
          <p:cNvPr id="23" name="Imagen 22">
            <a:hlinkClick r:id="rId23"/>
            <a:extLst>
              <a:ext uri="{FF2B5EF4-FFF2-40B4-BE49-F238E27FC236}">
                <a16:creationId xmlns:a16="http://schemas.microsoft.com/office/drawing/2014/main" id="{DEC2E753-BF93-7C37-805B-3D9764A77F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616" y="5078673"/>
            <a:ext cx="310658" cy="310658"/>
          </a:xfrm>
          <a:prstGeom prst="rect">
            <a:avLst/>
          </a:prstGeom>
        </p:spPr>
      </p:pic>
      <p:pic>
        <p:nvPicPr>
          <p:cNvPr id="25" name="Imagen 24">
            <a:hlinkClick r:id="rId24"/>
            <a:extLst>
              <a:ext uri="{FF2B5EF4-FFF2-40B4-BE49-F238E27FC236}">
                <a16:creationId xmlns:a16="http://schemas.microsoft.com/office/drawing/2014/main" id="{1DBD36A3-61F5-270C-CCEF-609316DBB98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764" y="5097547"/>
            <a:ext cx="270513" cy="270513"/>
          </a:xfrm>
          <a:prstGeom prst="rect">
            <a:avLst/>
          </a:prstGeom>
        </p:spPr>
      </p:pic>
      <p:pic>
        <p:nvPicPr>
          <p:cNvPr id="27" name="Imagen 26">
            <a:hlinkClick r:id="rId25"/>
            <a:extLst>
              <a:ext uri="{FF2B5EF4-FFF2-40B4-BE49-F238E27FC236}">
                <a16:creationId xmlns:a16="http://schemas.microsoft.com/office/drawing/2014/main" id="{B6D878FD-EA27-1835-A640-23A4D46F7C4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929" y="5097547"/>
            <a:ext cx="270513" cy="270513"/>
          </a:xfrm>
          <a:prstGeom prst="rect">
            <a:avLst/>
          </a:prstGeom>
        </p:spPr>
      </p:pic>
      <p:pic>
        <p:nvPicPr>
          <p:cNvPr id="29" name="Imagen 28">
            <a:hlinkClick r:id="rId26"/>
            <a:extLst>
              <a:ext uri="{FF2B5EF4-FFF2-40B4-BE49-F238E27FC236}">
                <a16:creationId xmlns:a16="http://schemas.microsoft.com/office/drawing/2014/main" id="{04585548-7433-9EF4-9821-16038D06E5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400" y="5093555"/>
            <a:ext cx="270513" cy="270513"/>
          </a:xfrm>
          <a:prstGeom prst="rect">
            <a:avLst/>
          </a:prstGeom>
        </p:spPr>
      </p:pic>
      <p:pic>
        <p:nvPicPr>
          <p:cNvPr id="31" name="Imagen 30">
            <a:hlinkClick r:id="rId27"/>
            <a:extLst>
              <a:ext uri="{FF2B5EF4-FFF2-40B4-BE49-F238E27FC236}">
                <a16:creationId xmlns:a16="http://schemas.microsoft.com/office/drawing/2014/main" id="{374C550D-FBCE-0C43-1CB1-71927B066B7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910" y="5078673"/>
            <a:ext cx="310658" cy="310658"/>
          </a:xfrm>
          <a:prstGeom prst="rect">
            <a:avLst/>
          </a:prstGeom>
        </p:spPr>
      </p:pic>
      <p:pic>
        <p:nvPicPr>
          <p:cNvPr id="33" name="Imagen 32">
            <a:hlinkClick r:id="rId28"/>
            <a:extLst>
              <a:ext uri="{FF2B5EF4-FFF2-40B4-BE49-F238E27FC236}">
                <a16:creationId xmlns:a16="http://schemas.microsoft.com/office/drawing/2014/main" id="{E8D94285-8511-2AC3-F26E-3DC47DBDA0A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592" y="5097547"/>
            <a:ext cx="288000" cy="270065"/>
          </a:xfrm>
          <a:prstGeom prst="rect">
            <a:avLst/>
          </a:prstGeom>
        </p:spPr>
      </p:pic>
      <p:pic>
        <p:nvPicPr>
          <p:cNvPr id="34" name="Imagen 33">
            <a:hlinkClick r:id="rId29"/>
            <a:extLst>
              <a:ext uri="{FF2B5EF4-FFF2-40B4-BE49-F238E27FC236}">
                <a16:creationId xmlns:a16="http://schemas.microsoft.com/office/drawing/2014/main" id="{6F377269-087C-C858-8626-95BC47F60D3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066" y="5093555"/>
            <a:ext cx="270513" cy="27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839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98461-0524-0657-BA42-1E897CBBA2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3DA4028-78F4-50DB-9822-8CFE5B9A35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3850488" y="865706"/>
            <a:ext cx="5125931" cy="5126587"/>
          </a:xfrm>
          <a:solidFill>
            <a:srgbClr val="035A93"/>
          </a:solidFill>
        </p:spPr>
        <p:txBody>
          <a:bodyPr/>
          <a:lstStyle/>
          <a:p>
            <a:endParaRPr lang="es-CO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9C598B5F-C555-9600-2F0D-1198196D5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242" y="409632"/>
            <a:ext cx="8628417" cy="1177379"/>
          </a:xfrm>
        </p:spPr>
        <p:txBody>
          <a:bodyPr/>
          <a:lstStyle/>
          <a:p>
            <a:r>
              <a:rPr lang="es-MX" dirty="0">
                <a:solidFill>
                  <a:srgbClr val="B28A3F"/>
                </a:solidFill>
              </a:rPr>
              <a:t>Publicación de contenidos en redes sociales</a:t>
            </a:r>
            <a:endParaRPr lang="es-CO" dirty="0">
              <a:solidFill>
                <a:srgbClr val="B28A3F"/>
              </a:solidFill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7A4A3F94-1472-C5DA-0980-AD761C5AD8FB}"/>
              </a:ext>
            </a:extLst>
          </p:cNvPr>
          <p:cNvGrpSpPr>
            <a:grpSpLocks noChangeAspect="1"/>
          </p:cNvGrpSpPr>
          <p:nvPr/>
        </p:nvGrpSpPr>
        <p:grpSpPr>
          <a:xfrm>
            <a:off x="3975255" y="1753538"/>
            <a:ext cx="1689737" cy="3551068"/>
            <a:chOff x="9230499" y="1729760"/>
            <a:chExt cx="1770877" cy="3759032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135BA1FF-95FB-41D9-1886-8A51312DA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82" r="1482"/>
            <a:stretch>
              <a:fillRect/>
            </a:stretch>
          </p:blipFill>
          <p:spPr>
            <a:xfrm>
              <a:off x="9230500" y="1729760"/>
              <a:ext cx="1770876" cy="2740896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AAD91966-7CF7-582A-D4F8-FDF9A4E6A7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0499" y="4467422"/>
              <a:ext cx="1770876" cy="1021370"/>
            </a:xfrm>
            <a:prstGeom prst="rect">
              <a:avLst/>
            </a:prstGeom>
          </p:spPr>
        </p:pic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13DF7F59-72A4-F03C-12BA-5711318CF3F0}"/>
              </a:ext>
            </a:extLst>
          </p:cNvPr>
          <p:cNvGrpSpPr>
            <a:grpSpLocks noChangeAspect="1"/>
          </p:cNvGrpSpPr>
          <p:nvPr/>
        </p:nvGrpSpPr>
        <p:grpSpPr>
          <a:xfrm>
            <a:off x="1724444" y="1753537"/>
            <a:ext cx="1689736" cy="3551068"/>
            <a:chOff x="7453977" y="1729759"/>
            <a:chExt cx="1623348" cy="3483935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A2B13505-D08D-4088-2935-9D83ACA6B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3977" y="1729759"/>
              <a:ext cx="1623348" cy="2737662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DCEE2881-130E-DFB4-F9C9-55C082161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3977" y="4467422"/>
              <a:ext cx="1623348" cy="746272"/>
            </a:xfrm>
            <a:prstGeom prst="rect">
              <a:avLst/>
            </a:prstGeom>
          </p:spPr>
        </p:pic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57F46A69-25A2-7509-ACE6-43BF37FEFCCE}"/>
              </a:ext>
            </a:extLst>
          </p:cNvPr>
          <p:cNvGrpSpPr>
            <a:grpSpLocks noChangeAspect="1"/>
          </p:cNvGrpSpPr>
          <p:nvPr/>
        </p:nvGrpSpPr>
        <p:grpSpPr>
          <a:xfrm>
            <a:off x="6425076" y="1752098"/>
            <a:ext cx="1586348" cy="3552507"/>
            <a:chOff x="5544302" y="1587011"/>
            <a:chExt cx="1970923" cy="4413733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E613691E-3500-DE28-EBA0-75DC49A23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302" y="1587011"/>
              <a:ext cx="1970923" cy="3310737"/>
            </a:xfrm>
            <a:prstGeom prst="rect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BE4E4E86-C09E-299C-473D-897C23ED1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302" y="4897428"/>
              <a:ext cx="1970923" cy="1103316"/>
            </a:xfrm>
            <a:prstGeom prst="rect">
              <a:avLst/>
            </a:prstGeom>
          </p:spPr>
        </p:pic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id="{85132840-93D4-AAC8-9145-EE6ECE5091F4}"/>
              </a:ext>
            </a:extLst>
          </p:cNvPr>
          <p:cNvGrpSpPr>
            <a:grpSpLocks noChangeAspect="1"/>
          </p:cNvGrpSpPr>
          <p:nvPr/>
        </p:nvGrpSpPr>
        <p:grpSpPr>
          <a:xfrm>
            <a:off x="9057359" y="1700127"/>
            <a:ext cx="1757266" cy="3604478"/>
            <a:chOff x="8083130" y="1586690"/>
            <a:chExt cx="2147833" cy="4405604"/>
          </a:xfrm>
        </p:grpSpPr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94AC25D4-F7C0-F984-E883-AA447490A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3130" y="1586690"/>
              <a:ext cx="2144220" cy="3310737"/>
            </a:xfrm>
            <a:prstGeom prst="rect">
              <a:avLst/>
            </a:prstGeom>
          </p:spPr>
        </p:pic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28A3B24A-1ED0-EC7B-717B-3275CC13C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3131" y="4897428"/>
              <a:ext cx="2147832" cy="1094866"/>
            </a:xfrm>
            <a:prstGeom prst="rect">
              <a:avLst/>
            </a:prstGeom>
          </p:spPr>
        </p:pic>
      </p:grpSp>
      <p:pic>
        <p:nvPicPr>
          <p:cNvPr id="5" name="Imagen 4">
            <a:hlinkClick r:id="rId10"/>
            <a:extLst>
              <a:ext uri="{FF2B5EF4-FFF2-40B4-BE49-F238E27FC236}">
                <a16:creationId xmlns:a16="http://schemas.microsoft.com/office/drawing/2014/main" id="{278333F8-DD98-8AF3-D99B-BAD4AE5D8C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148" y="5364596"/>
            <a:ext cx="270513" cy="270513"/>
          </a:xfrm>
          <a:prstGeom prst="rect">
            <a:avLst/>
          </a:prstGeom>
        </p:spPr>
      </p:pic>
      <p:pic>
        <p:nvPicPr>
          <p:cNvPr id="10" name="Imagen 9">
            <a:hlinkClick r:id="rId12"/>
            <a:extLst>
              <a:ext uri="{FF2B5EF4-FFF2-40B4-BE49-F238E27FC236}">
                <a16:creationId xmlns:a16="http://schemas.microsoft.com/office/drawing/2014/main" id="{165BE8F0-6A55-CF35-1625-A25884C42B1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164" y="5345722"/>
            <a:ext cx="310658" cy="310658"/>
          </a:xfrm>
          <a:prstGeom prst="rect">
            <a:avLst/>
          </a:prstGeom>
        </p:spPr>
      </p:pic>
      <p:pic>
        <p:nvPicPr>
          <p:cNvPr id="11" name="Imagen 10">
            <a:hlinkClick r:id="rId14"/>
            <a:extLst>
              <a:ext uri="{FF2B5EF4-FFF2-40B4-BE49-F238E27FC236}">
                <a16:creationId xmlns:a16="http://schemas.microsoft.com/office/drawing/2014/main" id="{1702BC80-7005-45DB-238A-577B9954D54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312" y="5364596"/>
            <a:ext cx="270513" cy="270513"/>
          </a:xfrm>
          <a:prstGeom prst="rect">
            <a:avLst/>
          </a:prstGeom>
        </p:spPr>
      </p:pic>
      <p:pic>
        <p:nvPicPr>
          <p:cNvPr id="12" name="Imagen 11">
            <a:hlinkClick r:id="rId16"/>
            <a:extLst>
              <a:ext uri="{FF2B5EF4-FFF2-40B4-BE49-F238E27FC236}">
                <a16:creationId xmlns:a16="http://schemas.microsoft.com/office/drawing/2014/main" id="{623DD229-A83E-60CC-489B-F2BBE1E46E8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477" y="5364596"/>
            <a:ext cx="270513" cy="270513"/>
          </a:xfrm>
          <a:prstGeom prst="rect">
            <a:avLst/>
          </a:prstGeom>
        </p:spPr>
      </p:pic>
      <p:pic>
        <p:nvPicPr>
          <p:cNvPr id="16" name="Imagen 15">
            <a:hlinkClick r:id="rId18"/>
            <a:extLst>
              <a:ext uri="{FF2B5EF4-FFF2-40B4-BE49-F238E27FC236}">
                <a16:creationId xmlns:a16="http://schemas.microsoft.com/office/drawing/2014/main" id="{01F11D32-BC79-EF69-5D44-9835283F4A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648" y="5356959"/>
            <a:ext cx="270513" cy="270513"/>
          </a:xfrm>
          <a:prstGeom prst="rect">
            <a:avLst/>
          </a:prstGeom>
        </p:spPr>
      </p:pic>
      <p:pic>
        <p:nvPicPr>
          <p:cNvPr id="18" name="Imagen 17">
            <a:hlinkClick r:id="rId19"/>
            <a:extLst>
              <a:ext uri="{FF2B5EF4-FFF2-40B4-BE49-F238E27FC236}">
                <a16:creationId xmlns:a16="http://schemas.microsoft.com/office/drawing/2014/main" id="{88523FA1-3262-794D-68A8-A8C1F138E6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794" y="5336888"/>
            <a:ext cx="310658" cy="310658"/>
          </a:xfrm>
          <a:prstGeom prst="rect">
            <a:avLst/>
          </a:prstGeom>
        </p:spPr>
      </p:pic>
      <p:pic>
        <p:nvPicPr>
          <p:cNvPr id="22" name="Imagen 21">
            <a:hlinkClick r:id="rId20"/>
            <a:extLst>
              <a:ext uri="{FF2B5EF4-FFF2-40B4-BE49-F238E27FC236}">
                <a16:creationId xmlns:a16="http://schemas.microsoft.com/office/drawing/2014/main" id="{4D6389EF-68E7-4790-7DEE-D60B63676D3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085" y="5356960"/>
            <a:ext cx="270513" cy="270513"/>
          </a:xfrm>
          <a:prstGeom prst="rect">
            <a:avLst/>
          </a:prstGeom>
        </p:spPr>
      </p:pic>
      <p:pic>
        <p:nvPicPr>
          <p:cNvPr id="28" name="Imagen 27">
            <a:hlinkClick r:id="rId21"/>
            <a:extLst>
              <a:ext uri="{FF2B5EF4-FFF2-40B4-BE49-F238E27FC236}">
                <a16:creationId xmlns:a16="http://schemas.microsoft.com/office/drawing/2014/main" id="{918DAB0A-4F45-B732-45EF-B8ED5CE59F0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378" y="5364596"/>
            <a:ext cx="270513" cy="270513"/>
          </a:xfrm>
          <a:prstGeom prst="rect">
            <a:avLst/>
          </a:prstGeom>
        </p:spPr>
      </p:pic>
      <p:pic>
        <p:nvPicPr>
          <p:cNvPr id="29" name="Imagen 28">
            <a:hlinkClick r:id="rId22"/>
            <a:extLst>
              <a:ext uri="{FF2B5EF4-FFF2-40B4-BE49-F238E27FC236}">
                <a16:creationId xmlns:a16="http://schemas.microsoft.com/office/drawing/2014/main" id="{144C1D14-2816-B87F-3D27-DD44B1430E1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394" y="5345722"/>
            <a:ext cx="310658" cy="310658"/>
          </a:xfrm>
          <a:prstGeom prst="rect">
            <a:avLst/>
          </a:prstGeom>
        </p:spPr>
      </p:pic>
      <p:pic>
        <p:nvPicPr>
          <p:cNvPr id="30" name="Imagen 29">
            <a:hlinkClick r:id="rId23"/>
            <a:extLst>
              <a:ext uri="{FF2B5EF4-FFF2-40B4-BE49-F238E27FC236}">
                <a16:creationId xmlns:a16="http://schemas.microsoft.com/office/drawing/2014/main" id="{9341FDF9-1B46-B9A5-CAAD-C7FE5536ABE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542" y="5364596"/>
            <a:ext cx="270513" cy="270513"/>
          </a:xfrm>
          <a:prstGeom prst="rect">
            <a:avLst/>
          </a:prstGeom>
        </p:spPr>
      </p:pic>
      <p:pic>
        <p:nvPicPr>
          <p:cNvPr id="31" name="Imagen 30">
            <a:hlinkClick r:id="rId24"/>
            <a:extLst>
              <a:ext uri="{FF2B5EF4-FFF2-40B4-BE49-F238E27FC236}">
                <a16:creationId xmlns:a16="http://schemas.microsoft.com/office/drawing/2014/main" id="{A3217377-84DE-2D44-1BA7-2AD79D45489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707" y="5364596"/>
            <a:ext cx="270513" cy="270513"/>
          </a:xfrm>
          <a:prstGeom prst="rect">
            <a:avLst/>
          </a:prstGeom>
        </p:spPr>
      </p:pic>
      <p:pic>
        <p:nvPicPr>
          <p:cNvPr id="32" name="Imagen 31">
            <a:hlinkClick r:id="rId25"/>
            <a:extLst>
              <a:ext uri="{FF2B5EF4-FFF2-40B4-BE49-F238E27FC236}">
                <a16:creationId xmlns:a16="http://schemas.microsoft.com/office/drawing/2014/main" id="{A6B013A8-1E9B-6482-7310-C734AEB1F72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935" y="5364596"/>
            <a:ext cx="270513" cy="270513"/>
          </a:xfrm>
          <a:prstGeom prst="rect">
            <a:avLst/>
          </a:prstGeom>
        </p:spPr>
      </p:pic>
      <p:pic>
        <p:nvPicPr>
          <p:cNvPr id="33" name="Imagen 32">
            <a:hlinkClick r:id="rId26"/>
            <a:extLst>
              <a:ext uri="{FF2B5EF4-FFF2-40B4-BE49-F238E27FC236}">
                <a16:creationId xmlns:a16="http://schemas.microsoft.com/office/drawing/2014/main" id="{EE7D35B4-B82F-6740-23EA-79295A5E7A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185" y="5345722"/>
            <a:ext cx="310658" cy="310658"/>
          </a:xfrm>
          <a:prstGeom prst="rect">
            <a:avLst/>
          </a:prstGeom>
        </p:spPr>
      </p:pic>
      <p:pic>
        <p:nvPicPr>
          <p:cNvPr id="35" name="Imagen 34">
            <a:hlinkClick r:id="rId27"/>
            <a:extLst>
              <a:ext uri="{FF2B5EF4-FFF2-40B4-BE49-F238E27FC236}">
                <a16:creationId xmlns:a16="http://schemas.microsoft.com/office/drawing/2014/main" id="{653747FD-D0D6-B1CA-AAF8-A014D6A6FD8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580" y="5364596"/>
            <a:ext cx="270513" cy="27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778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12889A-7035-E334-CBEC-0A505666B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E17C989-4A18-6533-4C1B-99C51AA204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3850488" y="865706"/>
            <a:ext cx="5125931" cy="5126587"/>
          </a:xfrm>
          <a:solidFill>
            <a:srgbClr val="61A60E"/>
          </a:solidFill>
        </p:spPr>
        <p:txBody>
          <a:bodyPr/>
          <a:lstStyle/>
          <a:p>
            <a:endParaRPr lang="es-CO"/>
          </a:p>
        </p:txBody>
      </p:sp>
      <p:sp>
        <p:nvSpPr>
          <p:cNvPr id="12" name="AutoShape 4">
            <a:extLst>
              <a:ext uri="{FF2B5EF4-FFF2-40B4-BE49-F238E27FC236}">
                <a16:creationId xmlns:a16="http://schemas.microsoft.com/office/drawing/2014/main" id="{CE879C7E-5A7E-636E-EC8A-080DCDF04DB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5378824" cy="537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E7C844D-3B3F-4B03-B0A3-74C8E99B1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242" y="409632"/>
            <a:ext cx="8628417" cy="1177379"/>
          </a:xfrm>
        </p:spPr>
        <p:txBody>
          <a:bodyPr/>
          <a:lstStyle/>
          <a:p>
            <a:r>
              <a:rPr lang="es-MX" dirty="0">
                <a:solidFill>
                  <a:srgbClr val="B28A3F"/>
                </a:solidFill>
              </a:rPr>
              <a:t>Transmisión</a:t>
            </a:r>
            <a:endParaRPr lang="es-CO" dirty="0">
              <a:solidFill>
                <a:srgbClr val="B28A3F"/>
              </a:solidFill>
            </a:endParaRPr>
          </a:p>
        </p:txBody>
      </p:sp>
      <p:pic>
        <p:nvPicPr>
          <p:cNvPr id="6" name="Imagen 5">
            <a:hlinkClick r:id="rId2"/>
            <a:extLst>
              <a:ext uri="{FF2B5EF4-FFF2-40B4-BE49-F238E27FC236}">
                <a16:creationId xmlns:a16="http://schemas.microsoft.com/office/drawing/2014/main" id="{6B7B75B1-186A-16F1-5FF2-FFB4ABE42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0443" y="1809848"/>
            <a:ext cx="7071113" cy="395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0614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94614B-2ADD-BD52-0011-8D0D52B023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1BA209B-2F6E-AD2B-9133-09D7DBB48C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3850488" y="865706"/>
            <a:ext cx="5125931" cy="5126587"/>
          </a:xfrm>
          <a:solidFill>
            <a:srgbClr val="B28A3F"/>
          </a:solidFill>
        </p:spPr>
        <p:txBody>
          <a:bodyPr/>
          <a:lstStyle/>
          <a:p>
            <a:endParaRPr lang="es-CO"/>
          </a:p>
        </p:txBody>
      </p:sp>
      <p:sp>
        <p:nvSpPr>
          <p:cNvPr id="12" name="AutoShape 4">
            <a:extLst>
              <a:ext uri="{FF2B5EF4-FFF2-40B4-BE49-F238E27FC236}">
                <a16:creationId xmlns:a16="http://schemas.microsoft.com/office/drawing/2014/main" id="{9ACAE7C7-A07E-52A7-739A-D3ED11123C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5378824" cy="537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DFE92B4-2F36-7AE7-95C7-B6343C1D8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242" y="409632"/>
            <a:ext cx="8628417" cy="1177379"/>
          </a:xfrm>
        </p:spPr>
        <p:txBody>
          <a:bodyPr/>
          <a:lstStyle/>
          <a:p>
            <a:r>
              <a:rPr lang="es-MX" dirty="0">
                <a:solidFill>
                  <a:srgbClr val="B28A3F"/>
                </a:solidFill>
              </a:rPr>
              <a:t>Difusión posterior</a:t>
            </a:r>
            <a:endParaRPr lang="es-CO" dirty="0">
              <a:solidFill>
                <a:srgbClr val="B28A3F"/>
              </a:solidFill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BB0E5051-E28C-3335-BEA0-11E141DC6FE9}"/>
              </a:ext>
            </a:extLst>
          </p:cNvPr>
          <p:cNvGrpSpPr/>
          <p:nvPr/>
        </p:nvGrpSpPr>
        <p:grpSpPr>
          <a:xfrm>
            <a:off x="1716083" y="1797425"/>
            <a:ext cx="1559778" cy="3521837"/>
            <a:chOff x="1716083" y="1797425"/>
            <a:chExt cx="1559778" cy="3521837"/>
          </a:xfrm>
        </p:grpSpPr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A6D486DB-2DC6-3776-BA8E-83FDFCE66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083" y="1797425"/>
              <a:ext cx="1559778" cy="2623543"/>
            </a:xfrm>
            <a:prstGeom prst="rect">
              <a:avLst/>
            </a:prstGeom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669E00D1-1782-A7F2-2013-D4EF5CCB3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084" y="4420968"/>
              <a:ext cx="1559777" cy="898294"/>
            </a:xfrm>
            <a:prstGeom prst="rect">
              <a:avLst/>
            </a:prstGeom>
          </p:spPr>
        </p:pic>
      </p:grpSp>
      <p:pic>
        <p:nvPicPr>
          <p:cNvPr id="7" name="Imagen 6">
            <a:hlinkClick r:id="rId4"/>
            <a:extLst>
              <a:ext uri="{FF2B5EF4-FFF2-40B4-BE49-F238E27FC236}">
                <a16:creationId xmlns:a16="http://schemas.microsoft.com/office/drawing/2014/main" id="{7C39C5D0-0DA1-3C92-B6ED-C4AC5C80EA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48" y="5314648"/>
            <a:ext cx="270513" cy="270513"/>
          </a:xfrm>
          <a:prstGeom prst="rect">
            <a:avLst/>
          </a:prstGeom>
        </p:spPr>
      </p:pic>
      <p:pic>
        <p:nvPicPr>
          <p:cNvPr id="8" name="Imagen 7">
            <a:hlinkClick r:id="rId6"/>
            <a:extLst>
              <a:ext uri="{FF2B5EF4-FFF2-40B4-BE49-F238E27FC236}">
                <a16:creationId xmlns:a16="http://schemas.microsoft.com/office/drawing/2014/main" id="{351D8715-7ADF-D120-BF6C-94ABC28BD9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493" y="5294575"/>
            <a:ext cx="310658" cy="310658"/>
          </a:xfrm>
          <a:prstGeom prst="rect">
            <a:avLst/>
          </a:prstGeom>
        </p:spPr>
      </p:pic>
      <p:pic>
        <p:nvPicPr>
          <p:cNvPr id="9" name="Imagen 8">
            <a:hlinkClick r:id="rId8"/>
            <a:extLst>
              <a:ext uri="{FF2B5EF4-FFF2-40B4-BE49-F238E27FC236}">
                <a16:creationId xmlns:a16="http://schemas.microsoft.com/office/drawing/2014/main" id="{F2F8F85A-E0D4-498C-BEBA-BEA3C17F9D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212" y="5314648"/>
            <a:ext cx="270513" cy="270513"/>
          </a:xfrm>
          <a:prstGeom prst="rect">
            <a:avLst/>
          </a:prstGeom>
        </p:spPr>
      </p:pic>
      <p:pic>
        <p:nvPicPr>
          <p:cNvPr id="10" name="Imagen 9">
            <a:hlinkClick r:id="rId10"/>
            <a:extLst>
              <a:ext uri="{FF2B5EF4-FFF2-40B4-BE49-F238E27FC236}">
                <a16:creationId xmlns:a16="http://schemas.microsoft.com/office/drawing/2014/main" id="{46DC26F8-1F29-54EB-4F1F-A90046DD5A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377" y="5314648"/>
            <a:ext cx="270513" cy="270513"/>
          </a:xfrm>
          <a:prstGeom prst="rect">
            <a:avLst/>
          </a:prstGeom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9278E3F1-D92B-E641-977B-E218AB7B3B95}"/>
              </a:ext>
            </a:extLst>
          </p:cNvPr>
          <p:cNvGrpSpPr>
            <a:grpSpLocks noChangeAspect="1"/>
          </p:cNvGrpSpPr>
          <p:nvPr/>
        </p:nvGrpSpPr>
        <p:grpSpPr>
          <a:xfrm>
            <a:off x="3716501" y="1797425"/>
            <a:ext cx="1508976" cy="3540711"/>
            <a:chOff x="1716082" y="1797425"/>
            <a:chExt cx="1576176" cy="3698391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04F39965-DF4F-8938-1C71-B0C5F187F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082" y="1797425"/>
              <a:ext cx="1576176" cy="2623543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3EC5A8BD-D3E7-3F14-2B21-937845FAA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082" y="4420968"/>
              <a:ext cx="1576176" cy="1074848"/>
            </a:xfrm>
            <a:prstGeom prst="rect">
              <a:avLst/>
            </a:prstGeom>
          </p:spPr>
        </p:pic>
      </p:grpSp>
      <p:pic>
        <p:nvPicPr>
          <p:cNvPr id="15" name="Imagen 14">
            <a:hlinkClick r:id="rId14"/>
            <a:extLst>
              <a:ext uri="{FF2B5EF4-FFF2-40B4-BE49-F238E27FC236}">
                <a16:creationId xmlns:a16="http://schemas.microsoft.com/office/drawing/2014/main" id="{515D3BA1-F640-A64B-F51E-55DB3C1FAF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805" y="5314648"/>
            <a:ext cx="270513" cy="270513"/>
          </a:xfrm>
          <a:prstGeom prst="rect">
            <a:avLst/>
          </a:prstGeom>
        </p:spPr>
      </p:pic>
      <p:pic>
        <p:nvPicPr>
          <p:cNvPr id="17" name="Imagen 16">
            <a:hlinkClick r:id="rId15"/>
            <a:extLst>
              <a:ext uri="{FF2B5EF4-FFF2-40B4-BE49-F238E27FC236}">
                <a16:creationId xmlns:a16="http://schemas.microsoft.com/office/drawing/2014/main" id="{9EEE1068-5B4A-1B12-B6FE-C053905517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250" y="5294575"/>
            <a:ext cx="310658" cy="310658"/>
          </a:xfrm>
          <a:prstGeom prst="rect">
            <a:avLst/>
          </a:prstGeom>
        </p:spPr>
      </p:pic>
      <p:pic>
        <p:nvPicPr>
          <p:cNvPr id="19" name="Imagen 18">
            <a:hlinkClick r:id="rId16"/>
            <a:extLst>
              <a:ext uri="{FF2B5EF4-FFF2-40B4-BE49-F238E27FC236}">
                <a16:creationId xmlns:a16="http://schemas.microsoft.com/office/drawing/2014/main" id="{30ADEC0A-A211-023F-D6FA-ADBF2FCE1C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969" y="5314648"/>
            <a:ext cx="270513" cy="270513"/>
          </a:xfrm>
          <a:prstGeom prst="rect">
            <a:avLst/>
          </a:prstGeom>
        </p:spPr>
      </p:pic>
      <p:pic>
        <p:nvPicPr>
          <p:cNvPr id="20" name="Imagen 19">
            <a:hlinkClick r:id="rId17"/>
            <a:extLst>
              <a:ext uri="{FF2B5EF4-FFF2-40B4-BE49-F238E27FC236}">
                <a16:creationId xmlns:a16="http://schemas.microsoft.com/office/drawing/2014/main" id="{EC8A3619-F3FC-F92D-804D-A184DF6F31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134" y="5314648"/>
            <a:ext cx="270513" cy="270513"/>
          </a:xfrm>
          <a:prstGeom prst="rect">
            <a:avLst/>
          </a:prstGeom>
        </p:spPr>
      </p:pic>
      <p:grpSp>
        <p:nvGrpSpPr>
          <p:cNvPr id="23" name="Grupo 22">
            <a:extLst>
              <a:ext uri="{FF2B5EF4-FFF2-40B4-BE49-F238E27FC236}">
                <a16:creationId xmlns:a16="http://schemas.microsoft.com/office/drawing/2014/main" id="{54739738-63C5-E7C4-B2CC-9C8C5FB4848C}"/>
              </a:ext>
            </a:extLst>
          </p:cNvPr>
          <p:cNvGrpSpPr>
            <a:grpSpLocks noChangeAspect="1"/>
          </p:cNvGrpSpPr>
          <p:nvPr/>
        </p:nvGrpSpPr>
        <p:grpSpPr>
          <a:xfrm>
            <a:off x="5661120" y="1797424"/>
            <a:ext cx="1615248" cy="3521837"/>
            <a:chOff x="5661120" y="1797425"/>
            <a:chExt cx="1508976" cy="3290124"/>
          </a:xfrm>
        </p:grpSpPr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57C565A5-E3EC-F2F7-7493-B5D6ACFB8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117" y="1797425"/>
              <a:ext cx="1503979" cy="2490418"/>
            </a:xfrm>
            <a:prstGeom prst="rect">
              <a:avLst/>
            </a:prstGeom>
          </p:spPr>
        </p:pic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E7B4D8E5-F5EF-9630-C0FD-1DBCB14FB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1120" y="4291630"/>
              <a:ext cx="1508976" cy="795919"/>
            </a:xfrm>
            <a:prstGeom prst="rect">
              <a:avLst/>
            </a:prstGeom>
          </p:spPr>
        </p:pic>
      </p:grpSp>
      <p:pic>
        <p:nvPicPr>
          <p:cNvPr id="24" name="Imagen 23">
            <a:hlinkClick r:id="rId20"/>
            <a:extLst>
              <a:ext uri="{FF2B5EF4-FFF2-40B4-BE49-F238E27FC236}">
                <a16:creationId xmlns:a16="http://schemas.microsoft.com/office/drawing/2014/main" id="{0184288F-C489-BA26-B825-8A6E7EB432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313" y="5314648"/>
            <a:ext cx="270513" cy="270513"/>
          </a:xfrm>
          <a:prstGeom prst="rect">
            <a:avLst/>
          </a:prstGeom>
        </p:spPr>
      </p:pic>
      <p:pic>
        <p:nvPicPr>
          <p:cNvPr id="25" name="Imagen 24">
            <a:hlinkClick r:id="rId21"/>
            <a:extLst>
              <a:ext uri="{FF2B5EF4-FFF2-40B4-BE49-F238E27FC236}">
                <a16:creationId xmlns:a16="http://schemas.microsoft.com/office/drawing/2014/main" id="{86EEAE9A-E208-962D-B65C-6AB8780DCA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758" y="5294575"/>
            <a:ext cx="310658" cy="310658"/>
          </a:xfrm>
          <a:prstGeom prst="rect">
            <a:avLst/>
          </a:prstGeom>
        </p:spPr>
      </p:pic>
      <p:pic>
        <p:nvPicPr>
          <p:cNvPr id="26" name="Imagen 25">
            <a:hlinkClick r:id="rId22"/>
            <a:extLst>
              <a:ext uri="{FF2B5EF4-FFF2-40B4-BE49-F238E27FC236}">
                <a16:creationId xmlns:a16="http://schemas.microsoft.com/office/drawing/2014/main" id="{6F0B5BBA-A955-1434-BF97-5B3D7B5C0D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477" y="5314648"/>
            <a:ext cx="270513" cy="270513"/>
          </a:xfrm>
          <a:prstGeom prst="rect">
            <a:avLst/>
          </a:prstGeom>
        </p:spPr>
      </p:pic>
      <p:pic>
        <p:nvPicPr>
          <p:cNvPr id="27" name="Imagen 26">
            <a:hlinkClick r:id="rId23"/>
            <a:extLst>
              <a:ext uri="{FF2B5EF4-FFF2-40B4-BE49-F238E27FC236}">
                <a16:creationId xmlns:a16="http://schemas.microsoft.com/office/drawing/2014/main" id="{D6E181CA-6879-DB6E-9257-1905E755DE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642" y="5314648"/>
            <a:ext cx="270513" cy="270513"/>
          </a:xfrm>
          <a:prstGeom prst="rect">
            <a:avLst/>
          </a:prstGeom>
        </p:spPr>
      </p:pic>
      <p:grpSp>
        <p:nvGrpSpPr>
          <p:cNvPr id="30" name="Grupo 29">
            <a:extLst>
              <a:ext uri="{FF2B5EF4-FFF2-40B4-BE49-F238E27FC236}">
                <a16:creationId xmlns:a16="http://schemas.microsoft.com/office/drawing/2014/main" id="{EAD64DC8-87F0-61F0-5112-FAEB4F9A327E}"/>
              </a:ext>
            </a:extLst>
          </p:cNvPr>
          <p:cNvGrpSpPr>
            <a:grpSpLocks noChangeAspect="1"/>
          </p:cNvGrpSpPr>
          <p:nvPr/>
        </p:nvGrpSpPr>
        <p:grpSpPr>
          <a:xfrm>
            <a:off x="7712011" y="1787899"/>
            <a:ext cx="1552762" cy="3526749"/>
            <a:chOff x="7712011" y="1787899"/>
            <a:chExt cx="1626920" cy="3695181"/>
          </a:xfrm>
        </p:grpSpPr>
        <p:pic>
          <p:nvPicPr>
            <p:cNvPr id="28" name="Imagen 27">
              <a:extLst>
                <a:ext uri="{FF2B5EF4-FFF2-40B4-BE49-F238E27FC236}">
                  <a16:creationId xmlns:a16="http://schemas.microsoft.com/office/drawing/2014/main" id="{B005FEA6-B47E-712C-1897-AF968E53A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2011" y="1787899"/>
              <a:ext cx="1626920" cy="2736476"/>
            </a:xfrm>
            <a:prstGeom prst="rect">
              <a:avLst/>
            </a:prstGeom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C75C2861-F77A-96DF-1966-120C702814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2012" y="4542735"/>
              <a:ext cx="1625612" cy="940345"/>
            </a:xfrm>
            <a:prstGeom prst="rect">
              <a:avLst/>
            </a:prstGeom>
          </p:spPr>
        </p:pic>
      </p:grpSp>
      <p:pic>
        <p:nvPicPr>
          <p:cNvPr id="31" name="Imagen 30">
            <a:hlinkClick r:id="rId26"/>
            <a:extLst>
              <a:ext uri="{FF2B5EF4-FFF2-40B4-BE49-F238E27FC236}">
                <a16:creationId xmlns:a16="http://schemas.microsoft.com/office/drawing/2014/main" id="{8EAD4C34-0F75-8DD3-7814-A91B82B38C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767" y="5318677"/>
            <a:ext cx="270513" cy="270513"/>
          </a:xfrm>
          <a:prstGeom prst="rect">
            <a:avLst/>
          </a:prstGeom>
        </p:spPr>
      </p:pic>
      <p:pic>
        <p:nvPicPr>
          <p:cNvPr id="32" name="Imagen 31">
            <a:hlinkClick r:id="rId27"/>
            <a:extLst>
              <a:ext uri="{FF2B5EF4-FFF2-40B4-BE49-F238E27FC236}">
                <a16:creationId xmlns:a16="http://schemas.microsoft.com/office/drawing/2014/main" id="{D0AA79C2-06AF-EB1A-13FB-050190FD1A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212" y="5298604"/>
            <a:ext cx="310658" cy="310658"/>
          </a:xfrm>
          <a:prstGeom prst="rect">
            <a:avLst/>
          </a:prstGeom>
        </p:spPr>
      </p:pic>
      <p:pic>
        <p:nvPicPr>
          <p:cNvPr id="33" name="Imagen 32">
            <a:hlinkClick r:id="rId28"/>
            <a:extLst>
              <a:ext uri="{FF2B5EF4-FFF2-40B4-BE49-F238E27FC236}">
                <a16:creationId xmlns:a16="http://schemas.microsoft.com/office/drawing/2014/main" id="{C9780A45-471C-44F0-2DF0-F7B230C83C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931" y="5318677"/>
            <a:ext cx="270513" cy="270513"/>
          </a:xfrm>
          <a:prstGeom prst="rect">
            <a:avLst/>
          </a:prstGeom>
        </p:spPr>
      </p:pic>
      <p:pic>
        <p:nvPicPr>
          <p:cNvPr id="34" name="Imagen 33">
            <a:hlinkClick r:id="rId29"/>
            <a:extLst>
              <a:ext uri="{FF2B5EF4-FFF2-40B4-BE49-F238E27FC236}">
                <a16:creationId xmlns:a16="http://schemas.microsoft.com/office/drawing/2014/main" id="{2AACDE74-ADA4-9CC8-E24D-0B20F944F3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096" y="5318677"/>
            <a:ext cx="270513" cy="27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0854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BF44A6-5380-C905-9662-57D516DBC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629EEB0-E6D0-9512-2DD0-9F1D2F7A93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3850488" y="865706"/>
            <a:ext cx="5125931" cy="5126587"/>
          </a:xfrm>
          <a:solidFill>
            <a:srgbClr val="B28A3F"/>
          </a:solidFill>
        </p:spPr>
        <p:txBody>
          <a:bodyPr/>
          <a:lstStyle/>
          <a:p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A7D9C6D-0C4A-2377-CE78-B956876B1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242" y="409632"/>
            <a:ext cx="8628417" cy="1177379"/>
          </a:xfrm>
        </p:spPr>
        <p:txBody>
          <a:bodyPr/>
          <a:lstStyle/>
          <a:p>
            <a:r>
              <a:rPr lang="es-MX" dirty="0">
                <a:solidFill>
                  <a:srgbClr val="B28A3F"/>
                </a:solidFill>
              </a:rPr>
              <a:t>Difusión posterior</a:t>
            </a:r>
            <a:endParaRPr lang="es-CO" dirty="0">
              <a:solidFill>
                <a:srgbClr val="B28A3F"/>
              </a:solidFill>
            </a:endParaRPr>
          </a:p>
        </p:txBody>
      </p:sp>
      <p:pic>
        <p:nvPicPr>
          <p:cNvPr id="39" name="Imagen 38">
            <a:hlinkClick r:id="rId2"/>
            <a:extLst>
              <a:ext uri="{FF2B5EF4-FFF2-40B4-BE49-F238E27FC236}">
                <a16:creationId xmlns:a16="http://schemas.microsoft.com/office/drawing/2014/main" id="{8468E042-42BE-33ED-A4E2-2260197337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593" y="1809676"/>
            <a:ext cx="2369590" cy="3279000"/>
          </a:xfrm>
          <a:prstGeom prst="rect">
            <a:avLst/>
          </a:prstGeom>
        </p:spPr>
      </p:pic>
      <p:grpSp>
        <p:nvGrpSpPr>
          <p:cNvPr id="43" name="Grupo 42">
            <a:extLst>
              <a:ext uri="{FF2B5EF4-FFF2-40B4-BE49-F238E27FC236}">
                <a16:creationId xmlns:a16="http://schemas.microsoft.com/office/drawing/2014/main" id="{F8F1A826-54D0-58C9-424F-E4161B31B9BF}"/>
              </a:ext>
            </a:extLst>
          </p:cNvPr>
          <p:cNvGrpSpPr>
            <a:grpSpLocks noChangeAspect="1"/>
          </p:cNvGrpSpPr>
          <p:nvPr/>
        </p:nvGrpSpPr>
        <p:grpSpPr>
          <a:xfrm>
            <a:off x="4115093" y="1809675"/>
            <a:ext cx="1638597" cy="3279000"/>
            <a:chOff x="5835136" y="707175"/>
            <a:chExt cx="2797876" cy="5598835"/>
          </a:xfrm>
        </p:grpSpPr>
        <p:pic>
          <p:nvPicPr>
            <p:cNvPr id="40" name="Imagen 39">
              <a:hlinkClick r:id="rId4"/>
              <a:extLst>
                <a:ext uri="{FF2B5EF4-FFF2-40B4-BE49-F238E27FC236}">
                  <a16:creationId xmlns:a16="http://schemas.microsoft.com/office/drawing/2014/main" id="{AF786155-F494-B3D3-51CF-5B69BD9FE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5136" y="707175"/>
              <a:ext cx="2797876" cy="4426800"/>
            </a:xfrm>
            <a:prstGeom prst="rect">
              <a:avLst/>
            </a:prstGeom>
          </p:spPr>
        </p:pic>
        <p:pic>
          <p:nvPicPr>
            <p:cNvPr id="41" name="Imagen 40">
              <a:extLst>
                <a:ext uri="{FF2B5EF4-FFF2-40B4-BE49-F238E27FC236}">
                  <a16:creationId xmlns:a16="http://schemas.microsoft.com/office/drawing/2014/main" id="{03F2998F-B5CE-30C2-6DD3-233609A57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47"/>
            <a:stretch>
              <a:fillRect/>
            </a:stretch>
          </p:blipFill>
          <p:spPr>
            <a:xfrm>
              <a:off x="5835136" y="5128631"/>
              <a:ext cx="2797876" cy="1177379"/>
            </a:xfrm>
            <a:prstGeom prst="rect">
              <a:avLst/>
            </a:prstGeom>
          </p:spPr>
        </p:pic>
      </p:grpSp>
      <p:pic>
        <p:nvPicPr>
          <p:cNvPr id="42" name="Imagen 41">
            <a:hlinkClick r:id="rId7"/>
            <a:extLst>
              <a:ext uri="{FF2B5EF4-FFF2-40B4-BE49-F238E27FC236}">
                <a16:creationId xmlns:a16="http://schemas.microsoft.com/office/drawing/2014/main" id="{40C90B5E-47E7-8F0D-CD56-41D4A5E5CF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809675"/>
            <a:ext cx="2077554" cy="3279000"/>
          </a:xfrm>
          <a:prstGeom prst="rect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F9B425A9-11C5-030B-7420-3CCAB599EB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064" y="1809675"/>
            <a:ext cx="1693297" cy="3279000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FADDB9AC-3572-0427-AC3C-C35ECD70D2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271" y="1809675"/>
            <a:ext cx="1724037" cy="327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447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AE6802-9221-9F72-F981-17703CCC7E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5651B7-4D57-9628-3A69-2B550B008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4927" y="3056553"/>
            <a:ext cx="9642145" cy="744893"/>
          </a:xfrm>
        </p:spPr>
        <p:txBody>
          <a:bodyPr>
            <a:noAutofit/>
          </a:bodyPr>
          <a:lstStyle/>
          <a:p>
            <a:r>
              <a:rPr lang="es-ES" sz="6000" dirty="0"/>
              <a:t>Interacción con la audiencia</a:t>
            </a:r>
            <a:endParaRPr lang="es-CO" sz="6000" dirty="0"/>
          </a:p>
        </p:txBody>
      </p:sp>
    </p:spTree>
    <p:extLst>
      <p:ext uri="{BB962C8B-B14F-4D97-AF65-F5344CB8AC3E}">
        <p14:creationId xmlns:p14="http://schemas.microsoft.com/office/powerpoint/2010/main" val="29922723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00EFCFB-D698-F7CB-E379-1B3C11183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00201" y="786433"/>
            <a:ext cx="9290956" cy="665461"/>
          </a:xfrm>
        </p:spPr>
        <p:txBody>
          <a:bodyPr/>
          <a:lstStyle/>
          <a:p>
            <a:pPr marL="0" indent="0" algn="just">
              <a:buNone/>
            </a:pPr>
            <a:r>
              <a:rPr lang="es-MX" dirty="0"/>
              <a:t>Invitamos a la </a:t>
            </a:r>
            <a:r>
              <a:rPr lang="es-MX" b="1" dirty="0">
                <a:solidFill>
                  <a:srgbClr val="B28A3F"/>
                </a:solidFill>
              </a:rPr>
              <a:t>ciudadanía </a:t>
            </a:r>
            <a:r>
              <a:rPr lang="es-MX" dirty="0"/>
              <a:t>a formular preguntas acerca de la gestión de Fogafín.</a:t>
            </a:r>
            <a:endParaRPr lang="es-CO" dirty="0"/>
          </a:p>
        </p:txBody>
      </p:sp>
      <p:grpSp>
        <p:nvGrpSpPr>
          <p:cNvPr id="36" name="Grupo 35">
            <a:extLst>
              <a:ext uri="{FF2B5EF4-FFF2-40B4-BE49-F238E27FC236}">
                <a16:creationId xmlns:a16="http://schemas.microsoft.com/office/drawing/2014/main" id="{A4D3F8A7-2D39-CEED-41FD-91050D3FEDBD}"/>
              </a:ext>
            </a:extLst>
          </p:cNvPr>
          <p:cNvGrpSpPr/>
          <p:nvPr/>
        </p:nvGrpSpPr>
        <p:grpSpPr>
          <a:xfrm>
            <a:off x="1229031" y="1793866"/>
            <a:ext cx="2047612" cy="3216284"/>
            <a:chOff x="1229031" y="1422391"/>
            <a:chExt cx="2047612" cy="3216284"/>
          </a:xfrm>
        </p:grpSpPr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1BAC0D25-86D2-4517-D13A-745C626739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39" t="13842" r="19722" b="13729"/>
            <a:stretch>
              <a:fillRect/>
            </a:stretch>
          </p:blipFill>
          <p:spPr>
            <a:xfrm>
              <a:off x="1229031" y="1422391"/>
              <a:ext cx="2047612" cy="321628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A8C0EAE-DF66-4D70-5003-222AABF65905}"/>
                </a:ext>
              </a:extLst>
            </p:cNvPr>
            <p:cNvSpPr txBox="1"/>
            <p:nvPr/>
          </p:nvSpPr>
          <p:spPr>
            <a:xfrm>
              <a:off x="1314887" y="4045595"/>
              <a:ext cx="1875900" cy="52322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MX" sz="1400" dirty="0"/>
                <a:t>Juan José Moreno, ciudadano</a:t>
              </a:r>
            </a:p>
          </p:txBody>
        </p:sp>
      </p:grpSp>
      <p:grpSp>
        <p:nvGrpSpPr>
          <p:cNvPr id="37" name="Grupo 36">
            <a:extLst>
              <a:ext uri="{FF2B5EF4-FFF2-40B4-BE49-F238E27FC236}">
                <a16:creationId xmlns:a16="http://schemas.microsoft.com/office/drawing/2014/main" id="{CBF3BDEF-7443-591A-B4C3-5A3A61FE76AD}"/>
              </a:ext>
            </a:extLst>
          </p:cNvPr>
          <p:cNvGrpSpPr/>
          <p:nvPr/>
        </p:nvGrpSpPr>
        <p:grpSpPr>
          <a:xfrm>
            <a:off x="3359421" y="1793866"/>
            <a:ext cx="2027261" cy="3206758"/>
            <a:chOff x="3359421" y="1422391"/>
            <a:chExt cx="2027261" cy="3206758"/>
          </a:xfrm>
        </p:grpSpPr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14268432-8711-0812-235A-6450F004D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91" t="13194" r="19618" b="14305"/>
            <a:stretch>
              <a:fillRect/>
            </a:stretch>
          </p:blipFill>
          <p:spPr>
            <a:xfrm>
              <a:off x="3359421" y="1422391"/>
              <a:ext cx="2027261" cy="320675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4ED6C45-BD4F-250A-75FD-98B5220FC52F}"/>
                </a:ext>
              </a:extLst>
            </p:cNvPr>
            <p:cNvSpPr txBox="1"/>
            <p:nvPr/>
          </p:nvSpPr>
          <p:spPr>
            <a:xfrm>
              <a:off x="3467397" y="4067318"/>
              <a:ext cx="1837322" cy="52322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MX" sz="1400" dirty="0">
                  <a:solidFill>
                    <a:srgbClr val="000000"/>
                  </a:solidFill>
                </a:rPr>
                <a:t>Laura Guerrero, ciudadana</a:t>
              </a:r>
            </a:p>
          </p:txBody>
        </p:sp>
      </p:grpSp>
      <p:grpSp>
        <p:nvGrpSpPr>
          <p:cNvPr id="38" name="Grupo 37">
            <a:extLst>
              <a:ext uri="{FF2B5EF4-FFF2-40B4-BE49-F238E27FC236}">
                <a16:creationId xmlns:a16="http://schemas.microsoft.com/office/drawing/2014/main" id="{A5469E1C-D984-3B72-21CC-6BB9D61938D6}"/>
              </a:ext>
            </a:extLst>
          </p:cNvPr>
          <p:cNvGrpSpPr/>
          <p:nvPr/>
        </p:nvGrpSpPr>
        <p:grpSpPr>
          <a:xfrm>
            <a:off x="5202273" y="1793866"/>
            <a:ext cx="2661355" cy="3206758"/>
            <a:chOff x="5202273" y="1422391"/>
            <a:chExt cx="2661355" cy="3206758"/>
          </a:xfrm>
        </p:grpSpPr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id="{7DFE65F6-B0D5-21C8-AD28-7C4BEFE9D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90" t="13056" r="20139" b="13750"/>
            <a:stretch>
              <a:fillRect/>
            </a:stretch>
          </p:blipFill>
          <p:spPr>
            <a:xfrm>
              <a:off x="5495472" y="1422391"/>
              <a:ext cx="1989773" cy="3206758"/>
            </a:xfrm>
            <a:prstGeom prst="rect">
              <a:avLst/>
            </a:prstGeom>
          </p:spPr>
        </p:pic>
        <p:sp>
          <p:nvSpPr>
            <p:cNvPr id="28" name="TextBox 7">
              <a:extLst>
                <a:ext uri="{FF2B5EF4-FFF2-40B4-BE49-F238E27FC236}">
                  <a16:creationId xmlns:a16="http://schemas.microsoft.com/office/drawing/2014/main" id="{586F67D3-B6E6-E749-DA28-E86A10C4DF27}"/>
                </a:ext>
              </a:extLst>
            </p:cNvPr>
            <p:cNvSpPr txBox="1"/>
            <p:nvPr/>
          </p:nvSpPr>
          <p:spPr>
            <a:xfrm>
              <a:off x="5202273" y="4074027"/>
              <a:ext cx="2661355" cy="52322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MX" sz="1400" dirty="0">
                  <a:solidFill>
                    <a:srgbClr val="000000"/>
                  </a:solidFill>
                </a:rPr>
                <a:t>Alejandra </a:t>
              </a:r>
              <a:r>
                <a:rPr lang="es-MX" sz="1400" dirty="0" err="1">
                  <a:solidFill>
                    <a:srgbClr val="000000"/>
                  </a:solidFill>
                </a:rPr>
                <a:t>Hereira</a:t>
              </a:r>
              <a:r>
                <a:rPr lang="es-MX" sz="1400" dirty="0">
                  <a:solidFill>
                    <a:srgbClr val="000000"/>
                  </a:solidFill>
                </a:rPr>
                <a:t>, ciudadana</a:t>
              </a:r>
            </a:p>
          </p:txBody>
        </p:sp>
      </p:grpSp>
      <p:grpSp>
        <p:nvGrpSpPr>
          <p:cNvPr id="39" name="Grupo 38">
            <a:extLst>
              <a:ext uri="{FF2B5EF4-FFF2-40B4-BE49-F238E27FC236}">
                <a16:creationId xmlns:a16="http://schemas.microsoft.com/office/drawing/2014/main" id="{F43E82FE-E68C-6BA6-AB91-D0578AC8FA94}"/>
              </a:ext>
            </a:extLst>
          </p:cNvPr>
          <p:cNvGrpSpPr/>
          <p:nvPr/>
        </p:nvGrpSpPr>
        <p:grpSpPr>
          <a:xfrm>
            <a:off x="7610010" y="1787979"/>
            <a:ext cx="2030481" cy="3216284"/>
            <a:chOff x="7610010" y="1416504"/>
            <a:chExt cx="2030481" cy="3216284"/>
          </a:xfrm>
        </p:grpSpPr>
        <p:pic>
          <p:nvPicPr>
            <p:cNvPr id="30" name="Imagen 29">
              <a:extLst>
                <a:ext uri="{FF2B5EF4-FFF2-40B4-BE49-F238E27FC236}">
                  <a16:creationId xmlns:a16="http://schemas.microsoft.com/office/drawing/2014/main" id="{15908F36-40B4-7621-DE88-31F776FAA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90" t="13056" r="19444" b="13612"/>
            <a:stretch>
              <a:fillRect/>
            </a:stretch>
          </p:blipFill>
          <p:spPr>
            <a:xfrm>
              <a:off x="7617117" y="1416504"/>
              <a:ext cx="2016269" cy="3216284"/>
            </a:xfrm>
            <a:prstGeom prst="rect">
              <a:avLst/>
            </a:prstGeom>
          </p:spPr>
        </p:pic>
        <p:sp>
          <p:nvSpPr>
            <p:cNvPr id="31" name="TextBox 7">
              <a:extLst>
                <a:ext uri="{FF2B5EF4-FFF2-40B4-BE49-F238E27FC236}">
                  <a16:creationId xmlns:a16="http://schemas.microsoft.com/office/drawing/2014/main" id="{8CC5B632-646F-53EC-286B-8FFCC1EDE61F}"/>
                </a:ext>
              </a:extLst>
            </p:cNvPr>
            <p:cNvSpPr txBox="1"/>
            <p:nvPr/>
          </p:nvSpPr>
          <p:spPr>
            <a:xfrm>
              <a:off x="7610010" y="4074027"/>
              <a:ext cx="2030481" cy="52322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MX" sz="1400" dirty="0">
                  <a:solidFill>
                    <a:srgbClr val="000000"/>
                  </a:solidFill>
                </a:rPr>
                <a:t>Juan Orjuela, ciudadano</a:t>
              </a:r>
            </a:p>
          </p:txBody>
        </p:sp>
      </p:grpSp>
      <p:grpSp>
        <p:nvGrpSpPr>
          <p:cNvPr id="40" name="Grupo 39">
            <a:extLst>
              <a:ext uri="{FF2B5EF4-FFF2-40B4-BE49-F238E27FC236}">
                <a16:creationId xmlns:a16="http://schemas.microsoft.com/office/drawing/2014/main" id="{0822E5BC-3A48-24F2-0AE2-2D5D219A2173}"/>
              </a:ext>
            </a:extLst>
          </p:cNvPr>
          <p:cNvGrpSpPr/>
          <p:nvPr/>
        </p:nvGrpSpPr>
        <p:grpSpPr>
          <a:xfrm>
            <a:off x="9647598" y="1787979"/>
            <a:ext cx="2128025" cy="3216284"/>
            <a:chOff x="9647598" y="1416504"/>
            <a:chExt cx="2128025" cy="3216284"/>
          </a:xfrm>
        </p:grpSpPr>
        <p:pic>
          <p:nvPicPr>
            <p:cNvPr id="34" name="Imagen 33">
              <a:extLst>
                <a:ext uri="{FF2B5EF4-FFF2-40B4-BE49-F238E27FC236}">
                  <a16:creationId xmlns:a16="http://schemas.microsoft.com/office/drawing/2014/main" id="{D4337578-7914-3F21-3633-6B677B1F4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62" t="12916" r="19445" b="13611"/>
            <a:stretch>
              <a:fillRect/>
            </a:stretch>
          </p:blipFill>
          <p:spPr>
            <a:xfrm>
              <a:off x="9727156" y="1416504"/>
              <a:ext cx="2048467" cy="3216284"/>
            </a:xfrm>
            <a:prstGeom prst="rect">
              <a:avLst/>
            </a:prstGeom>
          </p:spPr>
        </p:pic>
        <p:sp>
          <p:nvSpPr>
            <p:cNvPr id="35" name="TextBox 7">
              <a:extLst>
                <a:ext uri="{FF2B5EF4-FFF2-40B4-BE49-F238E27FC236}">
                  <a16:creationId xmlns:a16="http://schemas.microsoft.com/office/drawing/2014/main" id="{43F56AD3-9BB7-5553-B6B7-D7FB948F87B5}"/>
                </a:ext>
              </a:extLst>
            </p:cNvPr>
            <p:cNvSpPr txBox="1"/>
            <p:nvPr/>
          </p:nvSpPr>
          <p:spPr>
            <a:xfrm>
              <a:off x="9647598" y="4045595"/>
              <a:ext cx="2030481" cy="52322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MX" sz="1400" dirty="0">
                  <a:solidFill>
                    <a:srgbClr val="000000"/>
                  </a:solidFill>
                </a:rPr>
                <a:t>Arturo </a:t>
              </a:r>
              <a:r>
                <a:rPr lang="es-MX" sz="1400" dirty="0" err="1">
                  <a:solidFill>
                    <a:srgbClr val="000000"/>
                  </a:solidFill>
                </a:rPr>
                <a:t>Holaya</a:t>
              </a:r>
              <a:r>
                <a:rPr lang="es-MX" sz="1400" dirty="0">
                  <a:solidFill>
                    <a:srgbClr val="000000"/>
                  </a:solidFill>
                </a:rPr>
                <a:t>, ciudadano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8009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DE4B65-335F-82F0-B3BC-A2D40ACD3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7CD79F-4446-7DE6-897A-36A7C81C3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4927" y="3056553"/>
            <a:ext cx="9642145" cy="744893"/>
          </a:xfrm>
        </p:spPr>
        <p:txBody>
          <a:bodyPr>
            <a:noAutofit/>
          </a:bodyPr>
          <a:lstStyle/>
          <a:p>
            <a:r>
              <a:rPr lang="es-ES" sz="6000" dirty="0"/>
              <a:t>Contexto</a:t>
            </a:r>
            <a:endParaRPr lang="es-CO" sz="6000" dirty="0"/>
          </a:p>
        </p:txBody>
      </p:sp>
    </p:spTree>
    <p:extLst>
      <p:ext uri="{BB962C8B-B14F-4D97-AF65-F5344CB8AC3E}">
        <p14:creationId xmlns:p14="http://schemas.microsoft.com/office/powerpoint/2010/main" val="28093516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9AA1F9-13D7-D49E-B317-40EC5BA7D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8E84831-99F0-D74D-A758-BA80E0FF14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90676" y="563264"/>
            <a:ext cx="9290956" cy="66546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dirty="0"/>
              <a:t>También invitamos a la </a:t>
            </a:r>
            <a:r>
              <a:rPr lang="es-MX" b="1" dirty="0">
                <a:solidFill>
                  <a:srgbClr val="B28A3F"/>
                </a:solidFill>
              </a:rPr>
              <a:t>academia y a la institucionalidad </a:t>
            </a:r>
            <a:r>
              <a:rPr lang="es-MX" dirty="0"/>
              <a:t>para recibir sus inquietudes sobre la gestión de la entidad.</a:t>
            </a:r>
            <a:endParaRPr lang="es-CO" dirty="0"/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FB0FB30F-611C-ACCC-2911-198BEC17730F}"/>
              </a:ext>
            </a:extLst>
          </p:cNvPr>
          <p:cNvGrpSpPr/>
          <p:nvPr/>
        </p:nvGrpSpPr>
        <p:grpSpPr>
          <a:xfrm>
            <a:off x="6983692" y="1486693"/>
            <a:ext cx="2376901" cy="3746090"/>
            <a:chOff x="7041464" y="1471720"/>
            <a:chExt cx="2376901" cy="3746090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3F6598DC-8A83-6756-CF9A-12C33853C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67" t="12917" r="19270" b="13750"/>
            <a:stretch>
              <a:fillRect/>
            </a:stretch>
          </p:blipFill>
          <p:spPr>
            <a:xfrm>
              <a:off x="7041464" y="1471720"/>
              <a:ext cx="2376901" cy="3746090"/>
            </a:xfrm>
            <a:prstGeom prst="rect">
              <a:avLst/>
            </a:prstGeom>
          </p:spPr>
        </p:pic>
        <p:sp>
          <p:nvSpPr>
            <p:cNvPr id="28" name="TextBox 7">
              <a:extLst>
                <a:ext uri="{FF2B5EF4-FFF2-40B4-BE49-F238E27FC236}">
                  <a16:creationId xmlns:a16="http://schemas.microsoft.com/office/drawing/2014/main" id="{3C073583-C658-CDAC-1628-72CB86D8FD51}"/>
                </a:ext>
              </a:extLst>
            </p:cNvPr>
            <p:cNvSpPr txBox="1"/>
            <p:nvPr/>
          </p:nvSpPr>
          <p:spPr>
            <a:xfrm>
              <a:off x="7132694" y="4592449"/>
              <a:ext cx="2194440" cy="52322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MX" sz="1400" dirty="0">
                  <a:solidFill>
                    <a:srgbClr val="000000"/>
                  </a:solidFill>
                </a:rPr>
                <a:t>Paola Arias, Banca de las Oportunidades</a:t>
              </a: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647CC202-C3CA-03B2-6C9A-F68916A887AD}"/>
              </a:ext>
            </a:extLst>
          </p:cNvPr>
          <p:cNvGrpSpPr/>
          <p:nvPr/>
        </p:nvGrpSpPr>
        <p:grpSpPr>
          <a:xfrm>
            <a:off x="4425528" y="1486693"/>
            <a:ext cx="2399113" cy="3746090"/>
            <a:chOff x="4503092" y="1471720"/>
            <a:chExt cx="2399113" cy="3746090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1B5132A0-A0BF-632C-C9BC-4BF2DD522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33" t="13194" r="19444" b="13750"/>
            <a:stretch>
              <a:fillRect/>
            </a:stretch>
          </p:blipFill>
          <p:spPr>
            <a:xfrm>
              <a:off x="4524869" y="1471720"/>
              <a:ext cx="2355561" cy="3746090"/>
            </a:xfrm>
            <a:prstGeom prst="rect">
              <a:avLst/>
            </a:prstGeom>
          </p:spPr>
        </p:pic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101A175-7B5C-50D8-E7F1-60EA20C7B796}"/>
                </a:ext>
              </a:extLst>
            </p:cNvPr>
            <p:cNvSpPr txBox="1"/>
            <p:nvPr/>
          </p:nvSpPr>
          <p:spPr>
            <a:xfrm>
              <a:off x="4503092" y="4586868"/>
              <a:ext cx="2399113" cy="52322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MX" sz="1400" dirty="0"/>
                <a:t>Profesor Juan Carlos Rivera, Universidad EAN</a:t>
              </a:r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03F9BDBC-B664-0322-711E-ADDDFF7E89D8}"/>
              </a:ext>
            </a:extLst>
          </p:cNvPr>
          <p:cNvGrpSpPr/>
          <p:nvPr/>
        </p:nvGrpSpPr>
        <p:grpSpPr>
          <a:xfrm>
            <a:off x="9519644" y="1471721"/>
            <a:ext cx="2272306" cy="3746089"/>
            <a:chOff x="9519644" y="1471721"/>
            <a:chExt cx="2272306" cy="3746089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2FEFD520-4BC8-80C6-28A5-BC03113F9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5" t="13056" r="19965" b="13612"/>
            <a:stretch>
              <a:fillRect/>
            </a:stretch>
          </p:blipFill>
          <p:spPr>
            <a:xfrm>
              <a:off x="9519644" y="1471721"/>
              <a:ext cx="2272306" cy="3737624"/>
            </a:xfrm>
            <a:prstGeom prst="rect">
              <a:avLst/>
            </a:prstGeom>
          </p:spPr>
        </p:pic>
        <p:sp>
          <p:nvSpPr>
            <p:cNvPr id="31" name="TextBox 7">
              <a:extLst>
                <a:ext uri="{FF2B5EF4-FFF2-40B4-BE49-F238E27FC236}">
                  <a16:creationId xmlns:a16="http://schemas.microsoft.com/office/drawing/2014/main" id="{50027BDA-CC9C-F844-20EC-8D2361137E12}"/>
                </a:ext>
              </a:extLst>
            </p:cNvPr>
            <p:cNvSpPr txBox="1"/>
            <p:nvPr/>
          </p:nvSpPr>
          <p:spPr>
            <a:xfrm>
              <a:off x="9578684" y="4479146"/>
              <a:ext cx="2154226" cy="73866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MX" sz="1400" dirty="0">
                  <a:solidFill>
                    <a:srgbClr val="000000"/>
                  </a:solidFill>
                </a:rPr>
                <a:t>Profesor Jairo Rendón, Universidad Javeriana</a:t>
              </a:r>
            </a:p>
          </p:txBody>
        </p:sp>
      </p:grpSp>
      <p:pic>
        <p:nvPicPr>
          <p:cNvPr id="20" name="Imagen 19">
            <a:extLst>
              <a:ext uri="{FF2B5EF4-FFF2-40B4-BE49-F238E27FC236}">
                <a16:creationId xmlns:a16="http://schemas.microsoft.com/office/drawing/2014/main" id="{CF78A64F-180B-5ADF-4C76-7DE888990C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1" t="12916" r="19618" b="13611"/>
          <a:stretch>
            <a:fillRect/>
          </a:stretch>
        </p:blipFill>
        <p:spPr>
          <a:xfrm>
            <a:off x="1853146" y="1471720"/>
            <a:ext cx="2355561" cy="37760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7F7F22-62A0-8E53-FF39-E2B1AE39528E}"/>
              </a:ext>
            </a:extLst>
          </p:cNvPr>
          <p:cNvSpPr txBox="1"/>
          <p:nvPr/>
        </p:nvSpPr>
        <p:spPr>
          <a:xfrm>
            <a:off x="1851876" y="4603107"/>
            <a:ext cx="235556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MX" sz="1400" dirty="0"/>
              <a:t>María Paula Quiroga, estudiante de economía</a:t>
            </a:r>
          </a:p>
        </p:txBody>
      </p:sp>
    </p:spTree>
    <p:extLst>
      <p:ext uri="{BB962C8B-B14F-4D97-AF65-F5344CB8AC3E}">
        <p14:creationId xmlns:p14="http://schemas.microsoft.com/office/powerpoint/2010/main" val="32892231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F99200-5FDF-0FFE-3BFA-8652D4E14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346F919-D091-2FEF-40D0-95AFFB82AD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19824" y="2511466"/>
            <a:ext cx="4699907" cy="1507878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s-MX" dirty="0"/>
              <a:t>Además, contamos con la participación de </a:t>
            </a:r>
            <a:r>
              <a:rPr lang="es-MX" b="1" dirty="0">
                <a:solidFill>
                  <a:srgbClr val="B28A3F"/>
                </a:solidFill>
              </a:rPr>
              <a:t>Aldemar Moreno, profesor, periodista e influenciador </a:t>
            </a:r>
            <a:r>
              <a:rPr lang="es-MX" dirty="0"/>
              <a:t>en temas económicos para darle mayor alcance y dinamismo a la conversación.</a:t>
            </a:r>
            <a:endParaRPr lang="es-CO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18F388E-5BCF-AFA1-EF3D-C61C47AA2C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13056" r="19792" b="13889"/>
          <a:stretch>
            <a:fillRect/>
          </a:stretch>
        </p:blipFill>
        <p:spPr>
          <a:xfrm>
            <a:off x="2209802" y="607930"/>
            <a:ext cx="3200400" cy="50101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BE7407-3746-1903-B827-B5C4DFDB2907}"/>
              </a:ext>
            </a:extLst>
          </p:cNvPr>
          <p:cNvSpPr txBox="1"/>
          <p:nvPr/>
        </p:nvSpPr>
        <p:spPr>
          <a:xfrm>
            <a:off x="2409834" y="4856694"/>
            <a:ext cx="280033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MX" sz="1600" dirty="0"/>
              <a:t>Aldemar Moreno Quevedo</a:t>
            </a:r>
          </a:p>
        </p:txBody>
      </p:sp>
    </p:spTree>
    <p:extLst>
      <p:ext uri="{BB962C8B-B14F-4D97-AF65-F5344CB8AC3E}">
        <p14:creationId xmlns:p14="http://schemas.microsoft.com/office/powerpoint/2010/main" val="9808940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7DF972-50A5-2ED1-EFEE-62976771F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C9447C94-2656-FF79-322D-A06479ABB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4068" y="386984"/>
            <a:ext cx="5232843" cy="1177379"/>
          </a:xfrm>
        </p:spPr>
        <p:txBody>
          <a:bodyPr/>
          <a:lstStyle/>
          <a:p>
            <a:r>
              <a:rPr lang="es-MX" dirty="0"/>
              <a:t>Preguntas: </a:t>
            </a:r>
            <a:endParaRPr lang="es-CO" dirty="0"/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C9CAEF3C-D332-3EE1-4EA7-179E49D7814A}"/>
              </a:ext>
            </a:extLst>
          </p:cNvPr>
          <p:cNvSpPr txBox="1">
            <a:spLocks/>
          </p:cNvSpPr>
          <p:nvPr/>
        </p:nvSpPr>
        <p:spPr>
          <a:xfrm>
            <a:off x="4181475" y="1772239"/>
            <a:ext cx="7052614" cy="41100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O" sz="2000" dirty="0">
                <a:ea typeface="Calibri" panose="020F0502020204030204" pitchFamily="34" charset="0"/>
                <a:cs typeface="Calibri Light" panose="020F0302020204030204" pitchFamily="34" charset="0"/>
              </a:rPr>
              <a:t>Tanto para las cápsulas informativas como para la transmisión de la audiencia pública se reunieron las siguientes preguntas de la </a:t>
            </a:r>
            <a:r>
              <a:rPr lang="es-CO" sz="2000" b="1" dirty="0">
                <a:solidFill>
                  <a:srgbClr val="B28A3F"/>
                </a:solidFill>
                <a:ea typeface="Calibri" panose="020F0502020204030204" pitchFamily="34" charset="0"/>
                <a:cs typeface="Calibri Light" panose="020F0302020204030204" pitchFamily="34" charset="0"/>
              </a:rPr>
              <a:t>ciudadanía, institucionalidad y academia</a:t>
            </a:r>
            <a:r>
              <a:rPr lang="es-CO" sz="2000" dirty="0">
                <a:solidFill>
                  <a:srgbClr val="B28A3F"/>
                </a:solidFill>
                <a:ea typeface="Calibri" panose="020F0502020204030204" pitchFamily="34" charset="0"/>
                <a:cs typeface="Calibri Light" panose="020F0302020204030204" pitchFamily="34" charset="0"/>
              </a:rPr>
              <a:t>:</a:t>
            </a:r>
          </a:p>
          <a:p>
            <a:pPr marL="342900" indent="-342900" algn="just">
              <a:buClr>
                <a:srgbClr val="B28A3F"/>
              </a:buClr>
              <a:buFont typeface="+mj-lt"/>
              <a:buAutoNum type="arabicPeriod"/>
            </a:pPr>
            <a:r>
              <a:rPr lang="es-CO" sz="2000" dirty="0"/>
              <a:t>¿Qué es Fogafín y para qué sirve?</a:t>
            </a:r>
          </a:p>
          <a:p>
            <a:pPr marL="342900" indent="-342900" algn="just">
              <a:buClr>
                <a:srgbClr val="B28A3F"/>
              </a:buClr>
              <a:buFont typeface="+mj-lt"/>
              <a:buAutoNum type="arabicPeriod"/>
            </a:pPr>
            <a:r>
              <a:rPr lang="es-CO" sz="2000" dirty="0">
                <a:ea typeface="Calibri" panose="020F0502020204030204" pitchFamily="34" charset="0"/>
                <a:cs typeface="Calibri Light" panose="020F0302020204030204" pitchFamily="34" charset="0"/>
              </a:rPr>
              <a:t>Tengo una duda: ¿Fogafín presta dinero?, ¿es una aseguradora?, o ¿supervisa los bancos?</a:t>
            </a:r>
          </a:p>
          <a:p>
            <a:pPr marL="342900" indent="-342900" algn="just">
              <a:buClr>
                <a:srgbClr val="B28A3F"/>
              </a:buClr>
              <a:buFont typeface="+mj-lt"/>
              <a:buAutoNum type="arabicPeriod"/>
            </a:pPr>
            <a:r>
              <a:rPr lang="es-CO" sz="2000" dirty="0">
                <a:ea typeface="Calibri" panose="020F0502020204030204" pitchFamily="34" charset="0"/>
                <a:cs typeface="Calibri Light" panose="020F0302020204030204" pitchFamily="34" charset="0"/>
              </a:rPr>
              <a:t>¿Qué pasaría con mis ahorros si el banco donde tengo mi cuenta se liquida?</a:t>
            </a:r>
          </a:p>
          <a:p>
            <a:pPr marL="342900" indent="-342900" algn="just">
              <a:buClr>
                <a:srgbClr val="B28A3F"/>
              </a:buClr>
              <a:buFont typeface="+mj-lt"/>
              <a:buAutoNum type="arabicPeriod"/>
            </a:pPr>
            <a:r>
              <a:rPr lang="es-CO" sz="2000" dirty="0">
                <a:ea typeface="Calibri" panose="020F0502020204030204" pitchFamily="34" charset="0"/>
                <a:cs typeface="Calibri Light" panose="020F0302020204030204" pitchFamily="34" charset="0"/>
              </a:rPr>
              <a:t>¿Cuáles son las ventajas que trae para un colombiano o una colombiana ahorrar formalmente en el sistema financiero?</a:t>
            </a:r>
          </a:p>
        </p:txBody>
      </p:sp>
      <p:pic>
        <p:nvPicPr>
          <p:cNvPr id="16" name="Marcador de posición de imagen 15">
            <a:extLst>
              <a:ext uri="{FF2B5EF4-FFF2-40B4-BE49-F238E27FC236}">
                <a16:creationId xmlns:a16="http://schemas.microsoft.com/office/drawing/2014/main" id="{BDDAA70D-9346-D672-C877-3C34297DB34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7" r="166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596099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740F2-917D-B5CA-A6CB-F3D145FFD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ción de imagen 6">
            <a:extLst>
              <a:ext uri="{FF2B5EF4-FFF2-40B4-BE49-F238E27FC236}">
                <a16:creationId xmlns:a16="http://schemas.microsoft.com/office/drawing/2014/main" id="{F7A9A1A9-8D63-E075-B195-0C4AB97DF55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2" r="16662"/>
          <a:stretch/>
        </p:blipFill>
        <p:spPr/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6A8EFC52-B143-51AB-A1D2-C9BAAF5F6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4069" y="196484"/>
            <a:ext cx="5232843" cy="1177379"/>
          </a:xfrm>
        </p:spPr>
        <p:txBody>
          <a:bodyPr/>
          <a:lstStyle/>
          <a:p>
            <a:r>
              <a:rPr lang="es-MX" dirty="0"/>
              <a:t>Preguntas: 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E8BB481-A834-F086-0CF1-689FD88F24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64069" y="1591264"/>
            <a:ext cx="7099256" cy="4110087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buClr>
                <a:srgbClr val="B28A3F"/>
              </a:buClr>
              <a:buFont typeface="+mj-lt"/>
              <a:buAutoNum type="arabicPeriod" startAt="5"/>
            </a:pPr>
            <a:r>
              <a:rPr lang="es-MX" dirty="0">
                <a:ea typeface="Calibri" panose="020F0502020204030204" pitchFamily="34" charset="0"/>
                <a:cs typeface="Calibri Light" panose="020F0302020204030204" pitchFamily="34" charset="0"/>
              </a:rPr>
              <a:t> ¿Qué papel desempeña Fogafín en la educación financiera de los colombianos para ayudarles en temas relacionados con inversión, ahorro y endeudamiento?</a:t>
            </a:r>
            <a:endParaRPr lang="es-CO" dirty="0"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algn="just">
              <a:lnSpc>
                <a:spcPct val="100000"/>
              </a:lnSpc>
              <a:buClr>
                <a:srgbClr val="B28A3F"/>
              </a:buClr>
              <a:buFont typeface="+mj-lt"/>
              <a:buAutoNum type="arabicPeriod" startAt="5"/>
            </a:pPr>
            <a:r>
              <a:rPr lang="es-MX" dirty="0">
                <a:ea typeface="Calibri" panose="020F0502020204030204" pitchFamily="34" charset="0"/>
                <a:cs typeface="Calibri Light" panose="020F0302020204030204" pitchFamily="34" charset="0"/>
              </a:rPr>
              <a:t> ¿Qué planes tiene Fogafín para fortalecer las estrategias de divulgación y así que los ahorradores y comunidades conozcan los beneficios de la protección que ofrece Fogafín?</a:t>
            </a:r>
          </a:p>
          <a:p>
            <a:pPr algn="just">
              <a:lnSpc>
                <a:spcPct val="100000"/>
              </a:lnSpc>
              <a:buClr>
                <a:srgbClr val="B28A3F"/>
              </a:buClr>
              <a:buFont typeface="+mj-lt"/>
              <a:buAutoNum type="arabicPeriod" startAt="5"/>
            </a:pPr>
            <a:r>
              <a:rPr lang="es-MX" dirty="0">
                <a:ea typeface="Calibri" panose="020F0502020204030204" pitchFamily="34" charset="0"/>
                <a:cs typeface="Calibri Light" panose="020F0302020204030204" pitchFamily="34" charset="0"/>
              </a:rPr>
              <a:t> Tengo una empresa de servicios audiovisuales y quiero saber cómo me puedo enterar de las licitaciones de Fogafín para poder ofrecer mis servicios.</a:t>
            </a:r>
          </a:p>
          <a:p>
            <a:pPr algn="just">
              <a:lnSpc>
                <a:spcPct val="100000"/>
              </a:lnSpc>
              <a:buClr>
                <a:srgbClr val="B28A3F"/>
              </a:buClr>
              <a:buFont typeface="+mj-lt"/>
              <a:buAutoNum type="arabicPeriod" startAt="5"/>
            </a:pPr>
            <a:r>
              <a:rPr lang="es-CO" dirty="0"/>
              <a:t> ¿Cómo administran ustedes el activo de conocimiento que vienen construyendo hace ya 40 años?</a:t>
            </a:r>
          </a:p>
          <a:p>
            <a:pPr algn="just">
              <a:lnSpc>
                <a:spcPct val="100000"/>
              </a:lnSpc>
              <a:buClr>
                <a:srgbClr val="B28A3F"/>
              </a:buClr>
              <a:buFont typeface="+mj-lt"/>
              <a:buAutoNum type="arabicPeriod" startAt="5"/>
            </a:pPr>
            <a:r>
              <a:rPr lang="es-CO" dirty="0"/>
              <a:t> ¿Qué hace Fogafín cuando no hay crisis?</a:t>
            </a:r>
            <a:endParaRPr lang="es-CO" dirty="0"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9298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E9B8C6-BC0F-01F3-353B-BEE82C5F9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C7552B-8585-8541-2BA6-FDF4DBB51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4927" y="3056553"/>
            <a:ext cx="9642145" cy="744893"/>
          </a:xfrm>
        </p:spPr>
        <p:txBody>
          <a:bodyPr>
            <a:noAutofit/>
          </a:bodyPr>
          <a:lstStyle/>
          <a:p>
            <a:r>
              <a:rPr lang="es-ES" sz="6000" dirty="0"/>
              <a:t>Cifras de interacción</a:t>
            </a:r>
            <a:endParaRPr lang="es-CO" sz="6000" dirty="0"/>
          </a:p>
        </p:txBody>
      </p:sp>
    </p:spTree>
    <p:extLst>
      <p:ext uri="{BB962C8B-B14F-4D97-AF65-F5344CB8AC3E}">
        <p14:creationId xmlns:p14="http://schemas.microsoft.com/office/powerpoint/2010/main" val="24876658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9B2C2AA4-8862-CE39-E5B4-D863D7587A66}"/>
              </a:ext>
            </a:extLst>
          </p:cNvPr>
          <p:cNvSpPr txBox="1">
            <a:spLocks/>
          </p:cNvSpPr>
          <p:nvPr/>
        </p:nvSpPr>
        <p:spPr>
          <a:xfrm>
            <a:off x="726955" y="189973"/>
            <a:ext cx="10112831" cy="8113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609C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dirty="0">
                <a:solidFill>
                  <a:srgbClr val="B28A3F"/>
                </a:solidFill>
              </a:rPr>
              <a:t>Cápsulas informativas</a:t>
            </a:r>
            <a:endParaRPr lang="es-CO" dirty="0">
              <a:solidFill>
                <a:srgbClr val="B28A3F"/>
              </a:solidFill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D33DBDAE-5271-B631-7CFA-CA92CAF61520}"/>
              </a:ext>
            </a:extLst>
          </p:cNvPr>
          <p:cNvSpPr>
            <a:spLocks noGrp="1" noChangeArrowheads="1"/>
          </p:cNvSpPr>
          <p:nvPr>
            <p:ph type="body" idx="13"/>
          </p:nvPr>
        </p:nvSpPr>
        <p:spPr bwMode="auto">
          <a:xfrm>
            <a:off x="885825" y="1820514"/>
            <a:ext cx="5293330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s-MX" sz="1600" b="1" dirty="0">
                <a:solidFill>
                  <a:srgbClr val="00609C"/>
                </a:solidFill>
              </a:rPr>
              <a:t>Facebook: </a:t>
            </a:r>
            <a:r>
              <a:rPr lang="es-MX" sz="1600" dirty="0"/>
              <a:t>en promedio, las cápsulas obtuvieron 400–500 visualizaciones, con retenciones de 6 a 8 segundos. </a:t>
            </a: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s-MX" sz="1600" dirty="0"/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s-MX" sz="1600" b="1" dirty="0">
                <a:solidFill>
                  <a:srgbClr val="00609C"/>
                </a:solidFill>
              </a:rPr>
              <a:t>Instagram: </a:t>
            </a:r>
            <a:r>
              <a:rPr lang="es-MX" sz="1600" dirty="0"/>
              <a:t>promedio de más de 1.000 visualizaciones, donde predominó una audiencia nueva (más del 55% no seguidores). </a:t>
            </a: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s-MX" sz="1600" dirty="0"/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s-MX" sz="1600" b="1" dirty="0">
                <a:solidFill>
                  <a:srgbClr val="00609C"/>
                </a:solidFill>
              </a:rPr>
              <a:t>LinkedIn: </a:t>
            </a:r>
            <a:r>
              <a:rPr lang="es-MX" sz="1600" dirty="0"/>
              <a:t>promedio de 20 a 40 interacciones por pieza.</a:t>
            </a: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s-MX" sz="1600" dirty="0"/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s-MX" sz="1600" b="1" dirty="0">
                <a:solidFill>
                  <a:srgbClr val="00609C"/>
                </a:solidFill>
              </a:rPr>
              <a:t>X: </a:t>
            </a:r>
            <a:r>
              <a:rPr lang="es-MX" sz="1600" dirty="0"/>
              <a:t>los contenidos alcanzaron 60 a 120 impresiones, con una media de 8 a 15 interacciones por publicación.</a:t>
            </a:r>
            <a:endParaRPr lang="es-CO" sz="16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0BF89BB-5AEA-9595-71E7-422CD5A19E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91350" y="1001325"/>
            <a:ext cx="3590353" cy="538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4292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47716B-A8B5-95BD-D863-1DA81D7EEE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39E025B4-3510-A615-2846-2D17635B5439}"/>
              </a:ext>
            </a:extLst>
          </p:cNvPr>
          <p:cNvSpPr txBox="1">
            <a:spLocks/>
          </p:cNvSpPr>
          <p:nvPr/>
        </p:nvSpPr>
        <p:spPr>
          <a:xfrm>
            <a:off x="726955" y="189973"/>
            <a:ext cx="10112831" cy="8113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609C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dirty="0">
                <a:solidFill>
                  <a:srgbClr val="B28A3F"/>
                </a:solidFill>
              </a:rPr>
              <a:t>Carruseles explicativos</a:t>
            </a:r>
            <a:endParaRPr lang="es-CO" dirty="0">
              <a:solidFill>
                <a:srgbClr val="B28A3F"/>
              </a:solidFill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E2848B31-545A-930A-9CC6-A20FE4EBC7F5}"/>
              </a:ext>
            </a:extLst>
          </p:cNvPr>
          <p:cNvSpPr>
            <a:spLocks noGrp="1" noChangeArrowheads="1"/>
          </p:cNvSpPr>
          <p:nvPr>
            <p:ph type="body" idx="13"/>
          </p:nvPr>
        </p:nvSpPr>
        <p:spPr bwMode="auto">
          <a:xfrm>
            <a:off x="885825" y="2851565"/>
            <a:ext cx="529333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s-MX" dirty="0"/>
              <a:t>En conjunto, estos contenidos lograron más de </a:t>
            </a:r>
            <a:r>
              <a:rPr lang="es-MX" b="1" dirty="0">
                <a:solidFill>
                  <a:srgbClr val="00609C"/>
                </a:solidFill>
              </a:rPr>
              <a:t>5.500 visualizaciones</a:t>
            </a:r>
            <a:r>
              <a:rPr lang="es-MX" dirty="0"/>
              <a:t> </a:t>
            </a:r>
            <a:r>
              <a:rPr lang="es-MX" b="1" dirty="0">
                <a:solidFill>
                  <a:srgbClr val="00609C"/>
                </a:solidFill>
              </a:rPr>
              <a:t>en Instagram</a:t>
            </a:r>
            <a:r>
              <a:rPr lang="es-MX" dirty="0"/>
              <a:t>, superaron la </a:t>
            </a:r>
            <a:r>
              <a:rPr lang="es-MX" b="1" dirty="0">
                <a:solidFill>
                  <a:srgbClr val="00609C"/>
                </a:solidFill>
              </a:rPr>
              <a:t>1.300 visualizaciones en Facebook</a:t>
            </a:r>
            <a:r>
              <a:rPr lang="es-MX" dirty="0">
                <a:solidFill>
                  <a:srgbClr val="00609C"/>
                </a:solidFill>
              </a:rPr>
              <a:t> </a:t>
            </a:r>
            <a:r>
              <a:rPr lang="es-MX" dirty="0"/>
              <a:t>y alcanzaron </a:t>
            </a:r>
            <a:r>
              <a:rPr lang="es-MX" b="1" dirty="0">
                <a:solidFill>
                  <a:srgbClr val="00609C"/>
                </a:solidFill>
              </a:rPr>
              <a:t>más de 60 interacciones en LinkedIn</a:t>
            </a:r>
            <a:r>
              <a:rPr lang="es-MX" dirty="0"/>
              <a:t>. </a:t>
            </a:r>
            <a:endParaRPr lang="es-CO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8F082E8-2C18-9715-E26F-040F26694A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1" t="29267" r="-12" b="3511"/>
          <a:stretch>
            <a:fillRect/>
          </a:stretch>
        </p:blipFill>
        <p:spPr>
          <a:xfrm>
            <a:off x="7248525" y="1524000"/>
            <a:ext cx="3238500" cy="4610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767582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C81A9B-7EA3-426C-7D3E-AAE9039CF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961994A1-3B04-F2E8-1011-7C15017E92F2}"/>
              </a:ext>
            </a:extLst>
          </p:cNvPr>
          <p:cNvSpPr txBox="1">
            <a:spLocks/>
          </p:cNvSpPr>
          <p:nvPr/>
        </p:nvSpPr>
        <p:spPr>
          <a:xfrm>
            <a:off x="726955" y="189973"/>
            <a:ext cx="10112831" cy="8113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609C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dirty="0">
                <a:solidFill>
                  <a:srgbClr val="035A93"/>
                </a:solidFill>
              </a:rPr>
              <a:t>Transmisión en vivo</a:t>
            </a:r>
            <a:endParaRPr lang="es-CO" dirty="0">
              <a:solidFill>
                <a:srgbClr val="035A93"/>
              </a:solidFill>
            </a:endParaRPr>
          </a:p>
        </p:txBody>
      </p:sp>
      <p:sp>
        <p:nvSpPr>
          <p:cNvPr id="8" name="Marcador de texto 3">
            <a:extLst>
              <a:ext uri="{FF2B5EF4-FFF2-40B4-BE49-F238E27FC236}">
                <a16:creationId xmlns:a16="http://schemas.microsoft.com/office/drawing/2014/main" id="{80E95581-BD87-4B50-883E-349A1D2D01C3}"/>
              </a:ext>
            </a:extLst>
          </p:cNvPr>
          <p:cNvSpPr txBox="1">
            <a:spLocks/>
          </p:cNvSpPr>
          <p:nvPr/>
        </p:nvSpPr>
        <p:spPr>
          <a:xfrm>
            <a:off x="6427138" y="1104314"/>
            <a:ext cx="4214588" cy="492554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ctr">
              <a:lnSpc>
                <a:spcPct val="100000"/>
              </a:lnSpc>
              <a:buNone/>
            </a:pPr>
            <a:r>
              <a:rPr lang="es-MX" sz="1600" dirty="0"/>
              <a:t>A la fecha de corte, en YouTube se registraron </a:t>
            </a:r>
            <a:r>
              <a:rPr lang="es-MX" sz="1600" b="1" dirty="0">
                <a:solidFill>
                  <a:srgbClr val="B28A3F"/>
                </a:solidFill>
              </a:rPr>
              <a:t>410 visualizaciones, con un pico de 97 usuarios conectados simultáneamente</a:t>
            </a:r>
            <a:r>
              <a:rPr lang="es-MX" sz="1600" dirty="0"/>
              <a:t>, una duración promedio de visualización de 11:37 sobre un total de 38:25 minutos. </a:t>
            </a:r>
          </a:p>
          <a:p>
            <a:pPr marL="0" indent="0" algn="just" fontAlgn="ctr">
              <a:lnSpc>
                <a:spcPct val="100000"/>
              </a:lnSpc>
              <a:buNone/>
            </a:pPr>
            <a:r>
              <a:rPr lang="es-MX" sz="1600" dirty="0"/>
              <a:t>El chat en vivo mantuvo alta actividad (182 comentarios), reflejando un público involucrado e interesado en los temas abordados. </a:t>
            </a:r>
          </a:p>
          <a:p>
            <a:pPr marL="0" indent="0" algn="just" fontAlgn="ctr">
              <a:lnSpc>
                <a:spcPct val="100000"/>
              </a:lnSpc>
              <a:buNone/>
            </a:pPr>
            <a:r>
              <a:rPr lang="es-MX" sz="1600" dirty="0"/>
              <a:t>En Facebook, el día del evento se obtuvieron </a:t>
            </a:r>
            <a:r>
              <a:rPr lang="es-MX" sz="1600" b="1" dirty="0">
                <a:solidFill>
                  <a:srgbClr val="B28A3F"/>
                </a:solidFill>
              </a:rPr>
              <a:t>103 visualizaciones, que aumentaron a 413 visualizaciones </a:t>
            </a:r>
            <a:r>
              <a:rPr lang="es-MX" sz="1600" dirty="0"/>
              <a:t>al corte del 8 de octubre, con 104 interacciones totales. El 33% de la audiencia correspondió a nuevos usuarios no seguidores, con predominio del grupo etario 25-44 años (54%). </a:t>
            </a:r>
            <a:endParaRPr lang="es-CO" sz="16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7C4D888-575B-0B66-72E7-EFD4CD2E1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955" y="1690687"/>
            <a:ext cx="5553075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9063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0EE5ED-3B7A-58B6-C91E-48FFC321BD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793CD1F8-4DA1-582C-D098-F027EBEAD022}"/>
              </a:ext>
            </a:extLst>
          </p:cNvPr>
          <p:cNvSpPr txBox="1">
            <a:spLocks/>
          </p:cNvSpPr>
          <p:nvPr/>
        </p:nvSpPr>
        <p:spPr>
          <a:xfrm>
            <a:off x="726955" y="189973"/>
            <a:ext cx="10112831" cy="8113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609C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dirty="0">
                <a:solidFill>
                  <a:srgbClr val="035A93"/>
                </a:solidFill>
              </a:rPr>
              <a:t>Transmisión en vivo</a:t>
            </a:r>
            <a:endParaRPr lang="es-CO" dirty="0">
              <a:solidFill>
                <a:srgbClr val="035A93"/>
              </a:solidFill>
            </a:endParaRPr>
          </a:p>
        </p:txBody>
      </p:sp>
      <p:sp>
        <p:nvSpPr>
          <p:cNvPr id="2" name="Marcador de texto 2">
            <a:extLst>
              <a:ext uri="{FF2B5EF4-FFF2-40B4-BE49-F238E27FC236}">
                <a16:creationId xmlns:a16="http://schemas.microsoft.com/office/drawing/2014/main" id="{3720F2CB-5DEC-A017-435D-B0F67856C57A}"/>
              </a:ext>
            </a:extLst>
          </p:cNvPr>
          <p:cNvSpPr txBox="1">
            <a:spLocks/>
          </p:cNvSpPr>
          <p:nvPr/>
        </p:nvSpPr>
        <p:spPr>
          <a:xfrm>
            <a:off x="726954" y="940096"/>
            <a:ext cx="10687279" cy="4986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400" dirty="0">
                <a:solidFill>
                  <a:srgbClr val="B28A3F"/>
                </a:solidFill>
                <a:latin typeface="+mj-lt"/>
              </a:rPr>
              <a:t>YouTube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6F75DE7-7AC2-1CE4-C648-AEE460154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074" y="2113014"/>
            <a:ext cx="5725126" cy="322355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3A5D865-A697-3B7D-B755-1A7D8BC070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0850" y="1521436"/>
            <a:ext cx="4968701" cy="381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6602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FD8F83-E77F-2A7F-8FD7-A5CBD0DAB7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2252E8CE-2E1D-4A71-4E8C-F989088F555C}"/>
              </a:ext>
            </a:extLst>
          </p:cNvPr>
          <p:cNvSpPr txBox="1">
            <a:spLocks/>
          </p:cNvSpPr>
          <p:nvPr/>
        </p:nvSpPr>
        <p:spPr>
          <a:xfrm>
            <a:off x="726955" y="189973"/>
            <a:ext cx="10112831" cy="8113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609C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dirty="0">
                <a:solidFill>
                  <a:srgbClr val="035A93"/>
                </a:solidFill>
              </a:rPr>
              <a:t>Transmisión en vivo</a:t>
            </a:r>
            <a:endParaRPr lang="es-CO" dirty="0">
              <a:solidFill>
                <a:srgbClr val="035A93"/>
              </a:solidFill>
            </a:endParaRPr>
          </a:p>
        </p:txBody>
      </p:sp>
      <p:sp>
        <p:nvSpPr>
          <p:cNvPr id="2" name="Marcador de texto 2">
            <a:extLst>
              <a:ext uri="{FF2B5EF4-FFF2-40B4-BE49-F238E27FC236}">
                <a16:creationId xmlns:a16="http://schemas.microsoft.com/office/drawing/2014/main" id="{93E2A5B9-70F8-92B4-D161-AFC2C8B93C8D}"/>
              </a:ext>
            </a:extLst>
          </p:cNvPr>
          <p:cNvSpPr txBox="1">
            <a:spLocks/>
          </p:cNvSpPr>
          <p:nvPr/>
        </p:nvSpPr>
        <p:spPr>
          <a:xfrm>
            <a:off x="726954" y="940096"/>
            <a:ext cx="10687279" cy="4986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400" dirty="0">
                <a:solidFill>
                  <a:srgbClr val="B28A3F"/>
                </a:solidFill>
                <a:latin typeface="+mj-lt"/>
              </a:rPr>
              <a:t>YouTube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3355A59-33A2-2050-C026-B7CB317BC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69" y="1472654"/>
            <a:ext cx="6995966" cy="313744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1A1642D-F6F6-FB27-624F-422832F9E2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1203" y="1434377"/>
            <a:ext cx="5454092" cy="316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956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256AA22-5673-922F-6B93-DA2FC7D18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89714" y="1091821"/>
            <a:ext cx="6342088" cy="4960636"/>
          </a:xfrm>
        </p:spPr>
        <p:txBody>
          <a:bodyPr lIns="91440" tIns="45720" rIns="91440" bIns="45720" anchor="t">
            <a:normAutofit/>
          </a:bodyPr>
          <a:lstStyle/>
          <a:p>
            <a:pPr marL="0" indent="0" algn="just">
              <a:buNone/>
            </a:pPr>
            <a:r>
              <a:rPr lang="es-MX" sz="1900" dirty="0"/>
              <a:t>La rendición de cuentas promueve la </a:t>
            </a:r>
            <a:r>
              <a:rPr lang="es-MX" sz="1900" b="1" dirty="0">
                <a:solidFill>
                  <a:srgbClr val="0070C0"/>
                </a:solidFill>
              </a:rPr>
              <a:t>transparencia</a:t>
            </a:r>
            <a:r>
              <a:rPr lang="es-MX" sz="1900" dirty="0"/>
              <a:t>, al permitir el acceso a la información sobre la gestión de la entidad. De igual manera, fomenta la </a:t>
            </a:r>
            <a:r>
              <a:rPr lang="es-MX" sz="1900" b="1" dirty="0">
                <a:solidFill>
                  <a:srgbClr val="0070C0"/>
                </a:solidFill>
              </a:rPr>
              <a:t>participación ciudadana</a:t>
            </a:r>
            <a:r>
              <a:rPr lang="es-MX" sz="1900" b="1" dirty="0">
                <a:solidFill>
                  <a:srgbClr val="00609C"/>
                </a:solidFill>
              </a:rPr>
              <a:t> </a:t>
            </a:r>
            <a:r>
              <a:rPr lang="es-MX" sz="1900" dirty="0"/>
              <a:t>y la </a:t>
            </a:r>
            <a:r>
              <a:rPr lang="es-MX" sz="1900" b="1" dirty="0">
                <a:solidFill>
                  <a:srgbClr val="0070C0"/>
                </a:solidFill>
              </a:rPr>
              <a:t>responsabilidad</a:t>
            </a:r>
            <a:r>
              <a:rPr lang="es-MX" sz="1900" dirty="0">
                <a:solidFill>
                  <a:srgbClr val="0070C0"/>
                </a:solidFill>
              </a:rPr>
              <a:t>,</a:t>
            </a:r>
            <a:r>
              <a:rPr lang="es-MX" sz="1900" dirty="0"/>
              <a:t> al hacer que sus dirigentes rindan cuentas de sus acciones. Esto aumenta la </a:t>
            </a:r>
            <a:r>
              <a:rPr lang="es-MX" sz="1900" b="1" dirty="0">
                <a:solidFill>
                  <a:srgbClr val="0070C0"/>
                </a:solidFill>
              </a:rPr>
              <a:t>confianza</a:t>
            </a:r>
            <a:r>
              <a:rPr lang="es-MX" sz="1900" dirty="0"/>
              <a:t> entre los colaboradores y la ciudadanía en general, protege los </a:t>
            </a:r>
            <a:r>
              <a:rPr lang="es-MX" sz="1900" b="1" dirty="0">
                <a:solidFill>
                  <a:srgbClr val="0070C0"/>
                </a:solidFill>
              </a:rPr>
              <a:t>recursos</a:t>
            </a:r>
            <a:r>
              <a:rPr lang="es-MX" sz="1900" dirty="0"/>
              <a:t> e identifica oportunidades de </a:t>
            </a:r>
            <a:r>
              <a:rPr lang="es-MX" sz="1900" b="1" dirty="0">
                <a:solidFill>
                  <a:srgbClr val="0070C0"/>
                </a:solidFill>
              </a:rPr>
              <a:t>mejora</a:t>
            </a:r>
            <a:r>
              <a:rPr lang="es-MX" sz="1900" dirty="0">
                <a:solidFill>
                  <a:srgbClr val="0070C0"/>
                </a:solidFill>
              </a:rPr>
              <a:t>.</a:t>
            </a:r>
          </a:p>
          <a:p>
            <a:pPr marL="0" indent="0" algn="just">
              <a:buNone/>
            </a:pPr>
            <a:endParaRPr lang="es-MX" sz="1900" dirty="0"/>
          </a:p>
          <a:p>
            <a:pPr marL="0" indent="0" algn="just">
              <a:buNone/>
            </a:pPr>
            <a:r>
              <a:rPr lang="es-MX" sz="1900" dirty="0"/>
              <a:t>Para la realización de la Audiencia Pública de Fogafín, se tuvo como punto de partida el </a:t>
            </a:r>
            <a:r>
              <a:rPr lang="es-MX" sz="1900" b="1" dirty="0">
                <a:solidFill>
                  <a:srgbClr val="0070C0"/>
                </a:solidFill>
              </a:rPr>
              <a:t>Informe de Gestión y Sostenibilidad 2024, </a:t>
            </a:r>
            <a:r>
              <a:rPr lang="es-MX" sz="1900" dirty="0"/>
              <a:t>en el que se exponen los resultados de la gestión de la entidad frente sus objetivos estratégicos y misionales.</a:t>
            </a:r>
            <a:endParaRPr lang="es-CO" sz="1900" dirty="0"/>
          </a:p>
          <a:p>
            <a:pPr algn="just"/>
            <a:endParaRPr lang="es-CO" dirty="0"/>
          </a:p>
        </p:txBody>
      </p:sp>
      <p:pic>
        <p:nvPicPr>
          <p:cNvPr id="6" name="Marcador de posición de imagen 5">
            <a:extLst>
              <a:ext uri="{FF2B5EF4-FFF2-40B4-BE49-F238E27FC236}">
                <a16:creationId xmlns:a16="http://schemas.microsoft.com/office/drawing/2014/main" id="{C7283B87-DD4C-E150-C838-E062A8DA89D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6" b="166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084285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7814F0-EDAE-7E61-8272-866C1CD7A4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36309DEA-38B4-895F-B83D-19D595272151}"/>
              </a:ext>
            </a:extLst>
          </p:cNvPr>
          <p:cNvSpPr txBox="1">
            <a:spLocks/>
          </p:cNvSpPr>
          <p:nvPr/>
        </p:nvSpPr>
        <p:spPr>
          <a:xfrm>
            <a:off x="726955" y="189973"/>
            <a:ext cx="10112831" cy="8113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609C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dirty="0">
                <a:solidFill>
                  <a:srgbClr val="035A93"/>
                </a:solidFill>
              </a:rPr>
              <a:t>Transmisión en vivo</a:t>
            </a:r>
            <a:endParaRPr lang="es-CO" dirty="0">
              <a:solidFill>
                <a:srgbClr val="035A93"/>
              </a:solidFill>
            </a:endParaRPr>
          </a:p>
        </p:txBody>
      </p:sp>
      <p:sp>
        <p:nvSpPr>
          <p:cNvPr id="2" name="Marcador de texto 2">
            <a:extLst>
              <a:ext uri="{FF2B5EF4-FFF2-40B4-BE49-F238E27FC236}">
                <a16:creationId xmlns:a16="http://schemas.microsoft.com/office/drawing/2014/main" id="{AE70002C-1CC6-4884-EA84-3E6231BE47B4}"/>
              </a:ext>
            </a:extLst>
          </p:cNvPr>
          <p:cNvSpPr txBox="1">
            <a:spLocks/>
          </p:cNvSpPr>
          <p:nvPr/>
        </p:nvSpPr>
        <p:spPr>
          <a:xfrm>
            <a:off x="726954" y="940096"/>
            <a:ext cx="10687279" cy="4986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400" dirty="0">
                <a:solidFill>
                  <a:srgbClr val="B28A3F"/>
                </a:solidFill>
                <a:latin typeface="+mj-lt"/>
              </a:rPr>
              <a:t>YouTube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67F3EDB-8FE1-5879-5BB1-000C8C6489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" t="2999" r="-14" b="4436"/>
          <a:stretch>
            <a:fillRect/>
          </a:stretch>
        </p:blipFill>
        <p:spPr>
          <a:xfrm>
            <a:off x="2497388" y="1438707"/>
            <a:ext cx="7197224" cy="405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7706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FFF93D-2D3E-C4ED-813C-5EE6D0417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7F7D4485-7281-D88C-A35A-B6F03B518C41}"/>
              </a:ext>
            </a:extLst>
          </p:cNvPr>
          <p:cNvSpPr txBox="1">
            <a:spLocks/>
          </p:cNvSpPr>
          <p:nvPr/>
        </p:nvSpPr>
        <p:spPr>
          <a:xfrm>
            <a:off x="726955" y="189973"/>
            <a:ext cx="10112831" cy="8113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609C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dirty="0">
                <a:solidFill>
                  <a:srgbClr val="035A93"/>
                </a:solidFill>
              </a:rPr>
              <a:t>Comentarios durante la transmisión</a:t>
            </a:r>
            <a:endParaRPr lang="es-CO" dirty="0">
              <a:solidFill>
                <a:srgbClr val="035A93"/>
              </a:solidFill>
            </a:endParaRPr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58C2B795-0624-11F5-D8B8-611160EA0441}"/>
              </a:ext>
            </a:extLst>
          </p:cNvPr>
          <p:cNvSpPr txBox="1">
            <a:spLocks/>
          </p:cNvSpPr>
          <p:nvPr/>
        </p:nvSpPr>
        <p:spPr>
          <a:xfrm>
            <a:off x="726954" y="940096"/>
            <a:ext cx="10687279" cy="4986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400" dirty="0">
                <a:solidFill>
                  <a:srgbClr val="B28A3F"/>
                </a:solidFill>
                <a:latin typeface="+mj-lt"/>
              </a:rPr>
              <a:t>YouTube</a:t>
            </a: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08B98C1B-E4E9-6FF9-5A94-B9479F37D1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26" r="1581" b="10662"/>
          <a:stretch>
            <a:fillRect/>
          </a:stretch>
        </p:blipFill>
        <p:spPr>
          <a:xfrm>
            <a:off x="7616195" y="1463711"/>
            <a:ext cx="3111160" cy="3758981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BB0C9E14-2F4F-787B-CAA9-1565C6785D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0160" r="918" b="11646"/>
          <a:stretch>
            <a:fillRect/>
          </a:stretch>
        </p:blipFill>
        <p:spPr>
          <a:xfrm>
            <a:off x="4279642" y="3219625"/>
            <a:ext cx="3132109" cy="1933575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7F2B557F-4B2A-EC01-0E55-CDBA381658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23" r="2288" b="10354"/>
          <a:stretch>
            <a:fillRect/>
          </a:stretch>
        </p:blipFill>
        <p:spPr>
          <a:xfrm>
            <a:off x="4258134" y="1341067"/>
            <a:ext cx="3088780" cy="1695525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9AB4BA17-04E3-5F1B-F29C-CC819C3938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5088" r="1579" b="10100"/>
          <a:stretch>
            <a:fillRect/>
          </a:stretch>
        </p:blipFill>
        <p:spPr>
          <a:xfrm>
            <a:off x="964040" y="1751447"/>
            <a:ext cx="3111159" cy="375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732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D2585F-FD2B-0DF9-605B-7E707E408B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87771CA9-097D-E819-1B1D-856BE909EC2D}"/>
              </a:ext>
            </a:extLst>
          </p:cNvPr>
          <p:cNvSpPr txBox="1">
            <a:spLocks/>
          </p:cNvSpPr>
          <p:nvPr/>
        </p:nvSpPr>
        <p:spPr>
          <a:xfrm>
            <a:off x="726955" y="189973"/>
            <a:ext cx="10112831" cy="8113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609C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dirty="0">
                <a:solidFill>
                  <a:srgbClr val="035A93"/>
                </a:solidFill>
              </a:rPr>
              <a:t>Comentarios durante la transmisión</a:t>
            </a:r>
            <a:endParaRPr lang="es-CO" dirty="0">
              <a:solidFill>
                <a:srgbClr val="035A93"/>
              </a:solidFill>
            </a:endParaRPr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621A3940-A8D2-97B6-A4F9-6E290112DBEB}"/>
              </a:ext>
            </a:extLst>
          </p:cNvPr>
          <p:cNvSpPr txBox="1">
            <a:spLocks/>
          </p:cNvSpPr>
          <p:nvPr/>
        </p:nvSpPr>
        <p:spPr>
          <a:xfrm>
            <a:off x="726954" y="940096"/>
            <a:ext cx="10687279" cy="4986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400" dirty="0">
                <a:solidFill>
                  <a:srgbClr val="B28A3F"/>
                </a:solidFill>
                <a:latin typeface="+mj-lt"/>
              </a:rPr>
              <a:t>YouTube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34941D1C-4167-E105-1600-CCAD6BA567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4843" r="1" b="10642"/>
          <a:stretch>
            <a:fillRect/>
          </a:stretch>
        </p:blipFill>
        <p:spPr>
          <a:xfrm>
            <a:off x="4484211" y="1559719"/>
            <a:ext cx="3161109" cy="3738562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A53B1602-53C3-6C82-9EB8-60415949C7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4549" r="-2" b="10937"/>
          <a:stretch>
            <a:fillRect/>
          </a:stretch>
        </p:blipFill>
        <p:spPr>
          <a:xfrm>
            <a:off x="936901" y="1590675"/>
            <a:ext cx="3161109" cy="3738562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A5C2C4E8-D6B1-F288-47BF-5C47FC5480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8236" r="920" b="10514"/>
          <a:stretch>
            <a:fillRect/>
          </a:stretch>
        </p:blipFill>
        <p:spPr>
          <a:xfrm>
            <a:off x="7707790" y="1590675"/>
            <a:ext cx="3131996" cy="1457325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521BAD56-0875-2E83-B7A4-207C4D615E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88" b="10206"/>
          <a:stretch>
            <a:fillRect/>
          </a:stretch>
        </p:blipFill>
        <p:spPr>
          <a:xfrm>
            <a:off x="7707790" y="3199968"/>
            <a:ext cx="3161109" cy="286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5808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9BBB0E-E5AB-056C-4FD6-AE4D10EA27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C0D520BB-8CE9-A880-B730-3836F9E1B476}"/>
              </a:ext>
            </a:extLst>
          </p:cNvPr>
          <p:cNvSpPr txBox="1">
            <a:spLocks/>
          </p:cNvSpPr>
          <p:nvPr/>
        </p:nvSpPr>
        <p:spPr>
          <a:xfrm>
            <a:off x="726955" y="189973"/>
            <a:ext cx="10112831" cy="8113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609C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dirty="0">
                <a:solidFill>
                  <a:srgbClr val="035A93"/>
                </a:solidFill>
              </a:rPr>
              <a:t>Comentarios durante la transmisión</a:t>
            </a:r>
            <a:endParaRPr lang="es-CO" dirty="0">
              <a:solidFill>
                <a:srgbClr val="035A93"/>
              </a:solidFill>
            </a:endParaRPr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3B57AAA4-176B-AC58-3B7D-6F1976CADBAA}"/>
              </a:ext>
            </a:extLst>
          </p:cNvPr>
          <p:cNvSpPr txBox="1">
            <a:spLocks/>
          </p:cNvSpPr>
          <p:nvPr/>
        </p:nvSpPr>
        <p:spPr>
          <a:xfrm>
            <a:off x="726954" y="940096"/>
            <a:ext cx="10687279" cy="4986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400" dirty="0">
                <a:solidFill>
                  <a:srgbClr val="B28A3F"/>
                </a:solidFill>
                <a:latin typeface="+mj-lt"/>
              </a:rPr>
              <a:t>YouTube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B2B9A5C-5723-ACEC-883B-6C1FC6D868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9815" r="-433" b="10463"/>
          <a:stretch>
            <a:fillRect/>
          </a:stretch>
        </p:blipFill>
        <p:spPr>
          <a:xfrm>
            <a:off x="7900357" y="5219916"/>
            <a:ext cx="3174799" cy="135255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7D352E0-DCC1-74DD-460A-0131406224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28" b="10244"/>
          <a:stretch>
            <a:fillRect/>
          </a:stretch>
        </p:blipFill>
        <p:spPr>
          <a:xfrm>
            <a:off x="799991" y="1514473"/>
            <a:ext cx="3161109" cy="375328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4AE22E5-6B89-FBBE-661F-CD2D366256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34785" r="2" b="10486"/>
          <a:stretch>
            <a:fillRect/>
          </a:stretch>
        </p:blipFill>
        <p:spPr>
          <a:xfrm>
            <a:off x="7900357" y="1466633"/>
            <a:ext cx="3161110" cy="375328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F0AC8F3-9A6A-8C56-FA87-802F730EBF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98" b="10873"/>
          <a:stretch>
            <a:fillRect/>
          </a:stretch>
        </p:blipFill>
        <p:spPr>
          <a:xfrm>
            <a:off x="4350174" y="1466633"/>
            <a:ext cx="3161109" cy="3136125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E830A852-6ECC-9700-F2F4-62EB156A9E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02" b="10270"/>
          <a:stretch>
            <a:fillRect/>
          </a:stretch>
        </p:blipFill>
        <p:spPr>
          <a:xfrm>
            <a:off x="4350174" y="4602758"/>
            <a:ext cx="3161109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8226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974704-8A85-6A4C-FF4F-6FA6345BF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94818B23-591A-25F5-653E-2757075EC973}"/>
              </a:ext>
            </a:extLst>
          </p:cNvPr>
          <p:cNvSpPr txBox="1">
            <a:spLocks/>
          </p:cNvSpPr>
          <p:nvPr/>
        </p:nvSpPr>
        <p:spPr>
          <a:xfrm>
            <a:off x="726955" y="189973"/>
            <a:ext cx="10112831" cy="8113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609C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dirty="0">
                <a:solidFill>
                  <a:srgbClr val="B28A3F"/>
                </a:solidFill>
              </a:rPr>
              <a:t>Mejores momentos (difusión posterior)</a:t>
            </a:r>
            <a:endParaRPr lang="es-CO" dirty="0">
              <a:solidFill>
                <a:srgbClr val="B28A3F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E9493DD-5C22-C2D4-4E87-260BBEDF04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" b="45139"/>
          <a:stretch>
            <a:fillRect/>
          </a:stretch>
        </p:blipFill>
        <p:spPr>
          <a:xfrm>
            <a:off x="1230991" y="1547812"/>
            <a:ext cx="4552379" cy="3762375"/>
          </a:xfrm>
          <a:prstGeom prst="rect">
            <a:avLst/>
          </a:prstGeom>
        </p:spPr>
      </p:pic>
      <p:sp>
        <p:nvSpPr>
          <p:cNvPr id="11" name="Marcador de texto 3">
            <a:extLst>
              <a:ext uri="{FF2B5EF4-FFF2-40B4-BE49-F238E27FC236}">
                <a16:creationId xmlns:a16="http://schemas.microsoft.com/office/drawing/2014/main" id="{A0B01DA8-CDD6-FD64-0473-4BBCFF249873}"/>
              </a:ext>
            </a:extLst>
          </p:cNvPr>
          <p:cNvSpPr txBox="1">
            <a:spLocks/>
          </p:cNvSpPr>
          <p:nvPr/>
        </p:nvSpPr>
        <p:spPr>
          <a:xfrm>
            <a:off x="6541438" y="2143125"/>
            <a:ext cx="4214588" cy="36390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ctr">
              <a:lnSpc>
                <a:spcPct val="100000"/>
              </a:lnSpc>
              <a:buNone/>
            </a:pPr>
            <a:r>
              <a:rPr lang="es-MX" sz="1800" dirty="0"/>
              <a:t>En Instagram, los videos alcanzaron entre </a:t>
            </a:r>
            <a:r>
              <a:rPr lang="es-MX" sz="1800" b="1" dirty="0">
                <a:solidFill>
                  <a:srgbClr val="00609C"/>
                </a:solidFill>
              </a:rPr>
              <a:t>600 y 1.000 visualizaciones</a:t>
            </a:r>
            <a:r>
              <a:rPr lang="es-MX" sz="1800" dirty="0"/>
              <a:t>, consolidando esta red como el espacio de mayor conexión </a:t>
            </a:r>
            <a:r>
              <a:rPr lang="es-MX" sz="1800" dirty="0" err="1"/>
              <a:t>post-evento</a:t>
            </a:r>
            <a:r>
              <a:rPr lang="es-MX" sz="1800" dirty="0"/>
              <a:t>. En Facebook, los resultados fueron más moderados (promedio de 110 visualizaciones), mientras que LinkedIn y X sirvieron como canales de respaldo y circulación informativa.</a:t>
            </a:r>
            <a:endParaRPr lang="es-CO" sz="1800" dirty="0"/>
          </a:p>
        </p:txBody>
      </p:sp>
    </p:spTree>
    <p:extLst>
      <p:ext uri="{BB962C8B-B14F-4D97-AF65-F5344CB8AC3E}">
        <p14:creationId xmlns:p14="http://schemas.microsoft.com/office/powerpoint/2010/main" val="33842789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DED591-5D3B-8E5F-9FCD-D7E72B6BD1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6465CC-2B1E-DA7E-4B08-854A6BE25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4927" y="3056553"/>
            <a:ext cx="9642145" cy="744893"/>
          </a:xfrm>
        </p:spPr>
        <p:txBody>
          <a:bodyPr>
            <a:noAutofit/>
          </a:bodyPr>
          <a:lstStyle/>
          <a:p>
            <a:r>
              <a:rPr lang="es-ES" sz="6000" dirty="0"/>
              <a:t>Conclusiones</a:t>
            </a:r>
            <a:endParaRPr lang="es-CO" sz="6000" dirty="0"/>
          </a:p>
        </p:txBody>
      </p:sp>
    </p:spTree>
    <p:extLst>
      <p:ext uri="{BB962C8B-B14F-4D97-AF65-F5344CB8AC3E}">
        <p14:creationId xmlns:p14="http://schemas.microsoft.com/office/powerpoint/2010/main" val="20083512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B62BA-C9C8-FA41-5F6C-02C080C3E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4">
            <a:extLst>
              <a:ext uri="{FF2B5EF4-FFF2-40B4-BE49-F238E27FC236}">
                <a16:creationId xmlns:a16="http://schemas.microsoft.com/office/drawing/2014/main" id="{F9096F66-8E88-83CD-4981-CC897A64110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C0E8679B-9D0D-3D03-A147-E340663B46E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400318" y="1779984"/>
            <a:ext cx="4452117" cy="413128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s-MX" sz="1600" dirty="0"/>
              <a:t>Las cápsulas cumplieron su propósito de explicar la gestión institucional de manera accesible y clara, logrando una amplia cobertura y crecimiento orgánico sostenido. </a:t>
            </a:r>
          </a:p>
          <a:p>
            <a:pPr>
              <a:lnSpc>
                <a:spcPct val="100000"/>
              </a:lnSpc>
            </a:pPr>
            <a:r>
              <a:rPr lang="es-MX" sz="1600" dirty="0"/>
              <a:t>Los mensajes humanos (bienestar, medio ambiente, atención ciudadana) obtuvieron mayor conexión emocional, mientras que los técnicos (presupuesto, control, contratación) fortalecieron la reputación y credibilidad. </a:t>
            </a:r>
          </a:p>
          <a:p>
            <a:pPr>
              <a:lnSpc>
                <a:spcPct val="100000"/>
              </a:lnSpc>
            </a:pPr>
            <a:r>
              <a:rPr lang="es-MX" sz="1600" b="1" dirty="0">
                <a:solidFill>
                  <a:srgbClr val="00609C"/>
                </a:solidFill>
              </a:rPr>
              <a:t>Instagram y LinkedIn fueron los canales de mejor desempeño</a:t>
            </a:r>
            <a:r>
              <a:rPr lang="es-US" sz="1600" dirty="0"/>
              <a:t>.</a:t>
            </a:r>
          </a:p>
          <a:p>
            <a:pPr marL="342900" indent="-342900">
              <a:buAutoNum type="arabicPeriod"/>
            </a:pPr>
            <a:endParaRPr lang="en-US" sz="1600" dirty="0"/>
          </a:p>
        </p:txBody>
      </p:sp>
      <p:grpSp>
        <p:nvGrpSpPr>
          <p:cNvPr id="5" name="Group 1">
            <a:extLst>
              <a:ext uri="{FF2B5EF4-FFF2-40B4-BE49-F238E27FC236}">
                <a16:creationId xmlns:a16="http://schemas.microsoft.com/office/drawing/2014/main" id="{1588A57A-D5C3-4D2B-8571-D4A386820A2B}"/>
              </a:ext>
            </a:extLst>
          </p:cNvPr>
          <p:cNvGrpSpPr>
            <a:grpSpLocks/>
          </p:cNvGrpSpPr>
          <p:nvPr/>
        </p:nvGrpSpPr>
        <p:grpSpPr bwMode="auto">
          <a:xfrm>
            <a:off x="817706" y="1197769"/>
            <a:ext cx="792162" cy="1164431"/>
            <a:chOff x="2325688" y="3938588"/>
            <a:chExt cx="1450975" cy="2767013"/>
          </a:xfrm>
          <a:solidFill>
            <a:srgbClr val="89BA20"/>
          </a:solidFill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DFC2576C-684C-4554-8848-1EE21019D0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5688" y="3938588"/>
              <a:ext cx="1450975" cy="2767013"/>
            </a:xfrm>
            <a:custGeom>
              <a:avLst/>
              <a:gdLst>
                <a:gd name="T0" fmla="*/ 381 w 381"/>
                <a:gd name="T1" fmla="*/ 197 h 726"/>
                <a:gd name="T2" fmla="*/ 173 w 381"/>
                <a:gd name="T3" fmla="*/ 12 h 726"/>
                <a:gd name="T4" fmla="*/ 10 w 381"/>
                <a:gd name="T5" fmla="*/ 174 h 726"/>
                <a:gd name="T6" fmla="*/ 107 w 381"/>
                <a:gd name="T7" fmla="*/ 361 h 726"/>
                <a:gd name="T8" fmla="*/ 185 w 381"/>
                <a:gd name="T9" fmla="*/ 487 h 726"/>
                <a:gd name="T10" fmla="*/ 185 w 381"/>
                <a:gd name="T11" fmla="*/ 599 h 726"/>
                <a:gd name="T12" fmla="*/ 163 w 381"/>
                <a:gd name="T13" fmla="*/ 664 h 726"/>
                <a:gd name="T14" fmla="*/ 158 w 381"/>
                <a:gd name="T15" fmla="*/ 693 h 726"/>
                <a:gd name="T16" fmla="*/ 186 w 381"/>
                <a:gd name="T17" fmla="*/ 720 h 726"/>
                <a:gd name="T18" fmla="*/ 232 w 381"/>
                <a:gd name="T19" fmla="*/ 684 h 726"/>
                <a:gd name="T20" fmla="*/ 225 w 381"/>
                <a:gd name="T21" fmla="*/ 661 h 726"/>
                <a:gd name="T22" fmla="*/ 205 w 381"/>
                <a:gd name="T23" fmla="*/ 598 h 726"/>
                <a:gd name="T24" fmla="*/ 205 w 381"/>
                <a:gd name="T25" fmla="*/ 487 h 726"/>
                <a:gd name="T26" fmla="*/ 283 w 381"/>
                <a:gd name="T27" fmla="*/ 361 h 726"/>
                <a:gd name="T28" fmla="*/ 381 w 381"/>
                <a:gd name="T29" fmla="*/ 197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726">
                  <a:moveTo>
                    <a:pt x="381" y="197"/>
                  </a:moveTo>
                  <a:cubicBezTo>
                    <a:pt x="381" y="87"/>
                    <a:pt x="286" y="0"/>
                    <a:pt x="173" y="12"/>
                  </a:cubicBezTo>
                  <a:cubicBezTo>
                    <a:pt x="89" y="22"/>
                    <a:pt x="21" y="89"/>
                    <a:pt x="10" y="174"/>
                  </a:cubicBezTo>
                  <a:cubicBezTo>
                    <a:pt x="0" y="254"/>
                    <a:pt x="42" y="327"/>
                    <a:pt x="107" y="361"/>
                  </a:cubicBezTo>
                  <a:cubicBezTo>
                    <a:pt x="154" y="386"/>
                    <a:pt x="185" y="434"/>
                    <a:pt x="185" y="487"/>
                  </a:cubicBezTo>
                  <a:cubicBezTo>
                    <a:pt x="185" y="599"/>
                    <a:pt x="185" y="599"/>
                    <a:pt x="185" y="599"/>
                  </a:cubicBezTo>
                  <a:cubicBezTo>
                    <a:pt x="185" y="622"/>
                    <a:pt x="176" y="644"/>
                    <a:pt x="163" y="664"/>
                  </a:cubicBezTo>
                  <a:cubicBezTo>
                    <a:pt x="158" y="672"/>
                    <a:pt x="156" y="682"/>
                    <a:pt x="158" y="693"/>
                  </a:cubicBezTo>
                  <a:cubicBezTo>
                    <a:pt x="162" y="706"/>
                    <a:pt x="172" y="717"/>
                    <a:pt x="186" y="720"/>
                  </a:cubicBezTo>
                  <a:cubicBezTo>
                    <a:pt x="211" y="726"/>
                    <a:pt x="232" y="708"/>
                    <a:pt x="232" y="684"/>
                  </a:cubicBezTo>
                  <a:cubicBezTo>
                    <a:pt x="232" y="675"/>
                    <a:pt x="230" y="667"/>
                    <a:pt x="225" y="661"/>
                  </a:cubicBezTo>
                  <a:cubicBezTo>
                    <a:pt x="211" y="643"/>
                    <a:pt x="205" y="621"/>
                    <a:pt x="205" y="598"/>
                  </a:cubicBezTo>
                  <a:cubicBezTo>
                    <a:pt x="205" y="487"/>
                    <a:pt x="205" y="487"/>
                    <a:pt x="205" y="487"/>
                  </a:cubicBezTo>
                  <a:cubicBezTo>
                    <a:pt x="205" y="434"/>
                    <a:pt x="236" y="386"/>
                    <a:pt x="283" y="361"/>
                  </a:cubicBezTo>
                  <a:cubicBezTo>
                    <a:pt x="341" y="330"/>
                    <a:pt x="381" y="268"/>
                    <a:pt x="381" y="19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s-C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CE5EEACD-59FC-4255-9F27-8253E8A022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6459" y="4219837"/>
              <a:ext cx="226024" cy="46166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es-C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6pPr>
              <a:lvl7pPr marL="2971800" indent="-2286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7pPr>
              <a:lvl8pPr marL="3429000" indent="-2286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8pPr>
              <a:lvl9pPr marL="3886200" indent="-2286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s-CO" altLang="ru-RU" sz="3000" b="1" dirty="0">
                  <a:solidFill>
                    <a:schemeClr val="bg2"/>
                  </a:solidFill>
                  <a:latin typeface="Open Sans Extrabold" panose="020B0604020202020204" pitchFamily="34" charset="0"/>
                </a:rPr>
                <a:t>1</a:t>
              </a:r>
              <a:endParaRPr lang="ru-RU" altLang="ru-RU" dirty="0">
                <a:solidFill>
                  <a:schemeClr val="bg2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54C77138-E745-94F6-4C12-1DCB29231E9F}"/>
              </a:ext>
            </a:extLst>
          </p:cNvPr>
          <p:cNvSpPr txBox="1">
            <a:spLocks/>
          </p:cNvSpPr>
          <p:nvPr/>
        </p:nvSpPr>
        <p:spPr>
          <a:xfrm>
            <a:off x="6858143" y="1779984"/>
            <a:ext cx="4452117" cy="41312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s-MX" sz="1600" dirty="0"/>
              <a:t>La transmisión en vivo consolidó la mayor concentración de audiencia y la más alta interacción simultánea de toda la campaña. </a:t>
            </a:r>
            <a:r>
              <a:rPr lang="es-MX" sz="1600" b="1" dirty="0">
                <a:solidFill>
                  <a:srgbClr val="00609C"/>
                </a:solidFill>
              </a:rPr>
              <a:t>YouTube</a:t>
            </a:r>
            <a:r>
              <a:rPr lang="es-MX" sz="1600" dirty="0"/>
              <a:t> se confirmó como la plataforma más sólida para eventos institucionales, con usuarios comprometidos y tiempos de visualización altos. </a:t>
            </a:r>
          </a:p>
          <a:p>
            <a:pPr>
              <a:lnSpc>
                <a:spcPct val="100000"/>
              </a:lnSpc>
            </a:pPr>
            <a:r>
              <a:rPr lang="es-MX" sz="1600" b="1" dirty="0">
                <a:solidFill>
                  <a:srgbClr val="00609C"/>
                </a:solidFill>
              </a:rPr>
              <a:t>Facebook</a:t>
            </a:r>
            <a:r>
              <a:rPr lang="es-MX" sz="1600" dirty="0"/>
              <a:t> extendió el alcance posterior al evento. </a:t>
            </a:r>
          </a:p>
          <a:p>
            <a:pPr>
              <a:lnSpc>
                <a:spcPct val="100000"/>
              </a:lnSpc>
            </a:pPr>
            <a:r>
              <a:rPr lang="es-MX" sz="1600" dirty="0"/>
              <a:t>En conjunto, la estrategia logró posicionar la rendición de cuentas como un ejercicio de comunicación pública moderno, participativo y accesible</a:t>
            </a:r>
            <a:r>
              <a:rPr lang="es-US" sz="1600" dirty="0"/>
              <a:t>.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en-US" sz="1600" dirty="0"/>
          </a:p>
        </p:txBody>
      </p:sp>
      <p:grpSp>
        <p:nvGrpSpPr>
          <p:cNvPr id="9" name="Group 2">
            <a:extLst>
              <a:ext uri="{FF2B5EF4-FFF2-40B4-BE49-F238E27FC236}">
                <a16:creationId xmlns:a16="http://schemas.microsoft.com/office/drawing/2014/main" id="{F1D7FE3F-FB33-49E7-95A8-1EFA12A6F583}"/>
              </a:ext>
            </a:extLst>
          </p:cNvPr>
          <p:cNvGrpSpPr>
            <a:grpSpLocks/>
          </p:cNvGrpSpPr>
          <p:nvPr/>
        </p:nvGrpSpPr>
        <p:grpSpPr bwMode="auto">
          <a:xfrm>
            <a:off x="6339566" y="1197769"/>
            <a:ext cx="792162" cy="1164431"/>
            <a:chOff x="7150100" y="3729038"/>
            <a:chExt cx="1257300" cy="2397125"/>
          </a:xfrm>
          <a:solidFill>
            <a:srgbClr val="035A93"/>
          </a:solidFill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D007BA9-6582-4141-A4D7-8356E4D5681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0100" y="3729038"/>
              <a:ext cx="1257300" cy="2397125"/>
            </a:xfrm>
            <a:custGeom>
              <a:avLst/>
              <a:gdLst>
                <a:gd name="T0" fmla="*/ 330 w 330"/>
                <a:gd name="T1" fmla="*/ 171 h 629"/>
                <a:gd name="T2" fmla="*/ 150 w 330"/>
                <a:gd name="T3" fmla="*/ 11 h 629"/>
                <a:gd name="T4" fmla="*/ 9 w 330"/>
                <a:gd name="T5" fmla="*/ 151 h 629"/>
                <a:gd name="T6" fmla="*/ 93 w 330"/>
                <a:gd name="T7" fmla="*/ 313 h 629"/>
                <a:gd name="T8" fmla="*/ 160 w 330"/>
                <a:gd name="T9" fmla="*/ 422 h 629"/>
                <a:gd name="T10" fmla="*/ 160 w 330"/>
                <a:gd name="T11" fmla="*/ 519 h 629"/>
                <a:gd name="T12" fmla="*/ 141 w 330"/>
                <a:gd name="T13" fmla="*/ 575 h 629"/>
                <a:gd name="T14" fmla="*/ 137 w 330"/>
                <a:gd name="T15" fmla="*/ 601 h 629"/>
                <a:gd name="T16" fmla="*/ 161 w 330"/>
                <a:gd name="T17" fmla="*/ 624 h 629"/>
                <a:gd name="T18" fmla="*/ 201 w 330"/>
                <a:gd name="T19" fmla="*/ 593 h 629"/>
                <a:gd name="T20" fmla="*/ 194 w 330"/>
                <a:gd name="T21" fmla="*/ 573 h 629"/>
                <a:gd name="T22" fmla="*/ 177 w 330"/>
                <a:gd name="T23" fmla="*/ 519 h 629"/>
                <a:gd name="T24" fmla="*/ 177 w 330"/>
                <a:gd name="T25" fmla="*/ 422 h 629"/>
                <a:gd name="T26" fmla="*/ 245 w 330"/>
                <a:gd name="T27" fmla="*/ 313 h 629"/>
                <a:gd name="T28" fmla="*/ 330 w 330"/>
                <a:gd name="T29" fmla="*/ 171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0" h="629">
                  <a:moveTo>
                    <a:pt x="330" y="171"/>
                  </a:moveTo>
                  <a:cubicBezTo>
                    <a:pt x="330" y="76"/>
                    <a:pt x="247" y="0"/>
                    <a:pt x="150" y="11"/>
                  </a:cubicBezTo>
                  <a:cubicBezTo>
                    <a:pt x="77" y="19"/>
                    <a:pt x="18" y="78"/>
                    <a:pt x="9" y="151"/>
                  </a:cubicBezTo>
                  <a:cubicBezTo>
                    <a:pt x="0" y="221"/>
                    <a:pt x="36" y="283"/>
                    <a:pt x="93" y="313"/>
                  </a:cubicBezTo>
                  <a:cubicBezTo>
                    <a:pt x="133" y="335"/>
                    <a:pt x="160" y="376"/>
                    <a:pt x="160" y="422"/>
                  </a:cubicBezTo>
                  <a:cubicBezTo>
                    <a:pt x="160" y="519"/>
                    <a:pt x="160" y="519"/>
                    <a:pt x="160" y="519"/>
                  </a:cubicBezTo>
                  <a:cubicBezTo>
                    <a:pt x="160" y="539"/>
                    <a:pt x="152" y="558"/>
                    <a:pt x="141" y="575"/>
                  </a:cubicBezTo>
                  <a:cubicBezTo>
                    <a:pt x="137" y="582"/>
                    <a:pt x="135" y="591"/>
                    <a:pt x="137" y="601"/>
                  </a:cubicBezTo>
                  <a:cubicBezTo>
                    <a:pt x="140" y="612"/>
                    <a:pt x="149" y="622"/>
                    <a:pt x="161" y="624"/>
                  </a:cubicBezTo>
                  <a:cubicBezTo>
                    <a:pt x="182" y="629"/>
                    <a:pt x="201" y="613"/>
                    <a:pt x="201" y="593"/>
                  </a:cubicBezTo>
                  <a:cubicBezTo>
                    <a:pt x="201" y="585"/>
                    <a:pt x="199" y="578"/>
                    <a:pt x="194" y="573"/>
                  </a:cubicBezTo>
                  <a:cubicBezTo>
                    <a:pt x="182" y="558"/>
                    <a:pt x="177" y="538"/>
                    <a:pt x="177" y="519"/>
                  </a:cubicBezTo>
                  <a:cubicBezTo>
                    <a:pt x="177" y="422"/>
                    <a:pt x="177" y="422"/>
                    <a:pt x="177" y="422"/>
                  </a:cubicBezTo>
                  <a:cubicBezTo>
                    <a:pt x="177" y="376"/>
                    <a:pt x="204" y="335"/>
                    <a:pt x="245" y="313"/>
                  </a:cubicBezTo>
                  <a:cubicBezTo>
                    <a:pt x="295" y="286"/>
                    <a:pt x="330" y="233"/>
                    <a:pt x="330" y="17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s-C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9FB3AAE-810A-4568-9BA1-D05D7CF4FE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0967" y="3972690"/>
              <a:ext cx="195565" cy="4001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es-C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6pPr>
              <a:lvl7pPr marL="2971800" indent="-2286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7pPr>
              <a:lvl8pPr marL="3429000" indent="-2286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8pPr>
              <a:lvl9pPr marL="3886200" indent="-2286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s-CO" altLang="ru-RU" sz="2600" b="1" dirty="0">
                  <a:solidFill>
                    <a:schemeClr val="bg2"/>
                  </a:solidFill>
                  <a:latin typeface="Open Sans Extrabold" panose="020B0604020202020204" pitchFamily="34" charset="0"/>
                </a:rPr>
                <a:t>2</a:t>
              </a:r>
              <a:endParaRPr lang="ru-RU" altLang="ru-RU" dirty="0">
                <a:solidFill>
                  <a:schemeClr val="bg2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3" name="Título 1">
            <a:extLst>
              <a:ext uri="{FF2B5EF4-FFF2-40B4-BE49-F238E27FC236}">
                <a16:creationId xmlns:a16="http://schemas.microsoft.com/office/drawing/2014/main" id="{621646C4-B597-E05C-D38C-EB115EE48C56}"/>
              </a:ext>
            </a:extLst>
          </p:cNvPr>
          <p:cNvSpPr txBox="1">
            <a:spLocks/>
          </p:cNvSpPr>
          <p:nvPr/>
        </p:nvSpPr>
        <p:spPr>
          <a:xfrm>
            <a:off x="726955" y="189973"/>
            <a:ext cx="10112831" cy="8113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609C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dirty="0">
                <a:solidFill>
                  <a:srgbClr val="035A93"/>
                </a:solidFill>
              </a:rPr>
              <a:t>Conclusiones generales</a:t>
            </a:r>
            <a:endParaRPr lang="es-CO" dirty="0">
              <a:solidFill>
                <a:srgbClr val="035A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681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096E5C-56A8-4284-827B-F8BC3A40B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4">
            <a:extLst>
              <a:ext uri="{FF2B5EF4-FFF2-40B4-BE49-F238E27FC236}">
                <a16:creationId xmlns:a16="http://schemas.microsoft.com/office/drawing/2014/main" id="{3973888E-F6C3-F1E3-102F-209249C0662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8EDE8E68-2B0C-0326-B56E-2C1F0A43920B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400318" y="1703784"/>
            <a:ext cx="4452117" cy="413128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s-MX" sz="1600" dirty="0"/>
              <a:t>Las cápsulas de mejores momentos cumplieron la función de prolongar la vida útil del evento y mantener la conversación activa en redes. </a:t>
            </a:r>
          </a:p>
          <a:p>
            <a:pPr>
              <a:lnSpc>
                <a:spcPct val="100000"/>
              </a:lnSpc>
            </a:pPr>
            <a:r>
              <a:rPr lang="es-MX" sz="1600" b="1" dirty="0">
                <a:solidFill>
                  <a:srgbClr val="00609C"/>
                </a:solidFill>
              </a:rPr>
              <a:t>Instagram volvió a liderar en visibilidad</a:t>
            </a:r>
            <a:r>
              <a:rPr lang="es-MX" sz="1600" dirty="0"/>
              <a:t> y participación. </a:t>
            </a:r>
          </a:p>
          <a:p>
            <a:pPr>
              <a:lnSpc>
                <a:spcPct val="100000"/>
              </a:lnSpc>
            </a:pPr>
            <a:r>
              <a:rPr lang="es-MX" sz="1600" dirty="0"/>
              <a:t>Este tipo de contenidos favorece la permanencia de la marca y el fortalecimiento de la transparencia ante el público.</a:t>
            </a:r>
            <a:endParaRPr lang="en-US" sz="1600" dirty="0"/>
          </a:p>
        </p:txBody>
      </p:sp>
      <p:grpSp>
        <p:nvGrpSpPr>
          <p:cNvPr id="5" name="Group 1">
            <a:extLst>
              <a:ext uri="{FF2B5EF4-FFF2-40B4-BE49-F238E27FC236}">
                <a16:creationId xmlns:a16="http://schemas.microsoft.com/office/drawing/2014/main" id="{963F0D8B-0DC4-F5C6-DE62-FB959955F166}"/>
              </a:ext>
            </a:extLst>
          </p:cNvPr>
          <p:cNvGrpSpPr>
            <a:grpSpLocks/>
          </p:cNvGrpSpPr>
          <p:nvPr/>
        </p:nvGrpSpPr>
        <p:grpSpPr bwMode="auto">
          <a:xfrm>
            <a:off x="817706" y="1121569"/>
            <a:ext cx="792162" cy="1164431"/>
            <a:chOff x="2325688" y="3938588"/>
            <a:chExt cx="1450975" cy="2767013"/>
          </a:xfrm>
          <a:solidFill>
            <a:schemeClr val="accent4"/>
          </a:solidFill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5C03459C-8B8B-32C8-99F8-E01675AD9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5688" y="3938588"/>
              <a:ext cx="1450975" cy="2767013"/>
            </a:xfrm>
            <a:custGeom>
              <a:avLst/>
              <a:gdLst>
                <a:gd name="T0" fmla="*/ 381 w 381"/>
                <a:gd name="T1" fmla="*/ 197 h 726"/>
                <a:gd name="T2" fmla="*/ 173 w 381"/>
                <a:gd name="T3" fmla="*/ 12 h 726"/>
                <a:gd name="T4" fmla="*/ 10 w 381"/>
                <a:gd name="T5" fmla="*/ 174 h 726"/>
                <a:gd name="T6" fmla="*/ 107 w 381"/>
                <a:gd name="T7" fmla="*/ 361 h 726"/>
                <a:gd name="T8" fmla="*/ 185 w 381"/>
                <a:gd name="T9" fmla="*/ 487 h 726"/>
                <a:gd name="T10" fmla="*/ 185 w 381"/>
                <a:gd name="T11" fmla="*/ 599 h 726"/>
                <a:gd name="T12" fmla="*/ 163 w 381"/>
                <a:gd name="T13" fmla="*/ 664 h 726"/>
                <a:gd name="T14" fmla="*/ 158 w 381"/>
                <a:gd name="T15" fmla="*/ 693 h 726"/>
                <a:gd name="T16" fmla="*/ 186 w 381"/>
                <a:gd name="T17" fmla="*/ 720 h 726"/>
                <a:gd name="T18" fmla="*/ 232 w 381"/>
                <a:gd name="T19" fmla="*/ 684 h 726"/>
                <a:gd name="T20" fmla="*/ 225 w 381"/>
                <a:gd name="T21" fmla="*/ 661 h 726"/>
                <a:gd name="T22" fmla="*/ 205 w 381"/>
                <a:gd name="T23" fmla="*/ 598 h 726"/>
                <a:gd name="T24" fmla="*/ 205 w 381"/>
                <a:gd name="T25" fmla="*/ 487 h 726"/>
                <a:gd name="T26" fmla="*/ 283 w 381"/>
                <a:gd name="T27" fmla="*/ 361 h 726"/>
                <a:gd name="T28" fmla="*/ 381 w 381"/>
                <a:gd name="T29" fmla="*/ 197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726">
                  <a:moveTo>
                    <a:pt x="381" y="197"/>
                  </a:moveTo>
                  <a:cubicBezTo>
                    <a:pt x="381" y="87"/>
                    <a:pt x="286" y="0"/>
                    <a:pt x="173" y="12"/>
                  </a:cubicBezTo>
                  <a:cubicBezTo>
                    <a:pt x="89" y="22"/>
                    <a:pt x="21" y="89"/>
                    <a:pt x="10" y="174"/>
                  </a:cubicBezTo>
                  <a:cubicBezTo>
                    <a:pt x="0" y="254"/>
                    <a:pt x="42" y="327"/>
                    <a:pt x="107" y="361"/>
                  </a:cubicBezTo>
                  <a:cubicBezTo>
                    <a:pt x="154" y="386"/>
                    <a:pt x="185" y="434"/>
                    <a:pt x="185" y="487"/>
                  </a:cubicBezTo>
                  <a:cubicBezTo>
                    <a:pt x="185" y="599"/>
                    <a:pt x="185" y="599"/>
                    <a:pt x="185" y="599"/>
                  </a:cubicBezTo>
                  <a:cubicBezTo>
                    <a:pt x="185" y="622"/>
                    <a:pt x="176" y="644"/>
                    <a:pt x="163" y="664"/>
                  </a:cubicBezTo>
                  <a:cubicBezTo>
                    <a:pt x="158" y="672"/>
                    <a:pt x="156" y="682"/>
                    <a:pt x="158" y="693"/>
                  </a:cubicBezTo>
                  <a:cubicBezTo>
                    <a:pt x="162" y="706"/>
                    <a:pt x="172" y="717"/>
                    <a:pt x="186" y="720"/>
                  </a:cubicBezTo>
                  <a:cubicBezTo>
                    <a:pt x="211" y="726"/>
                    <a:pt x="232" y="708"/>
                    <a:pt x="232" y="684"/>
                  </a:cubicBezTo>
                  <a:cubicBezTo>
                    <a:pt x="232" y="675"/>
                    <a:pt x="230" y="667"/>
                    <a:pt x="225" y="661"/>
                  </a:cubicBezTo>
                  <a:cubicBezTo>
                    <a:pt x="211" y="643"/>
                    <a:pt x="205" y="621"/>
                    <a:pt x="205" y="598"/>
                  </a:cubicBezTo>
                  <a:cubicBezTo>
                    <a:pt x="205" y="487"/>
                    <a:pt x="205" y="487"/>
                    <a:pt x="205" y="487"/>
                  </a:cubicBezTo>
                  <a:cubicBezTo>
                    <a:pt x="205" y="434"/>
                    <a:pt x="236" y="386"/>
                    <a:pt x="283" y="361"/>
                  </a:cubicBezTo>
                  <a:cubicBezTo>
                    <a:pt x="341" y="330"/>
                    <a:pt x="381" y="268"/>
                    <a:pt x="381" y="19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s-C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5333050-97AB-876A-1C00-48C3B26C6C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2471" y="4219837"/>
              <a:ext cx="414000" cy="109704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es-C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6pPr>
              <a:lvl7pPr marL="2971800" indent="-2286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7pPr>
              <a:lvl8pPr marL="3429000" indent="-2286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8pPr>
              <a:lvl9pPr marL="3886200" indent="-2286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s-CO" altLang="ru-RU" sz="3000" b="1" dirty="0">
                  <a:solidFill>
                    <a:schemeClr val="bg2"/>
                  </a:solidFill>
                  <a:latin typeface="Open Sans Extrabold" panose="020B0604020202020204" pitchFamily="34" charset="0"/>
                </a:rPr>
                <a:t>3</a:t>
              </a:r>
              <a:endParaRPr lang="ru-RU" altLang="ru-RU" dirty="0">
                <a:solidFill>
                  <a:schemeClr val="bg2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ADBA0343-1E03-057B-AA97-A9CCE7F30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268" y="1602056"/>
            <a:ext cx="3020332" cy="3020332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732774E5-A4D0-2B2C-FFB6-66E667568E20}"/>
              </a:ext>
            </a:extLst>
          </p:cNvPr>
          <p:cNvSpPr txBox="1">
            <a:spLocks/>
          </p:cNvSpPr>
          <p:nvPr/>
        </p:nvSpPr>
        <p:spPr>
          <a:xfrm>
            <a:off x="726955" y="189973"/>
            <a:ext cx="10112831" cy="8113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609C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dirty="0">
                <a:solidFill>
                  <a:srgbClr val="035A93"/>
                </a:solidFill>
              </a:rPr>
              <a:t>Conclusiones generales</a:t>
            </a:r>
            <a:endParaRPr lang="es-CO" dirty="0">
              <a:solidFill>
                <a:srgbClr val="035A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0579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82617E-98D8-54E5-CE69-10793231A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4">
            <a:extLst>
              <a:ext uri="{FF2B5EF4-FFF2-40B4-BE49-F238E27FC236}">
                <a16:creationId xmlns:a16="http://schemas.microsoft.com/office/drawing/2014/main" id="{C7996CC0-D327-4C6A-9A9D-04AA267EAEB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0D98240D-1EB9-BAE3-A641-57FD235F9B1B}"/>
              </a:ext>
            </a:extLst>
          </p:cNvPr>
          <p:cNvSpPr txBox="1">
            <a:spLocks/>
          </p:cNvSpPr>
          <p:nvPr/>
        </p:nvSpPr>
        <p:spPr>
          <a:xfrm>
            <a:off x="800243" y="1515759"/>
            <a:ext cx="4452117" cy="413128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s-MX" b="1" dirty="0">
                <a:solidFill>
                  <a:srgbClr val="00609C"/>
                </a:solidFill>
              </a:rPr>
              <a:t>Facebook: </a:t>
            </a:r>
            <a:r>
              <a:rPr lang="es-MX" dirty="0"/>
              <a:t>al ser un canal con retención baja, su función principal continúa siendo el alcance institucional y la distribución masiva.</a:t>
            </a:r>
          </a:p>
          <a:p>
            <a:pPr>
              <a:lnSpc>
                <a:spcPct val="100000"/>
              </a:lnSpc>
            </a:pPr>
            <a:r>
              <a:rPr lang="es-MX" b="1" dirty="0">
                <a:solidFill>
                  <a:srgbClr val="00609C"/>
                </a:solidFill>
              </a:rPr>
              <a:t>Instagram:</a:t>
            </a:r>
            <a:r>
              <a:rPr lang="es-MX" dirty="0"/>
              <a:t> se consolidó como el medio de mayor </a:t>
            </a:r>
            <a:r>
              <a:rPr lang="es-MX" dirty="0" err="1"/>
              <a:t>engagement</a:t>
            </a:r>
            <a:r>
              <a:rPr lang="es-MX" dirty="0"/>
              <a:t> en todas las etapas, con tasas de interacción y visualización superiores.</a:t>
            </a:r>
          </a:p>
          <a:p>
            <a:pPr>
              <a:lnSpc>
                <a:spcPct val="100000"/>
              </a:lnSpc>
            </a:pPr>
            <a:r>
              <a:rPr lang="es-MX" b="1" dirty="0">
                <a:solidFill>
                  <a:srgbClr val="00609C"/>
                </a:solidFill>
              </a:rPr>
              <a:t>X (Twitter): </a:t>
            </a:r>
            <a:r>
              <a:rPr lang="es-MX" dirty="0"/>
              <a:t>mostró bajo volumen, pero alta pertinencia temática, ideal para reforzar presencia informativa y direccionar tráfico a otras plataformas. 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997E44F-7D0F-1346-7F16-3CA73D55E350}"/>
              </a:ext>
            </a:extLst>
          </p:cNvPr>
          <p:cNvSpPr txBox="1">
            <a:spLocks/>
          </p:cNvSpPr>
          <p:nvPr/>
        </p:nvSpPr>
        <p:spPr>
          <a:xfrm>
            <a:off x="726955" y="189973"/>
            <a:ext cx="10112831" cy="8113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609C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dirty="0">
                <a:solidFill>
                  <a:srgbClr val="B28A3F"/>
                </a:solidFill>
              </a:rPr>
              <a:t>Conclusiones por red social</a:t>
            </a:r>
            <a:endParaRPr lang="es-CO" dirty="0">
              <a:solidFill>
                <a:srgbClr val="B28A3F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1A0EF8C-0024-01CA-D110-962C0F84CA16}"/>
              </a:ext>
            </a:extLst>
          </p:cNvPr>
          <p:cNvSpPr txBox="1"/>
          <p:nvPr/>
        </p:nvSpPr>
        <p:spPr>
          <a:xfrm>
            <a:off x="6248400" y="2122438"/>
            <a:ext cx="542755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800" b="1" dirty="0">
                <a:solidFill>
                  <a:srgbClr val="00609C"/>
                </a:solidFill>
              </a:rPr>
              <a:t>LinkedIn:</a:t>
            </a:r>
            <a:r>
              <a:rPr lang="es-MX" sz="1800" dirty="0"/>
              <a:t> se destacó por el posicionamiento reputacional, con interacciones de calidad y participación de audiencias profesionales. </a:t>
            </a:r>
          </a:p>
          <a:p>
            <a:endParaRPr lang="es-MX" sz="1800" dirty="0"/>
          </a:p>
          <a:p>
            <a:r>
              <a:rPr lang="es-MX" sz="1800" b="1" dirty="0">
                <a:solidFill>
                  <a:srgbClr val="00609C"/>
                </a:solidFill>
              </a:rPr>
              <a:t>YouTube:</a:t>
            </a:r>
            <a:r>
              <a:rPr lang="es-MX" sz="1800" dirty="0"/>
              <a:t> fue el eje central del evento, con picos de visualización e interacción en tiempo real, ideal para los formatos institucionales en directo.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145139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8E1F9A-F22C-4CD9-EDBF-88A7C4E8E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4">
            <a:extLst>
              <a:ext uri="{FF2B5EF4-FFF2-40B4-BE49-F238E27FC236}">
                <a16:creationId xmlns:a16="http://schemas.microsoft.com/office/drawing/2014/main" id="{BD732E33-A901-EAA2-078E-F2C956391F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8ABFD291-2B88-D6C2-4E71-D5E211F474F2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643883" y="1402550"/>
            <a:ext cx="4452117" cy="1048941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s-MX" sz="1600" dirty="0"/>
              <a:t>Priorizar Instagram con videos optimizados para retención y subtitulados, fortaleciendo la conexión con audiencias jóvenes. </a:t>
            </a:r>
            <a:endParaRPr lang="en-US" sz="1600" dirty="0"/>
          </a:p>
        </p:txBody>
      </p:sp>
      <p:grpSp>
        <p:nvGrpSpPr>
          <p:cNvPr id="5" name="Group 1">
            <a:extLst>
              <a:ext uri="{FF2B5EF4-FFF2-40B4-BE49-F238E27FC236}">
                <a16:creationId xmlns:a16="http://schemas.microsoft.com/office/drawing/2014/main" id="{92B4C1D4-D07D-8FCC-C321-451CDF07DA22}"/>
              </a:ext>
            </a:extLst>
          </p:cNvPr>
          <p:cNvGrpSpPr>
            <a:grpSpLocks/>
          </p:cNvGrpSpPr>
          <p:nvPr/>
        </p:nvGrpSpPr>
        <p:grpSpPr bwMode="auto">
          <a:xfrm>
            <a:off x="817706" y="1197769"/>
            <a:ext cx="792162" cy="1164431"/>
            <a:chOff x="2325688" y="3938588"/>
            <a:chExt cx="1450975" cy="2767013"/>
          </a:xfrm>
          <a:solidFill>
            <a:srgbClr val="89BA20"/>
          </a:solidFill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0E9E67EE-D3C7-EDF1-0CC3-1E35A9D82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5688" y="3938588"/>
              <a:ext cx="1450975" cy="2767013"/>
            </a:xfrm>
            <a:custGeom>
              <a:avLst/>
              <a:gdLst>
                <a:gd name="T0" fmla="*/ 381 w 381"/>
                <a:gd name="T1" fmla="*/ 197 h 726"/>
                <a:gd name="T2" fmla="*/ 173 w 381"/>
                <a:gd name="T3" fmla="*/ 12 h 726"/>
                <a:gd name="T4" fmla="*/ 10 w 381"/>
                <a:gd name="T5" fmla="*/ 174 h 726"/>
                <a:gd name="T6" fmla="*/ 107 w 381"/>
                <a:gd name="T7" fmla="*/ 361 h 726"/>
                <a:gd name="T8" fmla="*/ 185 w 381"/>
                <a:gd name="T9" fmla="*/ 487 h 726"/>
                <a:gd name="T10" fmla="*/ 185 w 381"/>
                <a:gd name="T11" fmla="*/ 599 h 726"/>
                <a:gd name="T12" fmla="*/ 163 w 381"/>
                <a:gd name="T13" fmla="*/ 664 h 726"/>
                <a:gd name="T14" fmla="*/ 158 w 381"/>
                <a:gd name="T15" fmla="*/ 693 h 726"/>
                <a:gd name="T16" fmla="*/ 186 w 381"/>
                <a:gd name="T17" fmla="*/ 720 h 726"/>
                <a:gd name="T18" fmla="*/ 232 w 381"/>
                <a:gd name="T19" fmla="*/ 684 h 726"/>
                <a:gd name="T20" fmla="*/ 225 w 381"/>
                <a:gd name="T21" fmla="*/ 661 h 726"/>
                <a:gd name="T22" fmla="*/ 205 w 381"/>
                <a:gd name="T23" fmla="*/ 598 h 726"/>
                <a:gd name="T24" fmla="*/ 205 w 381"/>
                <a:gd name="T25" fmla="*/ 487 h 726"/>
                <a:gd name="T26" fmla="*/ 283 w 381"/>
                <a:gd name="T27" fmla="*/ 361 h 726"/>
                <a:gd name="T28" fmla="*/ 381 w 381"/>
                <a:gd name="T29" fmla="*/ 197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726">
                  <a:moveTo>
                    <a:pt x="381" y="197"/>
                  </a:moveTo>
                  <a:cubicBezTo>
                    <a:pt x="381" y="87"/>
                    <a:pt x="286" y="0"/>
                    <a:pt x="173" y="12"/>
                  </a:cubicBezTo>
                  <a:cubicBezTo>
                    <a:pt x="89" y="22"/>
                    <a:pt x="21" y="89"/>
                    <a:pt x="10" y="174"/>
                  </a:cubicBezTo>
                  <a:cubicBezTo>
                    <a:pt x="0" y="254"/>
                    <a:pt x="42" y="327"/>
                    <a:pt x="107" y="361"/>
                  </a:cubicBezTo>
                  <a:cubicBezTo>
                    <a:pt x="154" y="386"/>
                    <a:pt x="185" y="434"/>
                    <a:pt x="185" y="487"/>
                  </a:cubicBezTo>
                  <a:cubicBezTo>
                    <a:pt x="185" y="599"/>
                    <a:pt x="185" y="599"/>
                    <a:pt x="185" y="599"/>
                  </a:cubicBezTo>
                  <a:cubicBezTo>
                    <a:pt x="185" y="622"/>
                    <a:pt x="176" y="644"/>
                    <a:pt x="163" y="664"/>
                  </a:cubicBezTo>
                  <a:cubicBezTo>
                    <a:pt x="158" y="672"/>
                    <a:pt x="156" y="682"/>
                    <a:pt x="158" y="693"/>
                  </a:cubicBezTo>
                  <a:cubicBezTo>
                    <a:pt x="162" y="706"/>
                    <a:pt x="172" y="717"/>
                    <a:pt x="186" y="720"/>
                  </a:cubicBezTo>
                  <a:cubicBezTo>
                    <a:pt x="211" y="726"/>
                    <a:pt x="232" y="708"/>
                    <a:pt x="232" y="684"/>
                  </a:cubicBezTo>
                  <a:cubicBezTo>
                    <a:pt x="232" y="675"/>
                    <a:pt x="230" y="667"/>
                    <a:pt x="225" y="661"/>
                  </a:cubicBezTo>
                  <a:cubicBezTo>
                    <a:pt x="211" y="643"/>
                    <a:pt x="205" y="621"/>
                    <a:pt x="205" y="598"/>
                  </a:cubicBezTo>
                  <a:cubicBezTo>
                    <a:pt x="205" y="487"/>
                    <a:pt x="205" y="487"/>
                    <a:pt x="205" y="487"/>
                  </a:cubicBezTo>
                  <a:cubicBezTo>
                    <a:pt x="205" y="434"/>
                    <a:pt x="236" y="386"/>
                    <a:pt x="283" y="361"/>
                  </a:cubicBezTo>
                  <a:cubicBezTo>
                    <a:pt x="341" y="330"/>
                    <a:pt x="381" y="268"/>
                    <a:pt x="381" y="19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s-C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6E8E70AB-A165-8740-AEB7-BB4B3A8676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6459" y="4219837"/>
              <a:ext cx="226024" cy="46166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es-C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6pPr>
              <a:lvl7pPr marL="2971800" indent="-2286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7pPr>
              <a:lvl8pPr marL="3429000" indent="-2286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8pPr>
              <a:lvl9pPr marL="3886200" indent="-2286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s-CO" altLang="ru-RU" sz="3000" b="1" dirty="0">
                  <a:solidFill>
                    <a:schemeClr val="bg2"/>
                  </a:solidFill>
                  <a:latin typeface="Open Sans Extrabold" panose="020B0604020202020204" pitchFamily="34" charset="0"/>
                </a:rPr>
                <a:t>1</a:t>
              </a:r>
              <a:endParaRPr lang="ru-RU" altLang="ru-RU" dirty="0">
                <a:solidFill>
                  <a:schemeClr val="bg2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88EA9C77-3BE7-47D8-043E-9CF8EA5AF8E5}"/>
              </a:ext>
            </a:extLst>
          </p:cNvPr>
          <p:cNvSpPr txBox="1">
            <a:spLocks/>
          </p:cNvSpPr>
          <p:nvPr/>
        </p:nvSpPr>
        <p:spPr>
          <a:xfrm>
            <a:off x="1661191" y="2999184"/>
            <a:ext cx="4452117" cy="11644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s-MX" sz="1600" dirty="0"/>
              <a:t>Utilizar TikTok para formatos ágiles y educativos que permitan aumentar el alcance orgánico y diversificar públicos</a:t>
            </a:r>
            <a:r>
              <a:rPr lang="es-US" sz="1600" dirty="0"/>
              <a:t>.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en-US" sz="1600" dirty="0"/>
          </a:p>
        </p:txBody>
      </p:sp>
      <p:grpSp>
        <p:nvGrpSpPr>
          <p:cNvPr id="9" name="Group 2">
            <a:extLst>
              <a:ext uri="{FF2B5EF4-FFF2-40B4-BE49-F238E27FC236}">
                <a16:creationId xmlns:a16="http://schemas.microsoft.com/office/drawing/2014/main" id="{4F6F54B8-9C0F-2A04-B11B-59FD09E87E8A}"/>
              </a:ext>
            </a:extLst>
          </p:cNvPr>
          <p:cNvGrpSpPr>
            <a:grpSpLocks/>
          </p:cNvGrpSpPr>
          <p:nvPr/>
        </p:nvGrpSpPr>
        <p:grpSpPr bwMode="auto">
          <a:xfrm>
            <a:off x="817706" y="2846784"/>
            <a:ext cx="792162" cy="1164431"/>
            <a:chOff x="7150100" y="3729038"/>
            <a:chExt cx="1257300" cy="2397125"/>
          </a:xfrm>
          <a:solidFill>
            <a:srgbClr val="035A93"/>
          </a:solidFill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23D3C3F-AFA5-2955-A587-FAF30292E2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0100" y="3729038"/>
              <a:ext cx="1257300" cy="2397125"/>
            </a:xfrm>
            <a:custGeom>
              <a:avLst/>
              <a:gdLst>
                <a:gd name="T0" fmla="*/ 330 w 330"/>
                <a:gd name="T1" fmla="*/ 171 h 629"/>
                <a:gd name="T2" fmla="*/ 150 w 330"/>
                <a:gd name="T3" fmla="*/ 11 h 629"/>
                <a:gd name="T4" fmla="*/ 9 w 330"/>
                <a:gd name="T5" fmla="*/ 151 h 629"/>
                <a:gd name="T6" fmla="*/ 93 w 330"/>
                <a:gd name="T7" fmla="*/ 313 h 629"/>
                <a:gd name="T8" fmla="*/ 160 w 330"/>
                <a:gd name="T9" fmla="*/ 422 h 629"/>
                <a:gd name="T10" fmla="*/ 160 w 330"/>
                <a:gd name="T11" fmla="*/ 519 h 629"/>
                <a:gd name="T12" fmla="*/ 141 w 330"/>
                <a:gd name="T13" fmla="*/ 575 h 629"/>
                <a:gd name="T14" fmla="*/ 137 w 330"/>
                <a:gd name="T15" fmla="*/ 601 h 629"/>
                <a:gd name="T16" fmla="*/ 161 w 330"/>
                <a:gd name="T17" fmla="*/ 624 h 629"/>
                <a:gd name="T18" fmla="*/ 201 w 330"/>
                <a:gd name="T19" fmla="*/ 593 h 629"/>
                <a:gd name="T20" fmla="*/ 194 w 330"/>
                <a:gd name="T21" fmla="*/ 573 h 629"/>
                <a:gd name="T22" fmla="*/ 177 w 330"/>
                <a:gd name="T23" fmla="*/ 519 h 629"/>
                <a:gd name="T24" fmla="*/ 177 w 330"/>
                <a:gd name="T25" fmla="*/ 422 h 629"/>
                <a:gd name="T26" fmla="*/ 245 w 330"/>
                <a:gd name="T27" fmla="*/ 313 h 629"/>
                <a:gd name="T28" fmla="*/ 330 w 330"/>
                <a:gd name="T29" fmla="*/ 171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0" h="629">
                  <a:moveTo>
                    <a:pt x="330" y="171"/>
                  </a:moveTo>
                  <a:cubicBezTo>
                    <a:pt x="330" y="76"/>
                    <a:pt x="247" y="0"/>
                    <a:pt x="150" y="11"/>
                  </a:cubicBezTo>
                  <a:cubicBezTo>
                    <a:pt x="77" y="19"/>
                    <a:pt x="18" y="78"/>
                    <a:pt x="9" y="151"/>
                  </a:cubicBezTo>
                  <a:cubicBezTo>
                    <a:pt x="0" y="221"/>
                    <a:pt x="36" y="283"/>
                    <a:pt x="93" y="313"/>
                  </a:cubicBezTo>
                  <a:cubicBezTo>
                    <a:pt x="133" y="335"/>
                    <a:pt x="160" y="376"/>
                    <a:pt x="160" y="422"/>
                  </a:cubicBezTo>
                  <a:cubicBezTo>
                    <a:pt x="160" y="519"/>
                    <a:pt x="160" y="519"/>
                    <a:pt x="160" y="519"/>
                  </a:cubicBezTo>
                  <a:cubicBezTo>
                    <a:pt x="160" y="539"/>
                    <a:pt x="152" y="558"/>
                    <a:pt x="141" y="575"/>
                  </a:cubicBezTo>
                  <a:cubicBezTo>
                    <a:pt x="137" y="582"/>
                    <a:pt x="135" y="591"/>
                    <a:pt x="137" y="601"/>
                  </a:cubicBezTo>
                  <a:cubicBezTo>
                    <a:pt x="140" y="612"/>
                    <a:pt x="149" y="622"/>
                    <a:pt x="161" y="624"/>
                  </a:cubicBezTo>
                  <a:cubicBezTo>
                    <a:pt x="182" y="629"/>
                    <a:pt x="201" y="613"/>
                    <a:pt x="201" y="593"/>
                  </a:cubicBezTo>
                  <a:cubicBezTo>
                    <a:pt x="201" y="585"/>
                    <a:pt x="199" y="578"/>
                    <a:pt x="194" y="573"/>
                  </a:cubicBezTo>
                  <a:cubicBezTo>
                    <a:pt x="182" y="558"/>
                    <a:pt x="177" y="538"/>
                    <a:pt x="177" y="519"/>
                  </a:cubicBezTo>
                  <a:cubicBezTo>
                    <a:pt x="177" y="422"/>
                    <a:pt x="177" y="422"/>
                    <a:pt x="177" y="422"/>
                  </a:cubicBezTo>
                  <a:cubicBezTo>
                    <a:pt x="177" y="376"/>
                    <a:pt x="204" y="335"/>
                    <a:pt x="245" y="313"/>
                  </a:cubicBezTo>
                  <a:cubicBezTo>
                    <a:pt x="295" y="286"/>
                    <a:pt x="330" y="233"/>
                    <a:pt x="330" y="17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s-C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257C839-2198-BA87-D692-2267B841A4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0967" y="3972690"/>
              <a:ext cx="195565" cy="4001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es-C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6pPr>
              <a:lvl7pPr marL="2971800" indent="-2286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7pPr>
              <a:lvl8pPr marL="3429000" indent="-2286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8pPr>
              <a:lvl9pPr marL="3886200" indent="-2286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s-CO" altLang="ru-RU" sz="2600" b="1" dirty="0">
                  <a:solidFill>
                    <a:schemeClr val="bg2"/>
                  </a:solidFill>
                  <a:latin typeface="Open Sans Extrabold" panose="020B0604020202020204" pitchFamily="34" charset="0"/>
                </a:rPr>
                <a:t>2</a:t>
              </a:r>
              <a:endParaRPr lang="ru-RU" altLang="ru-RU" dirty="0">
                <a:solidFill>
                  <a:schemeClr val="bg2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3" name="Título 1">
            <a:extLst>
              <a:ext uri="{FF2B5EF4-FFF2-40B4-BE49-F238E27FC236}">
                <a16:creationId xmlns:a16="http://schemas.microsoft.com/office/drawing/2014/main" id="{5B14CC15-CF0D-3F52-7C65-8E064FB5A805}"/>
              </a:ext>
            </a:extLst>
          </p:cNvPr>
          <p:cNvSpPr txBox="1">
            <a:spLocks/>
          </p:cNvSpPr>
          <p:nvPr/>
        </p:nvSpPr>
        <p:spPr>
          <a:xfrm>
            <a:off x="726955" y="189973"/>
            <a:ext cx="10112831" cy="8113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609C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dirty="0">
                <a:solidFill>
                  <a:srgbClr val="035A93"/>
                </a:solidFill>
              </a:rPr>
              <a:t>Recomendaciones</a:t>
            </a:r>
            <a:endParaRPr lang="es-CO" dirty="0">
              <a:solidFill>
                <a:srgbClr val="035A93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DB8AE16-ED44-88D8-7F79-5BEF447B1BA0}"/>
              </a:ext>
            </a:extLst>
          </p:cNvPr>
          <p:cNvGrpSpPr>
            <a:grpSpLocks/>
          </p:cNvGrpSpPr>
          <p:nvPr/>
        </p:nvGrpSpPr>
        <p:grpSpPr bwMode="auto">
          <a:xfrm>
            <a:off x="817706" y="4322674"/>
            <a:ext cx="792162" cy="1164431"/>
            <a:chOff x="2325688" y="3938588"/>
            <a:chExt cx="1450975" cy="2767013"/>
          </a:xfrm>
          <a:solidFill>
            <a:schemeClr val="accent4"/>
          </a:solidFill>
        </p:grpSpPr>
        <p:sp>
          <p:nvSpPr>
            <p:cNvPr id="3" name="Freeform 7">
              <a:extLst>
                <a:ext uri="{FF2B5EF4-FFF2-40B4-BE49-F238E27FC236}">
                  <a16:creationId xmlns:a16="http://schemas.microsoft.com/office/drawing/2014/main" id="{CF4EF7D7-17F0-BF61-9C02-EDE21D084A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5688" y="3938588"/>
              <a:ext cx="1450975" cy="2767013"/>
            </a:xfrm>
            <a:custGeom>
              <a:avLst/>
              <a:gdLst>
                <a:gd name="T0" fmla="*/ 381 w 381"/>
                <a:gd name="T1" fmla="*/ 197 h 726"/>
                <a:gd name="T2" fmla="*/ 173 w 381"/>
                <a:gd name="T3" fmla="*/ 12 h 726"/>
                <a:gd name="T4" fmla="*/ 10 w 381"/>
                <a:gd name="T5" fmla="*/ 174 h 726"/>
                <a:gd name="T6" fmla="*/ 107 w 381"/>
                <a:gd name="T7" fmla="*/ 361 h 726"/>
                <a:gd name="T8" fmla="*/ 185 w 381"/>
                <a:gd name="T9" fmla="*/ 487 h 726"/>
                <a:gd name="T10" fmla="*/ 185 w 381"/>
                <a:gd name="T11" fmla="*/ 599 h 726"/>
                <a:gd name="T12" fmla="*/ 163 w 381"/>
                <a:gd name="T13" fmla="*/ 664 h 726"/>
                <a:gd name="T14" fmla="*/ 158 w 381"/>
                <a:gd name="T15" fmla="*/ 693 h 726"/>
                <a:gd name="T16" fmla="*/ 186 w 381"/>
                <a:gd name="T17" fmla="*/ 720 h 726"/>
                <a:gd name="T18" fmla="*/ 232 w 381"/>
                <a:gd name="T19" fmla="*/ 684 h 726"/>
                <a:gd name="T20" fmla="*/ 225 w 381"/>
                <a:gd name="T21" fmla="*/ 661 h 726"/>
                <a:gd name="T22" fmla="*/ 205 w 381"/>
                <a:gd name="T23" fmla="*/ 598 h 726"/>
                <a:gd name="T24" fmla="*/ 205 w 381"/>
                <a:gd name="T25" fmla="*/ 487 h 726"/>
                <a:gd name="T26" fmla="*/ 283 w 381"/>
                <a:gd name="T27" fmla="*/ 361 h 726"/>
                <a:gd name="T28" fmla="*/ 381 w 381"/>
                <a:gd name="T29" fmla="*/ 197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726">
                  <a:moveTo>
                    <a:pt x="381" y="197"/>
                  </a:moveTo>
                  <a:cubicBezTo>
                    <a:pt x="381" y="87"/>
                    <a:pt x="286" y="0"/>
                    <a:pt x="173" y="12"/>
                  </a:cubicBezTo>
                  <a:cubicBezTo>
                    <a:pt x="89" y="22"/>
                    <a:pt x="21" y="89"/>
                    <a:pt x="10" y="174"/>
                  </a:cubicBezTo>
                  <a:cubicBezTo>
                    <a:pt x="0" y="254"/>
                    <a:pt x="42" y="327"/>
                    <a:pt x="107" y="361"/>
                  </a:cubicBezTo>
                  <a:cubicBezTo>
                    <a:pt x="154" y="386"/>
                    <a:pt x="185" y="434"/>
                    <a:pt x="185" y="487"/>
                  </a:cubicBezTo>
                  <a:cubicBezTo>
                    <a:pt x="185" y="599"/>
                    <a:pt x="185" y="599"/>
                    <a:pt x="185" y="599"/>
                  </a:cubicBezTo>
                  <a:cubicBezTo>
                    <a:pt x="185" y="622"/>
                    <a:pt x="176" y="644"/>
                    <a:pt x="163" y="664"/>
                  </a:cubicBezTo>
                  <a:cubicBezTo>
                    <a:pt x="158" y="672"/>
                    <a:pt x="156" y="682"/>
                    <a:pt x="158" y="693"/>
                  </a:cubicBezTo>
                  <a:cubicBezTo>
                    <a:pt x="162" y="706"/>
                    <a:pt x="172" y="717"/>
                    <a:pt x="186" y="720"/>
                  </a:cubicBezTo>
                  <a:cubicBezTo>
                    <a:pt x="211" y="726"/>
                    <a:pt x="232" y="708"/>
                    <a:pt x="232" y="684"/>
                  </a:cubicBezTo>
                  <a:cubicBezTo>
                    <a:pt x="232" y="675"/>
                    <a:pt x="230" y="667"/>
                    <a:pt x="225" y="661"/>
                  </a:cubicBezTo>
                  <a:cubicBezTo>
                    <a:pt x="211" y="643"/>
                    <a:pt x="205" y="621"/>
                    <a:pt x="205" y="598"/>
                  </a:cubicBezTo>
                  <a:cubicBezTo>
                    <a:pt x="205" y="487"/>
                    <a:pt x="205" y="487"/>
                    <a:pt x="205" y="487"/>
                  </a:cubicBezTo>
                  <a:cubicBezTo>
                    <a:pt x="205" y="434"/>
                    <a:pt x="236" y="386"/>
                    <a:pt x="283" y="361"/>
                  </a:cubicBezTo>
                  <a:cubicBezTo>
                    <a:pt x="341" y="330"/>
                    <a:pt x="381" y="268"/>
                    <a:pt x="381" y="19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s-C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12" name="Rectangle 8">
              <a:extLst>
                <a:ext uri="{FF2B5EF4-FFF2-40B4-BE49-F238E27FC236}">
                  <a16:creationId xmlns:a16="http://schemas.microsoft.com/office/drawing/2014/main" id="{22998C49-3503-E92C-2CED-B291063ECD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2471" y="4219837"/>
              <a:ext cx="414000" cy="109704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es-C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6pPr>
              <a:lvl7pPr marL="2971800" indent="-2286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7pPr>
              <a:lvl8pPr marL="3429000" indent="-2286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8pPr>
              <a:lvl9pPr marL="3886200" indent="-2286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s-CO" altLang="ru-RU" sz="3000" b="1" dirty="0">
                  <a:solidFill>
                    <a:schemeClr val="bg2"/>
                  </a:solidFill>
                  <a:latin typeface="Open Sans Extrabold" panose="020B0604020202020204" pitchFamily="34" charset="0"/>
                </a:rPr>
                <a:t>3</a:t>
              </a:r>
              <a:endParaRPr lang="ru-RU" altLang="ru-RU" dirty="0">
                <a:solidFill>
                  <a:schemeClr val="bg2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CC6B9B6E-9588-910D-818D-6A88A022CB4E}"/>
              </a:ext>
            </a:extLst>
          </p:cNvPr>
          <p:cNvSpPr txBox="1">
            <a:spLocks/>
          </p:cNvSpPr>
          <p:nvPr/>
        </p:nvSpPr>
        <p:spPr>
          <a:xfrm>
            <a:off x="1661191" y="4438164"/>
            <a:ext cx="4452117" cy="10489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s-MX" sz="1600" dirty="0"/>
              <a:t>Consolidar LinkedIn como canal de reputación técnica y liderazgo institucional. </a:t>
            </a:r>
            <a:endParaRPr lang="en-US" sz="1600" dirty="0"/>
          </a:p>
        </p:txBody>
      </p:sp>
      <p:grpSp>
        <p:nvGrpSpPr>
          <p:cNvPr id="15" name="Group 1">
            <a:extLst>
              <a:ext uri="{FF2B5EF4-FFF2-40B4-BE49-F238E27FC236}">
                <a16:creationId xmlns:a16="http://schemas.microsoft.com/office/drawing/2014/main" id="{CC02F102-9253-9EE3-FC10-560B007AB7EA}"/>
              </a:ext>
            </a:extLst>
          </p:cNvPr>
          <p:cNvGrpSpPr>
            <a:grpSpLocks/>
          </p:cNvGrpSpPr>
          <p:nvPr/>
        </p:nvGrpSpPr>
        <p:grpSpPr bwMode="auto">
          <a:xfrm>
            <a:off x="6248400" y="2112169"/>
            <a:ext cx="792162" cy="1164431"/>
            <a:chOff x="2325688" y="3938588"/>
            <a:chExt cx="1450975" cy="2767013"/>
          </a:xfrm>
          <a:solidFill>
            <a:srgbClr val="B28A3F"/>
          </a:solidFill>
        </p:grpSpPr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6F39E59B-7602-D6E4-469A-D7AB7B8829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5688" y="3938588"/>
              <a:ext cx="1450975" cy="2767013"/>
            </a:xfrm>
            <a:custGeom>
              <a:avLst/>
              <a:gdLst>
                <a:gd name="T0" fmla="*/ 381 w 381"/>
                <a:gd name="T1" fmla="*/ 197 h 726"/>
                <a:gd name="T2" fmla="*/ 173 w 381"/>
                <a:gd name="T3" fmla="*/ 12 h 726"/>
                <a:gd name="T4" fmla="*/ 10 w 381"/>
                <a:gd name="T5" fmla="*/ 174 h 726"/>
                <a:gd name="T6" fmla="*/ 107 w 381"/>
                <a:gd name="T7" fmla="*/ 361 h 726"/>
                <a:gd name="T8" fmla="*/ 185 w 381"/>
                <a:gd name="T9" fmla="*/ 487 h 726"/>
                <a:gd name="T10" fmla="*/ 185 w 381"/>
                <a:gd name="T11" fmla="*/ 599 h 726"/>
                <a:gd name="T12" fmla="*/ 163 w 381"/>
                <a:gd name="T13" fmla="*/ 664 h 726"/>
                <a:gd name="T14" fmla="*/ 158 w 381"/>
                <a:gd name="T15" fmla="*/ 693 h 726"/>
                <a:gd name="T16" fmla="*/ 186 w 381"/>
                <a:gd name="T17" fmla="*/ 720 h 726"/>
                <a:gd name="T18" fmla="*/ 232 w 381"/>
                <a:gd name="T19" fmla="*/ 684 h 726"/>
                <a:gd name="T20" fmla="*/ 225 w 381"/>
                <a:gd name="T21" fmla="*/ 661 h 726"/>
                <a:gd name="T22" fmla="*/ 205 w 381"/>
                <a:gd name="T23" fmla="*/ 598 h 726"/>
                <a:gd name="T24" fmla="*/ 205 w 381"/>
                <a:gd name="T25" fmla="*/ 487 h 726"/>
                <a:gd name="T26" fmla="*/ 283 w 381"/>
                <a:gd name="T27" fmla="*/ 361 h 726"/>
                <a:gd name="T28" fmla="*/ 381 w 381"/>
                <a:gd name="T29" fmla="*/ 197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726">
                  <a:moveTo>
                    <a:pt x="381" y="197"/>
                  </a:moveTo>
                  <a:cubicBezTo>
                    <a:pt x="381" y="87"/>
                    <a:pt x="286" y="0"/>
                    <a:pt x="173" y="12"/>
                  </a:cubicBezTo>
                  <a:cubicBezTo>
                    <a:pt x="89" y="22"/>
                    <a:pt x="21" y="89"/>
                    <a:pt x="10" y="174"/>
                  </a:cubicBezTo>
                  <a:cubicBezTo>
                    <a:pt x="0" y="254"/>
                    <a:pt x="42" y="327"/>
                    <a:pt x="107" y="361"/>
                  </a:cubicBezTo>
                  <a:cubicBezTo>
                    <a:pt x="154" y="386"/>
                    <a:pt x="185" y="434"/>
                    <a:pt x="185" y="487"/>
                  </a:cubicBezTo>
                  <a:cubicBezTo>
                    <a:pt x="185" y="599"/>
                    <a:pt x="185" y="599"/>
                    <a:pt x="185" y="599"/>
                  </a:cubicBezTo>
                  <a:cubicBezTo>
                    <a:pt x="185" y="622"/>
                    <a:pt x="176" y="644"/>
                    <a:pt x="163" y="664"/>
                  </a:cubicBezTo>
                  <a:cubicBezTo>
                    <a:pt x="158" y="672"/>
                    <a:pt x="156" y="682"/>
                    <a:pt x="158" y="693"/>
                  </a:cubicBezTo>
                  <a:cubicBezTo>
                    <a:pt x="162" y="706"/>
                    <a:pt x="172" y="717"/>
                    <a:pt x="186" y="720"/>
                  </a:cubicBezTo>
                  <a:cubicBezTo>
                    <a:pt x="211" y="726"/>
                    <a:pt x="232" y="708"/>
                    <a:pt x="232" y="684"/>
                  </a:cubicBezTo>
                  <a:cubicBezTo>
                    <a:pt x="232" y="675"/>
                    <a:pt x="230" y="667"/>
                    <a:pt x="225" y="661"/>
                  </a:cubicBezTo>
                  <a:cubicBezTo>
                    <a:pt x="211" y="643"/>
                    <a:pt x="205" y="621"/>
                    <a:pt x="205" y="598"/>
                  </a:cubicBezTo>
                  <a:cubicBezTo>
                    <a:pt x="205" y="487"/>
                    <a:pt x="205" y="487"/>
                    <a:pt x="205" y="487"/>
                  </a:cubicBezTo>
                  <a:cubicBezTo>
                    <a:pt x="205" y="434"/>
                    <a:pt x="236" y="386"/>
                    <a:pt x="283" y="361"/>
                  </a:cubicBezTo>
                  <a:cubicBezTo>
                    <a:pt x="341" y="330"/>
                    <a:pt x="381" y="268"/>
                    <a:pt x="381" y="19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s-C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17" name="Rectangle 8">
              <a:extLst>
                <a:ext uri="{FF2B5EF4-FFF2-40B4-BE49-F238E27FC236}">
                  <a16:creationId xmlns:a16="http://schemas.microsoft.com/office/drawing/2014/main" id="{E2A6DBB7-1A7C-4C1B-DA0E-0C30B7FB0B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2471" y="4219837"/>
              <a:ext cx="414000" cy="109704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es-C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6pPr>
              <a:lvl7pPr marL="2971800" indent="-2286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7pPr>
              <a:lvl8pPr marL="3429000" indent="-2286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8pPr>
              <a:lvl9pPr marL="3886200" indent="-2286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s-MX" altLang="ru-RU" sz="3000" b="1" dirty="0">
                  <a:solidFill>
                    <a:schemeClr val="bg2"/>
                  </a:solidFill>
                  <a:latin typeface="Open Sans Extrabold" panose="020B0604020202020204" pitchFamily="34" charset="0"/>
                </a:rPr>
                <a:t>4</a:t>
              </a:r>
              <a:endParaRPr lang="ru-RU" altLang="ru-RU" dirty="0">
                <a:solidFill>
                  <a:schemeClr val="bg2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9389C499-E9BE-DD22-1705-D2139FF9C889}"/>
              </a:ext>
            </a:extLst>
          </p:cNvPr>
          <p:cNvSpPr txBox="1">
            <a:spLocks/>
          </p:cNvSpPr>
          <p:nvPr/>
        </p:nvSpPr>
        <p:spPr>
          <a:xfrm>
            <a:off x="7091885" y="2227659"/>
            <a:ext cx="4452117" cy="10489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s-MX" sz="1600" dirty="0"/>
              <a:t>Mejorar la retención en Facebook, iniciando los videos con fragmentos dinámicos o cifras clave. </a:t>
            </a:r>
            <a:endParaRPr lang="en-US" sz="1600" dirty="0"/>
          </a:p>
        </p:txBody>
      </p: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98320C38-B852-CE06-6871-E6F50EEEB139}"/>
              </a:ext>
            </a:extLst>
          </p:cNvPr>
          <p:cNvSpPr txBox="1">
            <a:spLocks/>
          </p:cNvSpPr>
          <p:nvPr/>
        </p:nvSpPr>
        <p:spPr>
          <a:xfrm>
            <a:off x="7091885" y="3879541"/>
            <a:ext cx="4452117" cy="11644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s-MX" sz="1600" dirty="0"/>
              <a:t>Mantener el equilibrio entre lo técnico y lo humano, fortaleciendo la confianza ciudadana a través de narrativas simples, visuales y educativas</a:t>
            </a:r>
            <a:r>
              <a:rPr lang="es-US" sz="1600" dirty="0"/>
              <a:t>.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en-US" sz="1600" dirty="0"/>
          </a:p>
        </p:txBody>
      </p:sp>
      <p:grpSp>
        <p:nvGrpSpPr>
          <p:cNvPr id="21" name="Group 2">
            <a:extLst>
              <a:ext uri="{FF2B5EF4-FFF2-40B4-BE49-F238E27FC236}">
                <a16:creationId xmlns:a16="http://schemas.microsoft.com/office/drawing/2014/main" id="{1D91E35E-F4FF-28E4-EAA4-8705ED4C421B}"/>
              </a:ext>
            </a:extLst>
          </p:cNvPr>
          <p:cNvGrpSpPr>
            <a:grpSpLocks/>
          </p:cNvGrpSpPr>
          <p:nvPr/>
        </p:nvGrpSpPr>
        <p:grpSpPr bwMode="auto">
          <a:xfrm>
            <a:off x="6248400" y="3727141"/>
            <a:ext cx="792162" cy="1164431"/>
            <a:chOff x="7150100" y="3729038"/>
            <a:chExt cx="1257300" cy="2397125"/>
          </a:xfrm>
          <a:solidFill>
            <a:srgbClr val="035A93"/>
          </a:solidFill>
        </p:grpSpPr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ABB49A23-CF70-21D8-10F5-071123AE72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0100" y="3729038"/>
              <a:ext cx="1257300" cy="2397125"/>
            </a:xfrm>
            <a:custGeom>
              <a:avLst/>
              <a:gdLst>
                <a:gd name="T0" fmla="*/ 330 w 330"/>
                <a:gd name="T1" fmla="*/ 171 h 629"/>
                <a:gd name="T2" fmla="*/ 150 w 330"/>
                <a:gd name="T3" fmla="*/ 11 h 629"/>
                <a:gd name="T4" fmla="*/ 9 w 330"/>
                <a:gd name="T5" fmla="*/ 151 h 629"/>
                <a:gd name="T6" fmla="*/ 93 w 330"/>
                <a:gd name="T7" fmla="*/ 313 h 629"/>
                <a:gd name="T8" fmla="*/ 160 w 330"/>
                <a:gd name="T9" fmla="*/ 422 h 629"/>
                <a:gd name="T10" fmla="*/ 160 w 330"/>
                <a:gd name="T11" fmla="*/ 519 h 629"/>
                <a:gd name="T12" fmla="*/ 141 w 330"/>
                <a:gd name="T13" fmla="*/ 575 h 629"/>
                <a:gd name="T14" fmla="*/ 137 w 330"/>
                <a:gd name="T15" fmla="*/ 601 h 629"/>
                <a:gd name="T16" fmla="*/ 161 w 330"/>
                <a:gd name="T17" fmla="*/ 624 h 629"/>
                <a:gd name="T18" fmla="*/ 201 w 330"/>
                <a:gd name="T19" fmla="*/ 593 h 629"/>
                <a:gd name="T20" fmla="*/ 194 w 330"/>
                <a:gd name="T21" fmla="*/ 573 h 629"/>
                <a:gd name="T22" fmla="*/ 177 w 330"/>
                <a:gd name="T23" fmla="*/ 519 h 629"/>
                <a:gd name="T24" fmla="*/ 177 w 330"/>
                <a:gd name="T25" fmla="*/ 422 h 629"/>
                <a:gd name="T26" fmla="*/ 245 w 330"/>
                <a:gd name="T27" fmla="*/ 313 h 629"/>
                <a:gd name="T28" fmla="*/ 330 w 330"/>
                <a:gd name="T29" fmla="*/ 171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0" h="629">
                  <a:moveTo>
                    <a:pt x="330" y="171"/>
                  </a:moveTo>
                  <a:cubicBezTo>
                    <a:pt x="330" y="76"/>
                    <a:pt x="247" y="0"/>
                    <a:pt x="150" y="11"/>
                  </a:cubicBezTo>
                  <a:cubicBezTo>
                    <a:pt x="77" y="19"/>
                    <a:pt x="18" y="78"/>
                    <a:pt x="9" y="151"/>
                  </a:cubicBezTo>
                  <a:cubicBezTo>
                    <a:pt x="0" y="221"/>
                    <a:pt x="36" y="283"/>
                    <a:pt x="93" y="313"/>
                  </a:cubicBezTo>
                  <a:cubicBezTo>
                    <a:pt x="133" y="335"/>
                    <a:pt x="160" y="376"/>
                    <a:pt x="160" y="422"/>
                  </a:cubicBezTo>
                  <a:cubicBezTo>
                    <a:pt x="160" y="519"/>
                    <a:pt x="160" y="519"/>
                    <a:pt x="160" y="519"/>
                  </a:cubicBezTo>
                  <a:cubicBezTo>
                    <a:pt x="160" y="539"/>
                    <a:pt x="152" y="558"/>
                    <a:pt x="141" y="575"/>
                  </a:cubicBezTo>
                  <a:cubicBezTo>
                    <a:pt x="137" y="582"/>
                    <a:pt x="135" y="591"/>
                    <a:pt x="137" y="601"/>
                  </a:cubicBezTo>
                  <a:cubicBezTo>
                    <a:pt x="140" y="612"/>
                    <a:pt x="149" y="622"/>
                    <a:pt x="161" y="624"/>
                  </a:cubicBezTo>
                  <a:cubicBezTo>
                    <a:pt x="182" y="629"/>
                    <a:pt x="201" y="613"/>
                    <a:pt x="201" y="593"/>
                  </a:cubicBezTo>
                  <a:cubicBezTo>
                    <a:pt x="201" y="585"/>
                    <a:pt x="199" y="578"/>
                    <a:pt x="194" y="573"/>
                  </a:cubicBezTo>
                  <a:cubicBezTo>
                    <a:pt x="182" y="558"/>
                    <a:pt x="177" y="538"/>
                    <a:pt x="177" y="519"/>
                  </a:cubicBezTo>
                  <a:cubicBezTo>
                    <a:pt x="177" y="422"/>
                    <a:pt x="177" y="422"/>
                    <a:pt x="177" y="422"/>
                  </a:cubicBezTo>
                  <a:cubicBezTo>
                    <a:pt x="177" y="376"/>
                    <a:pt x="204" y="335"/>
                    <a:pt x="245" y="313"/>
                  </a:cubicBezTo>
                  <a:cubicBezTo>
                    <a:pt x="295" y="286"/>
                    <a:pt x="330" y="233"/>
                    <a:pt x="330" y="17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s-C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23" name="Rectangle 10">
              <a:extLst>
                <a:ext uri="{FF2B5EF4-FFF2-40B4-BE49-F238E27FC236}">
                  <a16:creationId xmlns:a16="http://schemas.microsoft.com/office/drawing/2014/main" id="{09F764E0-9462-8A97-BF63-8406F7688F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23550" y="3972690"/>
              <a:ext cx="310399" cy="82367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es-C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6pPr>
              <a:lvl7pPr marL="2971800" indent="-2286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7pPr>
              <a:lvl8pPr marL="3429000" indent="-2286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8pPr>
              <a:lvl9pPr marL="3886200" indent="-2286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s-MX" altLang="ru-RU" sz="2600" b="1" dirty="0">
                  <a:solidFill>
                    <a:schemeClr val="bg2"/>
                  </a:solidFill>
                  <a:latin typeface="Open Sans Extrabold" panose="020B0604020202020204" pitchFamily="34" charset="0"/>
                </a:rPr>
                <a:t>5</a:t>
              </a:r>
              <a:endParaRPr lang="ru-RU" altLang="ru-RU" dirty="0">
                <a:solidFill>
                  <a:schemeClr val="bg2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90485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966693-1CCE-6854-ADA1-F9A70F5CB0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4FDF7D-750C-F12C-153E-46E9B3E99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4927" y="3056553"/>
            <a:ext cx="9642145" cy="744893"/>
          </a:xfrm>
        </p:spPr>
        <p:txBody>
          <a:bodyPr>
            <a:noAutofit/>
          </a:bodyPr>
          <a:lstStyle/>
          <a:p>
            <a:r>
              <a:rPr lang="es-ES" sz="6000" dirty="0"/>
              <a:t>Metodología</a:t>
            </a:r>
            <a:endParaRPr lang="es-CO" sz="6000" dirty="0"/>
          </a:p>
        </p:txBody>
      </p:sp>
    </p:spTree>
    <p:extLst>
      <p:ext uri="{BB962C8B-B14F-4D97-AF65-F5344CB8AC3E}">
        <p14:creationId xmlns:p14="http://schemas.microsoft.com/office/powerpoint/2010/main" val="28393464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67870F92-A619-4AE7-9C71-0BEA1D905990}"/>
              </a:ext>
            </a:extLst>
          </p:cNvPr>
          <p:cNvSpPr/>
          <p:nvPr/>
        </p:nvSpPr>
        <p:spPr>
          <a:xfrm>
            <a:off x="4535714" y="1741714"/>
            <a:ext cx="3120571" cy="266855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753CF15-BD13-4AD5-9725-0E1C5DAAF7CD}"/>
              </a:ext>
            </a:extLst>
          </p:cNvPr>
          <p:cNvSpPr txBox="1"/>
          <p:nvPr/>
        </p:nvSpPr>
        <p:spPr>
          <a:xfrm>
            <a:off x="4740563" y="2773792"/>
            <a:ext cx="2710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000" b="1" dirty="0">
                <a:solidFill>
                  <a:srgbClr val="035A93"/>
                </a:solidFill>
              </a:rPr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2492739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DD5EF4D-9777-DD64-2184-BE822ECA3C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3" r="20574" b="-2"/>
          <a:stretch>
            <a:fillRect/>
          </a:stretch>
        </p:blipFill>
        <p:spPr>
          <a:xfrm>
            <a:off x="6515100" y="1269586"/>
            <a:ext cx="4318274" cy="4318827"/>
          </a:xfrm>
          <a:prstGeom prst="flowChartConnector">
            <a:avLst/>
          </a:prstGeom>
          <a:noFill/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DE1053A-9130-86D8-FF9B-95AE5E1EBB2F}"/>
              </a:ext>
            </a:extLst>
          </p:cNvPr>
          <p:cNvSpPr txBox="1"/>
          <p:nvPr/>
        </p:nvSpPr>
        <p:spPr>
          <a:xfrm>
            <a:off x="982279" y="846573"/>
            <a:ext cx="4214588" cy="4141675"/>
          </a:xfrm>
          <a:prstGeom prst="rect">
            <a:avLst/>
          </a:prstGeom>
        </p:spPr>
        <p:txBody>
          <a:bodyPr>
            <a:noAutofit/>
          </a:bodyPr>
          <a:lstStyle/>
          <a:p>
            <a:pPr algn="just">
              <a:spcBef>
                <a:spcPts val="1000"/>
              </a:spcBef>
            </a:pPr>
            <a:r>
              <a:rPr lang="es-ES" sz="16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En el marco de la normatividad vigente y del compromiso de Fogafín con la comunicación clara y abierta, la entidad presentó la rendición de cuentas de su gestión anual mediante formatos </a:t>
            </a:r>
            <a:r>
              <a:rPr lang="es-ES" sz="1600" b="1" kern="12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innovadores, digitales y participativos </a:t>
            </a:r>
            <a:r>
              <a:rPr lang="es-ES" sz="16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que informaron, conectaron e involucraron activamente a la ciudadanía.</a:t>
            </a:r>
          </a:p>
          <a:p>
            <a:pPr algn="just">
              <a:spcBef>
                <a:spcPts val="1000"/>
              </a:spcBef>
            </a:pPr>
            <a:endParaRPr lang="es-ES" sz="1600" kern="12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endParaRPr>
          </a:p>
          <a:p>
            <a:pPr algn="just">
              <a:spcBef>
                <a:spcPts val="1000"/>
              </a:spcBef>
            </a:pPr>
            <a:r>
              <a:rPr lang="es-ES" sz="16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La Audiencia Pública se estructuró en componentes complementarios, con la finalidad de </a:t>
            </a:r>
            <a:r>
              <a:rPr lang="es-ES" sz="1600" b="1" kern="12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fortalecer la transparencia institucional, ampliar el alcance del mensaje y fomentar una participación más activa y diversa. </a:t>
            </a:r>
          </a:p>
        </p:txBody>
      </p:sp>
    </p:spTree>
    <p:extLst>
      <p:ext uri="{BB962C8B-B14F-4D97-AF65-F5344CB8AC3E}">
        <p14:creationId xmlns:p14="http://schemas.microsoft.com/office/powerpoint/2010/main" val="3027350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D432E-B468-72C0-A1D4-1086E0F24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ción de imagen 6">
            <a:extLst>
              <a:ext uri="{FF2B5EF4-FFF2-40B4-BE49-F238E27FC236}">
                <a16:creationId xmlns:a16="http://schemas.microsoft.com/office/drawing/2014/main" id="{FB53B71E-CC8C-6F2E-0F45-23FEC0B3335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4" b="8654"/>
          <a:stretch/>
        </p:blipFill>
        <p:spPr/>
      </p:pic>
      <p:sp>
        <p:nvSpPr>
          <p:cNvPr id="9" name="Título 8">
            <a:extLst>
              <a:ext uri="{FF2B5EF4-FFF2-40B4-BE49-F238E27FC236}">
                <a16:creationId xmlns:a16="http://schemas.microsoft.com/office/drawing/2014/main" id="{6A7B0106-EA04-7326-B72D-EF8F4EDE3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Cápsulas informativas</a:t>
            </a:r>
            <a:endParaRPr lang="es-CO" dirty="0"/>
          </a:p>
        </p:txBody>
      </p:sp>
      <p:sp>
        <p:nvSpPr>
          <p:cNvPr id="14" name="Marcador de texto 3">
            <a:extLst>
              <a:ext uri="{FF2B5EF4-FFF2-40B4-BE49-F238E27FC236}">
                <a16:creationId xmlns:a16="http://schemas.microsoft.com/office/drawing/2014/main" id="{52B77749-CE0E-42F1-8806-AC1FC96E9D8C}"/>
              </a:ext>
            </a:extLst>
          </p:cNvPr>
          <p:cNvSpPr txBox="1">
            <a:spLocks/>
          </p:cNvSpPr>
          <p:nvPr/>
        </p:nvSpPr>
        <p:spPr>
          <a:xfrm>
            <a:off x="6504486" y="2896854"/>
            <a:ext cx="4214588" cy="26510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Conoce a tu experto: los funcionarios presentaron y explicaron contenidos y datos exigidos por la </a:t>
            </a:r>
            <a:r>
              <a:rPr lang="es-MX" b="1" dirty="0">
                <a:solidFill>
                  <a:srgbClr val="B28A3F"/>
                </a:solidFill>
              </a:rPr>
              <a:t>Ley 1712 de 2014 </a:t>
            </a:r>
            <a:r>
              <a:rPr lang="es-MX" dirty="0"/>
              <a:t>(art. 9), el Artículo 31 de la </a:t>
            </a:r>
            <a:r>
              <a:rPr lang="es-MX" b="1" dirty="0">
                <a:solidFill>
                  <a:srgbClr val="B28A3F"/>
                </a:solidFill>
              </a:rPr>
              <a:t>Ley 2195 de 2022 </a:t>
            </a:r>
            <a:r>
              <a:rPr lang="es-MX" dirty="0"/>
              <a:t>y el inciso 3 de la </a:t>
            </a:r>
            <a:r>
              <a:rPr lang="es-MX" b="1" dirty="0">
                <a:solidFill>
                  <a:srgbClr val="B28A3F"/>
                </a:solidFill>
              </a:rPr>
              <a:t>Directiva 8 de 2022 </a:t>
            </a:r>
            <a:r>
              <a:rPr lang="es-MX" dirty="0"/>
              <a:t>de la Presidencia de la República.</a:t>
            </a:r>
            <a:endParaRPr lang="es-CO" dirty="0"/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8658575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5EDCD7-8422-24A5-330A-BF0DC4C8D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id="{B5DA8AAA-E73C-E585-AE4D-7A387F5E8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545" y="1080120"/>
            <a:ext cx="4214588" cy="1284225"/>
          </a:xfrm>
        </p:spPr>
        <p:txBody>
          <a:bodyPr/>
          <a:lstStyle/>
          <a:p>
            <a:r>
              <a:rPr lang="es-MX" dirty="0"/>
              <a:t>Carruseles explicativos</a:t>
            </a:r>
            <a:endParaRPr lang="es-CO" dirty="0"/>
          </a:p>
        </p:txBody>
      </p:sp>
      <p:sp>
        <p:nvSpPr>
          <p:cNvPr id="14" name="Marcador de texto 3">
            <a:extLst>
              <a:ext uri="{FF2B5EF4-FFF2-40B4-BE49-F238E27FC236}">
                <a16:creationId xmlns:a16="http://schemas.microsoft.com/office/drawing/2014/main" id="{A1A34835-2EC6-C126-25D8-117A2E48D6ED}"/>
              </a:ext>
            </a:extLst>
          </p:cNvPr>
          <p:cNvSpPr txBox="1">
            <a:spLocks/>
          </p:cNvSpPr>
          <p:nvPr/>
        </p:nvSpPr>
        <p:spPr>
          <a:xfrm>
            <a:off x="901545" y="2672737"/>
            <a:ext cx="4214588" cy="26510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Estas publicaciones presentaron de manera clara y técnica los</a:t>
            </a:r>
            <a:r>
              <a:rPr lang="es-ES" dirty="0"/>
              <a:t> contenidos y datos exigidos por la </a:t>
            </a:r>
            <a:r>
              <a:rPr lang="es-MX" b="1" dirty="0">
                <a:solidFill>
                  <a:srgbClr val="B28A3F"/>
                </a:solidFill>
              </a:rPr>
              <a:t>Ley 1712 de 2014 </a:t>
            </a:r>
            <a:r>
              <a:rPr lang="es-MX" dirty="0"/>
              <a:t>(art. 9), el Artículo 31 de la </a:t>
            </a:r>
            <a:r>
              <a:rPr lang="es-MX" b="1" dirty="0">
                <a:solidFill>
                  <a:srgbClr val="B28A3F"/>
                </a:solidFill>
              </a:rPr>
              <a:t>Ley 2195 de 2022 </a:t>
            </a:r>
            <a:r>
              <a:rPr lang="es-MX" dirty="0"/>
              <a:t>y el inciso 3 de la </a:t>
            </a:r>
            <a:r>
              <a:rPr lang="es-MX" b="1" dirty="0">
                <a:solidFill>
                  <a:srgbClr val="B28A3F"/>
                </a:solidFill>
              </a:rPr>
              <a:t>Directiva 8 de 2022 </a:t>
            </a:r>
            <a:r>
              <a:rPr lang="es-MX" dirty="0"/>
              <a:t>de la Presidencia de la República.</a:t>
            </a:r>
            <a:endParaRPr lang="es-CO" dirty="0"/>
          </a:p>
          <a:p>
            <a:endParaRPr lang="es-CO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44B4AF5-488A-5BD3-1C50-A8440BE910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650" y="1247065"/>
            <a:ext cx="1512937" cy="19109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C1D3C72-59D5-FFC2-64E4-908F0CBB9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6653" y="1247065"/>
            <a:ext cx="1440602" cy="19099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4E28FE0-C552-59BD-8638-0B85F100A3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6322" y="1248112"/>
            <a:ext cx="1533106" cy="19099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B184BC40-D83B-9560-AB80-89C39D2855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6416" y="3428999"/>
            <a:ext cx="1512937" cy="19322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35FF9E89-08BE-D22E-BA15-A5E90AEADD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6417" y="3429000"/>
            <a:ext cx="1584114" cy="19322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54134382-3A0B-4A12-A94B-10E4F12D80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37595" y="3428999"/>
            <a:ext cx="1579400" cy="19322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0033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F228640-72D8-7C9A-DA49-3CC1DFAB5C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212" r="-2" b="-2"/>
          <a:stretch>
            <a:fillRect/>
          </a:stretch>
        </p:blipFill>
        <p:spPr>
          <a:xfrm>
            <a:off x="6019070" y="1694405"/>
            <a:ext cx="5019934" cy="2847584"/>
          </a:xfrm>
          <a:custGeom>
            <a:avLst/>
            <a:gdLst>
              <a:gd name="connsiteX0" fmla="*/ 0 w 5225976"/>
              <a:gd name="connsiteY0" fmla="*/ 0 h 2964462"/>
              <a:gd name="connsiteX1" fmla="*/ 5225976 w 5225976"/>
              <a:gd name="connsiteY1" fmla="*/ 0 h 2964462"/>
              <a:gd name="connsiteX2" fmla="*/ 5225976 w 5225976"/>
              <a:gd name="connsiteY2" fmla="*/ 2964462 h 2964462"/>
              <a:gd name="connsiteX3" fmla="*/ 0 w 5225976"/>
              <a:gd name="connsiteY3" fmla="*/ 2964462 h 296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5976" h="2964462">
                <a:moveTo>
                  <a:pt x="0" y="0"/>
                </a:moveTo>
                <a:lnTo>
                  <a:pt x="5225976" y="0"/>
                </a:lnTo>
                <a:lnTo>
                  <a:pt x="5225976" y="2964462"/>
                </a:lnTo>
                <a:lnTo>
                  <a:pt x="0" y="2964462"/>
                </a:lnTo>
                <a:close/>
              </a:path>
            </a:pathLst>
          </a:custGeom>
          <a:noFill/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71CA5DE0-75D3-4786-A66D-C7DB0746F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886" y="442665"/>
            <a:ext cx="4214588" cy="1284225"/>
          </a:xfrm>
        </p:spPr>
        <p:txBody>
          <a:bodyPr anchor="b">
            <a:normAutofit/>
          </a:bodyPr>
          <a:lstStyle/>
          <a:p>
            <a:r>
              <a:rPr lang="es-ES" dirty="0"/>
              <a:t>Transmisión en vivo</a:t>
            </a:r>
            <a:endParaRPr lang="es-CO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7D58659-AD87-4CE1-80FC-C487A678E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1886" y="1890942"/>
            <a:ext cx="4417857" cy="2651047"/>
          </a:xfrm>
        </p:spPr>
        <p:txBody>
          <a:bodyPr>
            <a:noAutofit/>
          </a:bodyPr>
          <a:lstStyle/>
          <a:p>
            <a:r>
              <a:rPr lang="es-MX" sz="1600" b="1" dirty="0"/>
              <a:t>Fecha: </a:t>
            </a:r>
            <a:r>
              <a:rPr lang="es-MX" sz="1600" dirty="0"/>
              <a:t>martes</a:t>
            </a:r>
            <a:r>
              <a:rPr lang="es-MX" sz="1600" b="1" dirty="0"/>
              <a:t> </a:t>
            </a:r>
            <a:r>
              <a:rPr lang="es-MX" sz="1600" dirty="0"/>
              <a:t>23 de septiembre.</a:t>
            </a:r>
          </a:p>
          <a:p>
            <a:r>
              <a:rPr lang="es-MX" sz="1600" b="1" dirty="0"/>
              <a:t>Hora: </a:t>
            </a:r>
            <a:r>
              <a:rPr lang="es-MX" sz="1600" dirty="0"/>
              <a:t>10:00 a.m.</a:t>
            </a:r>
          </a:p>
          <a:p>
            <a:r>
              <a:rPr lang="es-MX" sz="1600" b="1" dirty="0"/>
              <a:t>Duración: </a:t>
            </a:r>
            <a:r>
              <a:rPr lang="es-MX" sz="1600" dirty="0"/>
              <a:t>30 minutos.</a:t>
            </a:r>
          </a:p>
          <a:p>
            <a:r>
              <a:rPr lang="es-MX" sz="1600" b="1" dirty="0"/>
              <a:t>Lugar de transmisión: </a:t>
            </a:r>
            <a:r>
              <a:rPr lang="es-MX" sz="1600" dirty="0"/>
              <a:t>Auditorio Fogafín</a:t>
            </a:r>
          </a:p>
          <a:p>
            <a:r>
              <a:rPr lang="es-CO" sz="1600" b="1" dirty="0"/>
              <a:t>Canales de transmisión: </a:t>
            </a:r>
            <a:r>
              <a:rPr lang="es-CO" sz="1600" dirty="0"/>
              <a:t>Facebook Live y </a:t>
            </a:r>
            <a:r>
              <a:rPr lang="es-CO" sz="1600" dirty="0" err="1"/>
              <a:t>Youtube</a:t>
            </a:r>
            <a:r>
              <a:rPr lang="es-CO" sz="1600" dirty="0"/>
              <a:t> Live</a:t>
            </a:r>
          </a:p>
          <a:p>
            <a:r>
              <a:rPr lang="es-CO" sz="1600" b="1" dirty="0"/>
              <a:t>Formato:</a:t>
            </a:r>
            <a:r>
              <a:rPr lang="es-CO" sz="1600" dirty="0"/>
              <a:t> </a:t>
            </a:r>
            <a:r>
              <a:rPr lang="es-CO" sz="1600" dirty="0" err="1"/>
              <a:t>videopodcast</a:t>
            </a:r>
            <a:endParaRPr lang="es-CO" sz="1600" dirty="0"/>
          </a:p>
          <a:p>
            <a:r>
              <a:rPr lang="es-CO" sz="1600" b="1" dirty="0"/>
              <a:t>Invitado: </a:t>
            </a:r>
            <a:r>
              <a:rPr lang="es-CO" sz="1600" dirty="0"/>
              <a:t>Aldemar Moreno, periodista económico, profesor y creador de contenido.</a:t>
            </a:r>
          </a:p>
          <a:p>
            <a:r>
              <a:rPr lang="es-CO" sz="1600" dirty="0"/>
              <a:t>Se contó con intérprete del lenguaje de señas.</a:t>
            </a:r>
            <a:endParaRPr lang="es-MX" sz="1600" dirty="0"/>
          </a:p>
        </p:txBody>
      </p:sp>
    </p:spTree>
    <p:extLst>
      <p:ext uri="{BB962C8B-B14F-4D97-AF65-F5344CB8AC3E}">
        <p14:creationId xmlns:p14="http://schemas.microsoft.com/office/powerpoint/2010/main" val="19037605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Fogafín">
      <a:dk1>
        <a:sysClr val="windowText" lastClr="000000"/>
      </a:dk1>
      <a:lt1>
        <a:sysClr val="window" lastClr="FFFFFF"/>
      </a:lt1>
      <a:dk2>
        <a:srgbClr val="006397"/>
      </a:dk2>
      <a:lt2>
        <a:srgbClr val="E7E6E6"/>
      </a:lt2>
      <a:accent1>
        <a:srgbClr val="006397"/>
      </a:accent1>
      <a:accent2>
        <a:srgbClr val="C0143B"/>
      </a:accent2>
      <a:accent3>
        <a:srgbClr val="638F2E"/>
      </a:accent3>
      <a:accent4>
        <a:srgbClr val="FFA100"/>
      </a:accent4>
      <a:accent5>
        <a:srgbClr val="00B0F0"/>
      </a:accent5>
      <a:accent6>
        <a:srgbClr val="6F3B55"/>
      </a:accent6>
      <a:hlink>
        <a:srgbClr val="48A1FA"/>
      </a:hlink>
      <a:folHlink>
        <a:srgbClr val="638F2E"/>
      </a:folHlink>
    </a:clrScheme>
    <a:fontScheme name="Personalizado 1">
      <a:majorFont>
        <a:latin typeface="Montserrat ExtraBold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7891</TotalTime>
  <Words>1742</Words>
  <Application>Microsoft Office PowerPoint</Application>
  <PresentationFormat>Panorámica</PresentationFormat>
  <Paragraphs>185</Paragraphs>
  <Slides>50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50</vt:i4>
      </vt:variant>
    </vt:vector>
  </HeadingPairs>
  <TitlesOfParts>
    <vt:vector size="57" baseType="lpstr">
      <vt:lpstr>Aptos</vt:lpstr>
      <vt:lpstr>Arial</vt:lpstr>
      <vt:lpstr>Calibri</vt:lpstr>
      <vt:lpstr>Montserrat Light</vt:lpstr>
      <vt:lpstr>Open Sans Extrabold</vt:lpstr>
      <vt:lpstr>Wingdings</vt:lpstr>
      <vt:lpstr>Tema de Office</vt:lpstr>
      <vt:lpstr>Informe de Audiencia Pública de Rendición de Cuentas  Gestión 2024</vt:lpstr>
      <vt:lpstr>Presentación de PowerPoint</vt:lpstr>
      <vt:lpstr>Contexto</vt:lpstr>
      <vt:lpstr>Presentación de PowerPoint</vt:lpstr>
      <vt:lpstr>Metodología</vt:lpstr>
      <vt:lpstr>Presentación de PowerPoint</vt:lpstr>
      <vt:lpstr>Cápsulas informativas</vt:lpstr>
      <vt:lpstr>Carruseles explicativos</vt:lpstr>
      <vt:lpstr>Transmisión en vivo</vt:lpstr>
      <vt:lpstr>Difusión posterior</vt:lpstr>
      <vt:lpstr>Participantes</vt:lpstr>
      <vt:lpstr>Temas</vt:lpstr>
      <vt:lpstr>Temas</vt:lpstr>
      <vt:lpstr>Etapas de ejecución</vt:lpstr>
      <vt:lpstr>Convocatoria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Publicación de contenidos en redes sociales</vt:lpstr>
      <vt:lpstr>Publicación de contenidos en redes sociales</vt:lpstr>
      <vt:lpstr>Publicación de contenidos en redes sociales</vt:lpstr>
      <vt:lpstr>Transmisión</vt:lpstr>
      <vt:lpstr>Difusión posterior</vt:lpstr>
      <vt:lpstr>Difusión posterior</vt:lpstr>
      <vt:lpstr>Interacción con la audiencia</vt:lpstr>
      <vt:lpstr>Presentación de PowerPoint</vt:lpstr>
      <vt:lpstr>Presentación de PowerPoint</vt:lpstr>
      <vt:lpstr>Presentación de PowerPoint</vt:lpstr>
      <vt:lpstr>Preguntas: </vt:lpstr>
      <vt:lpstr>Preguntas: </vt:lpstr>
      <vt:lpstr>Cifras de interacción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Conclusiones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Angie Tatiana Posso</dc:creator>
  <cp:lastModifiedBy>Valeria Isabel Nariño Rodríguez</cp:lastModifiedBy>
  <cp:revision>83</cp:revision>
  <dcterms:created xsi:type="dcterms:W3CDTF">2024-07-08T22:54:50Z</dcterms:created>
  <dcterms:modified xsi:type="dcterms:W3CDTF">2025-11-10T20:57:15Z</dcterms:modified>
</cp:coreProperties>
</file>