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721" r:id="rId6"/>
  </p:sldMasterIdLst>
  <p:notesMasterIdLst>
    <p:notesMasterId r:id="rId35"/>
  </p:notesMasterIdLst>
  <p:handoutMasterIdLst>
    <p:handoutMasterId r:id="rId36"/>
  </p:handoutMasterIdLst>
  <p:sldIdLst>
    <p:sldId id="256" r:id="rId7"/>
    <p:sldId id="259" r:id="rId8"/>
    <p:sldId id="273" r:id="rId9"/>
    <p:sldId id="4134" r:id="rId10"/>
    <p:sldId id="4135" r:id="rId11"/>
    <p:sldId id="4136" r:id="rId12"/>
    <p:sldId id="339" r:id="rId13"/>
    <p:sldId id="340" r:id="rId14"/>
    <p:sldId id="4147" r:id="rId15"/>
    <p:sldId id="4144" r:id="rId16"/>
    <p:sldId id="4145" r:id="rId17"/>
    <p:sldId id="4137" r:id="rId18"/>
    <p:sldId id="327" r:id="rId19"/>
    <p:sldId id="4397" r:id="rId20"/>
    <p:sldId id="266" r:id="rId21"/>
    <p:sldId id="4148" r:id="rId22"/>
    <p:sldId id="318" r:id="rId23"/>
    <p:sldId id="4401" r:id="rId24"/>
    <p:sldId id="269" r:id="rId25"/>
    <p:sldId id="4396" r:id="rId26"/>
    <p:sldId id="332" r:id="rId27"/>
    <p:sldId id="4140" r:id="rId28"/>
    <p:sldId id="334" r:id="rId29"/>
    <p:sldId id="4141" r:id="rId30"/>
    <p:sldId id="350" r:id="rId31"/>
    <p:sldId id="351" r:id="rId32"/>
    <p:sldId id="352" r:id="rId33"/>
    <p:sldId id="353"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257" userDrawn="1">
          <p15:clr>
            <a:srgbClr val="A4A3A4"/>
          </p15:clr>
        </p15:guide>
        <p15:guide id="3" pos="1232" userDrawn="1">
          <p15:clr>
            <a:srgbClr val="A4A3A4"/>
          </p15:clr>
        </p15:guide>
        <p15:guide id="4" pos="1164" userDrawn="1">
          <p15:clr>
            <a:srgbClr val="A4A3A4"/>
          </p15:clr>
        </p15:guide>
        <p15:guide id="5" orient="horz" pos="4269" userDrawn="1">
          <p15:clr>
            <a:srgbClr val="A4A3A4"/>
          </p15:clr>
        </p15:guide>
        <p15:guide id="6" orient="horz" pos="11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7CD63-1600-7FCD-533A-70A350C38686}" name="Nuvia Espitia Penuela" initials="NE" userId="S::Nespitia@fogafin.gov.co::5357581e-a78b-43f6-99fe-e91c03258b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B"/>
    <a:srgbClr val="006397"/>
    <a:srgbClr val="DAE2E3"/>
    <a:srgbClr val="638F2E"/>
    <a:srgbClr val="26B2A8"/>
    <a:srgbClr val="C55A11"/>
    <a:srgbClr val="BFBFBF"/>
    <a:srgbClr val="B28A3F"/>
    <a:srgbClr val="5F8AB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6" autoAdjust="0"/>
    <p:restoredTop sz="94660"/>
  </p:normalViewPr>
  <p:slideViewPr>
    <p:cSldViewPr snapToGrid="0">
      <p:cViewPr varScale="1">
        <p:scale>
          <a:sx n="73" d="100"/>
          <a:sy n="73" d="100"/>
        </p:scale>
        <p:origin x="1068" y="78"/>
      </p:cViewPr>
      <p:guideLst>
        <p:guide orient="horz" pos="731"/>
        <p:guide pos="257"/>
        <p:guide pos="1232"/>
        <p:guide pos="1164"/>
        <p:guide orient="horz" pos="4269"/>
        <p:guide orient="horz" pos="11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1796616082331E-2"/>
          <c:y val="8.7499437774610622E-3"/>
          <c:w val="0.98037676609105184"/>
          <c:h val="0.98031987963741529"/>
        </c:manualLayout>
      </c:layout>
      <c:doughnutChart>
        <c:varyColors val="1"/>
        <c:ser>
          <c:idx val="0"/>
          <c:order val="0"/>
          <c:tx>
            <c:strRef>
              <c:f>Sheet1!$B$1</c:f>
              <c:strCache>
                <c:ptCount val="1"/>
                <c:pt idx="0">
                  <c:v>Sales</c:v>
                </c:pt>
              </c:strCache>
            </c:strRef>
          </c:tx>
          <c:spPr>
            <a:ln>
              <a:noFill/>
            </a:ln>
          </c:spPr>
          <c:dPt>
            <c:idx val="0"/>
            <c:bubble3D val="0"/>
            <c:spPr>
              <a:solidFill>
                <a:srgbClr val="006397"/>
              </a:solidFill>
              <a:ln w="19050">
                <a:solidFill>
                  <a:srgbClr val="006397"/>
                </a:solidFill>
              </a:ln>
              <a:effectLst/>
            </c:spPr>
            <c:extLst>
              <c:ext xmlns:c16="http://schemas.microsoft.com/office/drawing/2014/chart" uri="{C3380CC4-5D6E-409C-BE32-E72D297353CC}">
                <c16:uniqueId val="{00000001-0E1B-4761-956C-FFEBCAEA0DDB}"/>
              </c:ext>
            </c:extLst>
          </c:dPt>
          <c:dPt>
            <c:idx val="1"/>
            <c:bubble3D val="0"/>
            <c:spPr>
              <a:solidFill>
                <a:srgbClr val="006397"/>
              </a:solidFill>
              <a:ln w="19050">
                <a:solidFill>
                  <a:srgbClr val="006397"/>
                </a:solidFill>
              </a:ln>
              <a:effectLst/>
            </c:spPr>
            <c:extLst>
              <c:ext xmlns:c16="http://schemas.microsoft.com/office/drawing/2014/chart" uri="{C3380CC4-5D6E-409C-BE32-E72D297353CC}">
                <c16:uniqueId val="{00000003-0E1B-4761-956C-FFEBCAEA0DDB}"/>
              </c:ext>
            </c:extLst>
          </c:dPt>
          <c:dPt>
            <c:idx val="2"/>
            <c:bubble3D val="0"/>
            <c:spPr>
              <a:solidFill>
                <a:srgbClr val="006397"/>
              </a:solidFill>
              <a:ln w="19050">
                <a:solidFill>
                  <a:srgbClr val="006397"/>
                </a:solidFill>
              </a:ln>
              <a:effectLst/>
            </c:spPr>
            <c:extLst>
              <c:ext xmlns:c16="http://schemas.microsoft.com/office/drawing/2014/chart" uri="{C3380CC4-5D6E-409C-BE32-E72D297353CC}">
                <c16:uniqueId val="{00000005-0E1B-4761-956C-FFEBCAEA0DDB}"/>
              </c:ext>
            </c:extLst>
          </c:dPt>
          <c:dPt>
            <c:idx val="3"/>
            <c:bubble3D val="0"/>
            <c:spPr>
              <a:solidFill>
                <a:srgbClr val="FFFFFF"/>
              </a:solidFill>
              <a:ln w="19050">
                <a:noFill/>
              </a:ln>
              <a:effectLst/>
            </c:spPr>
            <c:extLst>
              <c:ext xmlns:c16="http://schemas.microsoft.com/office/drawing/2014/chart" uri="{C3380CC4-5D6E-409C-BE32-E72D297353CC}">
                <c16:uniqueId val="{00000007-0E1B-4761-956C-FFEBCAEA0DDB}"/>
              </c:ext>
            </c:extLst>
          </c:dPt>
          <c:dPt>
            <c:idx val="4"/>
            <c:bubble3D val="0"/>
            <c:spPr>
              <a:noFill/>
              <a:ln w="19050">
                <a:noFill/>
              </a:ln>
              <a:effectLst/>
            </c:spPr>
            <c:extLst>
              <c:ext xmlns:c16="http://schemas.microsoft.com/office/drawing/2014/chart" uri="{C3380CC4-5D6E-409C-BE32-E72D297353CC}">
                <c16:uniqueId val="{00000009-0E1B-4761-956C-FFEBCAEA0DDB}"/>
              </c:ext>
            </c:extLst>
          </c:dPt>
          <c:dPt>
            <c:idx val="5"/>
            <c:bubble3D val="0"/>
            <c:spPr>
              <a:noFill/>
              <a:ln w="19050">
                <a:noFill/>
              </a:ln>
              <a:effectLst/>
            </c:spPr>
            <c:extLst>
              <c:ext xmlns:c16="http://schemas.microsoft.com/office/drawing/2014/chart" uri="{C3380CC4-5D6E-409C-BE32-E72D297353CC}">
                <c16:uniqueId val="{0000000B-0E1B-4761-956C-FFEBCAEA0DDB}"/>
              </c:ext>
            </c:extLst>
          </c:dPt>
          <c:dPt>
            <c:idx val="6"/>
            <c:bubble3D val="0"/>
            <c:spPr>
              <a:noFill/>
              <a:ln w="19050">
                <a:noFill/>
              </a:ln>
              <a:effectLst/>
            </c:spPr>
            <c:extLst>
              <c:ext xmlns:c16="http://schemas.microsoft.com/office/drawing/2014/chart" uri="{C3380CC4-5D6E-409C-BE32-E72D297353CC}">
                <c16:uniqueId val="{0000000D-0E1B-4761-956C-FFEBCAEA0DDB}"/>
              </c:ext>
            </c:extLst>
          </c:dPt>
          <c:dPt>
            <c:idx val="7"/>
            <c:bubble3D val="0"/>
            <c:spPr>
              <a:noFill/>
              <a:ln w="19050">
                <a:noFill/>
              </a:ln>
              <a:effectLst/>
            </c:spPr>
            <c:extLst>
              <c:ext xmlns:c16="http://schemas.microsoft.com/office/drawing/2014/chart" uri="{C3380CC4-5D6E-409C-BE32-E72D297353CC}">
                <c16:uniqueId val="{0000000F-0E1B-4761-956C-FFEBCAEA0DD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5</c:v>
                </c:pt>
                <c:pt idx="1">
                  <c:v>3</c:v>
                </c:pt>
                <c:pt idx="2">
                  <c:v>3</c:v>
                </c:pt>
                <c:pt idx="3">
                  <c:v>3</c:v>
                </c:pt>
                <c:pt idx="4">
                  <c:v>1</c:v>
                </c:pt>
                <c:pt idx="5">
                  <c:v>1</c:v>
                </c:pt>
                <c:pt idx="6">
                  <c:v>3</c:v>
                </c:pt>
                <c:pt idx="7">
                  <c:v>3</c:v>
                </c:pt>
              </c:numCache>
            </c:numRef>
          </c:val>
          <c:extLst>
            <c:ext xmlns:c16="http://schemas.microsoft.com/office/drawing/2014/chart" uri="{C3380CC4-5D6E-409C-BE32-E72D297353CC}">
              <c16:uniqueId val="{00000010-0E1B-4761-956C-FFEBCAEA0DDB}"/>
            </c:ext>
          </c:extLst>
        </c:ser>
        <c:dLbls>
          <c:showLegendKey val="0"/>
          <c:showVal val="0"/>
          <c:showCatName val="0"/>
          <c:showSerName val="0"/>
          <c:showPercent val="0"/>
          <c:showBubbleSize val="0"/>
          <c:showLeaderLines val="1"/>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1796616082331E-2"/>
          <c:y val="8.7499437774610622E-3"/>
          <c:w val="0.98037676609105184"/>
          <c:h val="0.98031987963741529"/>
        </c:manualLayout>
      </c:layout>
      <c:doughnutChart>
        <c:varyColors val="1"/>
        <c:ser>
          <c:idx val="0"/>
          <c:order val="0"/>
          <c:tx>
            <c:strRef>
              <c:f>Sheet1!$B$1</c:f>
              <c:strCache>
                <c:ptCount val="1"/>
                <c:pt idx="0">
                  <c:v>Sales</c:v>
                </c:pt>
              </c:strCache>
            </c:strRef>
          </c:tx>
          <c:spPr>
            <a:ln>
              <a:noFill/>
            </a:ln>
          </c:spPr>
          <c:dPt>
            <c:idx val="0"/>
            <c:bubble3D val="0"/>
            <c:spPr>
              <a:solidFill>
                <a:srgbClr val="006397"/>
              </a:solidFill>
              <a:ln w="19050">
                <a:solidFill>
                  <a:srgbClr val="006397"/>
                </a:solidFill>
              </a:ln>
              <a:effectLst/>
            </c:spPr>
            <c:extLst>
              <c:ext xmlns:c16="http://schemas.microsoft.com/office/drawing/2014/chart" uri="{C3380CC4-5D6E-409C-BE32-E72D297353CC}">
                <c16:uniqueId val="{00000001-6B44-4779-A765-98B28DFAD80C}"/>
              </c:ext>
            </c:extLst>
          </c:dPt>
          <c:dPt>
            <c:idx val="1"/>
            <c:bubble3D val="0"/>
            <c:spPr>
              <a:solidFill>
                <a:srgbClr val="006397"/>
              </a:solidFill>
              <a:ln w="19050">
                <a:solidFill>
                  <a:srgbClr val="006397"/>
                </a:solidFill>
              </a:ln>
              <a:effectLst/>
            </c:spPr>
            <c:extLst>
              <c:ext xmlns:c16="http://schemas.microsoft.com/office/drawing/2014/chart" uri="{C3380CC4-5D6E-409C-BE32-E72D297353CC}">
                <c16:uniqueId val="{00000003-6B44-4779-A765-98B28DFAD80C}"/>
              </c:ext>
            </c:extLst>
          </c:dPt>
          <c:dPt>
            <c:idx val="2"/>
            <c:bubble3D val="0"/>
            <c:spPr>
              <a:solidFill>
                <a:srgbClr val="006397"/>
              </a:solidFill>
              <a:ln w="19050">
                <a:solidFill>
                  <a:srgbClr val="006397"/>
                </a:solidFill>
              </a:ln>
              <a:effectLst/>
            </c:spPr>
            <c:extLst>
              <c:ext xmlns:c16="http://schemas.microsoft.com/office/drawing/2014/chart" uri="{C3380CC4-5D6E-409C-BE32-E72D297353CC}">
                <c16:uniqueId val="{00000005-6B44-4779-A765-98B28DFAD80C}"/>
              </c:ext>
            </c:extLst>
          </c:dPt>
          <c:dPt>
            <c:idx val="3"/>
            <c:bubble3D val="0"/>
            <c:spPr>
              <a:solidFill>
                <a:srgbClr val="FFFFFF"/>
              </a:solidFill>
              <a:ln w="19050">
                <a:noFill/>
              </a:ln>
              <a:effectLst/>
            </c:spPr>
            <c:extLst>
              <c:ext xmlns:c16="http://schemas.microsoft.com/office/drawing/2014/chart" uri="{C3380CC4-5D6E-409C-BE32-E72D297353CC}">
                <c16:uniqueId val="{00000007-6B44-4779-A765-98B28DFAD80C}"/>
              </c:ext>
            </c:extLst>
          </c:dPt>
          <c:dPt>
            <c:idx val="4"/>
            <c:bubble3D val="0"/>
            <c:spPr>
              <a:noFill/>
              <a:ln w="19050">
                <a:noFill/>
              </a:ln>
              <a:effectLst/>
            </c:spPr>
            <c:extLst>
              <c:ext xmlns:c16="http://schemas.microsoft.com/office/drawing/2014/chart" uri="{C3380CC4-5D6E-409C-BE32-E72D297353CC}">
                <c16:uniqueId val="{00000009-6B44-4779-A765-98B28DFAD80C}"/>
              </c:ext>
            </c:extLst>
          </c:dPt>
          <c:dPt>
            <c:idx val="5"/>
            <c:bubble3D val="0"/>
            <c:spPr>
              <a:noFill/>
              <a:ln w="19050">
                <a:noFill/>
              </a:ln>
              <a:effectLst/>
            </c:spPr>
            <c:extLst>
              <c:ext xmlns:c16="http://schemas.microsoft.com/office/drawing/2014/chart" uri="{C3380CC4-5D6E-409C-BE32-E72D297353CC}">
                <c16:uniqueId val="{0000000B-6B44-4779-A765-98B28DFAD80C}"/>
              </c:ext>
            </c:extLst>
          </c:dPt>
          <c:dPt>
            <c:idx val="6"/>
            <c:bubble3D val="0"/>
            <c:spPr>
              <a:noFill/>
              <a:ln w="19050">
                <a:noFill/>
              </a:ln>
              <a:effectLst/>
            </c:spPr>
            <c:extLst>
              <c:ext xmlns:c16="http://schemas.microsoft.com/office/drawing/2014/chart" uri="{C3380CC4-5D6E-409C-BE32-E72D297353CC}">
                <c16:uniqueId val="{0000000D-6B44-4779-A765-98B28DFAD80C}"/>
              </c:ext>
            </c:extLst>
          </c:dPt>
          <c:dPt>
            <c:idx val="7"/>
            <c:bubble3D val="0"/>
            <c:spPr>
              <a:noFill/>
              <a:ln w="19050">
                <a:noFill/>
              </a:ln>
              <a:effectLst/>
            </c:spPr>
            <c:extLst>
              <c:ext xmlns:c16="http://schemas.microsoft.com/office/drawing/2014/chart" uri="{C3380CC4-5D6E-409C-BE32-E72D297353CC}">
                <c16:uniqueId val="{0000000F-6B44-4779-A765-98B28DFAD80C}"/>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5</c:v>
                </c:pt>
                <c:pt idx="1">
                  <c:v>3</c:v>
                </c:pt>
                <c:pt idx="2">
                  <c:v>3</c:v>
                </c:pt>
                <c:pt idx="3">
                  <c:v>3</c:v>
                </c:pt>
                <c:pt idx="4">
                  <c:v>1</c:v>
                </c:pt>
                <c:pt idx="5">
                  <c:v>1</c:v>
                </c:pt>
                <c:pt idx="6">
                  <c:v>3</c:v>
                </c:pt>
                <c:pt idx="7">
                  <c:v>3</c:v>
                </c:pt>
              </c:numCache>
            </c:numRef>
          </c:val>
          <c:extLst>
            <c:ext xmlns:c16="http://schemas.microsoft.com/office/drawing/2014/chart" uri="{C3380CC4-5D6E-409C-BE32-E72D297353CC}">
              <c16:uniqueId val="{00000010-6B44-4779-A765-98B28DFAD80C}"/>
            </c:ext>
          </c:extLst>
        </c:ser>
        <c:dLbls>
          <c:showLegendKey val="0"/>
          <c:showVal val="0"/>
          <c:showCatName val="0"/>
          <c:showSerName val="0"/>
          <c:showPercent val="0"/>
          <c:showBubbleSize val="0"/>
          <c:showLeaderLines val="1"/>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Title 01</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Sheet1!$B$2:$B$5</c:f>
              <c:numCache>
                <c:formatCode>General</c:formatCode>
                <c:ptCount val="4"/>
                <c:pt idx="0">
                  <c:v>2</c:v>
                </c:pt>
              </c:numCache>
            </c:numRef>
          </c:val>
          <c:extLst>
            <c:ext xmlns:c16="http://schemas.microsoft.com/office/drawing/2014/chart" uri="{C3380CC4-5D6E-409C-BE32-E72D297353CC}">
              <c16:uniqueId val="{00000000-B0AC-4EA6-B300-4DE513FBBE0D}"/>
            </c:ext>
          </c:extLst>
        </c:ser>
        <c:ser>
          <c:idx val="1"/>
          <c:order val="1"/>
          <c:tx>
            <c:strRef>
              <c:f>Sheet1!$C$1</c:f>
              <c:strCache>
                <c:ptCount val="1"/>
                <c:pt idx="0">
                  <c:v>Title 02</c:v>
                </c:pt>
              </c:strCache>
            </c:strRef>
          </c:tx>
          <c:spPr>
            <a:solidFill>
              <a:srgbClr val="E24956"/>
            </a:solidFill>
            <a:ln>
              <a:solidFill>
                <a:srgbClr val="92D050"/>
              </a:solid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2-B0AC-4EA6-B300-4DE513FBBE0D}"/>
              </c:ext>
            </c:extLst>
          </c:dPt>
          <c:cat>
            <c:numRef>
              <c:f>Sheet1!$A$2:$A$5</c:f>
              <c:numCache>
                <c:formatCode>General</c:formatCode>
                <c:ptCount val="4"/>
                <c:pt idx="0">
                  <c:v>2017</c:v>
                </c:pt>
              </c:numCache>
            </c:numRef>
          </c:cat>
          <c:val>
            <c:numRef>
              <c:f>Sheet1!$C$2:$C$5</c:f>
              <c:numCache>
                <c:formatCode>General</c:formatCode>
                <c:ptCount val="4"/>
                <c:pt idx="0">
                  <c:v>3</c:v>
                </c:pt>
              </c:numCache>
            </c:numRef>
          </c:val>
          <c:extLst>
            <c:ext xmlns:c16="http://schemas.microsoft.com/office/drawing/2014/chart" uri="{C3380CC4-5D6E-409C-BE32-E72D297353CC}">
              <c16:uniqueId val="{00000003-B0AC-4EA6-B300-4DE513FBBE0D}"/>
            </c:ext>
          </c:extLst>
        </c:ser>
        <c:ser>
          <c:idx val="2"/>
          <c:order val="2"/>
          <c:tx>
            <c:strRef>
              <c:f>Sheet1!$D$1</c:f>
              <c:strCache>
                <c:ptCount val="1"/>
                <c:pt idx="0">
                  <c:v>Title 03</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Sheet1!$D$2:$D$5</c:f>
              <c:numCache>
                <c:formatCode>General</c:formatCode>
                <c:ptCount val="4"/>
                <c:pt idx="0">
                  <c:v>4</c:v>
                </c:pt>
              </c:numCache>
            </c:numRef>
          </c:val>
          <c:extLst>
            <c:ext xmlns:c16="http://schemas.microsoft.com/office/drawing/2014/chart" uri="{C3380CC4-5D6E-409C-BE32-E72D297353CC}">
              <c16:uniqueId val="{00000004-B0AC-4EA6-B300-4DE513FBBE0D}"/>
            </c:ext>
          </c:extLst>
        </c:ser>
        <c:dLbls>
          <c:showLegendKey val="0"/>
          <c:showVal val="0"/>
          <c:showCatName val="0"/>
          <c:showSerName val="0"/>
          <c:showPercent val="0"/>
          <c:showBubbleSize val="0"/>
        </c:dLbls>
        <c:gapWidth val="120"/>
        <c:overlap val="-20"/>
        <c:axId val="-1563850880"/>
        <c:axId val="-1563842720"/>
      </c:barChart>
      <c:catAx>
        <c:axId val="-1563850880"/>
        <c:scaling>
          <c:orientation val="minMax"/>
        </c:scaling>
        <c:delete val="1"/>
        <c:axPos val="b"/>
        <c:numFmt formatCode="General" sourceLinked="1"/>
        <c:majorTickMark val="none"/>
        <c:minorTickMark val="none"/>
        <c:tickLblPos val="nextTo"/>
        <c:crossAx val="-1563842720"/>
        <c:crosses val="autoZero"/>
        <c:auto val="1"/>
        <c:lblAlgn val="ctr"/>
        <c:lblOffset val="100"/>
        <c:noMultiLvlLbl val="0"/>
      </c:catAx>
      <c:valAx>
        <c:axId val="-1563842720"/>
        <c:scaling>
          <c:orientation val="minMax"/>
          <c:max val="6"/>
        </c:scaling>
        <c:delete val="1"/>
        <c:axPos val="l"/>
        <c:numFmt formatCode="General" sourceLinked="1"/>
        <c:majorTickMark val="none"/>
        <c:minorTickMark val="none"/>
        <c:tickLblPos val="nextTo"/>
        <c:crossAx val="-156385088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200" b="0" i="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Title 01</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Sheet1!$B$2:$B$5</c:f>
              <c:numCache>
                <c:formatCode>General</c:formatCode>
                <c:ptCount val="4"/>
                <c:pt idx="0">
                  <c:v>2</c:v>
                </c:pt>
              </c:numCache>
            </c:numRef>
          </c:val>
          <c:extLst>
            <c:ext xmlns:c16="http://schemas.microsoft.com/office/drawing/2014/chart" uri="{C3380CC4-5D6E-409C-BE32-E72D297353CC}">
              <c16:uniqueId val="{00000000-9663-4299-A188-3D519883FB2C}"/>
            </c:ext>
          </c:extLst>
        </c:ser>
        <c:ser>
          <c:idx val="1"/>
          <c:order val="1"/>
          <c:tx>
            <c:strRef>
              <c:f>Sheet1!$C$1</c:f>
              <c:strCache>
                <c:ptCount val="1"/>
                <c:pt idx="0">
                  <c:v>Title 02</c:v>
                </c:pt>
              </c:strCache>
            </c:strRef>
          </c:tx>
          <c:spPr>
            <a:solidFill>
              <a:srgbClr val="E24956"/>
            </a:solidFill>
            <a:ln>
              <a:solidFill>
                <a:srgbClr val="92D050"/>
              </a:solid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2-9663-4299-A188-3D519883FB2C}"/>
              </c:ext>
            </c:extLst>
          </c:dPt>
          <c:cat>
            <c:numRef>
              <c:f>Sheet1!$A$2:$A$5</c:f>
              <c:numCache>
                <c:formatCode>General</c:formatCode>
                <c:ptCount val="4"/>
                <c:pt idx="0">
                  <c:v>2017</c:v>
                </c:pt>
              </c:numCache>
            </c:numRef>
          </c:cat>
          <c:val>
            <c:numRef>
              <c:f>Sheet1!$C$2:$C$5</c:f>
              <c:numCache>
                <c:formatCode>General</c:formatCode>
                <c:ptCount val="4"/>
                <c:pt idx="0">
                  <c:v>3</c:v>
                </c:pt>
              </c:numCache>
            </c:numRef>
          </c:val>
          <c:extLst>
            <c:ext xmlns:c16="http://schemas.microsoft.com/office/drawing/2014/chart" uri="{C3380CC4-5D6E-409C-BE32-E72D297353CC}">
              <c16:uniqueId val="{00000003-9663-4299-A188-3D519883FB2C}"/>
            </c:ext>
          </c:extLst>
        </c:ser>
        <c:ser>
          <c:idx val="2"/>
          <c:order val="2"/>
          <c:tx>
            <c:strRef>
              <c:f>Sheet1!$D$1</c:f>
              <c:strCache>
                <c:ptCount val="1"/>
                <c:pt idx="0">
                  <c:v>Title 03</c:v>
                </c:pt>
              </c:strCache>
            </c:strRef>
          </c:tx>
          <c:spPr>
            <a:solidFill>
              <a:srgbClr val="92D050"/>
            </a:solidFill>
            <a:ln>
              <a:solidFill>
                <a:srgbClr val="92D050"/>
              </a:solidFill>
            </a:ln>
            <a:effectLst/>
          </c:spPr>
          <c:invertIfNegative val="0"/>
          <c:cat>
            <c:numRef>
              <c:f>Sheet1!$A$2:$A$5</c:f>
              <c:numCache>
                <c:formatCode>General</c:formatCode>
                <c:ptCount val="4"/>
                <c:pt idx="0">
                  <c:v>2017</c:v>
                </c:pt>
              </c:numCache>
            </c:numRef>
          </c:cat>
          <c:val>
            <c:numRef>
              <c:f>Sheet1!$D$2:$D$5</c:f>
              <c:numCache>
                <c:formatCode>General</c:formatCode>
                <c:ptCount val="4"/>
                <c:pt idx="0">
                  <c:v>4</c:v>
                </c:pt>
              </c:numCache>
            </c:numRef>
          </c:val>
          <c:extLst>
            <c:ext xmlns:c16="http://schemas.microsoft.com/office/drawing/2014/chart" uri="{C3380CC4-5D6E-409C-BE32-E72D297353CC}">
              <c16:uniqueId val="{00000004-9663-4299-A188-3D519883FB2C}"/>
            </c:ext>
          </c:extLst>
        </c:ser>
        <c:dLbls>
          <c:showLegendKey val="0"/>
          <c:showVal val="0"/>
          <c:showCatName val="0"/>
          <c:showSerName val="0"/>
          <c:showPercent val="0"/>
          <c:showBubbleSize val="0"/>
        </c:dLbls>
        <c:gapWidth val="120"/>
        <c:overlap val="-20"/>
        <c:axId val="-1563850880"/>
        <c:axId val="-1563842720"/>
      </c:barChart>
      <c:catAx>
        <c:axId val="-1563850880"/>
        <c:scaling>
          <c:orientation val="minMax"/>
        </c:scaling>
        <c:delete val="1"/>
        <c:axPos val="b"/>
        <c:numFmt formatCode="General" sourceLinked="1"/>
        <c:majorTickMark val="none"/>
        <c:minorTickMark val="none"/>
        <c:tickLblPos val="nextTo"/>
        <c:crossAx val="-1563842720"/>
        <c:crosses val="autoZero"/>
        <c:auto val="1"/>
        <c:lblAlgn val="ctr"/>
        <c:lblOffset val="100"/>
        <c:noMultiLvlLbl val="0"/>
      </c:catAx>
      <c:valAx>
        <c:axId val="-1563842720"/>
        <c:scaling>
          <c:orientation val="minMax"/>
          <c:max val="6"/>
        </c:scaling>
        <c:delete val="1"/>
        <c:axPos val="l"/>
        <c:numFmt formatCode="General" sourceLinked="1"/>
        <c:majorTickMark val="none"/>
        <c:minorTickMark val="none"/>
        <c:tickLblPos val="nextTo"/>
        <c:crossAx val="-156385088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200" b="0" i="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9A63A3E-BB27-ED07-06DD-E025488F7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84F2FCD-4BC3-5EDA-9347-4B3F232B3D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80D01-2582-4B32-B5B3-2902046229FE}" type="datetimeFigureOut">
              <a:rPr lang="es-CO" smtClean="0"/>
              <a:t>26/02/2026</a:t>
            </a:fld>
            <a:endParaRPr lang="es-CO"/>
          </a:p>
        </p:txBody>
      </p:sp>
      <p:sp>
        <p:nvSpPr>
          <p:cNvPr id="4" name="Marcador de pie de página 3">
            <a:extLst>
              <a:ext uri="{FF2B5EF4-FFF2-40B4-BE49-F238E27FC236}">
                <a16:creationId xmlns:a16="http://schemas.microsoft.com/office/drawing/2014/main" id="{9D3A53D3-62A6-7D0D-37F7-9ED3A6683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39FF41D-5BA6-0198-A796-88E1A1FDC5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B40C10-2BC0-40C3-87D8-9649D027EC0B}" type="slidenum">
              <a:rPr lang="es-CO" smtClean="0"/>
              <a:t>‹Nº›</a:t>
            </a:fld>
            <a:endParaRPr lang="es-CO"/>
          </a:p>
        </p:txBody>
      </p:sp>
    </p:spTree>
    <p:extLst>
      <p:ext uri="{BB962C8B-B14F-4D97-AF65-F5344CB8AC3E}">
        <p14:creationId xmlns:p14="http://schemas.microsoft.com/office/powerpoint/2010/main" val="285625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673D6-0B71-4F2E-A689-71C6CDAFB285}" type="datetimeFigureOut">
              <a:rPr lang="es-CO" smtClean="0"/>
              <a:t>26/02/2026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8325A-3195-4FB6-A35E-30C371D0CD8E}" type="slidenum">
              <a:rPr lang="es-CO" smtClean="0"/>
              <a:t>‹Nº›</a:t>
            </a:fld>
            <a:endParaRPr lang="es-CO"/>
          </a:p>
        </p:txBody>
      </p:sp>
    </p:spTree>
    <p:extLst>
      <p:ext uri="{BB962C8B-B14F-4D97-AF65-F5344CB8AC3E}">
        <p14:creationId xmlns:p14="http://schemas.microsoft.com/office/powerpoint/2010/main" val="1386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BB71A-5CFE-4E36-AD3F-697D82B5E7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54E9F7-C94F-C5B1-28C0-561D93FB36C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BE8CF1-F4B1-7B3F-9E82-D7B329A2D342}"/>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3AF6D8EB-B2C1-2F93-E191-A450C85637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8325A-3195-4FB6-A35E-30C371D0CD8E}"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827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BB71A-5CFE-4E36-AD3F-697D82B5E7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54E9F7-C94F-C5B1-28C0-561D93FB36C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BE8CF1-F4B1-7B3F-9E82-D7B329A2D342}"/>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3AF6D8EB-B2C1-2F93-E191-A450C85637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8325A-3195-4FB6-A35E-30C371D0CD8E}" type="slidenum">
              <a:rPr kumimoji="0" lang="es-C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827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528325A-3195-4FB6-A35E-30C371D0CD8E}" type="slidenum">
              <a:rPr lang="es-CO" smtClean="0"/>
              <a:t>19</a:t>
            </a:fld>
            <a:endParaRPr lang="es-CO"/>
          </a:p>
        </p:txBody>
      </p:sp>
    </p:spTree>
    <p:extLst>
      <p:ext uri="{BB962C8B-B14F-4D97-AF65-F5344CB8AC3E}">
        <p14:creationId xmlns:p14="http://schemas.microsoft.com/office/powerpoint/2010/main" val="289021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528325A-3195-4FB6-A35E-30C371D0CD8E}" type="slidenum">
              <a:rPr lang="es-CO" smtClean="0"/>
              <a:t>26</a:t>
            </a:fld>
            <a:endParaRPr lang="es-CO"/>
          </a:p>
        </p:txBody>
      </p:sp>
    </p:spTree>
    <p:extLst>
      <p:ext uri="{BB962C8B-B14F-4D97-AF65-F5344CB8AC3E}">
        <p14:creationId xmlns:p14="http://schemas.microsoft.com/office/powerpoint/2010/main" val="3512249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3" name="Rectángulo 2">
            <a:extLst>
              <a:ext uri="{FF2B5EF4-FFF2-40B4-BE49-F238E27FC236}">
                <a16:creationId xmlns:a16="http://schemas.microsoft.com/office/drawing/2014/main" id="{A808BCEA-0515-9E55-E559-495D8E725482}"/>
              </a:ext>
            </a:extLst>
          </p:cNvPr>
          <p:cNvSpPr/>
          <p:nvPr userDrawn="1"/>
        </p:nvSpPr>
        <p:spPr>
          <a:xfrm>
            <a:off x="4224223" y="228600"/>
            <a:ext cx="4214588" cy="1284225"/>
          </a:xfrm>
          <a:prstGeom prst="rect">
            <a:avLst/>
          </a:prstGeom>
          <a:solidFill>
            <a:srgbClr val="015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60D7D2F7-5335-E7F3-3EBB-033E84FE60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26/02/2026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Título 1">
            <a:extLst>
              <a:ext uri="{FF2B5EF4-FFF2-40B4-BE49-F238E27FC236}">
                <a16:creationId xmlns:a16="http://schemas.microsoft.com/office/drawing/2014/main" id="{7007CDAB-E1A7-4EC9-8C03-4F082442F2AF}"/>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chemeClr val="bg1"/>
                </a:solidFill>
              </a:rPr>
              <a:t>Haga clic para título del patrón</a:t>
            </a:r>
            <a:endParaRPr lang="es-CO">
              <a:solidFill>
                <a:schemeClr val="bg1"/>
              </a:solidFill>
            </a:endParaRPr>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41267A1-D289-4378-8AA7-EB7FE6DBC9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7965" y="533388"/>
            <a:ext cx="2662820" cy="780799"/>
          </a:xfrm>
          <a:prstGeom prst="rect">
            <a:avLst/>
          </a:prstGeom>
        </p:spPr>
      </p:pic>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spc="600">
                <a:solidFill>
                  <a:srgbClr val="0E4070"/>
                </a:solidFill>
              </a:rPr>
              <a:t>www.fogafin.gov.co/</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995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spc="600">
                <a:solidFill>
                  <a:schemeClr val="bg1"/>
                </a:solidFill>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AB4B18A-4AE6-3FF4-5122-A9E828E1578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43103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ndo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0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C77D9-6DA4-4412-767B-579885B4E4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524EE71-3936-AC9B-F7EB-A6E4ECB32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3AEAA2A-EE86-8E28-C65E-CB51736777C3}"/>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2F3EEDB4-2D0E-B9A6-F08B-994AB3BC2E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006C0A1-C8CE-FC13-3C48-EA385FEC5FAB}"/>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24967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A48AC-2030-8C44-E778-8D758EB333B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A5C8061-3E3F-7C68-9ABE-6B88F04E27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F67331-C99A-EC2A-CB31-AB4B36C57A41}"/>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F27EAFC8-A409-BDDA-DF77-1350AD399D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2A42F0-B983-14A5-5799-D730E6AA7BD8}"/>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186321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A737A-7C39-C041-946C-965F63A083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690A8E0-791D-BB38-4E01-ADDEADA72D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7BAA91-B706-D4C2-08CB-B5D4CE2D62F6}"/>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729C7CD4-C93B-B93C-5721-1D41724F576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576BD6-CBC0-5F2F-207F-C5E52A39A36E}"/>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4054391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B544-5C91-BCA1-A692-FC4F39C82C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1AA6CF7-CEA9-E3A7-B685-5CD07931463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48D6D4D-C991-7B32-7D8A-7D2507EBC5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E535997-B25B-C382-FF91-F40FFF7BD5F9}"/>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6" name="Marcador de pie de página 5">
            <a:extLst>
              <a:ext uri="{FF2B5EF4-FFF2-40B4-BE49-F238E27FC236}">
                <a16:creationId xmlns:a16="http://schemas.microsoft.com/office/drawing/2014/main" id="{67490F68-0595-2680-4EB3-0B40EF33DCE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9848624-E379-3D08-9BD0-69DCC85A4FC4}"/>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0617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A8D74-2966-4A0E-F255-92B3FD5B7F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22A610-B78C-523A-D1E4-26B8C05B5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CAEB8A-28BE-2585-1006-ACE81A04F3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539E840-8E50-DA85-9FD2-D46694AA1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475EC7-7D01-8447-13E2-56F9CF68FF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A161DB3-87FA-2254-00DC-9B6EEAC67A0A}"/>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8" name="Marcador de pie de página 7">
            <a:extLst>
              <a:ext uri="{FF2B5EF4-FFF2-40B4-BE49-F238E27FC236}">
                <a16:creationId xmlns:a16="http://schemas.microsoft.com/office/drawing/2014/main" id="{87412CAD-CBAE-6B93-7C12-6FBDD7469BB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0EEBD15-18A9-886F-31EF-9C79D2D04270}"/>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41760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406C7-A6A9-4C22-6B5E-F5A5F692C8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4FF6722-D937-6196-C0B3-2D532FA45FF5}"/>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4" name="Marcador de pie de página 3">
            <a:extLst>
              <a:ext uri="{FF2B5EF4-FFF2-40B4-BE49-F238E27FC236}">
                <a16:creationId xmlns:a16="http://schemas.microsoft.com/office/drawing/2014/main" id="{61D9C625-EFA3-360F-2CC3-415DBA61BC5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B7D3FC9-C099-D0C1-BB33-7F861ADBDE08}"/>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72859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1" name="Gráfico 10">
            <a:extLst>
              <a:ext uri="{FF2B5EF4-FFF2-40B4-BE49-F238E27FC236}">
                <a16:creationId xmlns:a16="http://schemas.microsoft.com/office/drawing/2014/main" id="{072A3F95-F332-457A-BF73-97FE90CA0A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490" y="5555549"/>
            <a:ext cx="2492820" cy="730951"/>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4AEBF9-36B8-7BEC-0140-8B371DE9781F}"/>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3" name="Marcador de pie de página 2">
            <a:extLst>
              <a:ext uri="{FF2B5EF4-FFF2-40B4-BE49-F238E27FC236}">
                <a16:creationId xmlns:a16="http://schemas.microsoft.com/office/drawing/2014/main" id="{DD966A4D-F565-9BE6-7E03-684CD9CB100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120FFEB-9906-C5A0-A27B-143AB9F1A869}"/>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142095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21232-A3C1-39C2-C63C-7D4F455D00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55CD31-D48D-29E7-C64F-B31CBF07C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B36FF1B-B313-696B-6333-D945D98D6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28D803-9286-89F5-87E4-B11CC287D0AE}"/>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6" name="Marcador de pie de página 5">
            <a:extLst>
              <a:ext uri="{FF2B5EF4-FFF2-40B4-BE49-F238E27FC236}">
                <a16:creationId xmlns:a16="http://schemas.microsoft.com/office/drawing/2014/main" id="{FCA38CB0-78F2-7EEA-BAF1-BFE1F5E98D4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0417630-1800-CDC0-DA90-72ABC9E0221B}"/>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2713756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5DF4B-4D59-1D33-B621-5D47A8D52D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42F3463-7F41-78BE-43A5-48559B1F7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D6B5BB7-14AC-BA66-7CC0-91CCDB3BE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9D124B-0095-BD9D-5E1E-B7780669C8BD}"/>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6" name="Marcador de pie de página 5">
            <a:extLst>
              <a:ext uri="{FF2B5EF4-FFF2-40B4-BE49-F238E27FC236}">
                <a16:creationId xmlns:a16="http://schemas.microsoft.com/office/drawing/2014/main" id="{73653CE9-5ADE-A925-22C4-191B0967BE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8EA3F6A-A58E-B7A4-9099-10853CDC5442}"/>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3427818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53A04-7F77-931F-5A36-4724859B50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22B653E-66F7-2E12-B36B-00CC0C05DA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6A47935-8D6F-1A5E-258D-86E4699B6CD1}"/>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F47873B0-E4BC-7E76-7248-759747774F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ECC2FFD-4E77-B6F1-0A79-E1B535150889}"/>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575187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AD31AD-9D02-CC68-6759-A346B80448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85C71FB-9B6E-45DF-204A-4DE98DEE60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C833177-6CE5-53A8-F776-717254AC9AA8}"/>
              </a:ext>
            </a:extLst>
          </p:cNvPr>
          <p:cNvSpPr>
            <a:spLocks noGrp="1"/>
          </p:cNvSpPr>
          <p:nvPr>
            <p:ph type="dt" sz="half" idx="10"/>
          </p:nvPr>
        </p:nvSpPr>
        <p:spPr/>
        <p:txBody>
          <a:body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4ADC4083-B718-DBD1-C292-263421054A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FD609A-E3D8-F26C-6624-2C5C04212DF1}"/>
              </a:ext>
            </a:extLst>
          </p:cNvPr>
          <p:cNvSpPr>
            <a:spLocks noGrp="1"/>
          </p:cNvSpPr>
          <p:nvPr>
            <p:ph type="sldNum" sz="quarter" idx="12"/>
          </p:nvPr>
        </p:nvSpPr>
        <p:spPr/>
        <p:txBody>
          <a:bodyPr/>
          <a:lstStyle/>
          <a:p>
            <a:fld id="{70F1D36A-F820-4F45-A54B-40141F9C3D97}" type="slidenum">
              <a:rPr lang="es-CO" smtClean="0"/>
              <a:t>‹Nº›</a:t>
            </a:fld>
            <a:endParaRPr lang="es-CO"/>
          </a:p>
        </p:txBody>
      </p:sp>
    </p:spTree>
    <p:extLst>
      <p:ext uri="{BB962C8B-B14F-4D97-AF65-F5344CB8AC3E}">
        <p14:creationId xmlns:p14="http://schemas.microsoft.com/office/powerpoint/2010/main" val="139369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4263EEA1-D3E9-5260-4BAC-58BC22F0DA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3512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8850CB-5F77-D663-DC4F-F0FFD952C7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F12006FF-4B6C-4387-886E-3AA5470EAEB6}"/>
              </a:ext>
            </a:extLst>
          </p:cNvPr>
          <p:cNvSpPr>
            <a:spLocks noGrp="1"/>
          </p:cNvSpPr>
          <p:nvPr>
            <p:ph type="title"/>
          </p:nvPr>
        </p:nvSpPr>
        <p:spPr>
          <a:xfrm>
            <a:off x="3657600" y="1751162"/>
            <a:ext cx="6964680" cy="2878589"/>
          </a:xfrm>
        </p:spPr>
        <p:txBody>
          <a:bodyPr/>
          <a:lstStyle>
            <a:lvl1pPr algn="ctr">
              <a:defRPr>
                <a:solidFill>
                  <a:schemeClr val="bg1"/>
                </a:solidFill>
              </a:defRPr>
            </a:lvl1pPr>
          </a:lstStyle>
          <a:p>
            <a:r>
              <a:rPr lang="es-MX"/>
              <a:t>Haz clic para modificar el estilo de título del patrón</a:t>
            </a:r>
            <a:endParaRPr lang="es-CO"/>
          </a:p>
        </p:txBody>
      </p:sp>
    </p:spTree>
    <p:extLst>
      <p:ext uri="{BB962C8B-B14F-4D97-AF65-F5344CB8AC3E}">
        <p14:creationId xmlns:p14="http://schemas.microsoft.com/office/powerpoint/2010/main" val="254542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3E335C-C932-1844-18D4-6E4E090C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4">
            <a:extLst>
              <a:ext uri="{FF2B5EF4-FFF2-40B4-BE49-F238E27FC236}">
                <a16:creationId xmlns:a16="http://schemas.microsoft.com/office/drawing/2014/main" id="{801C76E2-0328-4884-4AA0-8CFE513A329E}"/>
              </a:ext>
            </a:extLst>
          </p:cNvPr>
          <p:cNvSpPr>
            <a:spLocks noGrp="1"/>
          </p:cNvSpPr>
          <p:nvPr>
            <p:ph type="title"/>
          </p:nvPr>
        </p:nvSpPr>
        <p:spPr>
          <a:xfrm>
            <a:off x="3657600" y="1751162"/>
            <a:ext cx="6964680" cy="2878589"/>
          </a:xfrm>
        </p:spPr>
        <p:txBody>
          <a:bodyPr/>
          <a:lstStyle>
            <a:lvl1pPr algn="ctr">
              <a:defRPr>
                <a:solidFill>
                  <a:schemeClr val="bg1"/>
                </a:solidFill>
              </a:defRPr>
            </a:lvl1pPr>
          </a:lstStyle>
          <a:p>
            <a:r>
              <a:rPr lang="es-MX"/>
              <a:t>Haz clic para modificar el estilo de título del patrón</a:t>
            </a:r>
            <a:endParaRPr lang="es-CO"/>
          </a:p>
        </p:txBody>
      </p:sp>
    </p:spTree>
    <p:extLst>
      <p:ext uri="{BB962C8B-B14F-4D97-AF65-F5344CB8AC3E}">
        <p14:creationId xmlns:p14="http://schemas.microsoft.com/office/powerpoint/2010/main" val="548264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3925BF-8555-8477-6E60-2F9719B4BA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Marcador de texto 6">
            <a:extLst>
              <a:ext uri="{FF2B5EF4-FFF2-40B4-BE49-F238E27FC236}">
                <a16:creationId xmlns:a16="http://schemas.microsoft.com/office/drawing/2014/main" id="{AD96E431-0EBF-2F65-F481-8D041DDB2B5C}"/>
              </a:ext>
            </a:extLst>
          </p:cNvPr>
          <p:cNvSpPr>
            <a:spLocks noGrp="1"/>
          </p:cNvSpPr>
          <p:nvPr>
            <p:ph type="body" sz="quarter" idx="10"/>
          </p:nvPr>
        </p:nvSpPr>
        <p:spPr>
          <a:xfrm>
            <a:off x="3629025" y="1636713"/>
            <a:ext cx="7758113" cy="44275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2420688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FBA9D4-7679-E36B-E734-315BF1429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texto 6">
            <a:extLst>
              <a:ext uri="{FF2B5EF4-FFF2-40B4-BE49-F238E27FC236}">
                <a16:creationId xmlns:a16="http://schemas.microsoft.com/office/drawing/2014/main" id="{AC9C8B4B-B724-7AD7-FC87-795D1010EF3E}"/>
              </a:ext>
            </a:extLst>
          </p:cNvPr>
          <p:cNvSpPr>
            <a:spLocks noGrp="1"/>
          </p:cNvSpPr>
          <p:nvPr>
            <p:ph type="body" sz="quarter" idx="10"/>
          </p:nvPr>
        </p:nvSpPr>
        <p:spPr>
          <a:xfrm>
            <a:off x="3629025" y="1636713"/>
            <a:ext cx="7758113" cy="44275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6670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941C79-6BAC-6064-AF8C-E93345C5EA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Marcador de texto 5">
            <a:extLst>
              <a:ext uri="{FF2B5EF4-FFF2-40B4-BE49-F238E27FC236}">
                <a16:creationId xmlns:a16="http://schemas.microsoft.com/office/drawing/2014/main" id="{1D5B4210-0CC9-4D8F-9065-ADC7EBABDB1E}"/>
              </a:ext>
            </a:extLst>
          </p:cNvPr>
          <p:cNvSpPr>
            <a:spLocks noGrp="1"/>
          </p:cNvSpPr>
          <p:nvPr>
            <p:ph type="body" sz="quarter" idx="10"/>
          </p:nvPr>
        </p:nvSpPr>
        <p:spPr>
          <a:xfrm>
            <a:off x="1437573" y="1636061"/>
            <a:ext cx="9316854" cy="388883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1094043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F9CA2FD-1128-62B5-0C3F-70C53C8ACC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Marcador de texto 5">
            <a:extLst>
              <a:ext uri="{FF2B5EF4-FFF2-40B4-BE49-F238E27FC236}">
                <a16:creationId xmlns:a16="http://schemas.microsoft.com/office/drawing/2014/main" id="{5397BCBB-E70A-AA42-AA86-9AD2EBBECA8D}"/>
              </a:ext>
            </a:extLst>
          </p:cNvPr>
          <p:cNvSpPr>
            <a:spLocks noGrp="1"/>
          </p:cNvSpPr>
          <p:nvPr>
            <p:ph type="body" sz="quarter" idx="10"/>
          </p:nvPr>
        </p:nvSpPr>
        <p:spPr>
          <a:xfrm>
            <a:off x="1437573" y="1636061"/>
            <a:ext cx="9316854" cy="388883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949140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9C7622-2BD6-10A8-CA62-93D36883AB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44"/>
            <a:ext cx="12192000" cy="6858000"/>
          </a:xfrm>
          <a:prstGeom prst="rect">
            <a:avLst/>
          </a:prstGeom>
        </p:spPr>
      </p:pic>
      <p:sp>
        <p:nvSpPr>
          <p:cNvPr id="5" name="Marcador de posición de imagen 4">
            <a:extLst>
              <a:ext uri="{FF2B5EF4-FFF2-40B4-BE49-F238E27FC236}">
                <a16:creationId xmlns:a16="http://schemas.microsoft.com/office/drawing/2014/main" id="{792314CF-D154-F9A2-DC72-767E812DC6E9}"/>
              </a:ext>
            </a:extLst>
          </p:cNvPr>
          <p:cNvSpPr>
            <a:spLocks noGrp="1"/>
          </p:cNvSpPr>
          <p:nvPr>
            <p:ph type="pic" sz="quarter" idx="10"/>
          </p:nvPr>
        </p:nvSpPr>
        <p:spPr>
          <a:xfrm>
            <a:off x="509588" y="1855787"/>
            <a:ext cx="3146400" cy="3146400"/>
          </a:xfrm>
          <a:prstGeom prst="ellipse">
            <a:avLst/>
          </a:prstGeom>
        </p:spPr>
        <p:txBody>
          <a:bodyPr/>
          <a:lstStyle>
            <a:lvl1pPr>
              <a:defRPr>
                <a:solidFill>
                  <a:schemeClr val="bg1"/>
                </a:solidFill>
              </a:defRPr>
            </a:lvl1pPr>
          </a:lstStyle>
          <a:p>
            <a:endParaRPr lang="es-CO"/>
          </a:p>
        </p:txBody>
      </p:sp>
      <p:sp>
        <p:nvSpPr>
          <p:cNvPr id="9" name="Marcador de texto 8">
            <a:extLst>
              <a:ext uri="{FF2B5EF4-FFF2-40B4-BE49-F238E27FC236}">
                <a16:creationId xmlns:a16="http://schemas.microsoft.com/office/drawing/2014/main" id="{FFFD0EBC-8646-C248-48BE-3FD70BC413D7}"/>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2788930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A4B3DA-0CD6-D0BD-DA27-3CAA5B688A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Marcador de posición de imagen 4">
            <a:extLst>
              <a:ext uri="{FF2B5EF4-FFF2-40B4-BE49-F238E27FC236}">
                <a16:creationId xmlns:a16="http://schemas.microsoft.com/office/drawing/2014/main" id="{657CAF89-B2B2-D6DA-32AA-5B1BA647F860}"/>
              </a:ext>
            </a:extLst>
          </p:cNvPr>
          <p:cNvSpPr>
            <a:spLocks noGrp="1"/>
          </p:cNvSpPr>
          <p:nvPr>
            <p:ph type="pic" sz="quarter" idx="10"/>
          </p:nvPr>
        </p:nvSpPr>
        <p:spPr>
          <a:xfrm>
            <a:off x="509588" y="1855787"/>
            <a:ext cx="3146400" cy="3146400"/>
          </a:xfrm>
          <a:prstGeom prst="ellipse">
            <a:avLst/>
          </a:prstGeom>
        </p:spPr>
        <p:txBody>
          <a:bodyPr/>
          <a:lstStyle>
            <a:lvl1pPr>
              <a:defRPr>
                <a:solidFill>
                  <a:schemeClr val="bg1"/>
                </a:solidFill>
              </a:defRPr>
            </a:lvl1pPr>
          </a:lstStyle>
          <a:p>
            <a:endParaRPr lang="es-CO"/>
          </a:p>
        </p:txBody>
      </p:sp>
      <p:sp>
        <p:nvSpPr>
          <p:cNvPr id="7" name="Marcador de texto 8">
            <a:extLst>
              <a:ext uri="{FF2B5EF4-FFF2-40B4-BE49-F238E27FC236}">
                <a16:creationId xmlns:a16="http://schemas.microsoft.com/office/drawing/2014/main" id="{3340C0D1-754C-211A-EB2A-4F4A2C8E0DEE}"/>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3713654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CD2154-037C-A763-BF09-14470E009F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Marcador de posición de imagen 5">
            <a:extLst>
              <a:ext uri="{FF2B5EF4-FFF2-40B4-BE49-F238E27FC236}">
                <a16:creationId xmlns:a16="http://schemas.microsoft.com/office/drawing/2014/main" id="{C1EE88D1-226D-584E-E253-78BBA933AAF1}"/>
              </a:ext>
            </a:extLst>
          </p:cNvPr>
          <p:cNvSpPr>
            <a:spLocks noGrp="1"/>
          </p:cNvSpPr>
          <p:nvPr>
            <p:ph type="pic" sz="quarter" idx="10"/>
          </p:nvPr>
        </p:nvSpPr>
        <p:spPr>
          <a:xfrm>
            <a:off x="0" y="1125538"/>
            <a:ext cx="12192000" cy="5732462"/>
          </a:xfrm>
        </p:spPr>
        <p:txBody>
          <a:bodyPr/>
          <a:lstStyle/>
          <a:p>
            <a:endParaRPr lang="es-CO"/>
          </a:p>
        </p:txBody>
      </p:sp>
    </p:spTree>
    <p:extLst>
      <p:ext uri="{BB962C8B-B14F-4D97-AF65-F5344CB8AC3E}">
        <p14:creationId xmlns:p14="http://schemas.microsoft.com/office/powerpoint/2010/main" val="3788667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B41E30-C252-8EB3-0D66-182F1BD146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Marcador de posición de imagen 5">
            <a:extLst>
              <a:ext uri="{FF2B5EF4-FFF2-40B4-BE49-F238E27FC236}">
                <a16:creationId xmlns:a16="http://schemas.microsoft.com/office/drawing/2014/main" id="{3B41E251-6472-C5AA-6CD1-F7D71C5189FB}"/>
              </a:ext>
            </a:extLst>
          </p:cNvPr>
          <p:cNvSpPr>
            <a:spLocks noGrp="1"/>
          </p:cNvSpPr>
          <p:nvPr>
            <p:ph type="pic" sz="quarter" idx="10"/>
          </p:nvPr>
        </p:nvSpPr>
        <p:spPr>
          <a:xfrm>
            <a:off x="0" y="1125538"/>
            <a:ext cx="12192000" cy="5732462"/>
          </a:xfrm>
        </p:spPr>
        <p:txBody>
          <a:bodyPr/>
          <a:lstStyle/>
          <a:p>
            <a:endParaRPr lang="es-CO"/>
          </a:p>
        </p:txBody>
      </p:sp>
    </p:spTree>
    <p:extLst>
      <p:ext uri="{BB962C8B-B14F-4D97-AF65-F5344CB8AC3E}">
        <p14:creationId xmlns:p14="http://schemas.microsoft.com/office/powerpoint/2010/main" val="3313095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1715D6-7F3C-B8D4-70F9-715453A881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Marcador de texto 8">
            <a:extLst>
              <a:ext uri="{FF2B5EF4-FFF2-40B4-BE49-F238E27FC236}">
                <a16:creationId xmlns:a16="http://schemas.microsoft.com/office/drawing/2014/main" id="{87BD5A35-BDB7-CC4B-20CE-9D16CE282623}"/>
              </a:ext>
            </a:extLst>
          </p:cNvPr>
          <p:cNvSpPr>
            <a:spLocks noGrp="1"/>
          </p:cNvSpPr>
          <p:nvPr>
            <p:ph type="body" sz="quarter" idx="11"/>
          </p:nvPr>
        </p:nvSpPr>
        <p:spPr>
          <a:xfrm>
            <a:off x="1043354" y="1922584"/>
            <a:ext cx="10554921" cy="31018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3360628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9351666-429D-830E-F1E3-BEF70AD8AB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Marcador de texto 8">
            <a:extLst>
              <a:ext uri="{FF2B5EF4-FFF2-40B4-BE49-F238E27FC236}">
                <a16:creationId xmlns:a16="http://schemas.microsoft.com/office/drawing/2014/main" id="{74428349-78C3-4E6E-A654-44E78438F018}"/>
              </a:ext>
            </a:extLst>
          </p:cNvPr>
          <p:cNvSpPr>
            <a:spLocks noGrp="1"/>
          </p:cNvSpPr>
          <p:nvPr>
            <p:ph type="body" sz="quarter" idx="11"/>
          </p:nvPr>
        </p:nvSpPr>
        <p:spPr>
          <a:xfrm>
            <a:off x="1043354" y="1922584"/>
            <a:ext cx="10554921" cy="31018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4262648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9C7622-2BD6-10A8-CA62-93D36883AB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34154" y="7144"/>
            <a:ext cx="8557846" cy="6858000"/>
          </a:xfrm>
          <a:prstGeom prst="rect">
            <a:avLst/>
          </a:prstGeom>
        </p:spPr>
      </p:pic>
      <p:sp>
        <p:nvSpPr>
          <p:cNvPr id="9" name="Marcador de texto 8">
            <a:extLst>
              <a:ext uri="{FF2B5EF4-FFF2-40B4-BE49-F238E27FC236}">
                <a16:creationId xmlns:a16="http://schemas.microsoft.com/office/drawing/2014/main" id="{FFFD0EBC-8646-C248-48BE-3FD70BC413D7}"/>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posición de imagen 5">
            <a:extLst>
              <a:ext uri="{FF2B5EF4-FFF2-40B4-BE49-F238E27FC236}">
                <a16:creationId xmlns:a16="http://schemas.microsoft.com/office/drawing/2014/main" id="{05BC4EB7-076C-A6C8-28E9-760B619CFAE5}"/>
              </a:ext>
            </a:extLst>
          </p:cNvPr>
          <p:cNvSpPr>
            <a:spLocks noGrp="1"/>
          </p:cNvSpPr>
          <p:nvPr>
            <p:ph type="pic" sz="quarter" idx="10"/>
          </p:nvPr>
        </p:nvSpPr>
        <p:spPr>
          <a:xfrm>
            <a:off x="0" y="0"/>
            <a:ext cx="3634154" cy="6850856"/>
          </a:xfrm>
        </p:spPr>
        <p:txBody>
          <a:bodyPr/>
          <a:lstStyle/>
          <a:p>
            <a:endParaRPr lang="es-CO"/>
          </a:p>
        </p:txBody>
      </p:sp>
    </p:spTree>
    <p:extLst>
      <p:ext uri="{BB962C8B-B14F-4D97-AF65-F5344CB8AC3E}">
        <p14:creationId xmlns:p14="http://schemas.microsoft.com/office/powerpoint/2010/main" val="781643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A4B3DA-0CD6-D0BD-DA27-3CAA5B688A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55988" y="0"/>
            <a:ext cx="8536011" cy="6858000"/>
          </a:xfrm>
          <a:prstGeom prst="rect">
            <a:avLst/>
          </a:prstGeom>
        </p:spPr>
      </p:pic>
      <p:sp>
        <p:nvSpPr>
          <p:cNvPr id="7" name="Marcador de texto 8">
            <a:extLst>
              <a:ext uri="{FF2B5EF4-FFF2-40B4-BE49-F238E27FC236}">
                <a16:creationId xmlns:a16="http://schemas.microsoft.com/office/drawing/2014/main" id="{3340C0D1-754C-211A-EB2A-4F4A2C8E0DEE}"/>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posición de imagen 5">
            <a:extLst>
              <a:ext uri="{FF2B5EF4-FFF2-40B4-BE49-F238E27FC236}">
                <a16:creationId xmlns:a16="http://schemas.microsoft.com/office/drawing/2014/main" id="{F85E83BB-8F50-A4EA-BCA1-DE63F56DDD7A}"/>
              </a:ext>
            </a:extLst>
          </p:cNvPr>
          <p:cNvSpPr>
            <a:spLocks noGrp="1"/>
          </p:cNvSpPr>
          <p:nvPr>
            <p:ph type="pic" sz="quarter" idx="10"/>
          </p:nvPr>
        </p:nvSpPr>
        <p:spPr>
          <a:xfrm>
            <a:off x="0" y="0"/>
            <a:ext cx="3655988" cy="6850856"/>
          </a:xfrm>
        </p:spPr>
        <p:txBody>
          <a:bodyPr/>
          <a:lstStyle/>
          <a:p>
            <a:endParaRPr lang="es-CO"/>
          </a:p>
        </p:txBody>
      </p:sp>
    </p:spTree>
    <p:extLst>
      <p:ext uri="{BB962C8B-B14F-4D97-AF65-F5344CB8AC3E}">
        <p14:creationId xmlns:p14="http://schemas.microsoft.com/office/powerpoint/2010/main" val="217611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D8B555F4-FA36-0ED0-F7D8-EAF84A8623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261563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7FDCBE-93C4-E2C4-D78B-10DD5E9072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ítulo 3">
            <a:extLst>
              <a:ext uri="{FF2B5EF4-FFF2-40B4-BE49-F238E27FC236}">
                <a16:creationId xmlns:a16="http://schemas.microsoft.com/office/drawing/2014/main" id="{16FFDACF-9843-E60F-4BB2-C297AB8EE0B3}"/>
              </a:ext>
            </a:extLst>
          </p:cNvPr>
          <p:cNvSpPr>
            <a:spLocks noGrp="1"/>
          </p:cNvSpPr>
          <p:nvPr>
            <p:ph type="title"/>
          </p:nvPr>
        </p:nvSpPr>
        <p:spPr>
          <a:xfrm>
            <a:off x="462814" y="2386430"/>
            <a:ext cx="2800150" cy="2426202"/>
          </a:xfrm>
        </p:spPr>
        <p:txBody>
          <a:bodyPr>
            <a:normAutofit/>
          </a:bodyPr>
          <a:lstStyle>
            <a:lvl1pPr>
              <a:defRPr sz="3200">
                <a:solidFill>
                  <a:schemeClr val="bg1"/>
                </a:solidFill>
              </a:defRPr>
            </a:lvl1pPr>
          </a:lstStyle>
          <a:p>
            <a:r>
              <a:rPr lang="es-MX"/>
              <a:t>Haz clic para modificar el estilo de título del patrón</a:t>
            </a:r>
            <a:endParaRPr lang="es-CO"/>
          </a:p>
        </p:txBody>
      </p:sp>
      <p:sp>
        <p:nvSpPr>
          <p:cNvPr id="6" name="Marcador de texto 5">
            <a:extLst>
              <a:ext uri="{FF2B5EF4-FFF2-40B4-BE49-F238E27FC236}">
                <a16:creationId xmlns:a16="http://schemas.microsoft.com/office/drawing/2014/main" id="{5BCB6793-EC63-4C16-9C23-EF53750D33A5}"/>
              </a:ext>
            </a:extLst>
          </p:cNvPr>
          <p:cNvSpPr>
            <a:spLocks noGrp="1"/>
          </p:cNvSpPr>
          <p:nvPr>
            <p:ph type="body" sz="quarter" idx="10"/>
          </p:nvPr>
        </p:nvSpPr>
        <p:spPr>
          <a:xfrm>
            <a:off x="4533900" y="2155825"/>
            <a:ext cx="6958013" cy="30892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2010994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C217C5-32A3-3BED-B1C6-0F11BEA0AE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8CBA76F8-2CEC-3AD4-A3F8-CBF4380899BE}"/>
              </a:ext>
            </a:extLst>
          </p:cNvPr>
          <p:cNvSpPr>
            <a:spLocks noGrp="1"/>
          </p:cNvSpPr>
          <p:nvPr>
            <p:ph type="title"/>
          </p:nvPr>
        </p:nvSpPr>
        <p:spPr>
          <a:xfrm>
            <a:off x="462814" y="2386430"/>
            <a:ext cx="2800150" cy="2426202"/>
          </a:xfrm>
        </p:spPr>
        <p:txBody>
          <a:bodyPr>
            <a:normAutofit/>
          </a:bodyPr>
          <a:lstStyle>
            <a:lvl1pPr>
              <a:defRPr sz="3200">
                <a:solidFill>
                  <a:schemeClr val="bg1"/>
                </a:solidFill>
              </a:defRPr>
            </a:lvl1pPr>
          </a:lstStyle>
          <a:p>
            <a:r>
              <a:rPr lang="es-MX"/>
              <a:t>Haz clic para modificar el estilo de título del patrón</a:t>
            </a:r>
            <a:endParaRPr lang="es-CO"/>
          </a:p>
        </p:txBody>
      </p:sp>
      <p:sp>
        <p:nvSpPr>
          <p:cNvPr id="6" name="Marcador de texto 5">
            <a:extLst>
              <a:ext uri="{FF2B5EF4-FFF2-40B4-BE49-F238E27FC236}">
                <a16:creationId xmlns:a16="http://schemas.microsoft.com/office/drawing/2014/main" id="{CEAEE7F1-7206-514B-FE5B-7FE838D26A12}"/>
              </a:ext>
            </a:extLst>
          </p:cNvPr>
          <p:cNvSpPr>
            <a:spLocks noGrp="1"/>
          </p:cNvSpPr>
          <p:nvPr>
            <p:ph type="body" sz="quarter" idx="10"/>
          </p:nvPr>
        </p:nvSpPr>
        <p:spPr>
          <a:xfrm>
            <a:off x="4533900" y="2155825"/>
            <a:ext cx="6958013" cy="3089275"/>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2309896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ítulo y texto vertical">
    <p:spTree>
      <p:nvGrpSpPr>
        <p:cNvPr id="1" name=""/>
        <p:cNvGrpSpPr/>
        <p:nvPr/>
      </p:nvGrpSpPr>
      <p:grpSpPr>
        <a:xfrm>
          <a:off x="0" y="0"/>
          <a:ext cx="0" cy="0"/>
          <a:chOff x="0" y="0"/>
          <a:chExt cx="0" cy="0"/>
        </a:xfrm>
      </p:grpSpPr>
      <p:pic>
        <p:nvPicPr>
          <p:cNvPr id="4" name="Imagen 3" descr="Patrón de fondo&#10;&#10;El contenido generado por IA puede ser incorrecto.">
            <a:extLst>
              <a:ext uri="{FF2B5EF4-FFF2-40B4-BE49-F238E27FC236}">
                <a16:creationId xmlns:a16="http://schemas.microsoft.com/office/drawing/2014/main" id="{93F4DEEE-0507-2A06-1B04-5A9EC8C1F3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936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25BA5E-F572-4C4E-7743-B0B0F12C41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5144"/>
          </a:xfrm>
          <a:prstGeom prst="rect">
            <a:avLst/>
          </a:prstGeom>
        </p:spPr>
      </p:pic>
    </p:spTree>
    <p:extLst>
      <p:ext uri="{BB962C8B-B14F-4D97-AF65-F5344CB8AC3E}">
        <p14:creationId xmlns:p14="http://schemas.microsoft.com/office/powerpoint/2010/main" val="1133297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5135D9E-52D2-48E7-9728-44C0F05F6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5494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13">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Tree>
    <p:extLst>
      <p:ext uri="{BB962C8B-B14F-4D97-AF65-F5344CB8AC3E}">
        <p14:creationId xmlns:p14="http://schemas.microsoft.com/office/powerpoint/2010/main" val="456011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C755B-18F7-4B3D-BF2E-D5EF19176138}" type="datetimeFigureOut">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26/02/2026</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43296-7ECA-4F6D-A027-B04BC89C4200}" type="slidenum">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174208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1715D6-7F3C-B8D4-70F9-715453A881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Marcador de texto 8">
            <a:extLst>
              <a:ext uri="{FF2B5EF4-FFF2-40B4-BE49-F238E27FC236}">
                <a16:creationId xmlns:a16="http://schemas.microsoft.com/office/drawing/2014/main" id="{87BD5A35-BDB7-CC4B-20CE-9D16CE282623}"/>
              </a:ext>
            </a:extLst>
          </p:cNvPr>
          <p:cNvSpPr>
            <a:spLocks noGrp="1"/>
          </p:cNvSpPr>
          <p:nvPr>
            <p:ph type="body" sz="quarter" idx="11"/>
          </p:nvPr>
        </p:nvSpPr>
        <p:spPr>
          <a:xfrm>
            <a:off x="1043354" y="1922584"/>
            <a:ext cx="10554921" cy="31018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1586719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ítulo y texto vertical">
    <p:spTree>
      <p:nvGrpSpPr>
        <p:cNvPr id="1" name=""/>
        <p:cNvGrpSpPr/>
        <p:nvPr/>
      </p:nvGrpSpPr>
      <p:grpSpPr>
        <a:xfrm>
          <a:off x="0" y="0"/>
          <a:ext cx="0" cy="0"/>
          <a:chOff x="0" y="0"/>
          <a:chExt cx="0" cy="0"/>
        </a:xfrm>
      </p:grpSpPr>
      <p:pic>
        <p:nvPicPr>
          <p:cNvPr id="3" name="Imagen 2" descr="Patrón de fondo&#10;&#10;El contenido generado por IA puede ser incorrecto.">
            <a:extLst>
              <a:ext uri="{FF2B5EF4-FFF2-40B4-BE49-F238E27FC236}">
                <a16:creationId xmlns:a16="http://schemas.microsoft.com/office/drawing/2014/main" id="{027234B9-6B8A-9F45-D72F-495CA86843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6308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3E335C-C932-1844-18D4-6E4E090C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4">
            <a:extLst>
              <a:ext uri="{FF2B5EF4-FFF2-40B4-BE49-F238E27FC236}">
                <a16:creationId xmlns:a16="http://schemas.microsoft.com/office/drawing/2014/main" id="{801C76E2-0328-4884-4AA0-8CFE513A329E}"/>
              </a:ext>
            </a:extLst>
          </p:cNvPr>
          <p:cNvSpPr>
            <a:spLocks noGrp="1"/>
          </p:cNvSpPr>
          <p:nvPr>
            <p:ph type="title"/>
          </p:nvPr>
        </p:nvSpPr>
        <p:spPr>
          <a:xfrm>
            <a:off x="3657600" y="1751162"/>
            <a:ext cx="6964680" cy="2878589"/>
          </a:xfrm>
        </p:spPr>
        <p:txBody>
          <a:bodyPr/>
          <a:lstStyle>
            <a:lvl1pPr algn="ctr">
              <a:defRPr>
                <a:solidFill>
                  <a:schemeClr val="bg1"/>
                </a:solidFill>
              </a:defRPr>
            </a:lvl1pPr>
          </a:lstStyle>
          <a:p>
            <a:r>
              <a:rPr lang="es-MX"/>
              <a:t>Haz clic para modificar el estilo de título del patrón</a:t>
            </a:r>
            <a:endParaRPr lang="es-CO"/>
          </a:p>
        </p:txBody>
      </p:sp>
    </p:spTree>
    <p:extLst>
      <p:ext uri="{BB962C8B-B14F-4D97-AF65-F5344CB8AC3E}">
        <p14:creationId xmlns:p14="http://schemas.microsoft.com/office/powerpoint/2010/main" val="31222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5B52EA3C-59E9-4F87-9D87-B61C83B6CB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5" y="5874612"/>
            <a:ext cx="2292350" cy="664300"/>
          </a:xfrm>
          <a:prstGeom prst="rect">
            <a:avLst/>
          </a:prstGeom>
        </p:spPr>
      </p:pic>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6CE461F7-8563-77A1-1683-5A0172369131}"/>
              </a:ext>
            </a:extLst>
          </p:cNvPr>
          <p:cNvSpPr/>
          <p:nvPr userDrawn="1"/>
        </p:nvSpPr>
        <p:spPr>
          <a:xfrm>
            <a:off x="152400" y="5779362"/>
            <a:ext cx="3314700" cy="864118"/>
          </a:xfrm>
          <a:prstGeom prst="rect">
            <a:avLst/>
          </a:prstGeom>
          <a:solidFill>
            <a:srgbClr val="0556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D403C0AA-D0CA-FC77-C4FE-928D3B3F40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310194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9C7622-2BD6-10A8-CA62-93D36883AB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34154" y="7144"/>
            <a:ext cx="8557846" cy="6858000"/>
          </a:xfrm>
          <a:prstGeom prst="rect">
            <a:avLst/>
          </a:prstGeom>
        </p:spPr>
      </p:pic>
      <p:sp>
        <p:nvSpPr>
          <p:cNvPr id="9" name="Marcador de texto 8">
            <a:extLst>
              <a:ext uri="{FF2B5EF4-FFF2-40B4-BE49-F238E27FC236}">
                <a16:creationId xmlns:a16="http://schemas.microsoft.com/office/drawing/2014/main" id="{FFFD0EBC-8646-C248-48BE-3FD70BC413D7}"/>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posición de imagen 5">
            <a:extLst>
              <a:ext uri="{FF2B5EF4-FFF2-40B4-BE49-F238E27FC236}">
                <a16:creationId xmlns:a16="http://schemas.microsoft.com/office/drawing/2014/main" id="{05BC4EB7-076C-A6C8-28E9-760B619CFAE5}"/>
              </a:ext>
            </a:extLst>
          </p:cNvPr>
          <p:cNvSpPr>
            <a:spLocks noGrp="1"/>
          </p:cNvSpPr>
          <p:nvPr>
            <p:ph type="pic" sz="quarter" idx="10"/>
          </p:nvPr>
        </p:nvSpPr>
        <p:spPr>
          <a:xfrm>
            <a:off x="0" y="0"/>
            <a:ext cx="3634154" cy="6850856"/>
          </a:xfrm>
        </p:spPr>
        <p:txBody>
          <a:bodyPr/>
          <a:lstStyle/>
          <a:p>
            <a:endParaRPr lang="es-CO"/>
          </a:p>
        </p:txBody>
      </p:sp>
    </p:spTree>
    <p:extLst>
      <p:ext uri="{BB962C8B-B14F-4D97-AF65-F5344CB8AC3E}">
        <p14:creationId xmlns:p14="http://schemas.microsoft.com/office/powerpoint/2010/main" val="2126544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ido con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A4B3DA-0CD6-D0BD-DA27-3CAA5B688A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55988" y="0"/>
            <a:ext cx="8536011" cy="6858000"/>
          </a:xfrm>
          <a:prstGeom prst="rect">
            <a:avLst/>
          </a:prstGeom>
        </p:spPr>
      </p:pic>
      <p:sp>
        <p:nvSpPr>
          <p:cNvPr id="7" name="Marcador de texto 8">
            <a:extLst>
              <a:ext uri="{FF2B5EF4-FFF2-40B4-BE49-F238E27FC236}">
                <a16:creationId xmlns:a16="http://schemas.microsoft.com/office/drawing/2014/main" id="{3340C0D1-754C-211A-EB2A-4F4A2C8E0DEE}"/>
              </a:ext>
            </a:extLst>
          </p:cNvPr>
          <p:cNvSpPr>
            <a:spLocks noGrp="1"/>
          </p:cNvSpPr>
          <p:nvPr>
            <p:ph type="body" sz="quarter" idx="11"/>
          </p:nvPr>
        </p:nvSpPr>
        <p:spPr>
          <a:xfrm>
            <a:off x="4273550" y="1847850"/>
            <a:ext cx="7324725" cy="3176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posición de imagen 5">
            <a:extLst>
              <a:ext uri="{FF2B5EF4-FFF2-40B4-BE49-F238E27FC236}">
                <a16:creationId xmlns:a16="http://schemas.microsoft.com/office/drawing/2014/main" id="{F85E83BB-8F50-A4EA-BCA1-DE63F56DDD7A}"/>
              </a:ext>
            </a:extLst>
          </p:cNvPr>
          <p:cNvSpPr>
            <a:spLocks noGrp="1"/>
          </p:cNvSpPr>
          <p:nvPr>
            <p:ph type="pic" sz="quarter" idx="10"/>
          </p:nvPr>
        </p:nvSpPr>
        <p:spPr>
          <a:xfrm>
            <a:off x="0" y="0"/>
            <a:ext cx="3655988" cy="6850856"/>
          </a:xfrm>
        </p:spPr>
        <p:txBody>
          <a:bodyPr/>
          <a:lstStyle/>
          <a:p>
            <a:endParaRPr lang="es-CO"/>
          </a:p>
        </p:txBody>
      </p:sp>
    </p:spTree>
    <p:extLst>
      <p:ext uri="{BB962C8B-B14F-4D97-AF65-F5344CB8AC3E}">
        <p14:creationId xmlns:p14="http://schemas.microsoft.com/office/powerpoint/2010/main" val="3037323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3" name="Rectángulo 2">
            <a:extLst>
              <a:ext uri="{FF2B5EF4-FFF2-40B4-BE49-F238E27FC236}">
                <a16:creationId xmlns:a16="http://schemas.microsoft.com/office/drawing/2014/main" id="{A808BCEA-0515-9E55-E559-495D8E725482}"/>
              </a:ext>
            </a:extLst>
          </p:cNvPr>
          <p:cNvSpPr/>
          <p:nvPr userDrawn="1"/>
        </p:nvSpPr>
        <p:spPr>
          <a:xfrm>
            <a:off x="4224223" y="228600"/>
            <a:ext cx="4214588" cy="1284225"/>
          </a:xfrm>
          <a:prstGeom prst="rect">
            <a:avLst/>
          </a:prstGeom>
          <a:solidFill>
            <a:srgbClr val="015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Imagen 4">
            <a:extLst>
              <a:ext uri="{FF2B5EF4-FFF2-40B4-BE49-F238E27FC236}">
                <a16:creationId xmlns:a16="http://schemas.microsoft.com/office/drawing/2014/main" id="{60D7D2F7-5335-E7F3-3EBB-033E84FE60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2123047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C755B-18F7-4B3D-BF2E-D5EF19176138}" type="datetimeFigureOut">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26/02/2026</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43296-7ECA-4F6D-A027-B04BC89C4200}" type="slidenum">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254626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16" name="Gráfico 15">
            <a:extLst>
              <a:ext uri="{FF2B5EF4-FFF2-40B4-BE49-F238E27FC236}">
                <a16:creationId xmlns:a16="http://schemas.microsoft.com/office/drawing/2014/main" id="{6E99D47B-5A7F-4791-B948-CAEB99C3EF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4" y="5866743"/>
            <a:ext cx="2292351" cy="672169"/>
          </a:xfrm>
          <a:prstGeom prst="rect">
            <a:avLst/>
          </a:prstGeom>
        </p:spPr>
      </p:pic>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887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8E95FA21-6B20-9F74-EDD8-1B208C720F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4368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Gráfico 2">
            <a:extLst>
              <a:ext uri="{FF2B5EF4-FFF2-40B4-BE49-F238E27FC236}">
                <a16:creationId xmlns:a16="http://schemas.microsoft.com/office/drawing/2014/main" id="{E533C4D2-24A6-969C-83EA-9688B0A864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7573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2" name="Título 1">
            <a:extLst>
              <a:ext uri="{FF2B5EF4-FFF2-40B4-BE49-F238E27FC236}">
                <a16:creationId xmlns:a16="http://schemas.microsoft.com/office/drawing/2014/main" id="{EB03FA6C-43FD-421B-9B0A-438A8F4CA76B}"/>
              </a:ext>
            </a:extLst>
          </p:cNvPr>
          <p:cNvSpPr txBox="1">
            <a:spLocks/>
          </p:cNvSpPr>
          <p:nvPr userDrawn="1"/>
        </p:nvSpPr>
        <p:spPr>
          <a:xfrm>
            <a:off x="726955" y="189973"/>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ES">
                <a:solidFill>
                  <a:srgbClr val="B28A3F"/>
                </a:solidFill>
              </a:rPr>
              <a:t>Haga clic para título del patrón</a:t>
            </a:r>
            <a:endParaRPr lang="es-CO">
              <a:solidFill>
                <a:srgbClr val="B28A3F"/>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pic>
        <p:nvPicPr>
          <p:cNvPr id="18" name="Gráfico 17">
            <a:extLst>
              <a:ext uri="{FF2B5EF4-FFF2-40B4-BE49-F238E27FC236}">
                <a16:creationId xmlns:a16="http://schemas.microsoft.com/office/drawing/2014/main" id="{87E29ECC-6851-4746-97B4-C01BF4C233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964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62" r:id="rId4"/>
    <p:sldLayoutId id="2147483665" r:id="rId5"/>
    <p:sldLayoutId id="2147483654" r:id="rId6"/>
    <p:sldLayoutId id="2147483660" r:id="rId7"/>
    <p:sldLayoutId id="2147483707" r:id="rId8"/>
    <p:sldLayoutId id="2147483679" r:id="rId9"/>
    <p:sldLayoutId id="2147483650" r:id="rId10"/>
    <p:sldLayoutId id="2147483659" r:id="rId11"/>
    <p:sldLayoutId id="2147483663"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222BB54-0784-895B-7B22-B13E3A8B6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3B288D-A3C3-A758-FE6D-6745CA38A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C8A560-E91F-3FE3-9BEE-F33ED3A5A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29EE01-24C5-4A27-879B-3C68B2F931E9}" type="datetimeFigureOut">
              <a:rPr lang="es-CO" smtClean="0"/>
              <a:t>26/02/2026</a:t>
            </a:fld>
            <a:endParaRPr lang="es-CO"/>
          </a:p>
        </p:txBody>
      </p:sp>
      <p:sp>
        <p:nvSpPr>
          <p:cNvPr id="5" name="Marcador de pie de página 4">
            <a:extLst>
              <a:ext uri="{FF2B5EF4-FFF2-40B4-BE49-F238E27FC236}">
                <a16:creationId xmlns:a16="http://schemas.microsoft.com/office/drawing/2014/main" id="{2F494AB5-CD8B-C7E4-4DF6-FCF8F6BC8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3F89488-B62E-BD66-8AFD-013176631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1D36A-F820-4F45-A54B-40141F9C3D97}" type="slidenum">
              <a:rPr lang="es-CO" smtClean="0"/>
              <a:t>‹Nº›</a:t>
            </a:fld>
            <a:endParaRPr lang="es-CO"/>
          </a:p>
        </p:txBody>
      </p:sp>
    </p:spTree>
    <p:extLst>
      <p:ext uri="{BB962C8B-B14F-4D97-AF65-F5344CB8AC3E}">
        <p14:creationId xmlns:p14="http://schemas.microsoft.com/office/powerpoint/2010/main" val="3916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F6252F-9D1B-F70C-7DB8-2A231C0AD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ADF8455-105E-DD72-12D5-D5DAAE8B5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C592DC1-820B-028F-8EF0-47E8C951C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6C89E3-A181-AA4A-ADAB-A9EE311053FA}" type="datetimeFigureOut">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26/02/2026</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Marcador de pie de página 4">
            <a:extLst>
              <a:ext uri="{FF2B5EF4-FFF2-40B4-BE49-F238E27FC236}">
                <a16:creationId xmlns:a16="http://schemas.microsoft.com/office/drawing/2014/main" id="{12FEB833-DE9C-3E3E-DB1E-1C81E6581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Marcador de número de diapositiva 5">
            <a:extLst>
              <a:ext uri="{FF2B5EF4-FFF2-40B4-BE49-F238E27FC236}">
                <a16:creationId xmlns:a16="http://schemas.microsoft.com/office/drawing/2014/main" id="{EF9401A7-D850-BDA3-1D76-65BBF7225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4E714B-7F28-EA4B-AB5A-5C559AD778D8}" type="slidenum">
              <a:rPr kumimoji="0" lang="es-CO"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50349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3.png"/><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835353" y="1833206"/>
            <a:ext cx="4870121" cy="2700693"/>
          </a:xfrm>
        </p:spPr>
        <p:txBody>
          <a:bodyPr anchor="ctr">
            <a:normAutofit/>
          </a:bodyPr>
          <a:lstStyle/>
          <a:p>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Seguimiento al</a:t>
            </a:r>
            <a:b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br>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Plan Estratégico</a:t>
            </a:r>
            <a:b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br>
            <a:r>
              <a:rPr kumimoji="0" lang="es-MX" altLang="es-CO" sz="4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ontserrat Bold" panose="00000800000000000000" pitchFamily="2" charset="0"/>
              </a:rPr>
              <a:t>2021 - 2025 </a:t>
            </a:r>
            <a:endParaRPr lang="es-CO" sz="4000"/>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849869" y="4619625"/>
            <a:ext cx="4214588" cy="1470918"/>
          </a:xfrm>
        </p:spPr>
        <p:txBody>
          <a:bodyPr>
            <a:normAutofit/>
          </a:bodyPr>
          <a:lstStyle/>
          <a:p>
            <a:r>
              <a:rPr lang="es-CO" sz="2400"/>
              <a:t>29 de enero de 2026</a:t>
            </a:r>
          </a:p>
        </p:txBody>
      </p:sp>
      <p:pic>
        <p:nvPicPr>
          <p:cNvPr id="8" name="Marcador de posición de imagen 7" descr="Una calle con coches y edificios&#10;&#10;El contenido generado por IA puede ser incorrecto.">
            <a:extLst>
              <a:ext uri="{FF2B5EF4-FFF2-40B4-BE49-F238E27FC236}">
                <a16:creationId xmlns:a16="http://schemas.microsoft.com/office/drawing/2014/main" id="{2BC20C24-CE73-2166-C016-1AC83AF5547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r="-542" b="-42760"/>
          <a:stretch>
            <a:fillRect/>
          </a:stretch>
        </p:blipFill>
        <p:spPr>
          <a:xfrm>
            <a:off x="6095999" y="1838571"/>
            <a:ext cx="7127543" cy="7128456"/>
          </a:xfrm>
        </p:spPr>
      </p:pic>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4E2A5C79-BB64-2E38-542F-DA8865254196}"/>
              </a:ext>
            </a:extLst>
          </p:cNvPr>
          <p:cNvSpPr/>
          <p:nvPr/>
        </p:nvSpPr>
        <p:spPr>
          <a:xfrm>
            <a:off x="876757" y="2677354"/>
            <a:ext cx="10296000" cy="3206864"/>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85" name="Paralelogramo 184">
            <a:extLst>
              <a:ext uri="{FF2B5EF4-FFF2-40B4-BE49-F238E27FC236}">
                <a16:creationId xmlns:a16="http://schemas.microsoft.com/office/drawing/2014/main" id="{27DA9D68-87E2-9975-C3E0-019E88FC6C6D}"/>
              </a:ext>
            </a:extLst>
          </p:cNvPr>
          <p:cNvSpPr/>
          <p:nvPr/>
        </p:nvSpPr>
        <p:spPr>
          <a:xfrm>
            <a:off x="1081638" y="3186579"/>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2</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186" name="Paralelogramo 185">
            <a:extLst>
              <a:ext uri="{FF2B5EF4-FFF2-40B4-BE49-F238E27FC236}">
                <a16:creationId xmlns:a16="http://schemas.microsoft.com/office/drawing/2014/main" id="{47CA060A-E0B9-AF82-5AA2-2BF71AA5E613}"/>
              </a:ext>
            </a:extLst>
          </p:cNvPr>
          <p:cNvSpPr/>
          <p:nvPr/>
        </p:nvSpPr>
        <p:spPr>
          <a:xfrm>
            <a:off x="1093484" y="3542005"/>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3</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cxnSp>
        <p:nvCxnSpPr>
          <p:cNvPr id="187" name="Straight Connector 42">
            <a:extLst>
              <a:ext uri="{FF2B5EF4-FFF2-40B4-BE49-F238E27FC236}">
                <a16:creationId xmlns:a16="http://schemas.microsoft.com/office/drawing/2014/main" id="{73323C60-A9FF-2024-1EAA-F4F04CE0A5E4}"/>
              </a:ext>
            </a:extLst>
          </p:cNvPr>
          <p:cNvCxnSpPr>
            <a:cxnSpLocks/>
          </p:cNvCxnSpPr>
          <p:nvPr/>
        </p:nvCxnSpPr>
        <p:spPr>
          <a:xfrm>
            <a:off x="7861450" y="2670576"/>
            <a:ext cx="0" cy="3168000"/>
          </a:xfrm>
          <a:prstGeom prst="line">
            <a:avLst/>
          </a:prstGeom>
          <a:noFill/>
          <a:ln w="12700" cap="flat" cmpd="sng" algn="ctr">
            <a:solidFill>
              <a:sysClr val="window" lastClr="FFFFFF">
                <a:lumMod val="50000"/>
              </a:sysClr>
            </a:solidFill>
            <a:prstDash val="solid"/>
            <a:miter lim="800000"/>
          </a:ln>
          <a:effectLst/>
        </p:spPr>
      </p:cxnSp>
      <p:cxnSp>
        <p:nvCxnSpPr>
          <p:cNvPr id="188" name="Straight Connector 42">
            <a:extLst>
              <a:ext uri="{FF2B5EF4-FFF2-40B4-BE49-F238E27FC236}">
                <a16:creationId xmlns:a16="http://schemas.microsoft.com/office/drawing/2014/main" id="{5956B9E9-DD7D-4823-CDD8-3EC94F811613}"/>
              </a:ext>
            </a:extLst>
          </p:cNvPr>
          <p:cNvCxnSpPr>
            <a:cxnSpLocks/>
          </p:cNvCxnSpPr>
          <p:nvPr/>
        </p:nvCxnSpPr>
        <p:spPr>
          <a:xfrm>
            <a:off x="8182869" y="2659544"/>
            <a:ext cx="4392" cy="3168000"/>
          </a:xfrm>
          <a:prstGeom prst="line">
            <a:avLst/>
          </a:prstGeom>
          <a:noFill/>
          <a:ln w="12700" cap="flat" cmpd="sng" algn="ctr">
            <a:solidFill>
              <a:sysClr val="window" lastClr="FFFFFF">
                <a:lumMod val="85000"/>
              </a:sysClr>
            </a:solidFill>
            <a:prstDash val="dash"/>
            <a:miter lim="800000"/>
          </a:ln>
          <a:effectLst/>
        </p:spPr>
      </p:cxnSp>
      <p:sp>
        <p:nvSpPr>
          <p:cNvPr id="189" name="CuadroTexto 188">
            <a:extLst>
              <a:ext uri="{FF2B5EF4-FFF2-40B4-BE49-F238E27FC236}">
                <a16:creationId xmlns:a16="http://schemas.microsoft.com/office/drawing/2014/main" id="{06809F23-65A7-D56F-D314-31A478661C7E}"/>
              </a:ext>
            </a:extLst>
          </p:cNvPr>
          <p:cNvSpPr txBox="1"/>
          <p:nvPr/>
        </p:nvSpPr>
        <p:spPr>
          <a:xfrm>
            <a:off x="1425620" y="3179963"/>
            <a:ext cx="4453756" cy="26161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Préstamos</a:t>
            </a:r>
          </a:p>
        </p:txBody>
      </p:sp>
      <p:sp>
        <p:nvSpPr>
          <p:cNvPr id="192" name="Round Diagonal Corner Rectangle 4">
            <a:extLst>
              <a:ext uri="{FF2B5EF4-FFF2-40B4-BE49-F238E27FC236}">
                <a16:creationId xmlns:a16="http://schemas.microsoft.com/office/drawing/2014/main" id="{B190A93D-A262-81C4-3B45-08B5EDFCB1B2}"/>
              </a:ext>
            </a:extLst>
          </p:cNvPr>
          <p:cNvSpPr/>
          <p:nvPr/>
        </p:nvSpPr>
        <p:spPr>
          <a:xfrm>
            <a:off x="906663" y="1371246"/>
            <a:ext cx="7134349"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94" name="Paralelogramo 193">
            <a:extLst>
              <a:ext uri="{FF2B5EF4-FFF2-40B4-BE49-F238E27FC236}">
                <a16:creationId xmlns:a16="http://schemas.microsoft.com/office/drawing/2014/main" id="{69A366F0-55E9-03B6-F939-94F0F041E459}"/>
              </a:ext>
            </a:extLst>
          </p:cNvPr>
          <p:cNvSpPr/>
          <p:nvPr/>
        </p:nvSpPr>
        <p:spPr>
          <a:xfrm>
            <a:off x="870539" y="2196668"/>
            <a:ext cx="4896724"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sp>
        <p:nvSpPr>
          <p:cNvPr id="196" name="Paralelogramo 195">
            <a:extLst>
              <a:ext uri="{FF2B5EF4-FFF2-40B4-BE49-F238E27FC236}">
                <a16:creationId xmlns:a16="http://schemas.microsoft.com/office/drawing/2014/main" id="{2CA144B7-62B5-07EE-E9B2-D887C79A2AEF}"/>
              </a:ext>
            </a:extLst>
          </p:cNvPr>
          <p:cNvSpPr/>
          <p:nvPr/>
        </p:nvSpPr>
        <p:spPr>
          <a:xfrm>
            <a:off x="5860069" y="2195036"/>
            <a:ext cx="1863543"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7" name="Paralelogramo 196">
            <a:extLst>
              <a:ext uri="{FF2B5EF4-FFF2-40B4-BE49-F238E27FC236}">
                <a16:creationId xmlns:a16="http://schemas.microsoft.com/office/drawing/2014/main" id="{AD50CB9B-6B52-8BFD-087A-70292C92EF4E}"/>
              </a:ext>
            </a:extLst>
          </p:cNvPr>
          <p:cNvSpPr/>
          <p:nvPr/>
        </p:nvSpPr>
        <p:spPr>
          <a:xfrm>
            <a:off x="7858249" y="21647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2021</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8" name="Paralelogramo 197">
            <a:extLst>
              <a:ext uri="{FF2B5EF4-FFF2-40B4-BE49-F238E27FC236}">
                <a16:creationId xmlns:a16="http://schemas.microsoft.com/office/drawing/2014/main" id="{80D6D92F-7CD0-390E-2225-E312A9E4749C}"/>
              </a:ext>
            </a:extLst>
          </p:cNvPr>
          <p:cNvSpPr/>
          <p:nvPr/>
        </p:nvSpPr>
        <p:spPr>
          <a:xfrm>
            <a:off x="8536816" y="21647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2022</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99" name="Paralelogramo 198">
            <a:extLst>
              <a:ext uri="{FF2B5EF4-FFF2-40B4-BE49-F238E27FC236}">
                <a16:creationId xmlns:a16="http://schemas.microsoft.com/office/drawing/2014/main" id="{1E29DF7E-5261-A554-0C89-5C5802EE2863}"/>
              </a:ext>
            </a:extLst>
          </p:cNvPr>
          <p:cNvSpPr/>
          <p:nvPr/>
        </p:nvSpPr>
        <p:spPr>
          <a:xfrm>
            <a:off x="9203258" y="21647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2023</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0" name="Paralelogramo 199">
            <a:extLst>
              <a:ext uri="{FF2B5EF4-FFF2-40B4-BE49-F238E27FC236}">
                <a16:creationId xmlns:a16="http://schemas.microsoft.com/office/drawing/2014/main" id="{7E1514C3-E3EC-FCF4-A09F-B8DF056D11F8}"/>
              </a:ext>
            </a:extLst>
          </p:cNvPr>
          <p:cNvSpPr/>
          <p:nvPr/>
        </p:nvSpPr>
        <p:spPr>
          <a:xfrm>
            <a:off x="9880806" y="21647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1" name="Paralelogramo 200">
            <a:extLst>
              <a:ext uri="{FF2B5EF4-FFF2-40B4-BE49-F238E27FC236}">
                <a16:creationId xmlns:a16="http://schemas.microsoft.com/office/drawing/2014/main" id="{2126AECB-29F9-0528-11F5-1A3E545C2DFF}"/>
              </a:ext>
            </a:extLst>
          </p:cNvPr>
          <p:cNvSpPr/>
          <p:nvPr/>
        </p:nvSpPr>
        <p:spPr>
          <a:xfrm>
            <a:off x="10560393" y="2164788"/>
            <a:ext cx="654315"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2" name="Rectángulo 201">
            <a:extLst>
              <a:ext uri="{FF2B5EF4-FFF2-40B4-BE49-F238E27FC236}">
                <a16:creationId xmlns:a16="http://schemas.microsoft.com/office/drawing/2014/main" id="{09E15433-F640-3409-190F-2C872D7416A5}"/>
              </a:ext>
            </a:extLst>
          </p:cNvPr>
          <p:cNvSpPr/>
          <p:nvPr/>
        </p:nvSpPr>
        <p:spPr>
          <a:xfrm>
            <a:off x="2105252" y="1720728"/>
            <a:ext cx="4564386"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prstClr val="white"/>
                </a:solidFill>
                <a:effectLst/>
                <a:uLnTx/>
                <a:uFillTx/>
                <a:latin typeface="Montserrat Medium"/>
                <a:ea typeface="+mn-ea"/>
                <a:cs typeface="+mn-cs"/>
              </a:rPr>
              <a:t>Líder: Jefe de Resoluciones y Liquidaciones</a:t>
            </a:r>
          </a:p>
        </p:txBody>
      </p:sp>
      <p:sp>
        <p:nvSpPr>
          <p:cNvPr id="203" name="CuadroTexto 6">
            <a:extLst>
              <a:ext uri="{FF2B5EF4-FFF2-40B4-BE49-F238E27FC236}">
                <a16:creationId xmlns:a16="http://schemas.microsoft.com/office/drawing/2014/main" id="{E0A4C9F0-F6A3-3499-565C-BD0F79EEFE3B}"/>
              </a:ext>
            </a:extLst>
          </p:cNvPr>
          <p:cNvSpPr txBox="1"/>
          <p:nvPr/>
        </p:nvSpPr>
        <p:spPr>
          <a:xfrm rot="4">
            <a:off x="1140469" y="1457676"/>
            <a:ext cx="6836788"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sp>
        <p:nvSpPr>
          <p:cNvPr id="204" name="Paralelogramo 203">
            <a:extLst>
              <a:ext uri="{FF2B5EF4-FFF2-40B4-BE49-F238E27FC236}">
                <a16:creationId xmlns:a16="http://schemas.microsoft.com/office/drawing/2014/main" id="{DA9B8802-F086-A330-E261-84E6E366B5FC}"/>
              </a:ext>
            </a:extLst>
          </p:cNvPr>
          <p:cNvSpPr/>
          <p:nvPr/>
        </p:nvSpPr>
        <p:spPr>
          <a:xfrm>
            <a:off x="8124988" y="1371246"/>
            <a:ext cx="3089720"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205" name="TextBox 2">
            <a:extLst>
              <a:ext uri="{FF2B5EF4-FFF2-40B4-BE49-F238E27FC236}">
                <a16:creationId xmlns:a16="http://schemas.microsoft.com/office/drawing/2014/main" id="{C598ABFC-1AD5-86B1-799C-79F136A4F042}"/>
              </a:ext>
            </a:extLst>
          </p:cNvPr>
          <p:cNvSpPr txBox="1"/>
          <p:nvPr/>
        </p:nvSpPr>
        <p:spPr>
          <a:xfrm>
            <a:off x="8233585" y="1448856"/>
            <a:ext cx="1204818"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206" name="TextBox 2">
            <a:extLst>
              <a:ext uri="{FF2B5EF4-FFF2-40B4-BE49-F238E27FC236}">
                <a16:creationId xmlns:a16="http://schemas.microsoft.com/office/drawing/2014/main" id="{4E237A67-D218-B47A-9FD4-10D33E428C6A}"/>
              </a:ext>
            </a:extLst>
          </p:cNvPr>
          <p:cNvSpPr txBox="1"/>
          <p:nvPr/>
        </p:nvSpPr>
        <p:spPr>
          <a:xfrm>
            <a:off x="9705268" y="1445469"/>
            <a:ext cx="1344972"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207" name="Conector recto 206">
            <a:extLst>
              <a:ext uri="{FF2B5EF4-FFF2-40B4-BE49-F238E27FC236}">
                <a16:creationId xmlns:a16="http://schemas.microsoft.com/office/drawing/2014/main" id="{157FCBC7-B49F-A93A-3CBF-7585FF6ACBE1}"/>
              </a:ext>
            </a:extLst>
          </p:cNvPr>
          <p:cNvCxnSpPr>
            <a:cxnSpLocks/>
          </p:cNvCxnSpPr>
          <p:nvPr/>
        </p:nvCxnSpPr>
        <p:spPr>
          <a:xfrm>
            <a:off x="9629468" y="1398774"/>
            <a:ext cx="0" cy="302419"/>
          </a:xfrm>
          <a:prstGeom prst="line">
            <a:avLst/>
          </a:prstGeom>
          <a:noFill/>
          <a:ln w="6350" cap="flat" cmpd="sng" algn="ctr">
            <a:solidFill>
              <a:sysClr val="window" lastClr="FFFFFF"/>
            </a:solidFill>
            <a:prstDash val="solid"/>
            <a:miter lim="800000"/>
          </a:ln>
          <a:effectLst/>
        </p:spPr>
      </p:cxnSp>
      <p:sp>
        <p:nvSpPr>
          <p:cNvPr id="208" name="Rectangle 17">
            <a:extLst>
              <a:ext uri="{FF2B5EF4-FFF2-40B4-BE49-F238E27FC236}">
                <a16:creationId xmlns:a16="http://schemas.microsoft.com/office/drawing/2014/main" id="{4533D3DE-2EEF-F776-D60C-86ABD28020F4}"/>
              </a:ext>
            </a:extLst>
          </p:cNvPr>
          <p:cNvSpPr/>
          <p:nvPr/>
        </p:nvSpPr>
        <p:spPr>
          <a:xfrm>
            <a:off x="8124987" y="1778766"/>
            <a:ext cx="3013163" cy="265846"/>
          </a:xfrm>
          <a:prstGeom prst="roundRect">
            <a:avLst>
              <a:gd name="adj" fmla="val 0"/>
            </a:avLst>
          </a:prstGeom>
          <a:solidFill>
            <a:srgbClr val="F2F2F2"/>
          </a:solidFill>
          <a:ln w="12700" cap="flat" cmpd="sng" algn="ctr">
            <a:solidFill>
              <a:srgbClr val="268A5A"/>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09" name="Conector recto 208">
            <a:extLst>
              <a:ext uri="{FF2B5EF4-FFF2-40B4-BE49-F238E27FC236}">
                <a16:creationId xmlns:a16="http://schemas.microsoft.com/office/drawing/2014/main" id="{76B83E46-BD26-5C32-FCA6-13B40BD6B73E}"/>
              </a:ext>
            </a:extLst>
          </p:cNvPr>
          <p:cNvCxnSpPr>
            <a:cxnSpLocks/>
          </p:cNvCxnSpPr>
          <p:nvPr/>
        </p:nvCxnSpPr>
        <p:spPr>
          <a:xfrm>
            <a:off x="9629468" y="1778765"/>
            <a:ext cx="0" cy="265847"/>
          </a:xfrm>
          <a:prstGeom prst="line">
            <a:avLst/>
          </a:prstGeom>
          <a:noFill/>
          <a:ln w="6350" cap="flat" cmpd="sng" algn="ctr">
            <a:solidFill>
              <a:srgbClr val="268A5A"/>
            </a:solidFill>
            <a:prstDash val="solid"/>
            <a:miter lim="800000"/>
          </a:ln>
          <a:effectLst/>
        </p:spPr>
      </p:cxnSp>
      <p:sp>
        <p:nvSpPr>
          <p:cNvPr id="210" name="Subtitle 2">
            <a:extLst>
              <a:ext uri="{FF2B5EF4-FFF2-40B4-BE49-F238E27FC236}">
                <a16:creationId xmlns:a16="http://schemas.microsoft.com/office/drawing/2014/main" id="{7B8AD7C9-69C5-EEC6-0917-5592FE9A90BE}"/>
              </a:ext>
            </a:extLst>
          </p:cNvPr>
          <p:cNvSpPr txBox="1"/>
          <p:nvPr/>
        </p:nvSpPr>
        <p:spPr>
          <a:xfrm>
            <a:off x="8492708" y="1769178"/>
            <a:ext cx="747892"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211" name="Subtitle 2">
            <a:extLst>
              <a:ext uri="{FF2B5EF4-FFF2-40B4-BE49-F238E27FC236}">
                <a16:creationId xmlns:a16="http://schemas.microsoft.com/office/drawing/2014/main" id="{B1DF92CD-A80D-9ADA-5BCD-70ABA9EF58D0}"/>
              </a:ext>
            </a:extLst>
          </p:cNvPr>
          <p:cNvSpPr txBox="1"/>
          <p:nvPr/>
        </p:nvSpPr>
        <p:spPr>
          <a:xfrm>
            <a:off x="10041907" y="1770941"/>
            <a:ext cx="747891"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212" name="CuadroTexto 211">
            <a:extLst>
              <a:ext uri="{FF2B5EF4-FFF2-40B4-BE49-F238E27FC236}">
                <a16:creationId xmlns:a16="http://schemas.microsoft.com/office/drawing/2014/main" id="{7FA84B87-2C0D-25AC-C7FF-5B6093290093}"/>
              </a:ext>
            </a:extLst>
          </p:cNvPr>
          <p:cNvSpPr txBox="1"/>
          <p:nvPr/>
        </p:nvSpPr>
        <p:spPr>
          <a:xfrm>
            <a:off x="1422795" y="3568190"/>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Capitalización</a:t>
            </a:r>
          </a:p>
        </p:txBody>
      </p:sp>
      <p:sp>
        <p:nvSpPr>
          <p:cNvPr id="213" name="Paralelogramo 212">
            <a:extLst>
              <a:ext uri="{FF2B5EF4-FFF2-40B4-BE49-F238E27FC236}">
                <a16:creationId xmlns:a16="http://schemas.microsoft.com/office/drawing/2014/main" id="{1F1F2FF0-7338-ABC4-F427-9002ECF63959}"/>
              </a:ext>
            </a:extLst>
          </p:cNvPr>
          <p:cNvSpPr/>
          <p:nvPr/>
        </p:nvSpPr>
        <p:spPr>
          <a:xfrm>
            <a:off x="1089770" y="3895124"/>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4</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4" name="CuadroTexto 213">
            <a:extLst>
              <a:ext uri="{FF2B5EF4-FFF2-40B4-BE49-F238E27FC236}">
                <a16:creationId xmlns:a16="http://schemas.microsoft.com/office/drawing/2014/main" id="{4F9CD460-6223-6068-3413-F49D785C4DA9}"/>
              </a:ext>
            </a:extLst>
          </p:cNvPr>
          <p:cNvSpPr txBox="1"/>
          <p:nvPr/>
        </p:nvSpPr>
        <p:spPr>
          <a:xfrm>
            <a:off x="1419081" y="3921309"/>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Revisión integral al proceso de </a:t>
            </a:r>
            <a:r>
              <a:rPr kumimoji="0" lang="es-MX" sz="1200" b="0" i="0" u="none" strike="noStrike" kern="1200" cap="none" spc="0" normalizeH="0" baseline="0" noProof="0">
                <a:ln>
                  <a:noFill/>
                </a:ln>
                <a:solidFill>
                  <a:prstClr val="black"/>
                </a:solidFill>
                <a:effectLst/>
                <a:uLnTx/>
                <a:uFillTx/>
                <a:latin typeface="Montserrat Medium"/>
                <a:ea typeface="+mn-ea"/>
                <a:cs typeface="+mn-cs"/>
              </a:rPr>
              <a:t>Liquidación</a:t>
            </a:r>
          </a:p>
        </p:txBody>
      </p:sp>
      <p:sp>
        <p:nvSpPr>
          <p:cNvPr id="215" name="Paralelogramo 214">
            <a:extLst>
              <a:ext uri="{FF2B5EF4-FFF2-40B4-BE49-F238E27FC236}">
                <a16:creationId xmlns:a16="http://schemas.microsoft.com/office/drawing/2014/main" id="{AAA585C4-6AF2-9D32-2BDB-4A7286CFF190}"/>
              </a:ext>
            </a:extLst>
          </p:cNvPr>
          <p:cNvSpPr/>
          <p:nvPr/>
        </p:nvSpPr>
        <p:spPr>
          <a:xfrm>
            <a:off x="1089768" y="4277288"/>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5</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6" name="CuadroTexto 215">
            <a:extLst>
              <a:ext uri="{FF2B5EF4-FFF2-40B4-BE49-F238E27FC236}">
                <a16:creationId xmlns:a16="http://schemas.microsoft.com/office/drawing/2014/main" id="{744034CE-0510-F47E-BF34-B77C2DEC59E5}"/>
              </a:ext>
            </a:extLst>
          </p:cNvPr>
          <p:cNvSpPr txBox="1"/>
          <p:nvPr/>
        </p:nvSpPr>
        <p:spPr>
          <a:xfrm>
            <a:off x="1419081" y="4680947"/>
            <a:ext cx="4438620" cy="2579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Montserrat Medium"/>
                <a:ea typeface="+mn-ea"/>
                <a:cs typeface="+mn-cs"/>
              </a:rPr>
              <a:t>Evaluación de Planes de resolución</a:t>
            </a:r>
          </a:p>
        </p:txBody>
      </p:sp>
      <p:sp>
        <p:nvSpPr>
          <p:cNvPr id="217" name="Paralelogramo 216">
            <a:extLst>
              <a:ext uri="{FF2B5EF4-FFF2-40B4-BE49-F238E27FC236}">
                <a16:creationId xmlns:a16="http://schemas.microsoft.com/office/drawing/2014/main" id="{3FCA9ECD-68EE-A7CA-4A62-2BE7C413506E}"/>
              </a:ext>
            </a:extLst>
          </p:cNvPr>
          <p:cNvSpPr/>
          <p:nvPr/>
        </p:nvSpPr>
        <p:spPr>
          <a:xfrm>
            <a:off x="1088635" y="4675003"/>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6</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18" name="CuadroTexto 217">
            <a:extLst>
              <a:ext uri="{FF2B5EF4-FFF2-40B4-BE49-F238E27FC236}">
                <a16:creationId xmlns:a16="http://schemas.microsoft.com/office/drawing/2014/main" id="{58289476-563A-147F-C9D6-7CD9561F7D28}"/>
              </a:ext>
            </a:extLst>
          </p:cNvPr>
          <p:cNvSpPr txBox="1"/>
          <p:nvPr/>
        </p:nvSpPr>
        <p:spPr>
          <a:xfrm>
            <a:off x="1407928" y="4245136"/>
            <a:ext cx="4275524" cy="40177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Definición de la estrategia Tributaria Mecanismos de Recuperación y Resolución (MR&amp;R)</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219" name="Paralelogramo 218">
            <a:extLst>
              <a:ext uri="{FF2B5EF4-FFF2-40B4-BE49-F238E27FC236}">
                <a16:creationId xmlns:a16="http://schemas.microsoft.com/office/drawing/2014/main" id="{838260C2-4D54-A478-06DE-A739870BDA82}"/>
              </a:ext>
            </a:extLst>
          </p:cNvPr>
          <p:cNvSpPr/>
          <p:nvPr/>
        </p:nvSpPr>
        <p:spPr>
          <a:xfrm>
            <a:off x="1079383" y="5111828"/>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7</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220" name="CuadroTexto 219">
            <a:extLst>
              <a:ext uri="{FF2B5EF4-FFF2-40B4-BE49-F238E27FC236}">
                <a16:creationId xmlns:a16="http://schemas.microsoft.com/office/drawing/2014/main" id="{4CA51472-FAA5-905E-AF1A-7EA7B498E901}"/>
              </a:ext>
            </a:extLst>
          </p:cNvPr>
          <p:cNvSpPr txBox="1"/>
          <p:nvPr/>
        </p:nvSpPr>
        <p:spPr>
          <a:xfrm>
            <a:off x="1407928" y="5064858"/>
            <a:ext cx="4438620" cy="388384"/>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Puesta a punto de los MRR actualizados en la planeación estratégica vigente (Simulacros)</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cxnSp>
        <p:nvCxnSpPr>
          <p:cNvPr id="221" name="Straight Connector 42">
            <a:extLst>
              <a:ext uri="{FF2B5EF4-FFF2-40B4-BE49-F238E27FC236}">
                <a16:creationId xmlns:a16="http://schemas.microsoft.com/office/drawing/2014/main" id="{8BF22DFC-94D9-A725-67EF-F5FFC181C007}"/>
              </a:ext>
            </a:extLst>
          </p:cNvPr>
          <p:cNvCxnSpPr>
            <a:cxnSpLocks/>
          </p:cNvCxnSpPr>
          <p:nvPr/>
        </p:nvCxnSpPr>
        <p:spPr>
          <a:xfrm flipH="1">
            <a:off x="8471959" y="2670577"/>
            <a:ext cx="9456" cy="3168000"/>
          </a:xfrm>
          <a:prstGeom prst="line">
            <a:avLst/>
          </a:prstGeom>
          <a:noFill/>
          <a:ln w="12700" cap="flat" cmpd="sng" algn="ctr">
            <a:solidFill>
              <a:sysClr val="window" lastClr="FFFFFF">
                <a:lumMod val="50000"/>
              </a:sysClr>
            </a:solidFill>
            <a:prstDash val="solid"/>
            <a:miter lim="800000"/>
          </a:ln>
          <a:effectLst/>
        </p:spPr>
      </p:cxnSp>
      <p:cxnSp>
        <p:nvCxnSpPr>
          <p:cNvPr id="222" name="Straight Connector 42">
            <a:extLst>
              <a:ext uri="{FF2B5EF4-FFF2-40B4-BE49-F238E27FC236}">
                <a16:creationId xmlns:a16="http://schemas.microsoft.com/office/drawing/2014/main" id="{AFD7CFD7-0310-5472-02BC-7994411B46B0}"/>
              </a:ext>
            </a:extLst>
          </p:cNvPr>
          <p:cNvCxnSpPr>
            <a:cxnSpLocks/>
          </p:cNvCxnSpPr>
          <p:nvPr/>
        </p:nvCxnSpPr>
        <p:spPr>
          <a:xfrm>
            <a:off x="9131922" y="2670577"/>
            <a:ext cx="0" cy="3168000"/>
          </a:xfrm>
          <a:prstGeom prst="line">
            <a:avLst/>
          </a:prstGeom>
          <a:noFill/>
          <a:ln w="12700" cap="flat" cmpd="sng" algn="ctr">
            <a:solidFill>
              <a:sysClr val="window" lastClr="FFFFFF">
                <a:lumMod val="50000"/>
              </a:sysClr>
            </a:solidFill>
            <a:prstDash val="solid"/>
            <a:miter lim="800000"/>
          </a:ln>
          <a:effectLst/>
        </p:spPr>
      </p:cxnSp>
      <p:cxnSp>
        <p:nvCxnSpPr>
          <p:cNvPr id="223" name="Straight Connector 42">
            <a:extLst>
              <a:ext uri="{FF2B5EF4-FFF2-40B4-BE49-F238E27FC236}">
                <a16:creationId xmlns:a16="http://schemas.microsoft.com/office/drawing/2014/main" id="{2326103C-1ED4-E8A2-3C57-6146DBBF2091}"/>
              </a:ext>
            </a:extLst>
          </p:cNvPr>
          <p:cNvCxnSpPr>
            <a:cxnSpLocks/>
          </p:cNvCxnSpPr>
          <p:nvPr/>
        </p:nvCxnSpPr>
        <p:spPr>
          <a:xfrm>
            <a:off x="9819846" y="2670577"/>
            <a:ext cx="11307" cy="3168000"/>
          </a:xfrm>
          <a:prstGeom prst="line">
            <a:avLst/>
          </a:prstGeom>
          <a:noFill/>
          <a:ln w="12700" cap="flat" cmpd="sng" algn="ctr">
            <a:solidFill>
              <a:sysClr val="window" lastClr="FFFFFF">
                <a:lumMod val="50000"/>
              </a:sysClr>
            </a:solidFill>
            <a:prstDash val="solid"/>
            <a:miter lim="800000"/>
          </a:ln>
          <a:effectLst/>
        </p:spPr>
      </p:cxnSp>
      <p:cxnSp>
        <p:nvCxnSpPr>
          <p:cNvPr id="224" name="Straight Connector 42">
            <a:extLst>
              <a:ext uri="{FF2B5EF4-FFF2-40B4-BE49-F238E27FC236}">
                <a16:creationId xmlns:a16="http://schemas.microsoft.com/office/drawing/2014/main" id="{77DF468A-9FC0-DEB3-D9D5-CC7654103748}"/>
              </a:ext>
            </a:extLst>
          </p:cNvPr>
          <p:cNvCxnSpPr>
            <a:cxnSpLocks/>
          </p:cNvCxnSpPr>
          <p:nvPr/>
        </p:nvCxnSpPr>
        <p:spPr>
          <a:xfrm>
            <a:off x="10488253" y="2670577"/>
            <a:ext cx="0" cy="3168000"/>
          </a:xfrm>
          <a:prstGeom prst="line">
            <a:avLst/>
          </a:prstGeom>
          <a:noFill/>
          <a:ln w="12700" cap="flat" cmpd="sng" algn="ctr">
            <a:solidFill>
              <a:sysClr val="window" lastClr="FFFFFF">
                <a:lumMod val="50000"/>
              </a:sysClr>
            </a:solidFill>
            <a:prstDash val="solid"/>
            <a:miter lim="800000"/>
          </a:ln>
          <a:effectLst/>
        </p:spPr>
      </p:cxnSp>
      <p:cxnSp>
        <p:nvCxnSpPr>
          <p:cNvPr id="225" name="Straight Connector 42">
            <a:extLst>
              <a:ext uri="{FF2B5EF4-FFF2-40B4-BE49-F238E27FC236}">
                <a16:creationId xmlns:a16="http://schemas.microsoft.com/office/drawing/2014/main" id="{BAC4ABF6-90DD-8495-B89A-5E1CBA6FD552}"/>
              </a:ext>
            </a:extLst>
          </p:cNvPr>
          <p:cNvCxnSpPr>
            <a:cxnSpLocks/>
          </p:cNvCxnSpPr>
          <p:nvPr/>
        </p:nvCxnSpPr>
        <p:spPr>
          <a:xfrm>
            <a:off x="8818169" y="2671216"/>
            <a:ext cx="4392" cy="3168000"/>
          </a:xfrm>
          <a:prstGeom prst="line">
            <a:avLst/>
          </a:prstGeom>
          <a:noFill/>
          <a:ln w="12700" cap="flat" cmpd="sng" algn="ctr">
            <a:solidFill>
              <a:sysClr val="window" lastClr="FFFFFF">
                <a:lumMod val="85000"/>
              </a:sysClr>
            </a:solidFill>
            <a:prstDash val="dash"/>
            <a:miter lim="800000"/>
          </a:ln>
          <a:effectLst/>
        </p:spPr>
      </p:cxnSp>
      <p:cxnSp>
        <p:nvCxnSpPr>
          <p:cNvPr id="226" name="Straight Connector 42">
            <a:extLst>
              <a:ext uri="{FF2B5EF4-FFF2-40B4-BE49-F238E27FC236}">
                <a16:creationId xmlns:a16="http://schemas.microsoft.com/office/drawing/2014/main" id="{9F2BFA16-4120-8DDA-A105-64F0E4DF380E}"/>
              </a:ext>
            </a:extLst>
          </p:cNvPr>
          <p:cNvCxnSpPr>
            <a:cxnSpLocks/>
          </p:cNvCxnSpPr>
          <p:nvPr/>
        </p:nvCxnSpPr>
        <p:spPr>
          <a:xfrm>
            <a:off x="9517760" y="2667872"/>
            <a:ext cx="4392" cy="3168000"/>
          </a:xfrm>
          <a:prstGeom prst="line">
            <a:avLst/>
          </a:prstGeom>
          <a:noFill/>
          <a:ln w="12700" cap="flat" cmpd="sng" algn="ctr">
            <a:solidFill>
              <a:sysClr val="window" lastClr="FFFFFF">
                <a:lumMod val="85000"/>
              </a:sysClr>
            </a:solidFill>
            <a:prstDash val="dash"/>
            <a:miter lim="800000"/>
          </a:ln>
          <a:effectLst/>
        </p:spPr>
      </p:cxnSp>
      <p:cxnSp>
        <p:nvCxnSpPr>
          <p:cNvPr id="227" name="Straight Connector 42">
            <a:extLst>
              <a:ext uri="{FF2B5EF4-FFF2-40B4-BE49-F238E27FC236}">
                <a16:creationId xmlns:a16="http://schemas.microsoft.com/office/drawing/2014/main" id="{B8BF8D53-C195-3817-44A6-CC509BB59A28}"/>
              </a:ext>
            </a:extLst>
          </p:cNvPr>
          <p:cNvCxnSpPr>
            <a:cxnSpLocks/>
          </p:cNvCxnSpPr>
          <p:nvPr/>
        </p:nvCxnSpPr>
        <p:spPr>
          <a:xfrm>
            <a:off x="10168554" y="2666422"/>
            <a:ext cx="4392" cy="3168000"/>
          </a:xfrm>
          <a:prstGeom prst="line">
            <a:avLst/>
          </a:prstGeom>
          <a:noFill/>
          <a:ln w="12700" cap="flat" cmpd="sng" algn="ctr">
            <a:solidFill>
              <a:sysClr val="window" lastClr="FFFFFF">
                <a:lumMod val="85000"/>
              </a:sysClr>
            </a:solidFill>
            <a:prstDash val="dash"/>
            <a:miter lim="800000"/>
          </a:ln>
          <a:effectLst/>
        </p:spPr>
      </p:cxnSp>
      <p:cxnSp>
        <p:nvCxnSpPr>
          <p:cNvPr id="228" name="Straight Connector 42">
            <a:extLst>
              <a:ext uri="{FF2B5EF4-FFF2-40B4-BE49-F238E27FC236}">
                <a16:creationId xmlns:a16="http://schemas.microsoft.com/office/drawing/2014/main" id="{E39A95E2-04EE-7007-70EC-7AF006A6BEBA}"/>
              </a:ext>
            </a:extLst>
          </p:cNvPr>
          <p:cNvCxnSpPr>
            <a:cxnSpLocks/>
          </p:cNvCxnSpPr>
          <p:nvPr/>
        </p:nvCxnSpPr>
        <p:spPr>
          <a:xfrm>
            <a:off x="10800422" y="2666422"/>
            <a:ext cx="1" cy="3168000"/>
          </a:xfrm>
          <a:prstGeom prst="line">
            <a:avLst/>
          </a:prstGeom>
          <a:noFill/>
          <a:ln w="12700" cap="flat" cmpd="sng" algn="ctr">
            <a:solidFill>
              <a:sysClr val="window" lastClr="FFFFFF">
                <a:lumMod val="85000"/>
              </a:sysClr>
            </a:solidFill>
            <a:prstDash val="dash"/>
            <a:miter lim="800000"/>
          </a:ln>
          <a:effectLst/>
        </p:spPr>
      </p:cxnSp>
      <p:sp>
        <p:nvSpPr>
          <p:cNvPr id="256" name="Forma libre: forma 255">
            <a:extLst>
              <a:ext uri="{FF2B5EF4-FFF2-40B4-BE49-F238E27FC236}">
                <a16:creationId xmlns:a16="http://schemas.microsoft.com/office/drawing/2014/main" id="{4E05F026-8B4B-190B-4125-86E208F42F94}"/>
              </a:ext>
            </a:extLst>
          </p:cNvPr>
          <p:cNvSpPr/>
          <p:nvPr/>
        </p:nvSpPr>
        <p:spPr>
          <a:xfrm>
            <a:off x="8928191" y="3247773"/>
            <a:ext cx="193215"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7" name="Forma libre: forma 256">
            <a:extLst>
              <a:ext uri="{FF2B5EF4-FFF2-40B4-BE49-F238E27FC236}">
                <a16:creationId xmlns:a16="http://schemas.microsoft.com/office/drawing/2014/main" id="{9DC34A63-A76D-3A36-B8BC-C2D63F9FA835}"/>
              </a:ext>
            </a:extLst>
          </p:cNvPr>
          <p:cNvSpPr/>
          <p:nvPr/>
        </p:nvSpPr>
        <p:spPr>
          <a:xfrm>
            <a:off x="9355838" y="3247651"/>
            <a:ext cx="582971"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8" name="Forma libre: forma 257">
            <a:extLst>
              <a:ext uri="{FF2B5EF4-FFF2-40B4-BE49-F238E27FC236}">
                <a16:creationId xmlns:a16="http://schemas.microsoft.com/office/drawing/2014/main" id="{26500B1A-FE0C-7013-05D4-216DBC009FA4}"/>
              </a:ext>
            </a:extLst>
          </p:cNvPr>
          <p:cNvSpPr/>
          <p:nvPr/>
        </p:nvSpPr>
        <p:spPr>
          <a:xfrm>
            <a:off x="9985589" y="3627043"/>
            <a:ext cx="360461" cy="11918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59" name="Forma libre: forma 258">
            <a:extLst>
              <a:ext uri="{FF2B5EF4-FFF2-40B4-BE49-F238E27FC236}">
                <a16:creationId xmlns:a16="http://schemas.microsoft.com/office/drawing/2014/main" id="{4A952741-9343-FA55-A30A-D9B2F11DEA5B}"/>
              </a:ext>
            </a:extLst>
          </p:cNvPr>
          <p:cNvSpPr/>
          <p:nvPr/>
        </p:nvSpPr>
        <p:spPr>
          <a:xfrm>
            <a:off x="8868138" y="3944214"/>
            <a:ext cx="193215" cy="1055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0" name="Forma libre: forma 259">
            <a:extLst>
              <a:ext uri="{FF2B5EF4-FFF2-40B4-BE49-F238E27FC236}">
                <a16:creationId xmlns:a16="http://schemas.microsoft.com/office/drawing/2014/main" id="{7CF60301-0840-00C9-64AA-BEEE315F2273}"/>
              </a:ext>
            </a:extLst>
          </p:cNvPr>
          <p:cNvSpPr/>
          <p:nvPr/>
        </p:nvSpPr>
        <p:spPr>
          <a:xfrm>
            <a:off x="9857846" y="4326273"/>
            <a:ext cx="62901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1" name="Forma libre: forma 260">
            <a:extLst>
              <a:ext uri="{FF2B5EF4-FFF2-40B4-BE49-F238E27FC236}">
                <a16:creationId xmlns:a16="http://schemas.microsoft.com/office/drawing/2014/main" id="{7685BC14-9148-1C26-533C-0BEB6B67E613}"/>
              </a:ext>
            </a:extLst>
          </p:cNvPr>
          <p:cNvSpPr/>
          <p:nvPr/>
        </p:nvSpPr>
        <p:spPr>
          <a:xfrm>
            <a:off x="8528827" y="4710745"/>
            <a:ext cx="255893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2" name="Forma libre: forma 261">
            <a:extLst>
              <a:ext uri="{FF2B5EF4-FFF2-40B4-BE49-F238E27FC236}">
                <a16:creationId xmlns:a16="http://schemas.microsoft.com/office/drawing/2014/main" id="{9AB4353E-8AA2-ECF6-D38F-94480B4A38B1}"/>
              </a:ext>
            </a:extLst>
          </p:cNvPr>
          <p:cNvSpPr/>
          <p:nvPr/>
        </p:nvSpPr>
        <p:spPr>
          <a:xfrm>
            <a:off x="8819470" y="5141195"/>
            <a:ext cx="78837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63" name="Forma libre: forma 262">
            <a:extLst>
              <a:ext uri="{FF2B5EF4-FFF2-40B4-BE49-F238E27FC236}">
                <a16:creationId xmlns:a16="http://schemas.microsoft.com/office/drawing/2014/main" id="{B4ACE8D5-E47B-2281-59FE-082735B57C5E}"/>
              </a:ext>
            </a:extLst>
          </p:cNvPr>
          <p:cNvSpPr/>
          <p:nvPr/>
        </p:nvSpPr>
        <p:spPr>
          <a:xfrm>
            <a:off x="9894592" y="5141195"/>
            <a:ext cx="62294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DAE0B4C7-FBCB-E856-9178-5C95725FAE01}"/>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de los proyectos </a:t>
            </a:r>
            <a:endParaRPr kumimoji="0" lang="es-ES" sz="3600" b="0" i="0" u="none" strike="noStrike" kern="1200" cap="none" spc="0" normalizeH="0" baseline="0" noProof="0">
              <a:ln>
                <a:noFill/>
              </a:ln>
              <a:solidFill>
                <a:srgbClr val="B28A3F"/>
              </a:solidFill>
              <a:effectLst/>
              <a:uLnTx/>
              <a:uFillTx/>
              <a:latin typeface="Montserrat ExtraBold"/>
              <a:ea typeface="+mj-ea"/>
              <a:cs typeface="+mj-cs"/>
            </a:endParaRPr>
          </a:p>
        </p:txBody>
      </p:sp>
      <p:sp>
        <p:nvSpPr>
          <p:cNvPr id="4" name="CuadroTexto 3">
            <a:extLst>
              <a:ext uri="{FF2B5EF4-FFF2-40B4-BE49-F238E27FC236}">
                <a16:creationId xmlns:a16="http://schemas.microsoft.com/office/drawing/2014/main" id="{A53BCEDE-31EA-0125-774F-2AD9DB76A471}"/>
              </a:ext>
            </a:extLst>
          </p:cNvPr>
          <p:cNvSpPr txBox="1"/>
          <p:nvPr/>
        </p:nvSpPr>
        <p:spPr>
          <a:xfrm>
            <a:off x="662229" y="605266"/>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Resolución y Recuperación</a:t>
            </a:r>
          </a:p>
        </p:txBody>
      </p:sp>
      <p:sp>
        <p:nvSpPr>
          <p:cNvPr id="2" name="Paralelogramo 1">
            <a:extLst>
              <a:ext uri="{FF2B5EF4-FFF2-40B4-BE49-F238E27FC236}">
                <a16:creationId xmlns:a16="http://schemas.microsoft.com/office/drawing/2014/main" id="{B06937FF-5ACC-D6CD-DDC4-EAF3C84C01E9}"/>
              </a:ext>
            </a:extLst>
          </p:cNvPr>
          <p:cNvSpPr/>
          <p:nvPr/>
        </p:nvSpPr>
        <p:spPr>
          <a:xfrm>
            <a:off x="1079383" y="5526000"/>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Montserrat Medium"/>
                <a:ea typeface="+mn-ea"/>
                <a:cs typeface="+mn-cs"/>
              </a:rPr>
              <a:t>8</a:t>
            </a:r>
            <a:endParaRPr kumimoji="0" lang="es-CO" sz="1600"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5" name="CuadroTexto 4">
            <a:extLst>
              <a:ext uri="{FF2B5EF4-FFF2-40B4-BE49-F238E27FC236}">
                <a16:creationId xmlns:a16="http://schemas.microsoft.com/office/drawing/2014/main" id="{A382DAE7-05F0-45C6-4C9C-55E30D44782C}"/>
              </a:ext>
            </a:extLst>
          </p:cNvPr>
          <p:cNvSpPr txBox="1"/>
          <p:nvPr/>
        </p:nvSpPr>
        <p:spPr>
          <a:xfrm>
            <a:off x="1407928" y="5485380"/>
            <a:ext cx="4438620" cy="388384"/>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ontserrat Medium"/>
                <a:ea typeface="+mn-ea"/>
                <a:cs typeface="+mn-cs"/>
              </a:rPr>
              <a:t>Actualización Manual de Recuperación &amp; Resolución</a:t>
            </a:r>
            <a:endParaRPr kumimoji="0" lang="es-CO" sz="12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11" name="Forma libre: forma 10">
            <a:extLst>
              <a:ext uri="{FF2B5EF4-FFF2-40B4-BE49-F238E27FC236}">
                <a16:creationId xmlns:a16="http://schemas.microsoft.com/office/drawing/2014/main" id="{4FAF0012-3BF2-909C-FE87-A5DC6FC24742}"/>
              </a:ext>
            </a:extLst>
          </p:cNvPr>
          <p:cNvSpPr/>
          <p:nvPr/>
        </p:nvSpPr>
        <p:spPr>
          <a:xfrm>
            <a:off x="10530862" y="5629868"/>
            <a:ext cx="58234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27" name="Straight Connector 42">
            <a:extLst>
              <a:ext uri="{FF2B5EF4-FFF2-40B4-BE49-F238E27FC236}">
                <a16:creationId xmlns:a16="http://schemas.microsoft.com/office/drawing/2014/main" id="{E1CF40DB-D001-D3A7-8704-20D7883C7590}"/>
              </a:ext>
            </a:extLst>
          </p:cNvPr>
          <p:cNvCxnSpPr>
            <a:cxnSpLocks/>
          </p:cNvCxnSpPr>
          <p:nvPr/>
        </p:nvCxnSpPr>
        <p:spPr>
          <a:xfrm>
            <a:off x="887344" y="3488999"/>
            <a:ext cx="10300093" cy="4802"/>
          </a:xfrm>
          <a:prstGeom prst="line">
            <a:avLst/>
          </a:prstGeom>
          <a:noFill/>
          <a:ln w="19050" cap="flat" cmpd="sng" algn="ctr">
            <a:solidFill>
              <a:sysClr val="window" lastClr="FFFFFF">
                <a:lumMod val="85000"/>
              </a:sysClr>
            </a:solidFill>
            <a:prstDash val="solid"/>
            <a:miter lim="800000"/>
          </a:ln>
          <a:effectLst/>
        </p:spPr>
      </p:cxnSp>
      <p:cxnSp>
        <p:nvCxnSpPr>
          <p:cNvPr id="28" name="Straight Connector 42">
            <a:extLst>
              <a:ext uri="{FF2B5EF4-FFF2-40B4-BE49-F238E27FC236}">
                <a16:creationId xmlns:a16="http://schemas.microsoft.com/office/drawing/2014/main" id="{49E88D3E-97D2-438E-12A5-F9C4437E82F4}"/>
              </a:ext>
            </a:extLst>
          </p:cNvPr>
          <p:cNvCxnSpPr>
            <a:cxnSpLocks/>
          </p:cNvCxnSpPr>
          <p:nvPr/>
        </p:nvCxnSpPr>
        <p:spPr>
          <a:xfrm>
            <a:off x="887344" y="3837837"/>
            <a:ext cx="10300093" cy="4802"/>
          </a:xfrm>
          <a:prstGeom prst="line">
            <a:avLst/>
          </a:prstGeom>
          <a:noFill/>
          <a:ln w="19050" cap="flat" cmpd="sng" algn="ctr">
            <a:solidFill>
              <a:sysClr val="window" lastClr="FFFFFF">
                <a:lumMod val="85000"/>
              </a:sysClr>
            </a:solidFill>
            <a:prstDash val="solid"/>
            <a:miter lim="800000"/>
          </a:ln>
          <a:effectLst/>
        </p:spPr>
      </p:cxnSp>
      <p:cxnSp>
        <p:nvCxnSpPr>
          <p:cNvPr id="29" name="Straight Connector 42">
            <a:extLst>
              <a:ext uri="{FF2B5EF4-FFF2-40B4-BE49-F238E27FC236}">
                <a16:creationId xmlns:a16="http://schemas.microsoft.com/office/drawing/2014/main" id="{8E5E2ADB-0EDD-1696-C24D-9B35B7661D6A}"/>
              </a:ext>
            </a:extLst>
          </p:cNvPr>
          <p:cNvCxnSpPr>
            <a:cxnSpLocks/>
          </p:cNvCxnSpPr>
          <p:nvPr/>
        </p:nvCxnSpPr>
        <p:spPr>
          <a:xfrm>
            <a:off x="887344" y="4212134"/>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0" name="Straight Connector 42">
            <a:extLst>
              <a:ext uri="{FF2B5EF4-FFF2-40B4-BE49-F238E27FC236}">
                <a16:creationId xmlns:a16="http://schemas.microsoft.com/office/drawing/2014/main" id="{674E9B0F-2518-6610-8196-DD67A9E2EFED}"/>
              </a:ext>
            </a:extLst>
          </p:cNvPr>
          <p:cNvCxnSpPr>
            <a:cxnSpLocks/>
          </p:cNvCxnSpPr>
          <p:nvPr/>
        </p:nvCxnSpPr>
        <p:spPr>
          <a:xfrm>
            <a:off x="887344" y="4618600"/>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1" name="Straight Connector 42">
            <a:extLst>
              <a:ext uri="{FF2B5EF4-FFF2-40B4-BE49-F238E27FC236}">
                <a16:creationId xmlns:a16="http://schemas.microsoft.com/office/drawing/2014/main" id="{E7C0E875-CF59-AA7C-37CF-A500C1F655A9}"/>
              </a:ext>
            </a:extLst>
          </p:cNvPr>
          <p:cNvCxnSpPr>
            <a:cxnSpLocks/>
          </p:cNvCxnSpPr>
          <p:nvPr/>
        </p:nvCxnSpPr>
        <p:spPr>
          <a:xfrm>
            <a:off x="887344" y="5014726"/>
            <a:ext cx="10300093" cy="4802"/>
          </a:xfrm>
          <a:prstGeom prst="line">
            <a:avLst/>
          </a:prstGeom>
          <a:noFill/>
          <a:ln w="19050" cap="flat" cmpd="sng" algn="ctr">
            <a:solidFill>
              <a:sysClr val="window" lastClr="FFFFFF">
                <a:lumMod val="85000"/>
              </a:sysClr>
            </a:solidFill>
            <a:prstDash val="solid"/>
            <a:miter lim="800000"/>
          </a:ln>
          <a:effectLst/>
        </p:spPr>
      </p:cxnSp>
      <p:cxnSp>
        <p:nvCxnSpPr>
          <p:cNvPr id="32" name="Straight Connector 42">
            <a:extLst>
              <a:ext uri="{FF2B5EF4-FFF2-40B4-BE49-F238E27FC236}">
                <a16:creationId xmlns:a16="http://schemas.microsoft.com/office/drawing/2014/main" id="{BB4B8D77-F2A9-8FE0-D5F8-335AE96C6647}"/>
              </a:ext>
            </a:extLst>
          </p:cNvPr>
          <p:cNvCxnSpPr>
            <a:cxnSpLocks/>
          </p:cNvCxnSpPr>
          <p:nvPr/>
        </p:nvCxnSpPr>
        <p:spPr>
          <a:xfrm>
            <a:off x="887344" y="5446106"/>
            <a:ext cx="10300093" cy="4802"/>
          </a:xfrm>
          <a:prstGeom prst="line">
            <a:avLst/>
          </a:prstGeom>
          <a:noFill/>
          <a:ln w="19050" cap="flat" cmpd="sng" algn="ctr">
            <a:solidFill>
              <a:sysClr val="window" lastClr="FFFFFF">
                <a:lumMod val="85000"/>
              </a:sysClr>
            </a:solidFill>
            <a:prstDash val="solid"/>
            <a:miter lim="800000"/>
          </a:ln>
          <a:effectLst/>
        </p:spPr>
      </p:cxnSp>
      <p:sp>
        <p:nvSpPr>
          <p:cNvPr id="7" name="Paralelogramo 6">
            <a:extLst>
              <a:ext uri="{FF2B5EF4-FFF2-40B4-BE49-F238E27FC236}">
                <a16:creationId xmlns:a16="http://schemas.microsoft.com/office/drawing/2014/main" id="{AF4A1514-B445-04F8-DE4E-5F52FC37DC40}"/>
              </a:ext>
            </a:extLst>
          </p:cNvPr>
          <p:cNvSpPr/>
          <p:nvPr/>
        </p:nvSpPr>
        <p:spPr>
          <a:xfrm>
            <a:off x="1097578" y="2743880"/>
            <a:ext cx="295548" cy="252000"/>
          </a:xfrm>
          <a:prstGeom prst="parallelogram">
            <a:avLst>
              <a:gd name="adj" fmla="val 19331"/>
            </a:avLst>
          </a:prstGeom>
          <a:solidFill>
            <a:srgbClr val="268A5A"/>
          </a:solidFill>
          <a:ln>
            <a:noFill/>
            <a:prstDash val="solid"/>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8" name="CuadroTexto 7">
            <a:extLst>
              <a:ext uri="{FF2B5EF4-FFF2-40B4-BE49-F238E27FC236}">
                <a16:creationId xmlns:a16="http://schemas.microsoft.com/office/drawing/2014/main" id="{10A1C14F-FD83-9707-897C-EF6B3940EC81}"/>
              </a:ext>
            </a:extLst>
          </p:cNvPr>
          <p:cNvSpPr txBox="1"/>
          <p:nvPr/>
        </p:nvSpPr>
        <p:spPr>
          <a:xfrm>
            <a:off x="1441651" y="2737698"/>
            <a:ext cx="4358853" cy="30061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nSpc>
                <a:spcPts val="1100"/>
              </a:lnSpc>
            </a:pPr>
            <a:r>
              <a:rPr lang="es-CO"/>
              <a:t>Actividades para el alistamiento de la Compra de activos y asunción de pasivos (CAAP) y Banco Puente</a:t>
            </a:r>
          </a:p>
        </p:txBody>
      </p:sp>
      <p:sp>
        <p:nvSpPr>
          <p:cNvPr id="14" name="Forma libre: forma 13">
            <a:extLst>
              <a:ext uri="{FF2B5EF4-FFF2-40B4-BE49-F238E27FC236}">
                <a16:creationId xmlns:a16="http://schemas.microsoft.com/office/drawing/2014/main" id="{8FB8687A-0FD1-5BEF-13A7-C77C979FFF71}"/>
              </a:ext>
            </a:extLst>
          </p:cNvPr>
          <p:cNvSpPr/>
          <p:nvPr/>
        </p:nvSpPr>
        <p:spPr>
          <a:xfrm>
            <a:off x="8550832" y="2766262"/>
            <a:ext cx="2564276" cy="102562"/>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15" name="Straight Connector 42">
            <a:extLst>
              <a:ext uri="{FF2B5EF4-FFF2-40B4-BE49-F238E27FC236}">
                <a16:creationId xmlns:a16="http://schemas.microsoft.com/office/drawing/2014/main" id="{D9A7EA0A-41CD-3416-4B98-B22A00025FE5}"/>
              </a:ext>
            </a:extLst>
          </p:cNvPr>
          <p:cNvCxnSpPr>
            <a:cxnSpLocks/>
          </p:cNvCxnSpPr>
          <p:nvPr/>
        </p:nvCxnSpPr>
        <p:spPr>
          <a:xfrm>
            <a:off x="876757" y="3066263"/>
            <a:ext cx="10300093" cy="0"/>
          </a:xfrm>
          <a:prstGeom prst="line">
            <a:avLst/>
          </a:prstGeom>
          <a:noFill/>
          <a:ln w="19050" cap="flat" cmpd="sng" algn="ctr">
            <a:solidFill>
              <a:sysClr val="window" lastClr="FFFFFF">
                <a:lumMod val="85000"/>
              </a:sysClr>
            </a:solidFill>
            <a:prstDash val="solid"/>
            <a:miter lim="800000"/>
          </a:ln>
          <a:effectLst/>
        </p:spPr>
      </p:cxnSp>
      <p:pic>
        <p:nvPicPr>
          <p:cNvPr id="16" name="Gráfico 15" descr="Marca de insignia1 con relleno sólido">
            <a:extLst>
              <a:ext uri="{FF2B5EF4-FFF2-40B4-BE49-F238E27FC236}">
                <a16:creationId xmlns:a16="http://schemas.microsoft.com/office/drawing/2014/main" id="{9D857658-E082-D33D-1654-0AC516695F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2659544"/>
            <a:ext cx="432000" cy="432000"/>
          </a:xfrm>
          <a:prstGeom prst="rect">
            <a:avLst/>
          </a:prstGeom>
        </p:spPr>
      </p:pic>
      <p:pic>
        <p:nvPicPr>
          <p:cNvPr id="17" name="Gráfico 16" descr="Marca de insignia1 con relleno sólido">
            <a:extLst>
              <a:ext uri="{FF2B5EF4-FFF2-40B4-BE49-F238E27FC236}">
                <a16:creationId xmlns:a16="http://schemas.microsoft.com/office/drawing/2014/main" id="{34580872-ED82-34C2-6CD3-FE7EFB1667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3058497"/>
            <a:ext cx="432000" cy="432000"/>
          </a:xfrm>
          <a:prstGeom prst="rect">
            <a:avLst/>
          </a:prstGeom>
        </p:spPr>
      </p:pic>
      <p:pic>
        <p:nvPicPr>
          <p:cNvPr id="18" name="Gráfico 17" descr="Marca de insignia1 con relleno sólido">
            <a:extLst>
              <a:ext uri="{FF2B5EF4-FFF2-40B4-BE49-F238E27FC236}">
                <a16:creationId xmlns:a16="http://schemas.microsoft.com/office/drawing/2014/main" id="{1AD086DC-F0C7-0517-91CE-38FB6E95E5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3457450"/>
            <a:ext cx="432000" cy="432000"/>
          </a:xfrm>
          <a:prstGeom prst="rect">
            <a:avLst/>
          </a:prstGeom>
        </p:spPr>
      </p:pic>
      <p:pic>
        <p:nvPicPr>
          <p:cNvPr id="19" name="Gráfico 18" descr="Marca de insignia1 con relleno sólido">
            <a:extLst>
              <a:ext uri="{FF2B5EF4-FFF2-40B4-BE49-F238E27FC236}">
                <a16:creationId xmlns:a16="http://schemas.microsoft.com/office/drawing/2014/main" id="{874F0153-1409-3E24-0B55-6F1C07289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3833253"/>
            <a:ext cx="432000" cy="432000"/>
          </a:xfrm>
          <a:prstGeom prst="rect">
            <a:avLst/>
          </a:prstGeom>
        </p:spPr>
      </p:pic>
      <p:pic>
        <p:nvPicPr>
          <p:cNvPr id="20" name="Gráfico 19" descr="Marca de insignia1 con relleno sólido">
            <a:extLst>
              <a:ext uri="{FF2B5EF4-FFF2-40B4-BE49-F238E27FC236}">
                <a16:creationId xmlns:a16="http://schemas.microsoft.com/office/drawing/2014/main" id="{4406F3A2-645A-2ADB-4B85-C36FE517A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4209056"/>
            <a:ext cx="432000" cy="432000"/>
          </a:xfrm>
          <a:prstGeom prst="rect">
            <a:avLst/>
          </a:prstGeom>
        </p:spPr>
      </p:pic>
      <p:pic>
        <p:nvPicPr>
          <p:cNvPr id="21" name="Gráfico 20" descr="Marca de insignia1 con relleno sólido">
            <a:extLst>
              <a:ext uri="{FF2B5EF4-FFF2-40B4-BE49-F238E27FC236}">
                <a16:creationId xmlns:a16="http://schemas.microsoft.com/office/drawing/2014/main" id="{88DEFC6E-C71B-509E-78CF-3AD013783D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4596434"/>
            <a:ext cx="432000" cy="432000"/>
          </a:xfrm>
          <a:prstGeom prst="rect">
            <a:avLst/>
          </a:prstGeom>
        </p:spPr>
      </p:pic>
      <p:pic>
        <p:nvPicPr>
          <p:cNvPr id="22" name="Gráfico 21" descr="Marca de insignia1 con relleno sólido">
            <a:extLst>
              <a:ext uri="{FF2B5EF4-FFF2-40B4-BE49-F238E27FC236}">
                <a16:creationId xmlns:a16="http://schemas.microsoft.com/office/drawing/2014/main" id="{4982F0BA-071B-5E53-18C7-315CCC8E3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5018537"/>
            <a:ext cx="432000" cy="432000"/>
          </a:xfrm>
          <a:prstGeom prst="rect">
            <a:avLst/>
          </a:prstGeom>
        </p:spPr>
      </p:pic>
      <p:pic>
        <p:nvPicPr>
          <p:cNvPr id="42" name="Gráfico 41" descr="Marca de insignia1 con relleno sólido">
            <a:extLst>
              <a:ext uri="{FF2B5EF4-FFF2-40B4-BE49-F238E27FC236}">
                <a16:creationId xmlns:a16="http://schemas.microsoft.com/office/drawing/2014/main" id="{C5C190FD-4160-E05E-BD0D-C12A4518B1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5452218"/>
            <a:ext cx="432000" cy="432000"/>
          </a:xfrm>
          <a:prstGeom prst="rect">
            <a:avLst/>
          </a:prstGeom>
        </p:spPr>
      </p:pic>
      <p:pic>
        <p:nvPicPr>
          <p:cNvPr id="43" name="Gráfico 42" descr="Marca de insignia1 con relleno sólido">
            <a:extLst>
              <a:ext uri="{FF2B5EF4-FFF2-40B4-BE49-F238E27FC236}">
                <a16:creationId xmlns:a16="http://schemas.microsoft.com/office/drawing/2014/main" id="{6439904D-BF77-7FFA-BAC0-07112DD977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44" name="Título 1">
            <a:extLst>
              <a:ext uri="{FF2B5EF4-FFF2-40B4-BE49-F238E27FC236}">
                <a16:creationId xmlns:a16="http://schemas.microsoft.com/office/drawing/2014/main" id="{4DE29510-CE49-D012-EFC0-169C30016252}"/>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6" name="Imagen 5">
            <a:extLst>
              <a:ext uri="{FF2B5EF4-FFF2-40B4-BE49-F238E27FC236}">
                <a16:creationId xmlns:a16="http://schemas.microsoft.com/office/drawing/2014/main" id="{C34F7304-39FB-FC7B-356D-737EE2BB44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450663" y="1530648"/>
            <a:ext cx="345723" cy="338554"/>
          </a:xfrm>
          <a:prstGeom prst="rect">
            <a:avLst/>
          </a:prstGeom>
          <a:solidFill>
            <a:srgbClr val="2DAA66"/>
          </a:solidFill>
          <a:ln w="12700" cap="flat" cmpd="sng" algn="ctr">
            <a:noFill/>
            <a:prstDash val="solid"/>
            <a:miter lim="800000"/>
          </a:ln>
          <a:effectLst/>
        </p:spPr>
      </p:pic>
    </p:spTree>
    <p:extLst>
      <p:ext uri="{BB962C8B-B14F-4D97-AF65-F5344CB8AC3E}">
        <p14:creationId xmlns:p14="http://schemas.microsoft.com/office/powerpoint/2010/main" val="134711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0532D-8C85-D4E4-41C4-EA8004B417DC}"/>
            </a:ext>
          </a:extLst>
        </p:cNvPr>
        <p:cNvGrpSpPr/>
        <p:nvPr/>
      </p:nvGrpSpPr>
      <p:grpSpPr>
        <a:xfrm>
          <a:off x="0" y="0"/>
          <a:ext cx="0" cy="0"/>
          <a:chOff x="0" y="0"/>
          <a:chExt cx="0" cy="0"/>
        </a:xfrm>
      </p:grpSpPr>
      <p:sp>
        <p:nvSpPr>
          <p:cNvPr id="42" name="Google Shape;1073;p34">
            <a:extLst>
              <a:ext uri="{FF2B5EF4-FFF2-40B4-BE49-F238E27FC236}">
                <a16:creationId xmlns:a16="http://schemas.microsoft.com/office/drawing/2014/main" id="{BD8E386C-E976-2E5C-648C-FECBB3D61CA6}"/>
              </a:ext>
            </a:extLst>
          </p:cNvPr>
          <p:cNvSpPr/>
          <p:nvPr/>
        </p:nvSpPr>
        <p:spPr>
          <a:xfrm rot="10800000" flipH="1">
            <a:off x="7850036" y="1977506"/>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1" name="Google Shape;1073;p34">
            <a:extLst>
              <a:ext uri="{FF2B5EF4-FFF2-40B4-BE49-F238E27FC236}">
                <a16:creationId xmlns:a16="http://schemas.microsoft.com/office/drawing/2014/main" id="{FE706F04-EB7E-FFBF-8657-10F6CFF675E5}"/>
              </a:ext>
            </a:extLst>
          </p:cNvPr>
          <p:cNvSpPr/>
          <p:nvPr/>
        </p:nvSpPr>
        <p:spPr>
          <a:xfrm rot="10800000" flipH="1">
            <a:off x="790371" y="1977506"/>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 name="Título 1">
            <a:extLst>
              <a:ext uri="{FF2B5EF4-FFF2-40B4-BE49-F238E27FC236}">
                <a16:creationId xmlns:a16="http://schemas.microsoft.com/office/drawing/2014/main" id="{989B9A64-9511-3384-6B63-DD65FC60CB19}"/>
              </a:ext>
            </a:extLst>
          </p:cNvPr>
          <p:cNvSpPr txBox="1">
            <a:spLocks/>
          </p:cNvSpPr>
          <p:nvPr/>
        </p:nvSpPr>
        <p:spPr>
          <a:xfrm>
            <a:off x="5408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4" name="CuadroTexto 3">
            <a:extLst>
              <a:ext uri="{FF2B5EF4-FFF2-40B4-BE49-F238E27FC236}">
                <a16:creationId xmlns:a16="http://schemas.microsoft.com/office/drawing/2014/main" id="{32F9EC55-C974-67D7-7AC2-6134E2003252}"/>
              </a:ext>
            </a:extLst>
          </p:cNvPr>
          <p:cNvSpPr txBox="1"/>
          <p:nvPr/>
        </p:nvSpPr>
        <p:spPr>
          <a:xfrm>
            <a:off x="540896" y="661225"/>
            <a:ext cx="9993194" cy="8463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Marco efectivo de resolución y recuperación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CO" sz="11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Google Shape;1073;p34">
            <a:extLst>
              <a:ext uri="{FF2B5EF4-FFF2-40B4-BE49-F238E27FC236}">
                <a16:creationId xmlns:a16="http://schemas.microsoft.com/office/drawing/2014/main" id="{A8C6C4D5-F0F5-DE68-50CA-457FECC0D766}"/>
              </a:ext>
            </a:extLst>
          </p:cNvPr>
          <p:cNvSpPr/>
          <p:nvPr/>
        </p:nvSpPr>
        <p:spPr>
          <a:xfrm rot="10800000" flipH="1">
            <a:off x="4306765" y="1977506"/>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4" name="Google Shape;1062;p34">
            <a:extLst>
              <a:ext uri="{FF2B5EF4-FFF2-40B4-BE49-F238E27FC236}">
                <a16:creationId xmlns:a16="http://schemas.microsoft.com/office/drawing/2014/main" id="{EC769219-A01B-0FB6-19C8-6F9D7F0DA057}"/>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5" name="Google Shape;1064;p34">
            <a:extLst>
              <a:ext uri="{FF2B5EF4-FFF2-40B4-BE49-F238E27FC236}">
                <a16:creationId xmlns:a16="http://schemas.microsoft.com/office/drawing/2014/main" id="{25D1469A-3E6F-AB01-5372-1F2A0888C9D7}"/>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6" name="Google Shape;1065;p34">
            <a:extLst>
              <a:ext uri="{FF2B5EF4-FFF2-40B4-BE49-F238E27FC236}">
                <a16:creationId xmlns:a16="http://schemas.microsoft.com/office/drawing/2014/main" id="{284403EA-0BA8-7C1A-76CE-F091097E3B61}"/>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 name="Google Shape;1069;p34">
            <a:extLst>
              <a:ext uri="{FF2B5EF4-FFF2-40B4-BE49-F238E27FC236}">
                <a16:creationId xmlns:a16="http://schemas.microsoft.com/office/drawing/2014/main" id="{FA4C9132-B405-935F-87C7-5795C90E0051}"/>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8" name="CuadroTexto 17">
            <a:extLst>
              <a:ext uri="{FF2B5EF4-FFF2-40B4-BE49-F238E27FC236}">
                <a16:creationId xmlns:a16="http://schemas.microsoft.com/office/drawing/2014/main" id="{95B33725-B572-2D5B-49B4-D7EAD3112E01}"/>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9" name="CuadroTexto 18">
            <a:extLst>
              <a:ext uri="{FF2B5EF4-FFF2-40B4-BE49-F238E27FC236}">
                <a16:creationId xmlns:a16="http://schemas.microsoft.com/office/drawing/2014/main" id="{63C6516F-E878-E03B-B86B-9034B25C7C9A}"/>
              </a:ext>
            </a:extLst>
          </p:cNvPr>
          <p:cNvSpPr txBox="1"/>
          <p:nvPr/>
        </p:nvSpPr>
        <p:spPr>
          <a:xfrm>
            <a:off x="785529" y="2693671"/>
            <a:ext cx="3327695" cy="3231654"/>
          </a:xfrm>
          <a:prstGeom prst="rect">
            <a:avLst/>
          </a:prstGeom>
          <a:noFill/>
        </p:spPr>
        <p:txBody>
          <a:bodyPr wrap="square" lIns="0" tIns="0" rIns="0" bIns="0" rtlCol="0" anchor="ctr">
            <a:spAutoFit/>
          </a:bodyPr>
          <a:lstStyle/>
          <a:p>
            <a:pPr marL="355600" indent="-182563" defTabSz="898525">
              <a:buFont typeface="Arial" panose="020B0604020202020204" pitchFamily="34" charset="0"/>
              <a:buChar char="•"/>
              <a:defRPr/>
            </a:pPr>
            <a:r>
              <a:rPr lang="es-CO" sz="1400" b="1"/>
              <a:t>Metodología de No Criticidad.</a:t>
            </a:r>
          </a:p>
          <a:p>
            <a:pPr marL="355600" indent="-182563" defTabSz="898525">
              <a:buFont typeface="Arial" panose="020B0604020202020204" pitchFamily="34" charset="0"/>
              <a:buChar char="•"/>
              <a:defRPr/>
            </a:pPr>
            <a:endParaRPr lang="es-CO" sz="1400"/>
          </a:p>
          <a:p>
            <a:pPr marL="355600" indent="-182563" defTabSz="898525">
              <a:buFont typeface="Arial" panose="020B0604020202020204" pitchFamily="34" charset="0"/>
              <a:buChar char="•"/>
              <a:defRPr/>
            </a:pPr>
            <a:r>
              <a:rPr lang="es-CO" sz="1400"/>
              <a:t>Actualización del </a:t>
            </a:r>
            <a:r>
              <a:rPr lang="es-CO" sz="1400" b="1"/>
              <a:t>procedimiento de Liquidación</a:t>
            </a:r>
            <a:r>
              <a:rPr lang="es-CO" sz="1400"/>
              <a:t>.</a:t>
            </a:r>
          </a:p>
          <a:p>
            <a:pPr marL="355600" indent="-182563" defTabSz="898525">
              <a:buFont typeface="Arial" panose="020B0604020202020204" pitchFamily="34" charset="0"/>
              <a:buChar char="•"/>
              <a:defRPr/>
            </a:pPr>
            <a:endParaRPr lang="es-CO" sz="1400"/>
          </a:p>
          <a:p>
            <a:pPr marL="355600" indent="-182563" defTabSz="898525">
              <a:buFont typeface="Arial" panose="020B0604020202020204" pitchFamily="34" charset="0"/>
              <a:buChar char="•"/>
              <a:defRPr/>
            </a:pPr>
            <a:r>
              <a:rPr lang="es-MX" sz="1400"/>
              <a:t>Incorporación en el </a:t>
            </a:r>
            <a:r>
              <a:rPr lang="es-MX" sz="1400" b="1"/>
              <a:t>manual de la política de imputación de costos de mecanismos.</a:t>
            </a:r>
          </a:p>
          <a:p>
            <a:pPr marL="355600" indent="-182563" defTabSz="898525">
              <a:buFont typeface="Arial" panose="020B0604020202020204" pitchFamily="34" charset="0"/>
              <a:buChar char="•"/>
              <a:defRPr/>
            </a:pPr>
            <a:endParaRPr lang="es-MX" sz="1400" b="1"/>
          </a:p>
          <a:p>
            <a:pPr marL="355600" indent="-182563" defTabSz="898525">
              <a:buFont typeface="Arial" panose="020B0604020202020204" pitchFamily="34" charset="0"/>
              <a:buChar char="•"/>
              <a:defRPr/>
            </a:pPr>
            <a:r>
              <a:rPr lang="es-MX" sz="1400" b="1"/>
              <a:t>Propuesta de ajuste a Decreto CAAP </a:t>
            </a:r>
            <a:r>
              <a:rPr lang="es-MX" sz="1400"/>
              <a:t>(resolución).</a:t>
            </a:r>
          </a:p>
          <a:p>
            <a:pPr marL="355600" indent="-182563" defTabSz="898525">
              <a:buFont typeface="Arial" panose="020B0604020202020204" pitchFamily="34" charset="0"/>
              <a:buChar char="•"/>
              <a:defRPr/>
            </a:pPr>
            <a:endParaRPr lang="es-MX" sz="1400" b="1"/>
          </a:p>
          <a:p>
            <a:pPr marL="355600" indent="-182563" defTabSz="898525">
              <a:buFont typeface="Arial" panose="020B0604020202020204" pitchFamily="34" charset="0"/>
              <a:buChar char="•"/>
              <a:defRPr/>
            </a:pPr>
            <a:r>
              <a:rPr lang="es-MX" sz="1400"/>
              <a:t>Guías de </a:t>
            </a:r>
            <a:r>
              <a:rPr lang="es-MX" sz="1400" b="1"/>
              <a:t>Separabilidad e Indicadores de resolución </a:t>
            </a:r>
            <a:r>
              <a:rPr lang="es-MX" sz="1400"/>
              <a:t>para entidades con PR</a:t>
            </a:r>
            <a:r>
              <a:rPr lang="es-MX" sz="1400" b="1"/>
              <a:t>.</a:t>
            </a:r>
            <a:endParaRPr lang="es-MX" sz="1450" b="1"/>
          </a:p>
        </p:txBody>
      </p:sp>
      <p:sp>
        <p:nvSpPr>
          <p:cNvPr id="20" name="Diagrama de flujo: entrada manual 167">
            <a:extLst>
              <a:ext uri="{FF2B5EF4-FFF2-40B4-BE49-F238E27FC236}">
                <a16:creationId xmlns:a16="http://schemas.microsoft.com/office/drawing/2014/main" id="{A7875EFA-CA4B-15E8-A0C5-AA3E1019308D}"/>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1" name="Diagrama de flujo: entrada manual 167">
            <a:extLst>
              <a:ext uri="{FF2B5EF4-FFF2-40B4-BE49-F238E27FC236}">
                <a16:creationId xmlns:a16="http://schemas.microsoft.com/office/drawing/2014/main" id="{70779A9B-D8F2-DA50-B4B7-204F5AEF0445}"/>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2" name="Google Shape;1062;p34">
            <a:extLst>
              <a:ext uri="{FF2B5EF4-FFF2-40B4-BE49-F238E27FC236}">
                <a16:creationId xmlns:a16="http://schemas.microsoft.com/office/drawing/2014/main" id="{20D79086-7BC6-05A2-C473-764F2FE007C9}"/>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3" name="Google Shape;1064;p34">
            <a:extLst>
              <a:ext uri="{FF2B5EF4-FFF2-40B4-BE49-F238E27FC236}">
                <a16:creationId xmlns:a16="http://schemas.microsoft.com/office/drawing/2014/main" id="{3486E1ED-3CDB-A56C-7942-BD233FA30C22}"/>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4" name="Google Shape;1065;p34">
            <a:extLst>
              <a:ext uri="{FF2B5EF4-FFF2-40B4-BE49-F238E27FC236}">
                <a16:creationId xmlns:a16="http://schemas.microsoft.com/office/drawing/2014/main" id="{F4B9D9B5-6281-10D2-F038-98B81B089CC6}"/>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25" name="Google Shape;1096;p34">
            <a:extLst>
              <a:ext uri="{FF2B5EF4-FFF2-40B4-BE49-F238E27FC236}">
                <a16:creationId xmlns:a16="http://schemas.microsoft.com/office/drawing/2014/main" id="{5927322C-DA22-8CDB-949F-84711434FD5A}"/>
              </a:ext>
            </a:extLst>
          </p:cNvPr>
          <p:cNvGrpSpPr/>
          <p:nvPr/>
        </p:nvGrpSpPr>
        <p:grpSpPr>
          <a:xfrm>
            <a:off x="8125810" y="1359768"/>
            <a:ext cx="573745" cy="549007"/>
            <a:chOff x="4076700" y="3848100"/>
            <a:chExt cx="2098675" cy="2008188"/>
          </a:xfrm>
        </p:grpSpPr>
        <p:sp>
          <p:nvSpPr>
            <p:cNvPr id="26" name="Google Shape;1097;p34">
              <a:extLst>
                <a:ext uri="{FF2B5EF4-FFF2-40B4-BE49-F238E27FC236}">
                  <a16:creationId xmlns:a16="http://schemas.microsoft.com/office/drawing/2014/main" id="{03AB71A1-A35A-CD74-21E7-28BD7A6F9C2C}"/>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7" name="Google Shape;1098;p34">
              <a:extLst>
                <a:ext uri="{FF2B5EF4-FFF2-40B4-BE49-F238E27FC236}">
                  <a16:creationId xmlns:a16="http://schemas.microsoft.com/office/drawing/2014/main" id="{77ADB18F-2CC3-6074-41DB-6C8E52599510}"/>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8" name="Google Shape;1099;p34">
              <a:extLst>
                <a:ext uri="{FF2B5EF4-FFF2-40B4-BE49-F238E27FC236}">
                  <a16:creationId xmlns:a16="http://schemas.microsoft.com/office/drawing/2014/main" id="{2D67E26A-979C-4968-D94D-A38E7A8653EA}"/>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9" name="Google Shape;1100;p34">
              <a:extLst>
                <a:ext uri="{FF2B5EF4-FFF2-40B4-BE49-F238E27FC236}">
                  <a16:creationId xmlns:a16="http://schemas.microsoft.com/office/drawing/2014/main" id="{DE842A9B-051C-FECB-85CD-1625432FAA9B}"/>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0" name="Google Shape;1101;p34">
              <a:extLst>
                <a:ext uri="{FF2B5EF4-FFF2-40B4-BE49-F238E27FC236}">
                  <a16:creationId xmlns:a16="http://schemas.microsoft.com/office/drawing/2014/main" id="{AE872FCE-A3CB-6554-19C9-7AC5D9185311}"/>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1" name="Google Shape;1102;p34">
              <a:extLst>
                <a:ext uri="{FF2B5EF4-FFF2-40B4-BE49-F238E27FC236}">
                  <a16:creationId xmlns:a16="http://schemas.microsoft.com/office/drawing/2014/main" id="{DFBD7261-C1A4-ACB4-B274-F93B875E2597}"/>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2" name="Google Shape;1103;p34">
              <a:extLst>
                <a:ext uri="{FF2B5EF4-FFF2-40B4-BE49-F238E27FC236}">
                  <a16:creationId xmlns:a16="http://schemas.microsoft.com/office/drawing/2014/main" id="{AC6B76F3-D143-EABD-53B9-F7170BE2A5A0}"/>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3" name="Google Shape;1104;p34">
              <a:extLst>
                <a:ext uri="{FF2B5EF4-FFF2-40B4-BE49-F238E27FC236}">
                  <a16:creationId xmlns:a16="http://schemas.microsoft.com/office/drawing/2014/main" id="{0AC79E01-FFCE-141A-5BBE-C8F2F4756745}"/>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35" name="CuadroTexto 34">
            <a:extLst>
              <a:ext uri="{FF2B5EF4-FFF2-40B4-BE49-F238E27FC236}">
                <a16:creationId xmlns:a16="http://schemas.microsoft.com/office/drawing/2014/main" id="{F04B7C1F-9885-989A-2F7B-4535E01D6803}"/>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36" name="CuadroTexto 35">
            <a:extLst>
              <a:ext uri="{FF2B5EF4-FFF2-40B4-BE49-F238E27FC236}">
                <a16:creationId xmlns:a16="http://schemas.microsoft.com/office/drawing/2014/main" id="{2F36A86C-D584-4B1C-3D3F-AF23F7B8B52A}"/>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37" name="CuadroTexto 36">
            <a:extLst>
              <a:ext uri="{FF2B5EF4-FFF2-40B4-BE49-F238E27FC236}">
                <a16:creationId xmlns:a16="http://schemas.microsoft.com/office/drawing/2014/main" id="{BF8E838A-3D51-E582-CD38-15D168E49427}"/>
              </a:ext>
            </a:extLst>
          </p:cNvPr>
          <p:cNvSpPr txBox="1"/>
          <p:nvPr/>
        </p:nvSpPr>
        <p:spPr>
          <a:xfrm>
            <a:off x="4315375" y="2505247"/>
            <a:ext cx="3252421" cy="3200876"/>
          </a:xfrm>
          <a:prstGeom prst="rect">
            <a:avLst/>
          </a:prstGeom>
          <a:noFill/>
        </p:spPr>
        <p:txBody>
          <a:bodyPr wrap="square" lIns="0" tIns="0" rIns="0" bIns="0" rtlCol="0">
            <a:spAutoFit/>
          </a:bodyPr>
          <a:lstStyle/>
          <a:p>
            <a:pPr marL="515938" indent="-342900" defTabSz="898525">
              <a:buFont typeface="Arial" panose="020B0604020202020204" pitchFamily="34" charset="0"/>
              <a:buChar char="•"/>
              <a:defRPr/>
            </a:pPr>
            <a:endParaRPr lang="es-CO" sz="1500"/>
          </a:p>
          <a:p>
            <a:pPr marL="444500" indent="-271463" defTabSz="898525">
              <a:buFont typeface="Arial" panose="020B0604020202020204" pitchFamily="34" charset="0"/>
              <a:buChar char="•"/>
              <a:defRPr/>
            </a:pPr>
            <a:r>
              <a:rPr lang="es-CO" sz="1500" b="1"/>
              <a:t>Mejora y racionalización </a:t>
            </a:r>
            <a:r>
              <a:rPr lang="es-CO" sz="1500"/>
              <a:t>de procesos de </a:t>
            </a:r>
            <a:r>
              <a:rPr lang="es-CO" sz="1500" b="1"/>
              <a:t>Recuperación y Resolución.</a:t>
            </a:r>
          </a:p>
          <a:p>
            <a:pPr marL="444500" indent="-271463" defTabSz="898525">
              <a:buFont typeface="Arial" panose="020B0604020202020204" pitchFamily="34" charset="0"/>
              <a:buChar char="•"/>
              <a:defRPr/>
            </a:pPr>
            <a:endParaRPr lang="es-CO" sz="1500"/>
          </a:p>
          <a:p>
            <a:pPr marL="444500" indent="-271463" defTabSz="898525">
              <a:buFont typeface="Arial" panose="020B0604020202020204" pitchFamily="34" charset="0"/>
              <a:buChar char="•"/>
              <a:defRPr/>
            </a:pPr>
            <a:r>
              <a:rPr lang="es-CO" sz="1500" b="1"/>
              <a:t>Definición de políticas en el manual.</a:t>
            </a:r>
          </a:p>
          <a:p>
            <a:pPr marL="444500" indent="-271463" defTabSz="898525">
              <a:buFont typeface="Arial" panose="020B0604020202020204" pitchFamily="34" charset="0"/>
              <a:buChar char="•"/>
              <a:defRPr/>
            </a:pPr>
            <a:endParaRPr lang="es-CO" sz="1500" b="1"/>
          </a:p>
          <a:p>
            <a:pPr marL="444500" indent="-271463" defTabSz="898525">
              <a:buFont typeface="Arial" panose="020B0604020202020204" pitchFamily="34" charset="0"/>
              <a:buChar char="•"/>
              <a:defRPr/>
            </a:pPr>
            <a:r>
              <a:rPr lang="es-CO" sz="1500"/>
              <a:t>Avance en la </a:t>
            </a:r>
            <a:r>
              <a:rPr lang="es-CO" sz="1500" b="1"/>
              <a:t>complementación de la regulación de resolución.</a:t>
            </a:r>
          </a:p>
          <a:p>
            <a:pPr marL="444500" indent="-271463" defTabSz="898525">
              <a:buFont typeface="Arial" panose="020B0604020202020204" pitchFamily="34" charset="0"/>
              <a:buChar char="•"/>
              <a:defRPr/>
            </a:pPr>
            <a:endParaRPr lang="es-CO" sz="1500" b="1"/>
          </a:p>
          <a:p>
            <a:pPr marL="444500" indent="-271463" defTabSz="898525">
              <a:buFont typeface="Arial" panose="020B0604020202020204" pitchFamily="34" charset="0"/>
              <a:buChar char="•"/>
              <a:defRPr/>
            </a:pPr>
            <a:r>
              <a:rPr lang="es-CO" sz="1400"/>
              <a:t>Lineamientos para </a:t>
            </a:r>
            <a:r>
              <a:rPr lang="es-CO" sz="1400" b="1"/>
              <a:t>favorecer la implementación de PR</a:t>
            </a:r>
            <a:r>
              <a:rPr lang="es-CO" sz="1400"/>
              <a:t>.</a:t>
            </a:r>
            <a:endParaRPr lang="es-CO" sz="1500" b="1"/>
          </a:p>
        </p:txBody>
      </p:sp>
      <p:sp>
        <p:nvSpPr>
          <p:cNvPr id="38" name="Freeform 70">
            <a:extLst>
              <a:ext uri="{FF2B5EF4-FFF2-40B4-BE49-F238E27FC236}">
                <a16:creationId xmlns:a16="http://schemas.microsoft.com/office/drawing/2014/main" id="{BDECD3E1-4505-1900-9AD6-30A74F6DA4A6}"/>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9" name="Freeform 51">
            <a:extLst>
              <a:ext uri="{FF2B5EF4-FFF2-40B4-BE49-F238E27FC236}">
                <a16:creationId xmlns:a16="http://schemas.microsoft.com/office/drawing/2014/main" id="{7109C7DD-2A9E-DA26-2306-31F5FA60C1BD}"/>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0" name="CuadroTexto 39">
            <a:extLst>
              <a:ext uri="{FF2B5EF4-FFF2-40B4-BE49-F238E27FC236}">
                <a16:creationId xmlns:a16="http://schemas.microsoft.com/office/drawing/2014/main" id="{F7476871-C30D-2C2E-3DED-BA78C3B841AB}"/>
              </a:ext>
            </a:extLst>
          </p:cNvPr>
          <p:cNvSpPr txBox="1"/>
          <p:nvPr/>
        </p:nvSpPr>
        <p:spPr>
          <a:xfrm>
            <a:off x="7891406" y="2727178"/>
            <a:ext cx="3218844" cy="1477328"/>
          </a:xfrm>
          <a:prstGeom prst="rect">
            <a:avLst/>
          </a:prstGeom>
          <a:noFill/>
        </p:spPr>
        <p:txBody>
          <a:bodyPr wrap="square" lIns="0" tIns="0" rIns="0" bIns="0" rtlCol="0">
            <a:spAutoFit/>
          </a:bodyPr>
          <a:lstStyle/>
          <a:p>
            <a:pPr marL="458788" indent="-285750" defTabSz="898525">
              <a:buFont typeface="Arial" panose="020B0604020202020204" pitchFamily="34" charset="0"/>
              <a:buChar char="•"/>
              <a:defRPr/>
            </a:pPr>
            <a:r>
              <a:rPr lang="es-CO" sz="1600" b="1"/>
              <a:t>Evaluación previa de actividades </a:t>
            </a:r>
            <a:r>
              <a:rPr lang="es-CO" sz="1600"/>
              <a:t>que dependen de la </a:t>
            </a:r>
            <a:r>
              <a:rPr lang="es-CO" sz="1600" b="1"/>
              <a:t>gestión de entidades diferentes a </a:t>
            </a:r>
            <a:r>
              <a:rPr lang="es-CO" sz="1600"/>
              <a:t>Fogafín.</a:t>
            </a:r>
          </a:p>
          <a:p>
            <a:pPr marL="458788" marR="0" lvl="0" indent="-285750"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600" b="0" i="0" u="none" strike="noStrike" kern="0" cap="none" spc="0" normalizeH="0" baseline="0" noProof="0">
              <a:ln>
                <a:noFill/>
              </a:ln>
              <a:solidFill>
                <a:prstClr val="black"/>
              </a:solidFill>
              <a:effectLst/>
              <a:uLnTx/>
              <a:uFillTx/>
              <a:latin typeface="Montserrat Medium"/>
              <a:ea typeface="+mn-ea"/>
              <a:cs typeface="+mn-cs"/>
            </a:endParaRPr>
          </a:p>
        </p:txBody>
      </p:sp>
    </p:spTree>
    <p:extLst>
      <p:ext uri="{BB962C8B-B14F-4D97-AF65-F5344CB8AC3E}">
        <p14:creationId xmlns:p14="http://schemas.microsoft.com/office/powerpoint/2010/main" val="93925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D3C50F6-1F9B-107D-E122-7F9F22773663}"/>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de los proyectos </a:t>
            </a:r>
            <a:endParaRPr kumimoji="0" lang="es-ES" sz="3600" b="0" i="0" u="none" strike="noStrike" kern="1200" cap="none" spc="0" normalizeH="0" baseline="0" noProof="0">
              <a:ln>
                <a:noFill/>
              </a:ln>
              <a:solidFill>
                <a:srgbClr val="B28A3F"/>
              </a:solidFill>
              <a:effectLst/>
              <a:uLnTx/>
              <a:uFillTx/>
              <a:latin typeface="Montserrat ExtraBold"/>
              <a:ea typeface="+mj-ea"/>
              <a:cs typeface="+mj-cs"/>
            </a:endParaRPr>
          </a:p>
        </p:txBody>
      </p:sp>
      <p:sp>
        <p:nvSpPr>
          <p:cNvPr id="4" name="CuadroTexto 3">
            <a:extLst>
              <a:ext uri="{FF2B5EF4-FFF2-40B4-BE49-F238E27FC236}">
                <a16:creationId xmlns:a16="http://schemas.microsoft.com/office/drawing/2014/main" id="{276175CD-E8DF-A546-53A0-8C6B6B9C9424}"/>
              </a:ext>
            </a:extLst>
          </p:cNvPr>
          <p:cNvSpPr txBox="1"/>
          <p:nvPr/>
        </p:nvSpPr>
        <p:spPr>
          <a:xfrm>
            <a:off x="662229" y="605266"/>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Resolución y Recuperación - Simulacros</a:t>
            </a:r>
          </a:p>
        </p:txBody>
      </p:sp>
      <p:sp>
        <p:nvSpPr>
          <p:cNvPr id="5" name="Paralelogramo 4">
            <a:extLst>
              <a:ext uri="{FF2B5EF4-FFF2-40B4-BE49-F238E27FC236}">
                <a16:creationId xmlns:a16="http://schemas.microsoft.com/office/drawing/2014/main" id="{76BA33C1-9173-7BA1-7589-44DBE96B5EB4}"/>
              </a:ext>
            </a:extLst>
          </p:cNvPr>
          <p:cNvSpPr/>
          <p:nvPr/>
        </p:nvSpPr>
        <p:spPr>
          <a:xfrm>
            <a:off x="1120352" y="1927659"/>
            <a:ext cx="9852448"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Simulacros</a:t>
            </a:r>
          </a:p>
        </p:txBody>
      </p:sp>
      <p:sp>
        <p:nvSpPr>
          <p:cNvPr id="6" name="CuadroTexto 5">
            <a:extLst>
              <a:ext uri="{FF2B5EF4-FFF2-40B4-BE49-F238E27FC236}">
                <a16:creationId xmlns:a16="http://schemas.microsoft.com/office/drawing/2014/main" id="{0FF50A6A-1F4E-1A83-5057-547A9D3AD751}"/>
              </a:ext>
            </a:extLst>
          </p:cNvPr>
          <p:cNvSpPr txBox="1"/>
          <p:nvPr/>
        </p:nvSpPr>
        <p:spPr>
          <a:xfrm>
            <a:off x="1231900" y="2420175"/>
            <a:ext cx="9626600" cy="3336693"/>
          </a:xfrm>
          <a:prstGeom prst="roundRect">
            <a:avLst>
              <a:gd name="adj" fmla="val 0"/>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Ins="216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Se ejecutó el simulacro al proceso de liquidación de inversiones los días 10 y 11 de noviembre de 2025.</a:t>
            </a:r>
            <a:r>
              <a:rPr lang="es-MX" sz="1300" kern="0">
                <a:solidFill>
                  <a:srgbClr val="F2F2F2">
                    <a:lumMod val="10000"/>
                  </a:srgbClr>
                </a:solidFill>
                <a:cs typeface="Arial" panose="020B0604020202020204" pitchFamily="34" charset="0"/>
                <a:sym typeface="Arial" panose="020B0604020202020204" pitchFamily="34" charset="0"/>
              </a:rPr>
              <a:t> Su reporte se presentó y divulgó el 19 de diciembre de 2025.</a:t>
            </a: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En el marco del plan de trabajo definido con el Banco Mundial para la ejecución del simulacro de la Red de Seguridad del Sistema Financiero previsto para el 19 de marzo de 2026, se ha avanzado en lo siguiente:</a:t>
            </a:r>
          </a:p>
          <a:p>
            <a:pPr marL="444500" marR="0" lvl="0" indent="-285750" algn="just" defTabSz="914400" rtl="0" eaLnBrk="0" fontAlgn="base" latinLnBrk="0" hangingPunct="0">
              <a:lnSpc>
                <a:spcPct val="100000"/>
              </a:lnSpc>
              <a:spcBef>
                <a:spcPct val="0"/>
              </a:spcBef>
              <a:spcAft>
                <a:spcPct val="0"/>
              </a:spcAft>
              <a:buClr>
                <a:srgbClr val="70AD47"/>
              </a:buClr>
              <a:buSzTx/>
              <a:buFont typeface="Arial" panose="020B0604020202020204" pitchFamily="34" charset="0"/>
              <a:buChar char="•"/>
              <a:tabLst/>
              <a:defRPr/>
            </a:pPr>
            <a:endPar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lang="es-MX" sz="1300" kern="0">
                <a:solidFill>
                  <a:srgbClr val="F2F2F2">
                    <a:lumMod val="10000"/>
                  </a:srgbClr>
                </a:solidFill>
                <a:latin typeface="Montserrat Medium"/>
                <a:cs typeface="Arial" panose="020B0604020202020204" pitchFamily="34" charset="0"/>
                <a:sym typeface="Arial" panose="020B0604020202020204" pitchFamily="34" charset="0"/>
              </a:rPr>
              <a:t>Conformación formal del Grupo de Simulacros de la Red para la preparación del ejercicio.</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lang="es-MX" sz="1300" kern="0">
              <a:solidFill>
                <a:srgbClr val="F2F2F2">
                  <a:lumMod val="10000"/>
                </a:srgbClr>
              </a:solidFill>
              <a:latin typeface="Montserrat Medium"/>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lang="es-MX" sz="1300" kern="0">
                <a:solidFill>
                  <a:srgbClr val="F2F2F2">
                    <a:lumMod val="10000"/>
                  </a:srgbClr>
                </a:solidFill>
                <a:latin typeface="Montserrat Medium"/>
                <a:cs typeface="Arial" panose="020B0604020202020204" pitchFamily="34" charset="0"/>
                <a:sym typeface="Arial" panose="020B0604020202020204" pitchFamily="34" charset="0"/>
              </a:rPr>
              <a:t>Definición del</a:t>
            </a: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 escenario de crisis a evaluar en el simulacro.</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lang="es-MX" sz="1300" kern="0">
              <a:solidFill>
                <a:srgbClr val="F2F2F2">
                  <a:lumMod val="10000"/>
                </a:srgbClr>
              </a:solidFill>
              <a:latin typeface="Montserrat Medium"/>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Definición de aspectos logísticos, tales como: contratación del lugar del ejercicio, el número de participantes a evaluar, “juegos de roles” y participación de los líderes de las entidades de la Red.</a:t>
            </a: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endParaRPr lang="es-MX" sz="1300" kern="0">
              <a:solidFill>
                <a:srgbClr val="F2F2F2">
                  <a:lumMod val="10000"/>
                </a:srgbClr>
              </a:solidFill>
              <a:latin typeface="Montserrat Medium"/>
              <a:cs typeface="Arial" panose="020B0604020202020204" pitchFamily="34" charset="0"/>
              <a:sym typeface="Arial" panose="020B0604020202020204" pitchFamily="34" charset="0"/>
            </a:endParaRPr>
          </a:p>
          <a:p>
            <a:pPr marL="958850" marR="0" lvl="1" indent="-342900" algn="just" defTabSz="914400" rtl="0" eaLnBrk="0" fontAlgn="base" latinLnBrk="0" hangingPunct="0">
              <a:lnSpc>
                <a:spcPct val="100000"/>
              </a:lnSpc>
              <a:spcBef>
                <a:spcPct val="0"/>
              </a:spcBef>
              <a:spcAft>
                <a:spcPct val="0"/>
              </a:spcAft>
              <a:buClr>
                <a:srgbClr val="70AD47"/>
              </a:buClr>
              <a:buSzTx/>
              <a:buFont typeface="Courier New" panose="02070309020205020404" pitchFamily="49" charset="0"/>
              <a:buChar char="o"/>
              <a:tabLst/>
              <a:defRPr/>
            </a:pPr>
            <a:r>
              <a:rPr kumimoji="0" lang="es-MX" sz="1300" b="0" i="0" u="none" strike="noStrike" kern="0" cap="none" spc="0" normalizeH="0" baseline="0" noProof="0">
                <a:ln>
                  <a:noFill/>
                </a:ln>
                <a:solidFill>
                  <a:srgbClr val="F2F2F2">
                    <a:lumMod val="10000"/>
                  </a:srgbClr>
                </a:solidFill>
                <a:effectLst/>
                <a:uLnTx/>
                <a:uFillTx/>
                <a:latin typeface="Montserrat Medium"/>
                <a:ea typeface="+mn-ea"/>
                <a:cs typeface="Arial" panose="020B0604020202020204" pitchFamily="34" charset="0"/>
                <a:sym typeface="Arial" panose="020B0604020202020204" pitchFamily="34" charset="0"/>
              </a:rPr>
              <a:t>Discusiones iniciales sobre el guion del simulacro.</a:t>
            </a:r>
          </a:p>
        </p:txBody>
      </p:sp>
      <p:sp>
        <p:nvSpPr>
          <p:cNvPr id="9" name="Round Diagonal Corner Rectangle 4">
            <a:extLst>
              <a:ext uri="{FF2B5EF4-FFF2-40B4-BE49-F238E27FC236}">
                <a16:creationId xmlns:a16="http://schemas.microsoft.com/office/drawing/2014/main" id="{FA5659EC-F380-2178-2964-DC964B5DF4CE}"/>
              </a:ext>
            </a:extLst>
          </p:cNvPr>
          <p:cNvSpPr/>
          <p:nvPr/>
        </p:nvSpPr>
        <p:spPr>
          <a:xfrm>
            <a:off x="1099179" y="1101132"/>
            <a:ext cx="9993194"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0" name="Rectángulo 9">
            <a:extLst>
              <a:ext uri="{FF2B5EF4-FFF2-40B4-BE49-F238E27FC236}">
                <a16:creationId xmlns:a16="http://schemas.microsoft.com/office/drawing/2014/main" id="{89EF4F8B-46A3-1590-328E-02BFE40E20A6}"/>
              </a:ext>
            </a:extLst>
          </p:cNvPr>
          <p:cNvSpPr/>
          <p:nvPr/>
        </p:nvSpPr>
        <p:spPr>
          <a:xfrm>
            <a:off x="2958590" y="1489494"/>
            <a:ext cx="6536135"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prstClr val="white"/>
                </a:solidFill>
                <a:effectLst/>
                <a:uLnTx/>
                <a:uFillTx/>
                <a:latin typeface="Montserrat Medium"/>
                <a:ea typeface="+mn-ea"/>
                <a:cs typeface="+mn-cs"/>
              </a:rPr>
              <a:t>Líder: </a:t>
            </a:r>
            <a:r>
              <a:rPr kumimoji="0" lang="es-CO" sz="1100" b="0" i="0" u="none" strike="noStrike" kern="1200" cap="none" spc="0" normalizeH="0" baseline="0" noProof="0">
                <a:ln>
                  <a:noFill/>
                </a:ln>
                <a:solidFill>
                  <a:prstClr val="white"/>
                </a:solidFill>
                <a:effectLst/>
                <a:uLnTx/>
                <a:uFillTx/>
                <a:latin typeface="Montserrat Medium"/>
                <a:ea typeface="+mn-ea"/>
                <a:cs typeface="+mn-cs"/>
              </a:rPr>
              <a:t>Jefe de Resoluciones y Liquidaciones</a:t>
            </a:r>
            <a:endParaRPr kumimoji="0" lang="es-MX" sz="1100" b="0" i="0" u="none" strike="noStrike" kern="1200" cap="none" spc="0" normalizeH="0" baseline="0" noProof="0">
              <a:ln>
                <a:noFill/>
              </a:ln>
              <a:solidFill>
                <a:prstClr val="white"/>
              </a:solidFill>
              <a:effectLst/>
              <a:uLnTx/>
              <a:uFillTx/>
              <a:latin typeface="Montserrat Medium"/>
              <a:ea typeface="+mn-ea"/>
              <a:cs typeface="+mn-cs"/>
            </a:endParaRPr>
          </a:p>
        </p:txBody>
      </p:sp>
      <p:sp>
        <p:nvSpPr>
          <p:cNvPr id="14" name="CuadroTexto 6">
            <a:extLst>
              <a:ext uri="{FF2B5EF4-FFF2-40B4-BE49-F238E27FC236}">
                <a16:creationId xmlns:a16="http://schemas.microsoft.com/office/drawing/2014/main" id="{CF288FA9-43B3-B6A3-A1EE-AA11C07B00D5}"/>
              </a:ext>
            </a:extLst>
          </p:cNvPr>
          <p:cNvSpPr txBox="1"/>
          <p:nvPr/>
        </p:nvSpPr>
        <p:spPr>
          <a:xfrm rot="4">
            <a:off x="2189365" y="1150616"/>
            <a:ext cx="8074586" cy="297517"/>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MX" sz="1600" b="1" i="0" u="none" strike="noStrike" kern="0" cap="none" spc="0" normalizeH="0" baseline="0" noProof="0">
                <a:ln>
                  <a:noFill/>
                </a:ln>
                <a:solidFill>
                  <a:prstClr val="white"/>
                </a:solidFill>
                <a:effectLst/>
                <a:uLnTx/>
                <a:uFillTx/>
                <a:latin typeface="Montserrat Medium"/>
                <a:ea typeface="+mn-ea"/>
                <a:cs typeface="+mn-cs"/>
              </a:rPr>
              <a:t>Marco efectivo de resolución y recuperación</a:t>
            </a:r>
          </a:p>
        </p:txBody>
      </p:sp>
      <p:pic>
        <p:nvPicPr>
          <p:cNvPr id="2" name="Imagen 1">
            <a:extLst>
              <a:ext uri="{FF2B5EF4-FFF2-40B4-BE49-F238E27FC236}">
                <a16:creationId xmlns:a16="http://schemas.microsoft.com/office/drawing/2014/main" id="{191FC9DC-8164-4D1C-D171-53E2ECDD88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2130169" y="1272088"/>
            <a:ext cx="345723" cy="338554"/>
          </a:xfrm>
          <a:prstGeom prst="rect">
            <a:avLst/>
          </a:prstGeom>
          <a:solidFill>
            <a:srgbClr val="2DAA66"/>
          </a:solidFill>
          <a:ln w="12700" cap="flat" cmpd="sng" algn="ctr">
            <a:noFill/>
            <a:prstDash val="solid"/>
            <a:miter lim="800000"/>
          </a:ln>
          <a:effectLst/>
        </p:spPr>
      </p:pic>
    </p:spTree>
    <p:extLst>
      <p:ext uri="{BB962C8B-B14F-4D97-AF65-F5344CB8AC3E}">
        <p14:creationId xmlns:p14="http://schemas.microsoft.com/office/powerpoint/2010/main" val="156677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17">
            <a:extLst>
              <a:ext uri="{FF2B5EF4-FFF2-40B4-BE49-F238E27FC236}">
                <a16:creationId xmlns:a16="http://schemas.microsoft.com/office/drawing/2014/main" id="{1DDCA2D5-7C55-51A7-A193-F4A318FB3717}"/>
              </a:ext>
            </a:extLst>
          </p:cNvPr>
          <p:cNvSpPr/>
          <p:nvPr/>
        </p:nvSpPr>
        <p:spPr>
          <a:xfrm>
            <a:off x="876757" y="2835834"/>
            <a:ext cx="10296000" cy="2371166"/>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2" name="Título 1">
            <a:extLst>
              <a:ext uri="{FF2B5EF4-FFF2-40B4-BE49-F238E27FC236}">
                <a16:creationId xmlns:a16="http://schemas.microsoft.com/office/drawing/2014/main" id="{B626012D-33FE-E436-B795-CD64CCDC284C}"/>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87936E6C-0501-8D82-00E7-C378F6378378}"/>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Resolución y Recuperación </a:t>
            </a:r>
          </a:p>
        </p:txBody>
      </p:sp>
      <p:sp>
        <p:nvSpPr>
          <p:cNvPr id="8" name="Paralelogramo 7">
            <a:extLst>
              <a:ext uri="{FF2B5EF4-FFF2-40B4-BE49-F238E27FC236}">
                <a16:creationId xmlns:a16="http://schemas.microsoft.com/office/drawing/2014/main" id="{534A305F-2131-6EB2-9E84-79E455BB324C}"/>
              </a:ext>
            </a:extLst>
          </p:cNvPr>
          <p:cNvSpPr/>
          <p:nvPr/>
        </p:nvSpPr>
        <p:spPr>
          <a:xfrm>
            <a:off x="859388" y="2336524"/>
            <a:ext cx="5047818"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ea typeface="+mn-ea"/>
                <a:cs typeface="+mn-cs"/>
              </a:rPr>
              <a:t>Hitos</a:t>
            </a:r>
          </a:p>
        </p:txBody>
      </p:sp>
      <p:cxnSp>
        <p:nvCxnSpPr>
          <p:cNvPr id="9" name="Straight Connector 42">
            <a:extLst>
              <a:ext uri="{FF2B5EF4-FFF2-40B4-BE49-F238E27FC236}">
                <a16:creationId xmlns:a16="http://schemas.microsoft.com/office/drawing/2014/main" id="{618ABBC9-4D7F-2963-D69A-88E8F62252FA}"/>
              </a:ext>
            </a:extLst>
          </p:cNvPr>
          <p:cNvCxnSpPr>
            <a:cxnSpLocks/>
          </p:cNvCxnSpPr>
          <p:nvPr/>
        </p:nvCxnSpPr>
        <p:spPr>
          <a:xfrm flipV="1">
            <a:off x="901261" y="3310099"/>
            <a:ext cx="10224000" cy="1638"/>
          </a:xfrm>
          <a:prstGeom prst="line">
            <a:avLst/>
          </a:prstGeom>
          <a:noFill/>
          <a:ln w="12700" cap="flat" cmpd="sng" algn="ctr">
            <a:solidFill>
              <a:sysClr val="window" lastClr="FFFFFF">
                <a:lumMod val="85000"/>
              </a:sysClr>
            </a:solidFill>
            <a:prstDash val="solid"/>
            <a:miter lim="800000"/>
          </a:ln>
          <a:effectLst/>
        </p:spPr>
      </p:cxnSp>
      <p:cxnSp>
        <p:nvCxnSpPr>
          <p:cNvPr id="11" name="Straight Connector 42">
            <a:extLst>
              <a:ext uri="{FF2B5EF4-FFF2-40B4-BE49-F238E27FC236}">
                <a16:creationId xmlns:a16="http://schemas.microsoft.com/office/drawing/2014/main" id="{23AA7017-D757-DBB2-CBD5-3D60815503BB}"/>
              </a:ext>
            </a:extLst>
          </p:cNvPr>
          <p:cNvCxnSpPr>
            <a:cxnSpLocks/>
          </p:cNvCxnSpPr>
          <p:nvPr/>
        </p:nvCxnSpPr>
        <p:spPr>
          <a:xfrm>
            <a:off x="901261" y="3888087"/>
            <a:ext cx="10224000" cy="8840"/>
          </a:xfrm>
          <a:prstGeom prst="line">
            <a:avLst/>
          </a:prstGeom>
          <a:noFill/>
          <a:ln w="12700" cap="flat" cmpd="sng" algn="ctr">
            <a:solidFill>
              <a:sysClr val="window" lastClr="FFFFFF">
                <a:lumMod val="85000"/>
              </a:sysClr>
            </a:solidFill>
            <a:prstDash val="solid"/>
            <a:miter lim="800000"/>
          </a:ln>
          <a:effectLst/>
        </p:spPr>
      </p:cxnSp>
      <p:sp>
        <p:nvSpPr>
          <p:cNvPr id="12" name="Paralelogramo 11">
            <a:extLst>
              <a:ext uri="{FF2B5EF4-FFF2-40B4-BE49-F238E27FC236}">
                <a16:creationId xmlns:a16="http://schemas.microsoft.com/office/drawing/2014/main" id="{DA918558-25F1-F2B6-932F-4332D54F2F55}"/>
              </a:ext>
            </a:extLst>
          </p:cNvPr>
          <p:cNvSpPr/>
          <p:nvPr/>
        </p:nvSpPr>
        <p:spPr>
          <a:xfrm>
            <a:off x="5947696" y="2336524"/>
            <a:ext cx="1843200"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ea typeface="+mn-ea"/>
                <a:cs typeface="+mn-cs"/>
              </a:rPr>
              <a:t>Estado</a:t>
            </a: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13" name="Paralelogramo 12">
            <a:extLst>
              <a:ext uri="{FF2B5EF4-FFF2-40B4-BE49-F238E27FC236}">
                <a16:creationId xmlns:a16="http://schemas.microsoft.com/office/drawing/2014/main" id="{11F82BA4-2CC0-ECBF-5B1C-7579B15DA337}"/>
              </a:ext>
            </a:extLst>
          </p:cNvPr>
          <p:cNvSpPr/>
          <p:nvPr/>
        </p:nvSpPr>
        <p:spPr>
          <a:xfrm>
            <a:off x="7806764" y="23365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2021</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4" name="Paralelogramo 13">
            <a:extLst>
              <a:ext uri="{FF2B5EF4-FFF2-40B4-BE49-F238E27FC236}">
                <a16:creationId xmlns:a16="http://schemas.microsoft.com/office/drawing/2014/main" id="{F45243CE-663B-06A0-810D-04941CC7FEC9}"/>
              </a:ext>
            </a:extLst>
          </p:cNvPr>
          <p:cNvSpPr/>
          <p:nvPr/>
        </p:nvSpPr>
        <p:spPr>
          <a:xfrm>
            <a:off x="8479410" y="23365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2022</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5" name="Paralelogramo 14">
            <a:extLst>
              <a:ext uri="{FF2B5EF4-FFF2-40B4-BE49-F238E27FC236}">
                <a16:creationId xmlns:a16="http://schemas.microsoft.com/office/drawing/2014/main" id="{4F8B14C5-9DFE-6036-6281-AB63201D6254}"/>
              </a:ext>
            </a:extLst>
          </p:cNvPr>
          <p:cNvSpPr/>
          <p:nvPr/>
        </p:nvSpPr>
        <p:spPr>
          <a:xfrm>
            <a:off x="9141423" y="23365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2023</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6" name="Paralelogramo 15">
            <a:extLst>
              <a:ext uri="{FF2B5EF4-FFF2-40B4-BE49-F238E27FC236}">
                <a16:creationId xmlns:a16="http://schemas.microsoft.com/office/drawing/2014/main" id="{22A107FB-0DB3-6D49-F8CE-F69391D6BF9D}"/>
              </a:ext>
            </a:extLst>
          </p:cNvPr>
          <p:cNvSpPr/>
          <p:nvPr/>
        </p:nvSpPr>
        <p:spPr>
          <a:xfrm>
            <a:off x="9803680" y="23365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2024</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sp>
        <p:nvSpPr>
          <p:cNvPr id="17" name="Paralelogramo 16">
            <a:extLst>
              <a:ext uri="{FF2B5EF4-FFF2-40B4-BE49-F238E27FC236}">
                <a16:creationId xmlns:a16="http://schemas.microsoft.com/office/drawing/2014/main" id="{0F9A6189-A34C-B97F-6DCF-0B50FE0F1B16}"/>
              </a:ext>
            </a:extLst>
          </p:cNvPr>
          <p:cNvSpPr/>
          <p:nvPr/>
        </p:nvSpPr>
        <p:spPr>
          <a:xfrm>
            <a:off x="10476082" y="2336524"/>
            <a:ext cx="640747"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ea typeface="+mn-ea"/>
                <a:cs typeface="+mn-cs"/>
              </a:rPr>
              <a:t>2025</a:t>
            </a:r>
            <a:endParaRPr kumimoji="0" lang="es-CO" sz="1400" b="1" i="0" u="none" strike="noStrike" kern="0" cap="none" spc="0" normalizeH="0" baseline="0" noProof="0">
              <a:ln>
                <a:noFill/>
              </a:ln>
              <a:solidFill>
                <a:prstClr val="white"/>
              </a:solidFill>
              <a:effectLst/>
              <a:uLnTx/>
              <a:uFillTx/>
              <a:latin typeface="Montserrat Medium"/>
              <a:ea typeface="+mn-ea"/>
              <a:cs typeface="+mn-cs"/>
            </a:endParaRPr>
          </a:p>
        </p:txBody>
      </p:sp>
      <p:cxnSp>
        <p:nvCxnSpPr>
          <p:cNvPr id="18" name="Straight Connector 42">
            <a:extLst>
              <a:ext uri="{FF2B5EF4-FFF2-40B4-BE49-F238E27FC236}">
                <a16:creationId xmlns:a16="http://schemas.microsoft.com/office/drawing/2014/main" id="{6F3A44CD-45CF-AF3D-C071-5C597BE35D89}"/>
              </a:ext>
            </a:extLst>
          </p:cNvPr>
          <p:cNvCxnSpPr>
            <a:cxnSpLocks/>
          </p:cNvCxnSpPr>
          <p:nvPr/>
        </p:nvCxnSpPr>
        <p:spPr>
          <a:xfrm flipH="1">
            <a:off x="8777309" y="2909037"/>
            <a:ext cx="21272" cy="2268000"/>
          </a:xfrm>
          <a:prstGeom prst="line">
            <a:avLst/>
          </a:prstGeom>
          <a:noFill/>
          <a:ln w="12700" cap="flat" cmpd="sng" algn="ctr">
            <a:solidFill>
              <a:sysClr val="window" lastClr="FFFFFF">
                <a:lumMod val="85000"/>
              </a:sysClr>
            </a:solidFill>
            <a:prstDash val="dash"/>
            <a:miter lim="800000"/>
          </a:ln>
          <a:effectLst/>
        </p:spPr>
      </p:cxnSp>
      <p:cxnSp>
        <p:nvCxnSpPr>
          <p:cNvPr id="19" name="Straight Connector 42">
            <a:extLst>
              <a:ext uri="{FF2B5EF4-FFF2-40B4-BE49-F238E27FC236}">
                <a16:creationId xmlns:a16="http://schemas.microsoft.com/office/drawing/2014/main" id="{F9571069-38AE-3E0C-BB70-F124D35FA588}"/>
              </a:ext>
            </a:extLst>
          </p:cNvPr>
          <p:cNvCxnSpPr>
            <a:cxnSpLocks/>
          </p:cNvCxnSpPr>
          <p:nvPr/>
        </p:nvCxnSpPr>
        <p:spPr>
          <a:xfrm flipH="1">
            <a:off x="9474650" y="2909037"/>
            <a:ext cx="11606" cy="2268000"/>
          </a:xfrm>
          <a:prstGeom prst="line">
            <a:avLst/>
          </a:prstGeom>
          <a:noFill/>
          <a:ln w="12700" cap="flat" cmpd="sng" algn="ctr">
            <a:solidFill>
              <a:sysClr val="window" lastClr="FFFFFF">
                <a:lumMod val="85000"/>
              </a:sysClr>
            </a:solidFill>
            <a:prstDash val="dash"/>
            <a:miter lim="800000"/>
          </a:ln>
          <a:effectLst/>
        </p:spPr>
      </p:cxnSp>
      <p:cxnSp>
        <p:nvCxnSpPr>
          <p:cNvPr id="20" name="Straight Connector 42">
            <a:extLst>
              <a:ext uri="{FF2B5EF4-FFF2-40B4-BE49-F238E27FC236}">
                <a16:creationId xmlns:a16="http://schemas.microsoft.com/office/drawing/2014/main" id="{09C5CE35-78F6-0017-80A6-7F66FBFD6347}"/>
              </a:ext>
            </a:extLst>
          </p:cNvPr>
          <p:cNvCxnSpPr>
            <a:cxnSpLocks/>
          </p:cNvCxnSpPr>
          <p:nvPr/>
        </p:nvCxnSpPr>
        <p:spPr>
          <a:xfrm flipH="1">
            <a:off x="10763813" y="2909037"/>
            <a:ext cx="5470" cy="2268000"/>
          </a:xfrm>
          <a:prstGeom prst="line">
            <a:avLst/>
          </a:prstGeom>
          <a:noFill/>
          <a:ln w="12700" cap="flat" cmpd="sng" algn="ctr">
            <a:solidFill>
              <a:sysClr val="window" lastClr="FFFFFF">
                <a:lumMod val="85000"/>
              </a:sysClr>
            </a:solidFill>
            <a:prstDash val="dash"/>
            <a:miter lim="800000"/>
          </a:ln>
          <a:effectLst/>
        </p:spPr>
      </p:cxnSp>
      <p:cxnSp>
        <p:nvCxnSpPr>
          <p:cNvPr id="21" name="Straight Connector 42">
            <a:extLst>
              <a:ext uri="{FF2B5EF4-FFF2-40B4-BE49-F238E27FC236}">
                <a16:creationId xmlns:a16="http://schemas.microsoft.com/office/drawing/2014/main" id="{D6678E48-D374-927E-3105-1FB5F1F883A4}"/>
              </a:ext>
            </a:extLst>
          </p:cNvPr>
          <p:cNvCxnSpPr>
            <a:cxnSpLocks/>
          </p:cNvCxnSpPr>
          <p:nvPr/>
        </p:nvCxnSpPr>
        <p:spPr>
          <a:xfrm flipH="1">
            <a:off x="8124916" y="2909037"/>
            <a:ext cx="13286" cy="2268000"/>
          </a:xfrm>
          <a:prstGeom prst="line">
            <a:avLst/>
          </a:prstGeom>
          <a:noFill/>
          <a:ln w="12700" cap="flat" cmpd="sng" algn="ctr">
            <a:solidFill>
              <a:sysClr val="window" lastClr="FFFFFF">
                <a:lumMod val="85000"/>
              </a:sysClr>
            </a:solidFill>
            <a:prstDash val="dash"/>
            <a:miter lim="800000"/>
          </a:ln>
          <a:effectLst/>
        </p:spPr>
      </p:cxnSp>
      <p:cxnSp>
        <p:nvCxnSpPr>
          <p:cNvPr id="22" name="Straight Connector 42">
            <a:extLst>
              <a:ext uri="{FF2B5EF4-FFF2-40B4-BE49-F238E27FC236}">
                <a16:creationId xmlns:a16="http://schemas.microsoft.com/office/drawing/2014/main" id="{0F845F45-03FC-6016-2D00-059F7BBCA983}"/>
              </a:ext>
            </a:extLst>
          </p:cNvPr>
          <p:cNvCxnSpPr>
            <a:cxnSpLocks/>
          </p:cNvCxnSpPr>
          <p:nvPr/>
        </p:nvCxnSpPr>
        <p:spPr>
          <a:xfrm flipH="1">
            <a:off x="10129973" y="2909037"/>
            <a:ext cx="9838" cy="2268000"/>
          </a:xfrm>
          <a:prstGeom prst="line">
            <a:avLst/>
          </a:prstGeom>
          <a:noFill/>
          <a:ln w="12700" cap="flat" cmpd="sng" algn="ctr">
            <a:solidFill>
              <a:sysClr val="window" lastClr="FFFFFF">
                <a:lumMod val="85000"/>
              </a:sysClr>
            </a:solidFill>
            <a:prstDash val="dash"/>
            <a:miter lim="800000"/>
          </a:ln>
          <a:effectLst/>
        </p:spPr>
      </p:cxnSp>
      <p:sp>
        <p:nvSpPr>
          <p:cNvPr id="23" name="Rectángulo 22">
            <a:extLst>
              <a:ext uri="{FF2B5EF4-FFF2-40B4-BE49-F238E27FC236}">
                <a16:creationId xmlns:a16="http://schemas.microsoft.com/office/drawing/2014/main" id="{AA93DB14-C88C-4546-1444-E6DF289F8AA7}"/>
              </a:ext>
            </a:extLst>
          </p:cNvPr>
          <p:cNvSpPr/>
          <p:nvPr/>
        </p:nvSpPr>
        <p:spPr>
          <a:xfrm>
            <a:off x="3297887" y="1844581"/>
            <a:ext cx="4840911"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Montserrat Medium"/>
              <a:ea typeface="+mn-ea"/>
              <a:cs typeface="+mn-cs"/>
            </a:endParaRPr>
          </a:p>
        </p:txBody>
      </p:sp>
      <p:sp>
        <p:nvSpPr>
          <p:cNvPr id="24" name="CuadroTexto 23">
            <a:extLst>
              <a:ext uri="{FF2B5EF4-FFF2-40B4-BE49-F238E27FC236}">
                <a16:creationId xmlns:a16="http://schemas.microsoft.com/office/drawing/2014/main" id="{AE37C293-5A83-1F0A-0F9F-FC7F347BF699}"/>
              </a:ext>
            </a:extLst>
          </p:cNvPr>
          <p:cNvSpPr txBox="1"/>
          <p:nvPr/>
        </p:nvSpPr>
        <p:spPr>
          <a:xfrm>
            <a:off x="1298266" y="2874002"/>
            <a:ext cx="4630607" cy="38970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0">
                <a:solidFill>
                  <a:schemeClr val="tx1"/>
                </a:solidFill>
              </a:rPr>
              <a:t>Diseño del modelo de contagio</a:t>
            </a:r>
            <a:endParaRPr kumimoji="0" lang="es-CO" sz="1200" b="0" i="0" u="none" strike="noStrike" kern="0" cap="none" spc="0" normalizeH="0" baseline="0" noProof="0">
              <a:ln>
                <a:noFill/>
              </a:ln>
              <a:solidFill>
                <a:schemeClr val="tx1"/>
              </a:solidFill>
              <a:effectLst/>
              <a:uLnTx/>
              <a:uFillTx/>
              <a:latin typeface="Montserrat Medium"/>
              <a:ea typeface="+mn-ea"/>
              <a:cs typeface="+mn-cs"/>
            </a:endParaRPr>
          </a:p>
        </p:txBody>
      </p:sp>
      <p:sp>
        <p:nvSpPr>
          <p:cNvPr id="25" name="CuadroTexto 24">
            <a:extLst>
              <a:ext uri="{FF2B5EF4-FFF2-40B4-BE49-F238E27FC236}">
                <a16:creationId xmlns:a16="http://schemas.microsoft.com/office/drawing/2014/main" id="{2C786645-57B2-E872-602E-A48624DA5CEE}"/>
              </a:ext>
            </a:extLst>
          </p:cNvPr>
          <p:cNvSpPr txBox="1"/>
          <p:nvPr/>
        </p:nvSpPr>
        <p:spPr>
          <a:xfrm>
            <a:off x="1305092" y="3338278"/>
            <a:ext cx="4718501" cy="549739"/>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ea typeface="+mn-ea"/>
                <a:cs typeface="+mn-cs"/>
              </a:rPr>
              <a:t>Robustecimiento de los modelos de identificación de vulnerabilidades macroeconómicas, sectoriales e individuales de los EC.</a:t>
            </a:r>
          </a:p>
        </p:txBody>
      </p:sp>
      <p:sp>
        <p:nvSpPr>
          <p:cNvPr id="26" name="CuadroTexto 25">
            <a:extLst>
              <a:ext uri="{FF2B5EF4-FFF2-40B4-BE49-F238E27FC236}">
                <a16:creationId xmlns:a16="http://schemas.microsoft.com/office/drawing/2014/main" id="{AA2FB82C-0793-0DFD-997F-5F80DE6D3C9B}"/>
              </a:ext>
            </a:extLst>
          </p:cNvPr>
          <p:cNvSpPr txBox="1"/>
          <p:nvPr/>
        </p:nvSpPr>
        <p:spPr>
          <a:xfrm>
            <a:off x="1297078" y="3927589"/>
            <a:ext cx="4526625" cy="62670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algn="just" defTabSz="914400" rtl="0" eaLnBrk="1" fontAlgn="auto" latinLnBrk="0" hangingPunct="1">
              <a:lnSpc>
                <a:spcPts val="1100"/>
              </a:lnSpc>
              <a:spcBef>
                <a:spcPts val="0"/>
              </a:spcBef>
              <a:spcAft>
                <a:spcPts val="0"/>
              </a:spcAft>
              <a:buClrTx/>
              <a:buSzTx/>
              <a:buFontTx/>
              <a:buNone/>
              <a:tabLst/>
              <a:defRPr/>
            </a:pPr>
            <a:r>
              <a:rPr lang="es-CO" kern="0">
                <a:solidFill>
                  <a:schemeClr val="tx1"/>
                </a:solidFill>
              </a:rPr>
              <a:t>Diseño de prototipos</a:t>
            </a:r>
            <a:r>
              <a:rPr kumimoji="0" lang="es-CO" sz="1200" i="0" u="none" strike="noStrike" kern="0" cap="none" spc="0" normalizeH="0" baseline="0" noProof="0">
                <a:ln>
                  <a:noFill/>
                </a:ln>
                <a:solidFill>
                  <a:schemeClr val="tx1"/>
                </a:solidFill>
                <a:effectLst/>
                <a:uLnTx/>
                <a:uFillTx/>
                <a:latin typeface="Montserrat Medium"/>
                <a:ea typeface="+mn-ea"/>
                <a:cs typeface="+mn-cs"/>
              </a:rPr>
              <a:t> de indicadores macro financieros e idiosincráticos que reemplacen o mejoren los instrumentos actuales</a:t>
            </a:r>
          </a:p>
        </p:txBody>
      </p:sp>
      <p:sp>
        <p:nvSpPr>
          <p:cNvPr id="27" name="CuadroTexto 26">
            <a:extLst>
              <a:ext uri="{FF2B5EF4-FFF2-40B4-BE49-F238E27FC236}">
                <a16:creationId xmlns:a16="http://schemas.microsoft.com/office/drawing/2014/main" id="{70372273-65D5-F6B0-EA55-10B8858EE681}"/>
              </a:ext>
            </a:extLst>
          </p:cNvPr>
          <p:cNvSpPr txBox="1"/>
          <p:nvPr/>
        </p:nvSpPr>
        <p:spPr>
          <a:xfrm>
            <a:off x="1305093" y="4593512"/>
            <a:ext cx="4623780" cy="588087"/>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gn="just">
              <a:lnSpc>
                <a:spcPts val="1100"/>
              </a:lnSpc>
              <a:defRPr/>
            </a:pPr>
            <a:r>
              <a:rPr lang="es-CO" sz="1200">
                <a:solidFill>
                  <a:schemeClr val="tx1"/>
                </a:solidFill>
              </a:rPr>
              <a:t>Posicionamiento y articulación de los nuevos indicadores del SAT con la visión estratégica de riesgos de Fogafín</a:t>
            </a:r>
          </a:p>
        </p:txBody>
      </p:sp>
      <p:cxnSp>
        <p:nvCxnSpPr>
          <p:cNvPr id="28" name="Straight Connector 42">
            <a:extLst>
              <a:ext uri="{FF2B5EF4-FFF2-40B4-BE49-F238E27FC236}">
                <a16:creationId xmlns:a16="http://schemas.microsoft.com/office/drawing/2014/main" id="{A5FB4BDA-0F5A-BFEA-DBC5-9CB9B040FC8B}"/>
              </a:ext>
            </a:extLst>
          </p:cNvPr>
          <p:cNvCxnSpPr>
            <a:cxnSpLocks/>
          </p:cNvCxnSpPr>
          <p:nvPr/>
        </p:nvCxnSpPr>
        <p:spPr>
          <a:xfrm flipV="1">
            <a:off x="901261" y="4515037"/>
            <a:ext cx="10224000" cy="28102"/>
          </a:xfrm>
          <a:prstGeom prst="line">
            <a:avLst/>
          </a:prstGeom>
          <a:noFill/>
          <a:ln w="12700" cap="flat" cmpd="sng" algn="ctr">
            <a:solidFill>
              <a:sysClr val="window" lastClr="FFFFFF">
                <a:lumMod val="85000"/>
              </a:sysClr>
            </a:solidFill>
            <a:prstDash val="solid"/>
            <a:miter lim="800000"/>
          </a:ln>
          <a:effectLst/>
        </p:spPr>
      </p:cxnSp>
      <p:sp>
        <p:nvSpPr>
          <p:cNvPr id="30" name="Round Diagonal Corner Rectangle 4">
            <a:extLst>
              <a:ext uri="{FF2B5EF4-FFF2-40B4-BE49-F238E27FC236}">
                <a16:creationId xmlns:a16="http://schemas.microsoft.com/office/drawing/2014/main" id="{0105A96A-79A9-6115-6B8C-D70738DFA06B}"/>
              </a:ext>
            </a:extLst>
          </p:cNvPr>
          <p:cNvSpPr/>
          <p:nvPr/>
        </p:nvSpPr>
        <p:spPr>
          <a:xfrm>
            <a:off x="859388" y="1537516"/>
            <a:ext cx="7273203" cy="694011"/>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33" name="Rectángulo 32">
            <a:extLst>
              <a:ext uri="{FF2B5EF4-FFF2-40B4-BE49-F238E27FC236}">
                <a16:creationId xmlns:a16="http://schemas.microsoft.com/office/drawing/2014/main" id="{9D631FF2-D67C-9A7B-3177-8501416E53C6}"/>
              </a:ext>
            </a:extLst>
          </p:cNvPr>
          <p:cNvSpPr/>
          <p:nvPr/>
        </p:nvSpPr>
        <p:spPr>
          <a:xfrm>
            <a:off x="2187082" y="1871285"/>
            <a:ext cx="5128566"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Análisis de Entidades Financieras y Simulacros</a:t>
            </a:r>
          </a:p>
        </p:txBody>
      </p:sp>
      <p:sp>
        <p:nvSpPr>
          <p:cNvPr id="34" name="CuadroTexto 6">
            <a:extLst>
              <a:ext uri="{FF2B5EF4-FFF2-40B4-BE49-F238E27FC236}">
                <a16:creationId xmlns:a16="http://schemas.microsoft.com/office/drawing/2014/main" id="{CB06F847-1E42-5DF0-3626-226191BC7032}"/>
              </a:ext>
            </a:extLst>
          </p:cNvPr>
          <p:cNvSpPr txBox="1"/>
          <p:nvPr/>
        </p:nvSpPr>
        <p:spPr>
          <a:xfrm rot="4">
            <a:off x="1486922" y="1615724"/>
            <a:ext cx="6695021"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Robustecimiento del Sistema de Alertas Tempranas</a:t>
            </a:r>
          </a:p>
        </p:txBody>
      </p:sp>
      <p:sp>
        <p:nvSpPr>
          <p:cNvPr id="35" name="Paralelogramo 34">
            <a:extLst>
              <a:ext uri="{FF2B5EF4-FFF2-40B4-BE49-F238E27FC236}">
                <a16:creationId xmlns:a16="http://schemas.microsoft.com/office/drawing/2014/main" id="{E40FD08F-D89B-5EA5-C17E-08A29F556D70}"/>
              </a:ext>
            </a:extLst>
          </p:cNvPr>
          <p:cNvSpPr/>
          <p:nvPr/>
        </p:nvSpPr>
        <p:spPr>
          <a:xfrm>
            <a:off x="8155130" y="1537516"/>
            <a:ext cx="2960746" cy="360000"/>
          </a:xfrm>
          <a:prstGeom prst="parallelogram">
            <a:avLst/>
          </a:prstGeom>
          <a:solidFill>
            <a:srgbClr val="2DAA6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Montserrat Medium"/>
              <a:ea typeface="+mn-ea"/>
              <a:cs typeface="+mn-cs"/>
            </a:endParaRPr>
          </a:p>
        </p:txBody>
      </p:sp>
      <p:sp>
        <p:nvSpPr>
          <p:cNvPr id="36" name="TextBox 2">
            <a:extLst>
              <a:ext uri="{FF2B5EF4-FFF2-40B4-BE49-F238E27FC236}">
                <a16:creationId xmlns:a16="http://schemas.microsoft.com/office/drawing/2014/main" id="{C743B7EC-8635-4F9A-8B1C-D4FA2C0F34DB}"/>
              </a:ext>
            </a:extLst>
          </p:cNvPr>
          <p:cNvSpPr txBox="1"/>
          <p:nvPr/>
        </p:nvSpPr>
        <p:spPr>
          <a:xfrm>
            <a:off x="8261475" y="1615126"/>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7" name="TextBox 2">
            <a:extLst>
              <a:ext uri="{FF2B5EF4-FFF2-40B4-BE49-F238E27FC236}">
                <a16:creationId xmlns:a16="http://schemas.microsoft.com/office/drawing/2014/main" id="{78CB401F-D563-DBA5-96B9-F54822EED983}"/>
              </a:ext>
            </a:extLst>
          </p:cNvPr>
          <p:cNvSpPr txBox="1"/>
          <p:nvPr/>
        </p:nvSpPr>
        <p:spPr>
          <a:xfrm>
            <a:off x="9565838" y="1611739"/>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38" name="Conector recto 37">
            <a:extLst>
              <a:ext uri="{FF2B5EF4-FFF2-40B4-BE49-F238E27FC236}">
                <a16:creationId xmlns:a16="http://schemas.microsoft.com/office/drawing/2014/main" id="{134E51E0-617F-28F9-7115-D949775CCC76}"/>
              </a:ext>
            </a:extLst>
          </p:cNvPr>
          <p:cNvCxnSpPr>
            <a:cxnSpLocks/>
          </p:cNvCxnSpPr>
          <p:nvPr/>
        </p:nvCxnSpPr>
        <p:spPr>
          <a:xfrm>
            <a:off x="9516485" y="1565044"/>
            <a:ext cx="0" cy="302419"/>
          </a:xfrm>
          <a:prstGeom prst="line">
            <a:avLst/>
          </a:prstGeom>
          <a:noFill/>
          <a:ln w="6350" cap="flat" cmpd="sng" algn="ctr">
            <a:solidFill>
              <a:sysClr val="window" lastClr="FFFFFF"/>
            </a:solidFill>
            <a:prstDash val="solid"/>
            <a:miter lim="800000"/>
          </a:ln>
          <a:effectLst/>
        </p:spPr>
      </p:cxnSp>
      <p:sp>
        <p:nvSpPr>
          <p:cNvPr id="39" name="Rectangle 17">
            <a:extLst>
              <a:ext uri="{FF2B5EF4-FFF2-40B4-BE49-F238E27FC236}">
                <a16:creationId xmlns:a16="http://schemas.microsoft.com/office/drawing/2014/main" id="{56C56842-E0C2-0237-09AB-CFA28773BE7A}"/>
              </a:ext>
            </a:extLst>
          </p:cNvPr>
          <p:cNvSpPr/>
          <p:nvPr/>
        </p:nvSpPr>
        <p:spPr>
          <a:xfrm>
            <a:off x="8155129" y="1945036"/>
            <a:ext cx="2922562" cy="281941"/>
          </a:xfrm>
          <a:prstGeom prst="roundRect">
            <a:avLst>
              <a:gd name="adj" fmla="val 0"/>
            </a:avLst>
          </a:prstGeom>
          <a:solidFill>
            <a:srgbClr val="F2F2F2"/>
          </a:solidFill>
          <a:ln w="12700" cap="flat" cmpd="sng" algn="ctr">
            <a:solidFill>
              <a:srgbClr val="268A5A"/>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40" name="Conector recto 39">
            <a:extLst>
              <a:ext uri="{FF2B5EF4-FFF2-40B4-BE49-F238E27FC236}">
                <a16:creationId xmlns:a16="http://schemas.microsoft.com/office/drawing/2014/main" id="{C9AABDE6-5933-E997-C7FC-F21D75893B90}"/>
              </a:ext>
            </a:extLst>
          </p:cNvPr>
          <p:cNvCxnSpPr>
            <a:cxnSpLocks/>
          </p:cNvCxnSpPr>
          <p:nvPr/>
        </p:nvCxnSpPr>
        <p:spPr>
          <a:xfrm>
            <a:off x="9516485" y="1945035"/>
            <a:ext cx="0" cy="302419"/>
          </a:xfrm>
          <a:prstGeom prst="line">
            <a:avLst/>
          </a:prstGeom>
          <a:noFill/>
          <a:ln w="6350" cap="flat" cmpd="sng" algn="ctr">
            <a:solidFill>
              <a:srgbClr val="268A5A"/>
            </a:solidFill>
            <a:prstDash val="solid"/>
            <a:miter lim="800000"/>
          </a:ln>
          <a:effectLst/>
        </p:spPr>
      </p:cxnSp>
      <p:sp>
        <p:nvSpPr>
          <p:cNvPr id="41" name="Subtitle 2">
            <a:extLst>
              <a:ext uri="{FF2B5EF4-FFF2-40B4-BE49-F238E27FC236}">
                <a16:creationId xmlns:a16="http://schemas.microsoft.com/office/drawing/2014/main" id="{0AD2BC4D-B1C0-B0EB-33BD-A8C0F41E9AFE}"/>
              </a:ext>
            </a:extLst>
          </p:cNvPr>
          <p:cNvSpPr txBox="1"/>
          <p:nvPr/>
        </p:nvSpPr>
        <p:spPr>
          <a:xfrm>
            <a:off x="8515225" y="1935448"/>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2" name="Subtitle 2">
            <a:extLst>
              <a:ext uri="{FF2B5EF4-FFF2-40B4-BE49-F238E27FC236}">
                <a16:creationId xmlns:a16="http://schemas.microsoft.com/office/drawing/2014/main" id="{AE2D9899-6FDD-0B29-B926-80C688D73622}"/>
              </a:ext>
            </a:extLst>
          </p:cNvPr>
          <p:cNvSpPr txBox="1"/>
          <p:nvPr/>
        </p:nvSpPr>
        <p:spPr>
          <a:xfrm>
            <a:off x="9959785" y="1937937"/>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47" name="Diagrama de flujo: datos 46">
            <a:extLst>
              <a:ext uri="{FF2B5EF4-FFF2-40B4-BE49-F238E27FC236}">
                <a16:creationId xmlns:a16="http://schemas.microsoft.com/office/drawing/2014/main" id="{32B7ECF4-FB99-9EF7-9887-97524DA99385}"/>
              </a:ext>
            </a:extLst>
          </p:cNvPr>
          <p:cNvSpPr/>
          <p:nvPr/>
        </p:nvSpPr>
        <p:spPr>
          <a:xfrm>
            <a:off x="996509" y="2955454"/>
            <a:ext cx="300565" cy="273197"/>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48" name="Diagrama de flujo: datos 47">
            <a:extLst>
              <a:ext uri="{FF2B5EF4-FFF2-40B4-BE49-F238E27FC236}">
                <a16:creationId xmlns:a16="http://schemas.microsoft.com/office/drawing/2014/main" id="{0BFDE29F-A950-4A8B-51D8-3030AE49156F}"/>
              </a:ext>
            </a:extLst>
          </p:cNvPr>
          <p:cNvSpPr/>
          <p:nvPr/>
        </p:nvSpPr>
        <p:spPr>
          <a:xfrm>
            <a:off x="1000337" y="4105508"/>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49" name="Diagrama de flujo: datos 48">
            <a:extLst>
              <a:ext uri="{FF2B5EF4-FFF2-40B4-BE49-F238E27FC236}">
                <a16:creationId xmlns:a16="http://schemas.microsoft.com/office/drawing/2014/main" id="{93CCD4D2-9F30-4A5E-C0E9-AE18663FCA73}"/>
              </a:ext>
            </a:extLst>
          </p:cNvPr>
          <p:cNvSpPr/>
          <p:nvPr/>
        </p:nvSpPr>
        <p:spPr>
          <a:xfrm>
            <a:off x="1006661" y="4728680"/>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50" name="Diagrama de flujo: datos 49">
            <a:extLst>
              <a:ext uri="{FF2B5EF4-FFF2-40B4-BE49-F238E27FC236}">
                <a16:creationId xmlns:a16="http://schemas.microsoft.com/office/drawing/2014/main" id="{12F722C8-8CED-1E7B-E047-721FCEDD9260}"/>
              </a:ext>
            </a:extLst>
          </p:cNvPr>
          <p:cNvSpPr/>
          <p:nvPr/>
        </p:nvSpPr>
        <p:spPr>
          <a:xfrm>
            <a:off x="1000337" y="3468918"/>
            <a:ext cx="295548" cy="261610"/>
          </a:xfrm>
          <a:prstGeom prst="flowChartInputOutput">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cxnSp>
        <p:nvCxnSpPr>
          <p:cNvPr id="51" name="Straight Connector 42">
            <a:extLst>
              <a:ext uri="{FF2B5EF4-FFF2-40B4-BE49-F238E27FC236}">
                <a16:creationId xmlns:a16="http://schemas.microsoft.com/office/drawing/2014/main" id="{23DBC934-7CDC-39D4-02A9-F45A2B44771E}"/>
              </a:ext>
            </a:extLst>
          </p:cNvPr>
          <p:cNvCxnSpPr>
            <a:cxnSpLocks/>
          </p:cNvCxnSpPr>
          <p:nvPr/>
        </p:nvCxnSpPr>
        <p:spPr>
          <a:xfrm>
            <a:off x="8459392" y="2903755"/>
            <a:ext cx="0" cy="2268000"/>
          </a:xfrm>
          <a:prstGeom prst="line">
            <a:avLst/>
          </a:prstGeom>
          <a:noFill/>
          <a:ln w="12700" cap="flat" cmpd="sng" algn="ctr">
            <a:solidFill>
              <a:sysClr val="window" lastClr="FFFFFF">
                <a:lumMod val="50000"/>
              </a:sysClr>
            </a:solidFill>
            <a:prstDash val="dash"/>
            <a:miter lim="800000"/>
          </a:ln>
          <a:effectLst/>
        </p:spPr>
      </p:cxnSp>
      <p:cxnSp>
        <p:nvCxnSpPr>
          <p:cNvPr id="52" name="Straight Connector 42">
            <a:extLst>
              <a:ext uri="{FF2B5EF4-FFF2-40B4-BE49-F238E27FC236}">
                <a16:creationId xmlns:a16="http://schemas.microsoft.com/office/drawing/2014/main" id="{3D7D695B-71A5-F824-7F4D-447A388C4289}"/>
              </a:ext>
            </a:extLst>
          </p:cNvPr>
          <p:cNvCxnSpPr>
            <a:cxnSpLocks/>
          </p:cNvCxnSpPr>
          <p:nvPr/>
        </p:nvCxnSpPr>
        <p:spPr>
          <a:xfrm>
            <a:off x="9120157" y="2903755"/>
            <a:ext cx="0" cy="2268000"/>
          </a:xfrm>
          <a:prstGeom prst="line">
            <a:avLst/>
          </a:prstGeom>
          <a:noFill/>
          <a:ln w="12700" cap="flat" cmpd="sng" algn="ctr">
            <a:solidFill>
              <a:sysClr val="window" lastClr="FFFFFF">
                <a:lumMod val="50000"/>
              </a:sysClr>
            </a:solidFill>
            <a:prstDash val="dash"/>
            <a:miter lim="800000"/>
          </a:ln>
          <a:effectLst/>
        </p:spPr>
      </p:cxnSp>
      <p:cxnSp>
        <p:nvCxnSpPr>
          <p:cNvPr id="53" name="Straight Connector 42">
            <a:extLst>
              <a:ext uri="{FF2B5EF4-FFF2-40B4-BE49-F238E27FC236}">
                <a16:creationId xmlns:a16="http://schemas.microsoft.com/office/drawing/2014/main" id="{C6FA7F52-7C77-7C28-A3B4-32692B16EA01}"/>
              </a:ext>
            </a:extLst>
          </p:cNvPr>
          <p:cNvCxnSpPr>
            <a:cxnSpLocks/>
          </p:cNvCxnSpPr>
          <p:nvPr/>
        </p:nvCxnSpPr>
        <p:spPr>
          <a:xfrm>
            <a:off x="9817392" y="2903755"/>
            <a:ext cx="0" cy="2268000"/>
          </a:xfrm>
          <a:prstGeom prst="line">
            <a:avLst/>
          </a:prstGeom>
          <a:noFill/>
          <a:ln w="12700" cap="flat" cmpd="sng" algn="ctr">
            <a:solidFill>
              <a:sysClr val="window" lastClr="FFFFFF">
                <a:lumMod val="50000"/>
              </a:sysClr>
            </a:solidFill>
            <a:prstDash val="dash"/>
            <a:miter lim="800000"/>
          </a:ln>
          <a:effectLst/>
        </p:spPr>
      </p:cxnSp>
      <p:cxnSp>
        <p:nvCxnSpPr>
          <p:cNvPr id="54" name="Straight Connector 42">
            <a:extLst>
              <a:ext uri="{FF2B5EF4-FFF2-40B4-BE49-F238E27FC236}">
                <a16:creationId xmlns:a16="http://schemas.microsoft.com/office/drawing/2014/main" id="{FE0690EF-E5DC-98AD-1CEC-8DED0E7AB0B0}"/>
              </a:ext>
            </a:extLst>
          </p:cNvPr>
          <p:cNvCxnSpPr>
            <a:cxnSpLocks/>
          </p:cNvCxnSpPr>
          <p:nvPr/>
        </p:nvCxnSpPr>
        <p:spPr>
          <a:xfrm>
            <a:off x="10448746" y="2903755"/>
            <a:ext cx="0" cy="2268000"/>
          </a:xfrm>
          <a:prstGeom prst="line">
            <a:avLst/>
          </a:prstGeom>
          <a:noFill/>
          <a:ln w="12700" cap="flat" cmpd="sng" algn="ctr">
            <a:solidFill>
              <a:sysClr val="window" lastClr="FFFFFF">
                <a:lumMod val="50000"/>
              </a:sysClr>
            </a:solidFill>
            <a:prstDash val="dash"/>
            <a:miter lim="800000"/>
          </a:ln>
          <a:effectLst/>
        </p:spPr>
      </p:cxnSp>
      <p:cxnSp>
        <p:nvCxnSpPr>
          <p:cNvPr id="55" name="Straight Connector 42">
            <a:extLst>
              <a:ext uri="{FF2B5EF4-FFF2-40B4-BE49-F238E27FC236}">
                <a16:creationId xmlns:a16="http://schemas.microsoft.com/office/drawing/2014/main" id="{2CF510AD-2221-2455-370D-4B3A26CE1153}"/>
              </a:ext>
            </a:extLst>
          </p:cNvPr>
          <p:cNvCxnSpPr>
            <a:cxnSpLocks/>
          </p:cNvCxnSpPr>
          <p:nvPr/>
        </p:nvCxnSpPr>
        <p:spPr>
          <a:xfrm flipH="1">
            <a:off x="7819781" y="2907515"/>
            <a:ext cx="11421" cy="2268000"/>
          </a:xfrm>
          <a:prstGeom prst="line">
            <a:avLst/>
          </a:prstGeom>
          <a:noFill/>
          <a:ln w="12700" cap="flat" cmpd="sng" algn="ctr">
            <a:solidFill>
              <a:sysClr val="window" lastClr="FFFFFF">
                <a:lumMod val="50000"/>
              </a:sysClr>
            </a:solidFill>
            <a:prstDash val="dash"/>
            <a:miter lim="800000"/>
          </a:ln>
          <a:effectLst/>
        </p:spPr>
      </p:cxnSp>
      <p:sp>
        <p:nvSpPr>
          <p:cNvPr id="58" name="Forma libre: forma 57">
            <a:extLst>
              <a:ext uri="{FF2B5EF4-FFF2-40B4-BE49-F238E27FC236}">
                <a16:creationId xmlns:a16="http://schemas.microsoft.com/office/drawing/2014/main" id="{8D3420FA-3AE5-97C3-35FE-D639040CD959}"/>
              </a:ext>
            </a:extLst>
          </p:cNvPr>
          <p:cNvSpPr/>
          <p:nvPr/>
        </p:nvSpPr>
        <p:spPr>
          <a:xfrm>
            <a:off x="8513291" y="3049144"/>
            <a:ext cx="54930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59" name="Forma libre: forma 58">
            <a:extLst>
              <a:ext uri="{FF2B5EF4-FFF2-40B4-BE49-F238E27FC236}">
                <a16:creationId xmlns:a16="http://schemas.microsoft.com/office/drawing/2014/main" id="{EB84BADE-DFB6-FB35-25A5-E536AD491AA0}"/>
              </a:ext>
            </a:extLst>
          </p:cNvPr>
          <p:cNvSpPr/>
          <p:nvPr/>
        </p:nvSpPr>
        <p:spPr>
          <a:xfrm>
            <a:off x="9146499" y="3543570"/>
            <a:ext cx="61737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61" name="Forma libre: forma 60">
            <a:extLst>
              <a:ext uri="{FF2B5EF4-FFF2-40B4-BE49-F238E27FC236}">
                <a16:creationId xmlns:a16="http://schemas.microsoft.com/office/drawing/2014/main" id="{A494B196-83C9-17F3-BFA2-27696B7A3634}"/>
              </a:ext>
            </a:extLst>
          </p:cNvPr>
          <p:cNvSpPr/>
          <p:nvPr/>
        </p:nvSpPr>
        <p:spPr>
          <a:xfrm>
            <a:off x="10461110" y="4810855"/>
            <a:ext cx="70070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63" name="Forma libre: forma 62">
            <a:extLst>
              <a:ext uri="{FF2B5EF4-FFF2-40B4-BE49-F238E27FC236}">
                <a16:creationId xmlns:a16="http://schemas.microsoft.com/office/drawing/2014/main" id="{1E1376D7-867D-F4B4-2B4A-716A4AB1AF81}"/>
              </a:ext>
            </a:extLst>
          </p:cNvPr>
          <p:cNvSpPr/>
          <p:nvPr/>
        </p:nvSpPr>
        <p:spPr>
          <a:xfrm>
            <a:off x="9837478" y="4144293"/>
            <a:ext cx="123719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w="12700" cap="flat" cmpd="sng" algn="ctr">
            <a:solidFill>
              <a:srgbClr val="2DAA66"/>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pic>
        <p:nvPicPr>
          <p:cNvPr id="60" name="Gráfico 59" descr="Marca de insignia1 con relleno sólido">
            <a:extLst>
              <a:ext uri="{FF2B5EF4-FFF2-40B4-BE49-F238E27FC236}">
                <a16:creationId xmlns:a16="http://schemas.microsoft.com/office/drawing/2014/main" id="{11849BAB-71AA-8EC2-749E-AABB8BE7DC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62" name="Título 1">
            <a:extLst>
              <a:ext uri="{FF2B5EF4-FFF2-40B4-BE49-F238E27FC236}">
                <a16:creationId xmlns:a16="http://schemas.microsoft.com/office/drawing/2014/main" id="{E6A7BB25-5394-2FAA-3BC6-DBE9EE8B0AED}"/>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192" name="Gráfico 191" descr="Marca de insignia1 con relleno sólido">
            <a:extLst>
              <a:ext uri="{FF2B5EF4-FFF2-40B4-BE49-F238E27FC236}">
                <a16:creationId xmlns:a16="http://schemas.microsoft.com/office/drawing/2014/main" id="{F37CB093-7A76-EE44-826D-EF81DA4E5E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657" y="2854644"/>
            <a:ext cx="432000" cy="432000"/>
          </a:xfrm>
          <a:prstGeom prst="rect">
            <a:avLst/>
          </a:prstGeom>
        </p:spPr>
      </p:pic>
      <p:pic>
        <p:nvPicPr>
          <p:cNvPr id="193" name="Gráfico 192" descr="Marca de insignia1 con relleno sólido">
            <a:extLst>
              <a:ext uri="{FF2B5EF4-FFF2-40B4-BE49-F238E27FC236}">
                <a16:creationId xmlns:a16="http://schemas.microsoft.com/office/drawing/2014/main" id="{999B590B-BE98-A73A-16C3-BF3530325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657" y="3381117"/>
            <a:ext cx="432000" cy="432000"/>
          </a:xfrm>
          <a:prstGeom prst="rect">
            <a:avLst/>
          </a:prstGeom>
        </p:spPr>
      </p:pic>
      <p:pic>
        <p:nvPicPr>
          <p:cNvPr id="196" name="Gráfico 195" descr="Marca de insignia1 con relleno sólido">
            <a:extLst>
              <a:ext uri="{FF2B5EF4-FFF2-40B4-BE49-F238E27FC236}">
                <a16:creationId xmlns:a16="http://schemas.microsoft.com/office/drawing/2014/main" id="{ED59F5A1-D73F-5D28-0FCE-E4A6897AB5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657" y="3976637"/>
            <a:ext cx="432000" cy="432000"/>
          </a:xfrm>
          <a:prstGeom prst="rect">
            <a:avLst/>
          </a:prstGeom>
        </p:spPr>
      </p:pic>
      <p:pic>
        <p:nvPicPr>
          <p:cNvPr id="197" name="Gráfico 196" descr="Marca de insignia1 con relleno sólido">
            <a:extLst>
              <a:ext uri="{FF2B5EF4-FFF2-40B4-BE49-F238E27FC236}">
                <a16:creationId xmlns:a16="http://schemas.microsoft.com/office/drawing/2014/main" id="{DF7A814C-69D6-40C6-B26B-2B276A426A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3657" y="4625629"/>
            <a:ext cx="432000" cy="432000"/>
          </a:xfrm>
          <a:prstGeom prst="rect">
            <a:avLst/>
          </a:prstGeom>
        </p:spPr>
      </p:pic>
      <p:pic>
        <p:nvPicPr>
          <p:cNvPr id="4" name="Imagen 3">
            <a:extLst>
              <a:ext uri="{FF2B5EF4-FFF2-40B4-BE49-F238E27FC236}">
                <a16:creationId xmlns:a16="http://schemas.microsoft.com/office/drawing/2014/main" id="{E578AD24-CC77-317A-25AE-E58F5EC5866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308423" y="1713528"/>
            <a:ext cx="345723" cy="338554"/>
          </a:xfrm>
          <a:prstGeom prst="rect">
            <a:avLst/>
          </a:prstGeom>
          <a:solidFill>
            <a:srgbClr val="2DAA66"/>
          </a:solidFill>
          <a:ln w="12700" cap="flat" cmpd="sng" algn="ctr">
            <a:noFill/>
            <a:prstDash val="solid"/>
            <a:miter lim="800000"/>
          </a:ln>
          <a:effectLst/>
        </p:spPr>
      </p:pic>
    </p:spTree>
    <p:extLst>
      <p:ext uri="{BB962C8B-B14F-4D97-AF65-F5344CB8AC3E}">
        <p14:creationId xmlns:p14="http://schemas.microsoft.com/office/powerpoint/2010/main" val="355033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FBD0-186B-A887-EB6F-9134D67D3CE4}"/>
            </a:ext>
          </a:extLst>
        </p:cNvPr>
        <p:cNvGrpSpPr/>
        <p:nvPr/>
      </p:nvGrpSpPr>
      <p:grpSpPr>
        <a:xfrm>
          <a:off x="0" y="0"/>
          <a:ext cx="0" cy="0"/>
          <a:chOff x="0" y="0"/>
          <a:chExt cx="0" cy="0"/>
        </a:xfrm>
      </p:grpSpPr>
      <p:sp>
        <p:nvSpPr>
          <p:cNvPr id="165" name="Google Shape;1073;p34">
            <a:extLst>
              <a:ext uri="{FF2B5EF4-FFF2-40B4-BE49-F238E27FC236}">
                <a16:creationId xmlns:a16="http://schemas.microsoft.com/office/drawing/2014/main" id="{E9F586E3-BD06-943E-F77B-9072AFC102F1}"/>
              </a:ext>
            </a:extLst>
          </p:cNvPr>
          <p:cNvSpPr/>
          <p:nvPr/>
        </p:nvSpPr>
        <p:spPr>
          <a:xfrm rot="10800000" flipH="1">
            <a:off x="4306765" y="1977506"/>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3" name="Google Shape;1062;p34">
            <a:extLst>
              <a:ext uri="{FF2B5EF4-FFF2-40B4-BE49-F238E27FC236}">
                <a16:creationId xmlns:a16="http://schemas.microsoft.com/office/drawing/2014/main" id="{720BA33E-62B1-C8F6-8DEE-7726E0A7B04A}"/>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4" name="Google Shape;1063;p34">
            <a:extLst>
              <a:ext uri="{FF2B5EF4-FFF2-40B4-BE49-F238E27FC236}">
                <a16:creationId xmlns:a16="http://schemas.microsoft.com/office/drawing/2014/main" id="{FCF0B4AF-9599-D47E-23D5-64B6434A6947}"/>
              </a:ext>
            </a:extLst>
          </p:cNvPr>
          <p:cNvSpPr/>
          <p:nvPr/>
        </p:nvSpPr>
        <p:spPr>
          <a:xfrm>
            <a:off x="787196"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5" name="Google Shape;1064;p34">
            <a:extLst>
              <a:ext uri="{FF2B5EF4-FFF2-40B4-BE49-F238E27FC236}">
                <a16:creationId xmlns:a16="http://schemas.microsoft.com/office/drawing/2014/main" id="{2C5F6648-386D-6591-5319-FD70452F2B14}"/>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6" name="Google Shape;1065;p34">
            <a:extLst>
              <a:ext uri="{FF2B5EF4-FFF2-40B4-BE49-F238E27FC236}">
                <a16:creationId xmlns:a16="http://schemas.microsoft.com/office/drawing/2014/main" id="{82CDAF55-E76F-5B81-8630-158AB9B8FA84}"/>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00" name="Google Shape;1069;p34">
            <a:extLst>
              <a:ext uri="{FF2B5EF4-FFF2-40B4-BE49-F238E27FC236}">
                <a16:creationId xmlns:a16="http://schemas.microsoft.com/office/drawing/2014/main" id="{6C575C48-8B28-7A80-9669-6EB1667400E0}"/>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63" name="CuadroTexto 162">
            <a:extLst>
              <a:ext uri="{FF2B5EF4-FFF2-40B4-BE49-F238E27FC236}">
                <a16:creationId xmlns:a16="http://schemas.microsoft.com/office/drawing/2014/main" id="{CA1F0ABB-DF3F-BEB4-C662-E8536054D64F}"/>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64" name="CuadroTexto 163">
            <a:extLst>
              <a:ext uri="{FF2B5EF4-FFF2-40B4-BE49-F238E27FC236}">
                <a16:creationId xmlns:a16="http://schemas.microsoft.com/office/drawing/2014/main" id="{02C65D2A-67E1-0C6A-0A95-3D262B2E76A6}"/>
              </a:ext>
            </a:extLst>
          </p:cNvPr>
          <p:cNvSpPr txBox="1"/>
          <p:nvPr/>
        </p:nvSpPr>
        <p:spPr>
          <a:xfrm>
            <a:off x="875061" y="2986057"/>
            <a:ext cx="3089867" cy="2800767"/>
          </a:xfrm>
          <a:prstGeom prst="rect">
            <a:avLst/>
          </a:prstGeom>
          <a:noFill/>
        </p:spPr>
        <p:txBody>
          <a:bodyPr wrap="square" lIns="0" tIns="0" rIns="0" bIns="0" rtlCol="0" anchor="ctr">
            <a:spAutoFit/>
          </a:bodyPr>
          <a:lstStyle/>
          <a:p>
            <a:pPr marL="185738" marR="0" lvl="0" indent="-100013"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Un indicador (métrica única) que </a:t>
            </a:r>
            <a:r>
              <a:rPr kumimoji="0" lang="es-MX" sz="1300" b="1" i="0" u="none" strike="noStrike" kern="0" cap="none" spc="0" normalizeH="0" baseline="0" noProof="0">
                <a:ln>
                  <a:noFill/>
                </a:ln>
                <a:solidFill>
                  <a:prstClr val="black"/>
                </a:solidFill>
                <a:effectLst/>
                <a:uLnTx/>
                <a:uFillTx/>
                <a:latin typeface="Montserrat Medium"/>
                <a:ea typeface="+mn-ea"/>
                <a:cs typeface="+mn-cs"/>
              </a:rPr>
              <a:t>integra el Sistema de Alertas Tempranas,</a:t>
            </a:r>
            <a:r>
              <a:rPr kumimoji="0" lang="es-MX" sz="1300" b="0" i="0" u="none" strike="noStrike" kern="0" cap="none" spc="0" normalizeH="0" baseline="0" noProof="0">
                <a:ln>
                  <a:noFill/>
                </a:ln>
                <a:solidFill>
                  <a:prstClr val="black"/>
                </a:solidFill>
                <a:effectLst/>
                <a:uLnTx/>
                <a:uFillTx/>
                <a:latin typeface="Montserrat Medium"/>
                <a:ea typeface="+mn-ea"/>
                <a:cs typeface="+mn-cs"/>
              </a:rPr>
              <a:t> el cual permite tener una </a:t>
            </a:r>
            <a:r>
              <a:rPr kumimoji="0" lang="es-MX" sz="1300" b="1" i="0" u="none" strike="noStrike" kern="0" cap="none" spc="0" normalizeH="0" baseline="0" noProof="0">
                <a:ln>
                  <a:noFill/>
                </a:ln>
                <a:solidFill>
                  <a:prstClr val="black"/>
                </a:solidFill>
                <a:effectLst/>
                <a:uLnTx/>
                <a:uFillTx/>
                <a:latin typeface="Montserrat Medium"/>
                <a:ea typeface="+mn-ea"/>
                <a:cs typeface="+mn-cs"/>
              </a:rPr>
              <a:t>visión comprensiva de los riesgos de los establecimientos de crédito </a:t>
            </a:r>
            <a:r>
              <a:rPr kumimoji="0" lang="es-MX" sz="1300" b="0" i="0" u="none" strike="noStrike" kern="0" cap="none" spc="0" normalizeH="0" baseline="0" noProof="0">
                <a:ln>
                  <a:noFill/>
                </a:ln>
                <a:solidFill>
                  <a:prstClr val="black"/>
                </a:solidFill>
                <a:effectLst/>
                <a:uLnTx/>
                <a:uFillTx/>
                <a:latin typeface="Montserrat Medium"/>
                <a:ea typeface="+mn-ea"/>
                <a:cs typeface="+mn-cs"/>
              </a:rPr>
              <a:t>desde la perspectiva macrosectorial e idiosincrática. </a:t>
            </a:r>
          </a:p>
          <a:p>
            <a:pPr marL="185738" marR="0" lvl="0" indent="-100013"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185738" marR="0" lvl="0" indent="-100013"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Este indicador comprensivo </a:t>
            </a:r>
            <a:r>
              <a:rPr kumimoji="0" lang="es-MX" sz="1300" b="1" i="0" u="none" strike="noStrike" kern="0" cap="none" spc="0" normalizeH="0" baseline="0" noProof="0">
                <a:ln>
                  <a:noFill/>
                </a:ln>
                <a:solidFill>
                  <a:prstClr val="black"/>
                </a:solidFill>
                <a:effectLst/>
                <a:uLnTx/>
                <a:uFillTx/>
                <a:latin typeface="Montserrat Medium"/>
                <a:ea typeface="+mn-ea"/>
                <a:cs typeface="+mn-cs"/>
              </a:rPr>
              <a:t>complementa el resto de insumos del Sistema de Alertas Tempranas </a:t>
            </a:r>
            <a:r>
              <a:rPr kumimoji="0" lang="es-MX" sz="1300" b="0" i="0" u="none" strike="noStrike" kern="0" cap="none" spc="0" normalizeH="0" baseline="0" noProof="0">
                <a:ln>
                  <a:noFill/>
                </a:ln>
                <a:solidFill>
                  <a:prstClr val="black"/>
                </a:solidFill>
                <a:effectLst/>
                <a:uLnTx/>
                <a:uFillTx/>
                <a:latin typeface="Montserrat Medium"/>
                <a:ea typeface="+mn-ea"/>
                <a:cs typeface="+mn-cs"/>
              </a:rPr>
              <a:t>y de herramientas para el monitoreo del riesgo. </a:t>
            </a:r>
          </a:p>
          <a:p>
            <a:pPr marL="458788" marR="0" lvl="0" indent="-285750"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p:txBody>
      </p:sp>
      <p:sp>
        <p:nvSpPr>
          <p:cNvPr id="169" name="Diagrama de flujo: entrada manual 167">
            <a:extLst>
              <a:ext uri="{FF2B5EF4-FFF2-40B4-BE49-F238E27FC236}">
                <a16:creationId xmlns:a16="http://schemas.microsoft.com/office/drawing/2014/main" id="{F396D5EC-C5C2-F79A-D978-AC83BAE394F8}"/>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68" name="Diagrama de flujo: entrada manual 167">
            <a:extLst>
              <a:ext uri="{FF2B5EF4-FFF2-40B4-BE49-F238E27FC236}">
                <a16:creationId xmlns:a16="http://schemas.microsoft.com/office/drawing/2014/main" id="{4ADA0C1F-87D0-6B34-0C45-1AE040E5D655}"/>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70" name="Google Shape;1062;p34">
            <a:extLst>
              <a:ext uri="{FF2B5EF4-FFF2-40B4-BE49-F238E27FC236}">
                <a16:creationId xmlns:a16="http://schemas.microsoft.com/office/drawing/2014/main" id="{1413A243-DDC0-8DFC-C734-87485775DCE8}"/>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1" name="Google Shape;1063;p34">
            <a:extLst>
              <a:ext uri="{FF2B5EF4-FFF2-40B4-BE49-F238E27FC236}">
                <a16:creationId xmlns:a16="http://schemas.microsoft.com/office/drawing/2014/main" id="{ED63A4CD-ECC9-5A70-C709-E4334C915123}"/>
              </a:ext>
            </a:extLst>
          </p:cNvPr>
          <p:cNvSpPr/>
          <p:nvPr/>
        </p:nvSpPr>
        <p:spPr>
          <a:xfrm>
            <a:off x="7843787"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2" name="Google Shape;1064;p34">
            <a:extLst>
              <a:ext uri="{FF2B5EF4-FFF2-40B4-BE49-F238E27FC236}">
                <a16:creationId xmlns:a16="http://schemas.microsoft.com/office/drawing/2014/main" id="{CBEEEDC8-3894-A1F7-A071-A3657A7C9D6D}"/>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3" name="Google Shape;1065;p34">
            <a:extLst>
              <a:ext uri="{FF2B5EF4-FFF2-40B4-BE49-F238E27FC236}">
                <a16:creationId xmlns:a16="http://schemas.microsoft.com/office/drawing/2014/main" id="{61DAD107-9DB0-B1E0-CE0B-6DA26BD7B2BF}"/>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174" name="Google Shape;1096;p34">
            <a:extLst>
              <a:ext uri="{FF2B5EF4-FFF2-40B4-BE49-F238E27FC236}">
                <a16:creationId xmlns:a16="http://schemas.microsoft.com/office/drawing/2014/main" id="{1EE28375-6E2D-8AA1-1B5E-46FE745E4E20}"/>
              </a:ext>
            </a:extLst>
          </p:cNvPr>
          <p:cNvGrpSpPr/>
          <p:nvPr/>
        </p:nvGrpSpPr>
        <p:grpSpPr>
          <a:xfrm>
            <a:off x="8125810" y="1359768"/>
            <a:ext cx="573745" cy="549007"/>
            <a:chOff x="4076700" y="3848100"/>
            <a:chExt cx="2098675" cy="2008188"/>
          </a:xfrm>
        </p:grpSpPr>
        <p:sp>
          <p:nvSpPr>
            <p:cNvPr id="175" name="Google Shape;1097;p34">
              <a:extLst>
                <a:ext uri="{FF2B5EF4-FFF2-40B4-BE49-F238E27FC236}">
                  <a16:creationId xmlns:a16="http://schemas.microsoft.com/office/drawing/2014/main" id="{0EF682F5-C902-33C9-4DE6-812F8738B7E6}"/>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6" name="Google Shape;1098;p34">
              <a:extLst>
                <a:ext uri="{FF2B5EF4-FFF2-40B4-BE49-F238E27FC236}">
                  <a16:creationId xmlns:a16="http://schemas.microsoft.com/office/drawing/2014/main" id="{4A6EFEA4-03CA-2664-91F1-25C89081D152}"/>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7" name="Google Shape;1099;p34">
              <a:extLst>
                <a:ext uri="{FF2B5EF4-FFF2-40B4-BE49-F238E27FC236}">
                  <a16:creationId xmlns:a16="http://schemas.microsoft.com/office/drawing/2014/main" id="{184AC108-BA10-5E19-AF10-40C2322458B4}"/>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8" name="Google Shape;1100;p34">
              <a:extLst>
                <a:ext uri="{FF2B5EF4-FFF2-40B4-BE49-F238E27FC236}">
                  <a16:creationId xmlns:a16="http://schemas.microsoft.com/office/drawing/2014/main" id="{11D81A5D-3BAC-A0ED-E7E9-A7A36AF7527B}"/>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9" name="Google Shape;1101;p34">
              <a:extLst>
                <a:ext uri="{FF2B5EF4-FFF2-40B4-BE49-F238E27FC236}">
                  <a16:creationId xmlns:a16="http://schemas.microsoft.com/office/drawing/2014/main" id="{C97B3138-A628-6405-411F-C254CAC3AE4A}"/>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80" name="Google Shape;1102;p34">
              <a:extLst>
                <a:ext uri="{FF2B5EF4-FFF2-40B4-BE49-F238E27FC236}">
                  <a16:creationId xmlns:a16="http://schemas.microsoft.com/office/drawing/2014/main" id="{6073B2A2-3B00-3A56-867C-2E42F25B83EE}"/>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81" name="Google Shape;1103;p34">
              <a:extLst>
                <a:ext uri="{FF2B5EF4-FFF2-40B4-BE49-F238E27FC236}">
                  <a16:creationId xmlns:a16="http://schemas.microsoft.com/office/drawing/2014/main" id="{2F35D9C1-8989-22F2-A6C9-F7424112F686}"/>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82" name="Google Shape;1104;p34">
              <a:extLst>
                <a:ext uri="{FF2B5EF4-FFF2-40B4-BE49-F238E27FC236}">
                  <a16:creationId xmlns:a16="http://schemas.microsoft.com/office/drawing/2014/main" id="{450581EB-0860-C15F-3109-12263E949F45}"/>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183" name="Google Shape;1120;p34">
            <a:extLst>
              <a:ext uri="{FF2B5EF4-FFF2-40B4-BE49-F238E27FC236}">
                <a16:creationId xmlns:a16="http://schemas.microsoft.com/office/drawing/2014/main" id="{AE8BF665-25E5-02DB-7DA1-ED41029B260D}"/>
              </a:ext>
            </a:extLst>
          </p:cNvPr>
          <p:cNvSpPr txBox="1"/>
          <p:nvPr/>
        </p:nvSpPr>
        <p:spPr>
          <a:xfrm>
            <a:off x="9710751" y="3982881"/>
            <a:ext cx="733200" cy="3387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rPr>
              <a:t>Título</a:t>
            </a:r>
            <a:endParaRPr kumimoji="0"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endParaRPr>
          </a:p>
        </p:txBody>
      </p:sp>
      <p:sp>
        <p:nvSpPr>
          <p:cNvPr id="184" name="CuadroTexto 183">
            <a:extLst>
              <a:ext uri="{FF2B5EF4-FFF2-40B4-BE49-F238E27FC236}">
                <a16:creationId xmlns:a16="http://schemas.microsoft.com/office/drawing/2014/main" id="{F066CBDE-ED55-C003-3B39-56C59BFC5E81}"/>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85" name="CuadroTexto 184">
            <a:extLst>
              <a:ext uri="{FF2B5EF4-FFF2-40B4-BE49-F238E27FC236}">
                <a16:creationId xmlns:a16="http://schemas.microsoft.com/office/drawing/2014/main" id="{9AC27142-90E6-6DD5-6DE8-5B47FFD5AD0D}"/>
              </a:ext>
            </a:extLst>
          </p:cNvPr>
          <p:cNvSpPr txBox="1"/>
          <p:nvPr/>
        </p:nvSpPr>
        <p:spPr>
          <a:xfrm>
            <a:off x="7892871" y="2800261"/>
            <a:ext cx="3255359" cy="3200876"/>
          </a:xfrm>
          <a:prstGeom prst="rect">
            <a:avLst/>
          </a:prstGeom>
          <a:noFill/>
        </p:spPr>
        <p:txBody>
          <a:bodyPr wrap="square" lIns="0" tIns="0" rIns="0" bIns="0" rtlCol="0">
            <a:spAutoFit/>
          </a:bodyPr>
          <a:lstStyle/>
          <a:p>
            <a:pPr marL="173038" marR="0" lvl="0" indent="0" defTabSz="898525" rtl="0" eaLnBrk="1" fontAlgn="auto" latinLnBrk="0" hangingPunct="1">
              <a:lnSpc>
                <a:spcPct val="100000"/>
              </a:lnSpc>
              <a:spcBef>
                <a:spcPts val="0"/>
              </a:spcBef>
              <a:spcAft>
                <a:spcPts val="0"/>
              </a:spcAft>
              <a:buClrTx/>
              <a:buSzTx/>
              <a:buFontTx/>
              <a:buNone/>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Las </a:t>
            </a:r>
            <a:r>
              <a:rPr kumimoji="0" lang="es-MX" sz="1300" b="1" i="0" u="none" strike="noStrike" kern="0" cap="none" spc="0" normalizeH="0" baseline="0" noProof="0">
                <a:ln>
                  <a:noFill/>
                </a:ln>
                <a:solidFill>
                  <a:prstClr val="black"/>
                </a:solidFill>
                <a:effectLst/>
                <a:uLnTx/>
                <a:uFillTx/>
                <a:latin typeface="Montserrat Medium"/>
                <a:ea typeface="+mn-ea"/>
                <a:cs typeface="+mn-cs"/>
              </a:rPr>
              <a:t>fuentes de vulnerabilidad </a:t>
            </a:r>
            <a:r>
              <a:rPr kumimoji="0" lang="es-MX" sz="1300" b="0" i="0" u="none" strike="noStrike" kern="0" cap="none" spc="0" normalizeH="0" baseline="0" noProof="0">
                <a:ln>
                  <a:noFill/>
                </a:ln>
                <a:solidFill>
                  <a:prstClr val="black"/>
                </a:solidFill>
                <a:effectLst/>
                <a:uLnTx/>
                <a:uFillTx/>
                <a:latin typeface="Montserrat Medium"/>
                <a:ea typeface="+mn-ea"/>
                <a:cs typeface="+mn-cs"/>
              </a:rPr>
              <a:t>de la economía, del sector financiero y de sus entidades son cambiantes y dinámicas, lo cual implica la </a:t>
            </a:r>
            <a:r>
              <a:rPr kumimoji="0" lang="es-MX" sz="1300" b="1" i="0" u="none" strike="noStrike" kern="0" cap="none" spc="0" normalizeH="0" baseline="0" noProof="0">
                <a:ln>
                  <a:noFill/>
                </a:ln>
                <a:solidFill>
                  <a:prstClr val="black"/>
                </a:solidFill>
                <a:effectLst/>
                <a:uLnTx/>
                <a:uFillTx/>
                <a:latin typeface="Montserrat Medium"/>
                <a:ea typeface="+mn-ea"/>
                <a:cs typeface="+mn-cs"/>
              </a:rPr>
              <a:t>identificación permanente de nuevos riesgos y de canales de materialización </a:t>
            </a:r>
            <a:r>
              <a:rPr kumimoji="0" lang="es-MX" sz="1300" b="0" i="0" u="none" strike="noStrike" kern="0" cap="none" spc="0" normalizeH="0" baseline="0" noProof="0">
                <a:ln>
                  <a:noFill/>
                </a:ln>
                <a:solidFill>
                  <a:prstClr val="black"/>
                </a:solidFill>
                <a:effectLst/>
                <a:uLnTx/>
                <a:uFillTx/>
                <a:latin typeface="Montserrat Medium"/>
                <a:ea typeface="+mn-ea"/>
                <a:cs typeface="+mn-cs"/>
              </a:rPr>
              <a:t>de los mismos. </a:t>
            </a:r>
          </a:p>
          <a:p>
            <a:pPr marL="173038" marR="0" lvl="0" indent="0" defTabSz="898525" rtl="0" eaLnBrk="1" fontAlgn="auto" latinLnBrk="0" hangingPunct="1">
              <a:lnSpc>
                <a:spcPct val="100000"/>
              </a:lnSpc>
              <a:spcBef>
                <a:spcPts val="0"/>
              </a:spcBef>
              <a:spcAft>
                <a:spcPts val="0"/>
              </a:spcAft>
              <a:buClrTx/>
              <a:buSzTx/>
              <a:buFontTx/>
              <a:buNone/>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Ello conlleva una </a:t>
            </a:r>
            <a:r>
              <a:rPr kumimoji="0" lang="es-MX" sz="1300" b="1" i="0" u="none" strike="noStrike" kern="0" cap="none" spc="0" normalizeH="0" baseline="0" noProof="0">
                <a:ln>
                  <a:noFill/>
                </a:ln>
                <a:solidFill>
                  <a:prstClr val="black"/>
                </a:solidFill>
                <a:effectLst/>
                <a:uLnTx/>
                <a:uFillTx/>
                <a:latin typeface="Montserrat Medium"/>
                <a:ea typeface="+mn-ea"/>
                <a:cs typeface="+mn-cs"/>
              </a:rPr>
              <a:t>recalibración periódica de nuestros indicadores y la inclusión-validación</a:t>
            </a:r>
            <a:r>
              <a:rPr kumimoji="0" lang="es-MX" sz="1300" b="0" i="0" u="none" strike="noStrike" kern="0" cap="none" spc="0" normalizeH="0" baseline="0" noProof="0">
                <a:ln>
                  <a:noFill/>
                </a:ln>
                <a:solidFill>
                  <a:prstClr val="black"/>
                </a:solidFill>
                <a:effectLst/>
                <a:uLnTx/>
                <a:uFillTx/>
                <a:latin typeface="Montserrat Medium"/>
                <a:ea typeface="+mn-ea"/>
                <a:cs typeface="+mn-cs"/>
              </a:rPr>
              <a:t> de nueva información, con el fin de poder continuar llevando a cabo la labor de advertir oportunamente situaciones con impactos negativos sobre la estabilidad del sistema financiero. </a:t>
            </a:r>
          </a:p>
        </p:txBody>
      </p:sp>
      <p:sp>
        <p:nvSpPr>
          <p:cNvPr id="186" name="CuadroTexto 185">
            <a:extLst>
              <a:ext uri="{FF2B5EF4-FFF2-40B4-BE49-F238E27FC236}">
                <a16:creationId xmlns:a16="http://schemas.microsoft.com/office/drawing/2014/main" id="{2663D855-85EC-C825-6168-3253D8F0914E}"/>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187" name="CuadroTexto 186">
            <a:extLst>
              <a:ext uri="{FF2B5EF4-FFF2-40B4-BE49-F238E27FC236}">
                <a16:creationId xmlns:a16="http://schemas.microsoft.com/office/drawing/2014/main" id="{923F48FE-88C2-489A-C150-D19F8F04D2AC}"/>
              </a:ext>
            </a:extLst>
          </p:cNvPr>
          <p:cNvSpPr txBox="1"/>
          <p:nvPr/>
        </p:nvSpPr>
        <p:spPr>
          <a:xfrm>
            <a:off x="4390755" y="2741774"/>
            <a:ext cx="3010198" cy="3270126"/>
          </a:xfrm>
          <a:prstGeom prst="rect">
            <a:avLst/>
          </a:prstGeom>
          <a:noFill/>
        </p:spPr>
        <p:txBody>
          <a:bodyPr wrap="square" lIns="0" tIns="0" rIns="0" bIns="0" rtlCol="0">
            <a:spAutoFit/>
          </a:bodyPr>
          <a:lstStyle/>
          <a:p>
            <a:pPr marL="185738" marR="0" lvl="0" indent="-10001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50" b="0" i="0" u="none" strike="noStrike" kern="0" cap="none" spc="0" normalizeH="0" baseline="0" noProof="0">
                <a:ln>
                  <a:noFill/>
                </a:ln>
                <a:solidFill>
                  <a:prstClr val="black"/>
                </a:solidFill>
                <a:effectLst/>
                <a:uLnTx/>
                <a:uFillTx/>
                <a:latin typeface="Montserrat Medium"/>
                <a:ea typeface="+mn-ea"/>
                <a:cs typeface="+mn-cs"/>
              </a:rPr>
              <a:t>Desde el punto de vista macrofinanciero y sectorial, </a:t>
            </a:r>
            <a:r>
              <a:rPr kumimoji="0" lang="es-MX" sz="1250" b="1" i="0" u="none" strike="noStrike" kern="0" cap="none" spc="0" normalizeH="0" baseline="0" noProof="0">
                <a:ln>
                  <a:noFill/>
                </a:ln>
                <a:solidFill>
                  <a:prstClr val="black"/>
                </a:solidFill>
                <a:effectLst/>
                <a:uLnTx/>
                <a:uFillTx/>
                <a:latin typeface="Montserrat Medium"/>
                <a:ea typeface="+mn-ea"/>
                <a:cs typeface="+mn-cs"/>
              </a:rPr>
              <a:t>se robusteció el Sistema de Alertas Tempranas, permitiendo advertir de manera diferenciada y oportuna </a:t>
            </a:r>
            <a:r>
              <a:rPr kumimoji="0" lang="es-MX" sz="1250" b="0" i="0" u="none" strike="noStrike" kern="0" cap="none" spc="0" normalizeH="0" baseline="0" noProof="0">
                <a:ln>
                  <a:noFill/>
                </a:ln>
                <a:solidFill>
                  <a:prstClr val="black"/>
                </a:solidFill>
                <a:effectLst/>
                <a:uLnTx/>
                <a:uFillTx/>
                <a:latin typeface="Montserrat Medium"/>
                <a:ea typeface="+mn-ea"/>
                <a:cs typeface="+mn-cs"/>
              </a:rPr>
              <a:t>riesgos coyunturales (de corto plazo) frente a tendencias estructurales (de largo plazo).</a:t>
            </a:r>
          </a:p>
          <a:p>
            <a:pPr marL="185738" marR="0" lvl="0" indent="-10001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50" b="0" i="0" u="none" strike="noStrike" kern="0" cap="none" spc="0" normalizeH="0" baseline="0" noProof="0">
              <a:ln>
                <a:noFill/>
              </a:ln>
              <a:solidFill>
                <a:prstClr val="black"/>
              </a:solidFill>
              <a:effectLst/>
              <a:uLnTx/>
              <a:uFillTx/>
              <a:latin typeface="Montserrat Medium"/>
              <a:ea typeface="+mn-ea"/>
              <a:cs typeface="+mn-cs"/>
            </a:endParaRPr>
          </a:p>
          <a:p>
            <a:pPr marL="185738" marR="0" lvl="0" indent="-10001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50" b="0" i="0" u="none" strike="noStrike" kern="0" cap="none" spc="0" normalizeH="0" baseline="0" noProof="0">
                <a:ln>
                  <a:noFill/>
                </a:ln>
                <a:solidFill>
                  <a:prstClr val="black"/>
                </a:solidFill>
                <a:effectLst/>
                <a:uLnTx/>
                <a:uFillTx/>
                <a:latin typeface="Montserrat Medium"/>
                <a:ea typeface="+mn-ea"/>
                <a:cs typeface="+mn-cs"/>
              </a:rPr>
              <a:t>Desde la perspectiva idiosincrática, </a:t>
            </a:r>
            <a:r>
              <a:rPr kumimoji="0" lang="es-MX" sz="1250" b="1" i="0" u="none" strike="noStrike" kern="0" cap="none" spc="0" normalizeH="0" baseline="0" noProof="0">
                <a:ln>
                  <a:noFill/>
                </a:ln>
                <a:solidFill>
                  <a:prstClr val="black"/>
                </a:solidFill>
                <a:effectLst/>
                <a:uLnTx/>
                <a:uFillTx/>
                <a:latin typeface="Montserrat Medium"/>
                <a:ea typeface="+mn-ea"/>
                <a:cs typeface="+mn-cs"/>
              </a:rPr>
              <a:t>se lograron diseñar métricas con ventanas de prospección más acordes con los estándares en la materia y con una perspectiva de riesgos más actualizada </a:t>
            </a:r>
            <a:r>
              <a:rPr kumimoji="0" lang="es-MX" sz="1250" b="0" i="0" u="none" strike="noStrike" kern="0" cap="none" spc="0" normalizeH="0" baseline="0" noProof="0">
                <a:ln>
                  <a:noFill/>
                </a:ln>
                <a:solidFill>
                  <a:prstClr val="black"/>
                </a:solidFill>
                <a:effectLst/>
                <a:uLnTx/>
                <a:uFillTx/>
                <a:latin typeface="Montserrat Medium"/>
                <a:ea typeface="+mn-ea"/>
                <a:cs typeface="+mn-cs"/>
              </a:rPr>
              <a:t>y no tan dependiente de la rentabilidad.</a:t>
            </a:r>
          </a:p>
        </p:txBody>
      </p:sp>
      <p:sp>
        <p:nvSpPr>
          <p:cNvPr id="188" name="Freeform 70">
            <a:extLst>
              <a:ext uri="{FF2B5EF4-FFF2-40B4-BE49-F238E27FC236}">
                <a16:creationId xmlns:a16="http://schemas.microsoft.com/office/drawing/2014/main" id="{27BF81EC-663D-E998-F310-323CF9934778}"/>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6" name="Freeform 51">
            <a:extLst>
              <a:ext uri="{FF2B5EF4-FFF2-40B4-BE49-F238E27FC236}">
                <a16:creationId xmlns:a16="http://schemas.microsoft.com/office/drawing/2014/main" id="{51BA00A1-EE1F-2A5E-B2BD-80954A85F0C9}"/>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 name="CuadroTexto 1">
            <a:extLst>
              <a:ext uri="{FF2B5EF4-FFF2-40B4-BE49-F238E27FC236}">
                <a16:creationId xmlns:a16="http://schemas.microsoft.com/office/drawing/2014/main" id="{0D06D6C8-D2A5-49DE-9C07-1D7E897D9A26}"/>
              </a:ext>
            </a:extLst>
          </p:cNvPr>
          <p:cNvSpPr txBox="1"/>
          <p:nvPr/>
        </p:nvSpPr>
        <p:spPr>
          <a:xfrm>
            <a:off x="664214" y="697272"/>
            <a:ext cx="9993194"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Robustecimiento del Sistema de Alertas Tempranas</a:t>
            </a:r>
            <a:br>
              <a:rPr kumimoji="0" lang="es-CO" sz="11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 name="Título 1">
            <a:extLst>
              <a:ext uri="{FF2B5EF4-FFF2-40B4-BE49-F238E27FC236}">
                <a16:creationId xmlns:a16="http://schemas.microsoft.com/office/drawing/2014/main" id="{BB7D3486-AA93-72A9-BCBC-A630E2307DB2}"/>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Tree>
    <p:extLst>
      <p:ext uri="{BB962C8B-B14F-4D97-AF65-F5344CB8AC3E}">
        <p14:creationId xmlns:p14="http://schemas.microsoft.com/office/powerpoint/2010/main" val="280559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D04AE4BA-5489-D37E-DD20-A4E9EDA73FCE}"/>
              </a:ext>
            </a:extLst>
          </p:cNvPr>
          <p:cNvSpPr/>
          <p:nvPr/>
        </p:nvSpPr>
        <p:spPr>
          <a:xfrm>
            <a:off x="647551" y="2554458"/>
            <a:ext cx="10525206" cy="3473356"/>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171" name="Straight Connector 42">
            <a:extLst>
              <a:ext uri="{FF2B5EF4-FFF2-40B4-BE49-F238E27FC236}">
                <a16:creationId xmlns:a16="http://schemas.microsoft.com/office/drawing/2014/main" id="{5FF2BC51-6E7B-C76B-DC3A-99CDDEEB3E51}"/>
              </a:ext>
            </a:extLst>
          </p:cNvPr>
          <p:cNvCxnSpPr>
            <a:cxnSpLocks/>
          </p:cNvCxnSpPr>
          <p:nvPr/>
        </p:nvCxnSpPr>
        <p:spPr>
          <a:xfrm>
            <a:off x="8347871" y="2531713"/>
            <a:ext cx="0" cy="3276000"/>
          </a:xfrm>
          <a:prstGeom prst="line">
            <a:avLst/>
          </a:prstGeom>
          <a:noFill/>
          <a:ln w="12700" cap="flat" cmpd="sng" algn="ctr">
            <a:solidFill>
              <a:sysClr val="window" lastClr="FFFFFF">
                <a:lumMod val="65000"/>
              </a:sysClr>
            </a:solidFill>
            <a:prstDash val="dash"/>
            <a:miter lim="800000"/>
          </a:ln>
          <a:effectLst/>
        </p:spPr>
      </p:cxnSp>
      <p:cxnSp>
        <p:nvCxnSpPr>
          <p:cNvPr id="172" name="Straight Connector 42">
            <a:extLst>
              <a:ext uri="{FF2B5EF4-FFF2-40B4-BE49-F238E27FC236}">
                <a16:creationId xmlns:a16="http://schemas.microsoft.com/office/drawing/2014/main" id="{29D92430-7ACE-EF44-EFE0-693B42A4B4A0}"/>
              </a:ext>
            </a:extLst>
          </p:cNvPr>
          <p:cNvCxnSpPr>
            <a:cxnSpLocks/>
          </p:cNvCxnSpPr>
          <p:nvPr/>
        </p:nvCxnSpPr>
        <p:spPr>
          <a:xfrm>
            <a:off x="9022237" y="2554459"/>
            <a:ext cx="0" cy="3276000"/>
          </a:xfrm>
          <a:prstGeom prst="line">
            <a:avLst/>
          </a:prstGeom>
          <a:noFill/>
          <a:ln w="12700" cap="flat" cmpd="sng" algn="ctr">
            <a:solidFill>
              <a:sysClr val="window" lastClr="FFFFFF">
                <a:lumMod val="65000"/>
              </a:sysClr>
            </a:solidFill>
            <a:prstDash val="dash"/>
            <a:miter lim="800000"/>
          </a:ln>
          <a:effectLst/>
        </p:spPr>
      </p:cxnSp>
      <p:cxnSp>
        <p:nvCxnSpPr>
          <p:cNvPr id="173" name="Straight Connector 42">
            <a:extLst>
              <a:ext uri="{FF2B5EF4-FFF2-40B4-BE49-F238E27FC236}">
                <a16:creationId xmlns:a16="http://schemas.microsoft.com/office/drawing/2014/main" id="{EBBEA124-2A04-BEA6-8551-C9AD4C61B25E}"/>
              </a:ext>
            </a:extLst>
          </p:cNvPr>
          <p:cNvCxnSpPr>
            <a:cxnSpLocks/>
          </p:cNvCxnSpPr>
          <p:nvPr/>
        </p:nvCxnSpPr>
        <p:spPr>
          <a:xfrm>
            <a:off x="7643124" y="2534606"/>
            <a:ext cx="0" cy="3240000"/>
          </a:xfrm>
          <a:prstGeom prst="line">
            <a:avLst/>
          </a:prstGeom>
          <a:noFill/>
          <a:ln w="12700" cap="flat" cmpd="sng" algn="ctr">
            <a:solidFill>
              <a:sysClr val="window" lastClr="FFFFFF">
                <a:lumMod val="50000"/>
              </a:sysClr>
            </a:solidFill>
            <a:prstDash val="dash"/>
            <a:miter lim="800000"/>
          </a:ln>
          <a:effectLst/>
        </p:spPr>
      </p:cxnSp>
      <p:cxnSp>
        <p:nvCxnSpPr>
          <p:cNvPr id="174" name="Straight Connector 42">
            <a:extLst>
              <a:ext uri="{FF2B5EF4-FFF2-40B4-BE49-F238E27FC236}">
                <a16:creationId xmlns:a16="http://schemas.microsoft.com/office/drawing/2014/main" id="{709BDA37-9706-BEDF-A7B6-6BF44A0196AC}"/>
              </a:ext>
            </a:extLst>
          </p:cNvPr>
          <p:cNvCxnSpPr>
            <a:cxnSpLocks/>
          </p:cNvCxnSpPr>
          <p:nvPr/>
        </p:nvCxnSpPr>
        <p:spPr>
          <a:xfrm>
            <a:off x="8683389" y="2574245"/>
            <a:ext cx="0" cy="3330852"/>
          </a:xfrm>
          <a:prstGeom prst="line">
            <a:avLst/>
          </a:prstGeom>
          <a:noFill/>
          <a:ln w="12700" cap="flat" cmpd="sng" algn="ctr">
            <a:solidFill>
              <a:sysClr val="window" lastClr="FFFFFF">
                <a:lumMod val="85000"/>
              </a:sysClr>
            </a:solidFill>
            <a:prstDash val="dash"/>
            <a:miter lim="800000"/>
          </a:ln>
          <a:effectLst/>
        </p:spPr>
      </p:cxnSp>
      <p:cxnSp>
        <p:nvCxnSpPr>
          <p:cNvPr id="175" name="Straight Connector 42">
            <a:extLst>
              <a:ext uri="{FF2B5EF4-FFF2-40B4-BE49-F238E27FC236}">
                <a16:creationId xmlns:a16="http://schemas.microsoft.com/office/drawing/2014/main" id="{B505BF76-9591-634F-C699-2161EA1621D0}"/>
              </a:ext>
            </a:extLst>
          </p:cNvPr>
          <p:cNvCxnSpPr>
            <a:cxnSpLocks/>
          </p:cNvCxnSpPr>
          <p:nvPr/>
        </p:nvCxnSpPr>
        <p:spPr>
          <a:xfrm>
            <a:off x="9375769" y="2555873"/>
            <a:ext cx="0" cy="3330852"/>
          </a:xfrm>
          <a:prstGeom prst="line">
            <a:avLst/>
          </a:prstGeom>
          <a:noFill/>
          <a:ln w="12700" cap="flat" cmpd="sng" algn="ctr">
            <a:solidFill>
              <a:sysClr val="window" lastClr="FFFFFF">
                <a:lumMod val="85000"/>
              </a:sysClr>
            </a:solidFill>
            <a:prstDash val="dash"/>
            <a:miter lim="800000"/>
          </a:ln>
          <a:effectLst/>
        </p:spPr>
      </p:cxnSp>
      <p:cxnSp>
        <p:nvCxnSpPr>
          <p:cNvPr id="176" name="Straight Connector 42">
            <a:extLst>
              <a:ext uri="{FF2B5EF4-FFF2-40B4-BE49-F238E27FC236}">
                <a16:creationId xmlns:a16="http://schemas.microsoft.com/office/drawing/2014/main" id="{A2CE95C9-857F-E6B4-58A5-BED2DB00AD47}"/>
              </a:ext>
            </a:extLst>
          </p:cNvPr>
          <p:cNvCxnSpPr>
            <a:cxnSpLocks/>
          </p:cNvCxnSpPr>
          <p:nvPr/>
        </p:nvCxnSpPr>
        <p:spPr>
          <a:xfrm>
            <a:off x="10830243" y="2510440"/>
            <a:ext cx="0" cy="3330852"/>
          </a:xfrm>
          <a:prstGeom prst="line">
            <a:avLst/>
          </a:prstGeom>
          <a:noFill/>
          <a:ln w="12700" cap="flat" cmpd="sng" algn="ctr">
            <a:solidFill>
              <a:sysClr val="window" lastClr="FFFFFF">
                <a:lumMod val="85000"/>
              </a:sysClr>
            </a:solidFill>
            <a:prstDash val="dash"/>
            <a:miter lim="800000"/>
          </a:ln>
          <a:effectLst/>
        </p:spPr>
      </p:cxnSp>
      <p:cxnSp>
        <p:nvCxnSpPr>
          <p:cNvPr id="177" name="Straight Connector 42">
            <a:extLst>
              <a:ext uri="{FF2B5EF4-FFF2-40B4-BE49-F238E27FC236}">
                <a16:creationId xmlns:a16="http://schemas.microsoft.com/office/drawing/2014/main" id="{20FA6CD0-859F-7605-D1C6-22905039CF23}"/>
              </a:ext>
            </a:extLst>
          </p:cNvPr>
          <p:cNvCxnSpPr>
            <a:cxnSpLocks/>
          </p:cNvCxnSpPr>
          <p:nvPr/>
        </p:nvCxnSpPr>
        <p:spPr>
          <a:xfrm>
            <a:off x="8011587" y="2499805"/>
            <a:ext cx="0" cy="3330852"/>
          </a:xfrm>
          <a:prstGeom prst="line">
            <a:avLst/>
          </a:prstGeom>
          <a:noFill/>
          <a:ln w="12700" cap="flat" cmpd="sng" algn="ctr">
            <a:solidFill>
              <a:sysClr val="window" lastClr="FFFFFF">
                <a:lumMod val="85000"/>
              </a:sysClr>
            </a:solidFill>
            <a:prstDash val="dash"/>
            <a:miter lim="800000"/>
          </a:ln>
          <a:effectLst/>
        </p:spPr>
      </p:cxnSp>
      <p:cxnSp>
        <p:nvCxnSpPr>
          <p:cNvPr id="178" name="Straight Connector 42">
            <a:extLst>
              <a:ext uri="{FF2B5EF4-FFF2-40B4-BE49-F238E27FC236}">
                <a16:creationId xmlns:a16="http://schemas.microsoft.com/office/drawing/2014/main" id="{110B9D67-8B16-599B-A9AC-739156079DD2}"/>
              </a:ext>
            </a:extLst>
          </p:cNvPr>
          <p:cNvCxnSpPr>
            <a:cxnSpLocks/>
          </p:cNvCxnSpPr>
          <p:nvPr/>
        </p:nvCxnSpPr>
        <p:spPr>
          <a:xfrm>
            <a:off x="10133323" y="2521069"/>
            <a:ext cx="0" cy="3330852"/>
          </a:xfrm>
          <a:prstGeom prst="line">
            <a:avLst/>
          </a:prstGeom>
          <a:noFill/>
          <a:ln w="12700" cap="flat" cmpd="sng" algn="ctr">
            <a:solidFill>
              <a:sysClr val="window" lastClr="FFFFFF">
                <a:lumMod val="85000"/>
              </a:sysClr>
            </a:solidFill>
            <a:prstDash val="dash"/>
            <a:miter lim="800000"/>
          </a:ln>
          <a:effectLst/>
        </p:spPr>
      </p:cxnSp>
      <p:sp>
        <p:nvSpPr>
          <p:cNvPr id="179" name="CuadroTexto 178">
            <a:extLst>
              <a:ext uri="{FF2B5EF4-FFF2-40B4-BE49-F238E27FC236}">
                <a16:creationId xmlns:a16="http://schemas.microsoft.com/office/drawing/2014/main" id="{E2D1BFCB-E7D3-0C81-F1DE-5B7413B7AB99}"/>
              </a:ext>
            </a:extLst>
          </p:cNvPr>
          <p:cNvSpPr txBox="1"/>
          <p:nvPr/>
        </p:nvSpPr>
        <p:spPr>
          <a:xfrm>
            <a:off x="1240311" y="3174330"/>
            <a:ext cx="4460211" cy="41752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Fortalecimiento del marco estratégico y operativo para la administración de la reserva</a:t>
            </a:r>
          </a:p>
        </p:txBody>
      </p:sp>
      <p:sp>
        <p:nvSpPr>
          <p:cNvPr id="180" name="CuadroTexto 179">
            <a:extLst>
              <a:ext uri="{FF2B5EF4-FFF2-40B4-BE49-F238E27FC236}">
                <a16:creationId xmlns:a16="http://schemas.microsoft.com/office/drawing/2014/main" id="{245F1D1D-EF83-2ACE-0192-2B9946CA6524}"/>
              </a:ext>
            </a:extLst>
          </p:cNvPr>
          <p:cNvSpPr txBox="1"/>
          <p:nvPr/>
        </p:nvSpPr>
        <p:spPr>
          <a:xfrm>
            <a:off x="1221171" y="3719526"/>
            <a:ext cx="4479351" cy="417528"/>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lvl="0">
              <a:lnSpc>
                <a:spcPts val="1200"/>
              </a:lnSpc>
              <a:defRPr/>
            </a:pPr>
            <a:r>
              <a:rPr lang="es-MX" kern="0">
                <a:solidFill>
                  <a:schemeClr val="tx1"/>
                </a:solidFill>
              </a:rPr>
              <a:t>Definición de Planes de acción para la atención oportuna de un mecanismo de intervención</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81" name="CuadroTexto 180">
            <a:extLst>
              <a:ext uri="{FF2B5EF4-FFF2-40B4-BE49-F238E27FC236}">
                <a16:creationId xmlns:a16="http://schemas.microsoft.com/office/drawing/2014/main" id="{AB133A0E-9686-6493-A220-67A81491E770}"/>
              </a:ext>
            </a:extLst>
          </p:cNvPr>
          <p:cNvSpPr txBox="1"/>
          <p:nvPr/>
        </p:nvSpPr>
        <p:spPr>
          <a:xfrm>
            <a:off x="1221171" y="4284005"/>
            <a:ext cx="4479351" cy="446207"/>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lvl="0">
              <a:defRPr/>
            </a:pPr>
            <a:r>
              <a:rPr lang="es-MX" kern="0">
                <a:solidFill>
                  <a:schemeClr val="tx1"/>
                </a:solidFill>
              </a:rPr>
              <a:t>Definición de posibles escenarios y capacidades operativas para la emisión de bonos</a:t>
            </a:r>
            <a:endParaRPr kumimoji="0" lang="es-MX" sz="1200" b="0" i="0" u="none" strike="noStrike" kern="0" cap="none" spc="0" normalizeH="0" baseline="0" noProof="0">
              <a:ln>
                <a:noFill/>
              </a:ln>
              <a:solidFill>
                <a:schemeClr val="tx1"/>
              </a:solidFill>
              <a:effectLst/>
              <a:uLnTx/>
              <a:uFillTx/>
              <a:latin typeface="Montserrat Medium"/>
            </a:endParaRPr>
          </a:p>
        </p:txBody>
      </p:sp>
      <p:sp>
        <p:nvSpPr>
          <p:cNvPr id="182" name="CuadroTexto 181">
            <a:extLst>
              <a:ext uri="{FF2B5EF4-FFF2-40B4-BE49-F238E27FC236}">
                <a16:creationId xmlns:a16="http://schemas.microsoft.com/office/drawing/2014/main" id="{43B1D4AA-FB22-6D22-989B-0F211E78DF28}"/>
              </a:ext>
            </a:extLst>
          </p:cNvPr>
          <p:cNvSpPr txBox="1"/>
          <p:nvPr/>
        </p:nvSpPr>
        <p:spPr>
          <a:xfrm>
            <a:off x="1221171" y="4885546"/>
            <a:ext cx="4479351" cy="36432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Implementación de Simulacros de liquidación</a:t>
            </a:r>
          </a:p>
        </p:txBody>
      </p:sp>
      <p:sp>
        <p:nvSpPr>
          <p:cNvPr id="183" name="CuadroTexto 182">
            <a:extLst>
              <a:ext uri="{FF2B5EF4-FFF2-40B4-BE49-F238E27FC236}">
                <a16:creationId xmlns:a16="http://schemas.microsoft.com/office/drawing/2014/main" id="{4F97A1F2-9B47-B397-9DDD-AC3E15CC31E6}"/>
              </a:ext>
            </a:extLst>
          </p:cNvPr>
          <p:cNvSpPr txBox="1"/>
          <p:nvPr/>
        </p:nvSpPr>
        <p:spPr>
          <a:xfrm>
            <a:off x="1217624" y="5353675"/>
            <a:ext cx="4479351" cy="610233"/>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lvl="0">
              <a:lnSpc>
                <a:spcPts val="1200"/>
              </a:lnSpc>
              <a:defRPr/>
            </a:pPr>
            <a:r>
              <a:rPr lang="es-MX" kern="0">
                <a:solidFill>
                  <a:schemeClr val="tx1"/>
                </a:solidFill>
              </a:rPr>
              <a:t>Diseño de la propuesta para los equipos técnicos de la Junta Directiva sobre nuevas directrices generales de la para su evaluación y aprobación.</a:t>
            </a:r>
            <a:endParaRPr kumimoji="0" lang="es-MX" sz="1200" b="1" i="0" u="none" strike="noStrike" kern="0" cap="none" spc="0" normalizeH="0" baseline="0" noProof="0">
              <a:ln>
                <a:noFill/>
              </a:ln>
              <a:solidFill>
                <a:schemeClr val="tx1"/>
              </a:solidFill>
              <a:effectLst/>
              <a:uLnTx/>
              <a:uFillTx/>
              <a:latin typeface="Montserrat Medium"/>
            </a:endParaRPr>
          </a:p>
        </p:txBody>
      </p:sp>
      <p:sp>
        <p:nvSpPr>
          <p:cNvPr id="184" name="CuadroTexto 6">
            <a:extLst>
              <a:ext uri="{FF2B5EF4-FFF2-40B4-BE49-F238E27FC236}">
                <a16:creationId xmlns:a16="http://schemas.microsoft.com/office/drawing/2014/main" id="{250F5B43-7C4A-F3A0-20C8-C3A6C6A45A22}"/>
              </a:ext>
            </a:extLst>
          </p:cNvPr>
          <p:cNvSpPr txBox="1"/>
          <p:nvPr/>
        </p:nvSpPr>
        <p:spPr>
          <a:xfrm rot="4">
            <a:off x="1749950" y="1221329"/>
            <a:ext cx="8781789" cy="3693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a:ln>
                  <a:noFill/>
                </a:ln>
                <a:solidFill>
                  <a:prstClr val="white"/>
                </a:solidFill>
                <a:effectLst/>
                <a:uLnTx/>
                <a:uFillTx/>
                <a:latin typeface="Montserrat Medium"/>
              </a:rPr>
              <a:t>Fortalecimiento de la estrategia de inversión y disposición de la reserva </a:t>
            </a: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187" name="Round Diagonal Corner Rectangle 4">
            <a:extLst>
              <a:ext uri="{FF2B5EF4-FFF2-40B4-BE49-F238E27FC236}">
                <a16:creationId xmlns:a16="http://schemas.microsoft.com/office/drawing/2014/main" id="{3F0A5B0A-D5B9-5029-6E51-94C003330A42}"/>
              </a:ext>
            </a:extLst>
          </p:cNvPr>
          <p:cNvSpPr/>
          <p:nvPr/>
        </p:nvSpPr>
        <p:spPr>
          <a:xfrm>
            <a:off x="647552" y="1210861"/>
            <a:ext cx="7279926" cy="694011"/>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189" name="Paralelogramo 188">
            <a:extLst>
              <a:ext uri="{FF2B5EF4-FFF2-40B4-BE49-F238E27FC236}">
                <a16:creationId xmlns:a16="http://schemas.microsoft.com/office/drawing/2014/main" id="{849C43C8-99C6-8B2A-77EB-29B470FBEC9E}"/>
              </a:ext>
            </a:extLst>
          </p:cNvPr>
          <p:cNvSpPr/>
          <p:nvPr/>
        </p:nvSpPr>
        <p:spPr>
          <a:xfrm>
            <a:off x="647551" y="2072859"/>
            <a:ext cx="5071998"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kern="0">
                <a:solidFill>
                  <a:prstClr val="white"/>
                </a:solidFill>
                <a:latin typeface="Montserrat Medium"/>
              </a:rPr>
              <a:t>Hitos</a:t>
            </a:r>
          </a:p>
        </p:txBody>
      </p:sp>
      <p:sp>
        <p:nvSpPr>
          <p:cNvPr id="190" name="Paralelogramo 189">
            <a:extLst>
              <a:ext uri="{FF2B5EF4-FFF2-40B4-BE49-F238E27FC236}">
                <a16:creationId xmlns:a16="http://schemas.microsoft.com/office/drawing/2014/main" id="{1AC3E933-0AEB-7EAE-E153-2ED235313144}"/>
              </a:ext>
            </a:extLst>
          </p:cNvPr>
          <p:cNvSpPr/>
          <p:nvPr/>
        </p:nvSpPr>
        <p:spPr>
          <a:xfrm>
            <a:off x="5764005" y="2071227"/>
            <a:ext cx="1867577"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kern="0">
                <a:solidFill>
                  <a:prstClr val="white"/>
                </a:solidFill>
                <a:latin typeface="Montserrat Medium"/>
              </a:rPr>
              <a:t>Estado</a:t>
            </a:r>
            <a:endParaRPr lang="es-CO" kern="0">
              <a:solidFill>
                <a:prstClr val="white"/>
              </a:solidFill>
              <a:latin typeface="Montserrat Medium"/>
            </a:endParaRPr>
          </a:p>
        </p:txBody>
      </p:sp>
      <p:sp>
        <p:nvSpPr>
          <p:cNvPr id="191" name="Paralelogramo 190">
            <a:extLst>
              <a:ext uri="{FF2B5EF4-FFF2-40B4-BE49-F238E27FC236}">
                <a16:creationId xmlns:a16="http://schemas.microsoft.com/office/drawing/2014/main" id="{718778F5-0436-C616-F839-51AC556D3D6E}"/>
              </a:ext>
            </a:extLst>
          </p:cNvPr>
          <p:cNvSpPr/>
          <p:nvPr/>
        </p:nvSpPr>
        <p:spPr>
          <a:xfrm>
            <a:off x="7657985" y="2081146"/>
            <a:ext cx="664302"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2021</a:t>
            </a:r>
            <a:endParaRPr lang="es-CO" sz="1400" kern="0">
              <a:solidFill>
                <a:prstClr val="white"/>
              </a:solidFill>
              <a:latin typeface="Montserrat Medium"/>
            </a:endParaRPr>
          </a:p>
        </p:txBody>
      </p:sp>
      <p:sp>
        <p:nvSpPr>
          <p:cNvPr id="192" name="Paralelogramo 191">
            <a:extLst>
              <a:ext uri="{FF2B5EF4-FFF2-40B4-BE49-F238E27FC236}">
                <a16:creationId xmlns:a16="http://schemas.microsoft.com/office/drawing/2014/main" id="{1E72FDF0-E5E8-6435-320A-4B063D53BE7A}"/>
              </a:ext>
            </a:extLst>
          </p:cNvPr>
          <p:cNvSpPr/>
          <p:nvPr/>
        </p:nvSpPr>
        <p:spPr>
          <a:xfrm>
            <a:off x="8340112" y="20811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2022</a:t>
            </a:r>
            <a:endParaRPr lang="es-CO" sz="1400" kern="0">
              <a:solidFill>
                <a:prstClr val="white"/>
              </a:solidFill>
              <a:latin typeface="Montserrat Medium"/>
            </a:endParaRPr>
          </a:p>
        </p:txBody>
      </p:sp>
      <p:sp>
        <p:nvSpPr>
          <p:cNvPr id="193" name="Paralelogramo 192">
            <a:extLst>
              <a:ext uri="{FF2B5EF4-FFF2-40B4-BE49-F238E27FC236}">
                <a16:creationId xmlns:a16="http://schemas.microsoft.com/office/drawing/2014/main" id="{8EC24357-1E7D-EEAC-929F-F3C99001DDCF}"/>
              </a:ext>
            </a:extLst>
          </p:cNvPr>
          <p:cNvSpPr/>
          <p:nvPr/>
        </p:nvSpPr>
        <p:spPr>
          <a:xfrm>
            <a:off x="9049798" y="20811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2023</a:t>
            </a:r>
            <a:endParaRPr lang="es-CO" sz="1400" kern="0">
              <a:solidFill>
                <a:prstClr val="white"/>
              </a:solidFill>
              <a:latin typeface="Montserrat Medium"/>
            </a:endParaRPr>
          </a:p>
        </p:txBody>
      </p:sp>
      <p:sp>
        <p:nvSpPr>
          <p:cNvPr id="194" name="Paralelogramo 193">
            <a:extLst>
              <a:ext uri="{FF2B5EF4-FFF2-40B4-BE49-F238E27FC236}">
                <a16:creationId xmlns:a16="http://schemas.microsoft.com/office/drawing/2014/main" id="{9025AC4D-CDB2-A06F-7DB0-75668CCD28EA}"/>
              </a:ext>
            </a:extLst>
          </p:cNvPr>
          <p:cNvSpPr/>
          <p:nvPr/>
        </p:nvSpPr>
        <p:spPr>
          <a:xfrm>
            <a:off x="9759737" y="2081146"/>
            <a:ext cx="69637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2024</a:t>
            </a:r>
            <a:endParaRPr lang="es-CO" sz="1400" kern="0">
              <a:solidFill>
                <a:prstClr val="white"/>
              </a:solidFill>
              <a:latin typeface="Montserrat Medium"/>
            </a:endParaRPr>
          </a:p>
        </p:txBody>
      </p:sp>
      <p:sp>
        <p:nvSpPr>
          <p:cNvPr id="195" name="Paralelogramo 194">
            <a:extLst>
              <a:ext uri="{FF2B5EF4-FFF2-40B4-BE49-F238E27FC236}">
                <a16:creationId xmlns:a16="http://schemas.microsoft.com/office/drawing/2014/main" id="{095DB832-8542-1A73-DB9C-E286FF7B3460}"/>
              </a:ext>
            </a:extLst>
          </p:cNvPr>
          <p:cNvSpPr/>
          <p:nvPr/>
        </p:nvSpPr>
        <p:spPr>
          <a:xfrm>
            <a:off x="10482515" y="2081146"/>
            <a:ext cx="682125"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2025</a:t>
            </a:r>
            <a:endParaRPr lang="es-CO" sz="1400" kern="0">
              <a:solidFill>
                <a:prstClr val="white"/>
              </a:solidFill>
              <a:latin typeface="Montserrat Medium"/>
            </a:endParaRPr>
          </a:p>
        </p:txBody>
      </p:sp>
      <p:sp>
        <p:nvSpPr>
          <p:cNvPr id="196" name="Rectángulo 195">
            <a:extLst>
              <a:ext uri="{FF2B5EF4-FFF2-40B4-BE49-F238E27FC236}">
                <a16:creationId xmlns:a16="http://schemas.microsoft.com/office/drawing/2014/main" id="{B1E90DB8-7339-8535-1E24-4C64301D8082}"/>
              </a:ext>
            </a:extLst>
          </p:cNvPr>
          <p:cNvSpPr/>
          <p:nvPr/>
        </p:nvSpPr>
        <p:spPr>
          <a:xfrm>
            <a:off x="1619031" y="1613315"/>
            <a:ext cx="608975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algn="ctr">
              <a:defRPr/>
            </a:pPr>
            <a:r>
              <a:rPr lang="es-MX" sz="1100">
                <a:solidFill>
                  <a:prstClr val="white"/>
                </a:solidFill>
                <a:latin typeface="Montserrat Medium"/>
              </a:rPr>
              <a:t>Líder: Jefe de Gestión de Inversiones y Jefe de Riesgos Financieros de la Reserva</a:t>
            </a:r>
          </a:p>
        </p:txBody>
      </p:sp>
      <p:sp>
        <p:nvSpPr>
          <p:cNvPr id="197" name="Paralelogramo 196">
            <a:extLst>
              <a:ext uri="{FF2B5EF4-FFF2-40B4-BE49-F238E27FC236}">
                <a16:creationId xmlns:a16="http://schemas.microsoft.com/office/drawing/2014/main" id="{964B3A7D-D59C-2DC9-BA49-EF2E90F372E4}"/>
              </a:ext>
            </a:extLst>
          </p:cNvPr>
          <p:cNvSpPr/>
          <p:nvPr/>
        </p:nvSpPr>
        <p:spPr>
          <a:xfrm>
            <a:off x="7950842" y="1210861"/>
            <a:ext cx="3213797" cy="360000"/>
          </a:xfrm>
          <a:prstGeom prst="parallelogram">
            <a:avLst/>
          </a:prstGeom>
          <a:solidFill>
            <a:srgbClr val="73BD45"/>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198" name="TextBox 2">
            <a:extLst>
              <a:ext uri="{FF2B5EF4-FFF2-40B4-BE49-F238E27FC236}">
                <a16:creationId xmlns:a16="http://schemas.microsoft.com/office/drawing/2014/main" id="{727CEB4A-67DF-818C-9856-BCF055395722}"/>
              </a:ext>
            </a:extLst>
          </p:cNvPr>
          <p:cNvSpPr txBox="1"/>
          <p:nvPr/>
        </p:nvSpPr>
        <p:spPr>
          <a:xfrm>
            <a:off x="8061098" y="1288471"/>
            <a:ext cx="1223209"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ESPERADO</a:t>
            </a:r>
          </a:p>
        </p:txBody>
      </p:sp>
      <p:sp>
        <p:nvSpPr>
          <p:cNvPr id="199" name="TextBox 2">
            <a:extLst>
              <a:ext uri="{FF2B5EF4-FFF2-40B4-BE49-F238E27FC236}">
                <a16:creationId xmlns:a16="http://schemas.microsoft.com/office/drawing/2014/main" id="{80BB3B78-ABC6-E8E1-3DC3-C39C01F6E915}"/>
              </a:ext>
            </a:extLst>
          </p:cNvPr>
          <p:cNvSpPr txBox="1"/>
          <p:nvPr/>
        </p:nvSpPr>
        <p:spPr>
          <a:xfrm>
            <a:off x="9565812" y="1285084"/>
            <a:ext cx="1365502"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COMPLETADO</a:t>
            </a:r>
          </a:p>
        </p:txBody>
      </p:sp>
      <p:cxnSp>
        <p:nvCxnSpPr>
          <p:cNvPr id="200" name="Conector recto 199">
            <a:extLst>
              <a:ext uri="{FF2B5EF4-FFF2-40B4-BE49-F238E27FC236}">
                <a16:creationId xmlns:a16="http://schemas.microsoft.com/office/drawing/2014/main" id="{3D9CD813-22F6-B290-316C-F9C1435E91FB}"/>
              </a:ext>
            </a:extLst>
          </p:cNvPr>
          <p:cNvCxnSpPr>
            <a:cxnSpLocks/>
          </p:cNvCxnSpPr>
          <p:nvPr/>
        </p:nvCxnSpPr>
        <p:spPr>
          <a:xfrm>
            <a:off x="9514645" y="1238388"/>
            <a:ext cx="0" cy="360000"/>
          </a:xfrm>
          <a:prstGeom prst="line">
            <a:avLst/>
          </a:prstGeom>
          <a:noFill/>
          <a:ln w="6350" cap="flat" cmpd="sng" algn="ctr">
            <a:solidFill>
              <a:sysClr val="window" lastClr="FFFFFF"/>
            </a:solidFill>
            <a:prstDash val="solid"/>
            <a:miter lim="800000"/>
          </a:ln>
          <a:effectLst/>
        </p:spPr>
      </p:cxnSp>
      <p:sp>
        <p:nvSpPr>
          <p:cNvPr id="201" name="Rectangle 17">
            <a:extLst>
              <a:ext uri="{FF2B5EF4-FFF2-40B4-BE49-F238E27FC236}">
                <a16:creationId xmlns:a16="http://schemas.microsoft.com/office/drawing/2014/main" id="{9CBCCDE5-CCFE-A409-B12F-9BD4A2F4C2BD}"/>
              </a:ext>
            </a:extLst>
          </p:cNvPr>
          <p:cNvSpPr/>
          <p:nvPr/>
        </p:nvSpPr>
        <p:spPr>
          <a:xfrm>
            <a:off x="7950843" y="1618381"/>
            <a:ext cx="3108000" cy="265316"/>
          </a:xfrm>
          <a:prstGeom prst="parallelogram">
            <a:avLst>
              <a:gd name="adj" fmla="val 0"/>
            </a:avLst>
          </a:prstGeom>
          <a:solidFill>
            <a:srgbClr val="F2F2F2"/>
          </a:solidFill>
          <a:ln w="12700" cap="flat" cmpd="sng" algn="ctr">
            <a:solidFill>
              <a:srgbClr val="73BD45"/>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02" name="Conector recto 201">
            <a:extLst>
              <a:ext uri="{FF2B5EF4-FFF2-40B4-BE49-F238E27FC236}">
                <a16:creationId xmlns:a16="http://schemas.microsoft.com/office/drawing/2014/main" id="{22EE05E5-17BD-6F52-D0A6-14991F72AB0F}"/>
              </a:ext>
            </a:extLst>
          </p:cNvPr>
          <p:cNvCxnSpPr>
            <a:cxnSpLocks/>
          </p:cNvCxnSpPr>
          <p:nvPr/>
        </p:nvCxnSpPr>
        <p:spPr>
          <a:xfrm>
            <a:off x="9514645" y="1618380"/>
            <a:ext cx="0" cy="266400"/>
          </a:xfrm>
          <a:prstGeom prst="line">
            <a:avLst/>
          </a:prstGeom>
          <a:noFill/>
          <a:ln w="6350" cap="flat" cmpd="sng" algn="ctr">
            <a:solidFill>
              <a:srgbClr val="73BD45"/>
            </a:solidFill>
            <a:prstDash val="solid"/>
            <a:miter lim="800000"/>
          </a:ln>
          <a:effectLst/>
        </p:spPr>
      </p:cxnSp>
      <p:sp>
        <p:nvSpPr>
          <p:cNvPr id="203" name="Subtitle 2">
            <a:extLst>
              <a:ext uri="{FF2B5EF4-FFF2-40B4-BE49-F238E27FC236}">
                <a16:creationId xmlns:a16="http://schemas.microsoft.com/office/drawing/2014/main" id="{5DFBE7DD-2E98-A533-5E4A-3B4FC3F58E1B}"/>
              </a:ext>
            </a:extLst>
          </p:cNvPr>
          <p:cNvSpPr txBox="1"/>
          <p:nvPr/>
        </p:nvSpPr>
        <p:spPr>
          <a:xfrm>
            <a:off x="8349576" y="1596093"/>
            <a:ext cx="759308"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100 %</a:t>
            </a:r>
          </a:p>
        </p:txBody>
      </p:sp>
      <p:sp>
        <p:nvSpPr>
          <p:cNvPr id="204" name="Subtitle 2">
            <a:extLst>
              <a:ext uri="{FF2B5EF4-FFF2-40B4-BE49-F238E27FC236}">
                <a16:creationId xmlns:a16="http://schemas.microsoft.com/office/drawing/2014/main" id="{627513C5-F2EF-B1AD-F860-DE1970500447}"/>
              </a:ext>
            </a:extLst>
          </p:cNvPr>
          <p:cNvSpPr txBox="1"/>
          <p:nvPr/>
        </p:nvSpPr>
        <p:spPr>
          <a:xfrm>
            <a:off x="9945109" y="1608851"/>
            <a:ext cx="7593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100%</a:t>
            </a:r>
          </a:p>
        </p:txBody>
      </p:sp>
      <p:sp>
        <p:nvSpPr>
          <p:cNvPr id="205" name="Paralelogramo 204">
            <a:extLst>
              <a:ext uri="{FF2B5EF4-FFF2-40B4-BE49-F238E27FC236}">
                <a16:creationId xmlns:a16="http://schemas.microsoft.com/office/drawing/2014/main" id="{54B921AC-503D-5004-2643-9CE3C0A9F5CB}"/>
              </a:ext>
            </a:extLst>
          </p:cNvPr>
          <p:cNvSpPr/>
          <p:nvPr/>
        </p:nvSpPr>
        <p:spPr>
          <a:xfrm>
            <a:off x="832953" y="2644384"/>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206" name="Paralelogramo 205">
            <a:extLst>
              <a:ext uri="{FF2B5EF4-FFF2-40B4-BE49-F238E27FC236}">
                <a16:creationId xmlns:a16="http://schemas.microsoft.com/office/drawing/2014/main" id="{F9D33662-59E2-27AC-1441-0F5A7DAF848D}"/>
              </a:ext>
            </a:extLst>
          </p:cNvPr>
          <p:cNvSpPr/>
          <p:nvPr/>
        </p:nvSpPr>
        <p:spPr>
          <a:xfrm>
            <a:off x="843002" y="3773826"/>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3</a:t>
            </a:r>
          </a:p>
        </p:txBody>
      </p:sp>
      <p:sp>
        <p:nvSpPr>
          <p:cNvPr id="207" name="Paralelogramo 206">
            <a:extLst>
              <a:ext uri="{FF2B5EF4-FFF2-40B4-BE49-F238E27FC236}">
                <a16:creationId xmlns:a16="http://schemas.microsoft.com/office/drawing/2014/main" id="{98B34884-1298-71C3-3782-E3850394D49A}"/>
              </a:ext>
            </a:extLst>
          </p:cNvPr>
          <p:cNvSpPr/>
          <p:nvPr/>
        </p:nvSpPr>
        <p:spPr>
          <a:xfrm>
            <a:off x="843002" y="4359463"/>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4</a:t>
            </a:r>
          </a:p>
        </p:txBody>
      </p:sp>
      <p:sp>
        <p:nvSpPr>
          <p:cNvPr id="208" name="Paralelogramo 207">
            <a:extLst>
              <a:ext uri="{FF2B5EF4-FFF2-40B4-BE49-F238E27FC236}">
                <a16:creationId xmlns:a16="http://schemas.microsoft.com/office/drawing/2014/main" id="{456B4F53-BC47-DCA6-BCD3-BA300C43C3E4}"/>
              </a:ext>
            </a:extLst>
          </p:cNvPr>
          <p:cNvSpPr/>
          <p:nvPr/>
        </p:nvSpPr>
        <p:spPr>
          <a:xfrm>
            <a:off x="830373" y="4932772"/>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5</a:t>
            </a:r>
          </a:p>
        </p:txBody>
      </p:sp>
      <p:sp>
        <p:nvSpPr>
          <p:cNvPr id="209" name="Paralelogramo 208">
            <a:extLst>
              <a:ext uri="{FF2B5EF4-FFF2-40B4-BE49-F238E27FC236}">
                <a16:creationId xmlns:a16="http://schemas.microsoft.com/office/drawing/2014/main" id="{F0013D3B-8719-8225-8DC8-50A9D110896D}"/>
              </a:ext>
            </a:extLst>
          </p:cNvPr>
          <p:cNvSpPr/>
          <p:nvPr/>
        </p:nvSpPr>
        <p:spPr>
          <a:xfrm>
            <a:off x="822682" y="5454668"/>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6</a:t>
            </a:r>
          </a:p>
        </p:txBody>
      </p:sp>
      <p:sp>
        <p:nvSpPr>
          <p:cNvPr id="215" name="CuadroTexto 6">
            <a:extLst>
              <a:ext uri="{FF2B5EF4-FFF2-40B4-BE49-F238E27FC236}">
                <a16:creationId xmlns:a16="http://schemas.microsoft.com/office/drawing/2014/main" id="{4A105F37-7824-67EC-CA5C-5ADFF873F90B}"/>
              </a:ext>
            </a:extLst>
          </p:cNvPr>
          <p:cNvSpPr txBox="1"/>
          <p:nvPr/>
        </p:nvSpPr>
        <p:spPr>
          <a:xfrm rot="4">
            <a:off x="1433727" y="1208332"/>
            <a:ext cx="6038290" cy="502702"/>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algn="ctr">
              <a:lnSpc>
                <a:spcPts val="1600"/>
              </a:lnSpc>
              <a:defRPr sz="1800" b="0" i="0" u="none" strike="noStrike" kern="0" cap="none" spc="0" baseline="0">
                <a:solidFill>
                  <a:srgbClr val="000000"/>
                </a:solidFill>
                <a:uFillTx/>
              </a:defRPr>
            </a:pPr>
            <a:r>
              <a:rPr lang="es-MX" sz="1600" b="1" kern="0">
                <a:solidFill>
                  <a:prstClr val="white"/>
                </a:solidFill>
                <a:latin typeface="Montserrat Medium"/>
              </a:rPr>
              <a:t>Fortalecimiento de la estrategia de inversión y disposición de la reserva </a:t>
            </a:r>
          </a:p>
        </p:txBody>
      </p:sp>
      <p:sp>
        <p:nvSpPr>
          <p:cNvPr id="216" name="Freeform 245">
            <a:extLst>
              <a:ext uri="{FF2B5EF4-FFF2-40B4-BE49-F238E27FC236}">
                <a16:creationId xmlns:a16="http://schemas.microsoft.com/office/drawing/2014/main" id="{ABFA3537-E740-DD7F-35D1-6626A8847D53}"/>
              </a:ext>
            </a:extLst>
          </p:cNvPr>
          <p:cNvSpPr>
            <a:spLocks noEditPoints="1"/>
          </p:cNvSpPr>
          <p:nvPr/>
        </p:nvSpPr>
        <p:spPr bwMode="auto">
          <a:xfrm>
            <a:off x="967605" y="1408811"/>
            <a:ext cx="334275" cy="334275"/>
          </a:xfrm>
          <a:custGeom>
            <a:avLst/>
            <a:gdLst>
              <a:gd name="T0" fmla="*/ 97 w 176"/>
              <a:gd name="T1" fmla="*/ 84 h 176"/>
              <a:gd name="T2" fmla="*/ 90 w 176"/>
              <a:gd name="T3" fmla="*/ 62 h 176"/>
              <a:gd name="T4" fmla="*/ 99 w 176"/>
              <a:gd name="T5" fmla="*/ 72 h 176"/>
              <a:gd name="T6" fmla="*/ 107 w 176"/>
              <a:gd name="T7" fmla="*/ 64 h 176"/>
              <a:gd name="T8" fmla="*/ 97 w 176"/>
              <a:gd name="T9" fmla="*/ 55 h 176"/>
              <a:gd name="T10" fmla="*/ 90 w 176"/>
              <a:gd name="T11" fmla="*/ 48 h 176"/>
              <a:gd name="T12" fmla="*/ 85 w 176"/>
              <a:gd name="T13" fmla="*/ 54 h 176"/>
              <a:gd name="T14" fmla="*/ 72 w 176"/>
              <a:gd name="T15" fmla="*/ 58 h 176"/>
              <a:gd name="T16" fmla="*/ 66 w 176"/>
              <a:gd name="T17" fmla="*/ 72 h 176"/>
              <a:gd name="T18" fmla="*/ 72 w 176"/>
              <a:gd name="T19" fmla="*/ 86 h 176"/>
              <a:gd name="T20" fmla="*/ 85 w 176"/>
              <a:gd name="T21" fmla="*/ 92 h 176"/>
              <a:gd name="T22" fmla="*/ 77 w 176"/>
              <a:gd name="T23" fmla="*/ 110 h 176"/>
              <a:gd name="T24" fmla="*/ 64 w 176"/>
              <a:gd name="T25" fmla="*/ 100 h 176"/>
              <a:gd name="T26" fmla="*/ 70 w 176"/>
              <a:gd name="T27" fmla="*/ 116 h 176"/>
              <a:gd name="T28" fmla="*/ 85 w 176"/>
              <a:gd name="T29" fmla="*/ 122 h 176"/>
              <a:gd name="T30" fmla="*/ 90 w 176"/>
              <a:gd name="T31" fmla="*/ 128 h 176"/>
              <a:gd name="T32" fmla="*/ 98 w 176"/>
              <a:gd name="T33" fmla="*/ 120 h 176"/>
              <a:gd name="T34" fmla="*/ 109 w 176"/>
              <a:gd name="T35" fmla="*/ 110 h 176"/>
              <a:gd name="T36" fmla="*/ 109 w 176"/>
              <a:gd name="T37" fmla="*/ 93 h 176"/>
              <a:gd name="T38" fmla="*/ 85 w 176"/>
              <a:gd name="T39" fmla="*/ 80 h 176"/>
              <a:gd name="T40" fmla="*/ 79 w 176"/>
              <a:gd name="T41" fmla="*/ 77 h 176"/>
              <a:gd name="T42" fmla="*/ 76 w 176"/>
              <a:gd name="T43" fmla="*/ 71 h 176"/>
              <a:gd name="T44" fmla="*/ 85 w 176"/>
              <a:gd name="T45" fmla="*/ 62 h 176"/>
              <a:gd name="T46" fmla="*/ 97 w 176"/>
              <a:gd name="T47" fmla="*/ 111 h 176"/>
              <a:gd name="T48" fmla="*/ 90 w 176"/>
              <a:gd name="T49" fmla="*/ 92 h 176"/>
              <a:gd name="T50" fmla="*/ 97 w 176"/>
              <a:gd name="T51" fmla="*/ 96 h 176"/>
              <a:gd name="T52" fmla="*/ 100 w 176"/>
              <a:gd name="T53" fmla="*/ 103 h 176"/>
              <a:gd name="T54" fmla="*/ 88 w 176"/>
              <a:gd name="T55" fmla="*/ 0 h 176"/>
              <a:gd name="T56" fmla="*/ 88 w 176"/>
              <a:gd name="T57" fmla="*/ 176 h 176"/>
              <a:gd name="T58" fmla="*/ 88 w 176"/>
              <a:gd name="T59" fmla="*/ 0 h 176"/>
              <a:gd name="T60" fmla="*/ 8 w 176"/>
              <a:gd name="T61" fmla="*/ 88 h 176"/>
              <a:gd name="T62" fmla="*/ 168 w 176"/>
              <a:gd name="T63"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04" y="87"/>
                </a:moveTo>
                <a:cubicBezTo>
                  <a:pt x="102" y="86"/>
                  <a:pt x="100" y="85"/>
                  <a:pt x="97" y="84"/>
                </a:cubicBezTo>
                <a:cubicBezTo>
                  <a:pt x="95" y="83"/>
                  <a:pt x="93" y="82"/>
                  <a:pt x="90" y="81"/>
                </a:cubicBezTo>
                <a:cubicBezTo>
                  <a:pt x="90" y="62"/>
                  <a:pt x="90" y="62"/>
                  <a:pt x="90" y="62"/>
                </a:cubicBezTo>
                <a:cubicBezTo>
                  <a:pt x="93" y="62"/>
                  <a:pt x="95" y="63"/>
                  <a:pt x="96" y="64"/>
                </a:cubicBezTo>
                <a:cubicBezTo>
                  <a:pt x="98" y="66"/>
                  <a:pt x="99" y="68"/>
                  <a:pt x="99" y="72"/>
                </a:cubicBezTo>
                <a:cubicBezTo>
                  <a:pt x="109" y="72"/>
                  <a:pt x="109" y="72"/>
                  <a:pt x="109" y="72"/>
                </a:cubicBezTo>
                <a:cubicBezTo>
                  <a:pt x="109" y="69"/>
                  <a:pt x="108" y="66"/>
                  <a:pt x="107" y="64"/>
                </a:cubicBezTo>
                <a:cubicBezTo>
                  <a:pt x="106" y="62"/>
                  <a:pt x="105" y="60"/>
                  <a:pt x="103" y="58"/>
                </a:cubicBezTo>
                <a:cubicBezTo>
                  <a:pt x="101" y="57"/>
                  <a:pt x="99" y="56"/>
                  <a:pt x="97" y="55"/>
                </a:cubicBezTo>
                <a:cubicBezTo>
                  <a:pt x="95" y="54"/>
                  <a:pt x="93" y="54"/>
                  <a:pt x="90" y="54"/>
                </a:cubicBezTo>
                <a:cubicBezTo>
                  <a:pt x="90" y="48"/>
                  <a:pt x="90" y="48"/>
                  <a:pt x="90" y="48"/>
                </a:cubicBezTo>
                <a:cubicBezTo>
                  <a:pt x="85" y="48"/>
                  <a:pt x="85" y="48"/>
                  <a:pt x="85" y="48"/>
                </a:cubicBezTo>
                <a:cubicBezTo>
                  <a:pt x="85" y="54"/>
                  <a:pt x="85" y="54"/>
                  <a:pt x="85" y="54"/>
                </a:cubicBezTo>
                <a:cubicBezTo>
                  <a:pt x="82" y="54"/>
                  <a:pt x="81" y="54"/>
                  <a:pt x="78" y="55"/>
                </a:cubicBezTo>
                <a:cubicBezTo>
                  <a:pt x="76" y="56"/>
                  <a:pt x="74" y="57"/>
                  <a:pt x="72" y="58"/>
                </a:cubicBezTo>
                <a:cubicBezTo>
                  <a:pt x="70" y="60"/>
                  <a:pt x="69" y="62"/>
                  <a:pt x="67" y="64"/>
                </a:cubicBezTo>
                <a:cubicBezTo>
                  <a:pt x="66" y="66"/>
                  <a:pt x="66" y="69"/>
                  <a:pt x="66" y="72"/>
                </a:cubicBezTo>
                <a:cubicBezTo>
                  <a:pt x="66" y="75"/>
                  <a:pt x="66" y="78"/>
                  <a:pt x="68" y="80"/>
                </a:cubicBezTo>
                <a:cubicBezTo>
                  <a:pt x="69" y="82"/>
                  <a:pt x="70" y="84"/>
                  <a:pt x="72" y="86"/>
                </a:cubicBezTo>
                <a:cubicBezTo>
                  <a:pt x="74" y="87"/>
                  <a:pt x="76" y="88"/>
                  <a:pt x="79" y="89"/>
                </a:cubicBezTo>
                <a:cubicBezTo>
                  <a:pt x="81" y="90"/>
                  <a:pt x="83" y="91"/>
                  <a:pt x="85" y="92"/>
                </a:cubicBezTo>
                <a:cubicBezTo>
                  <a:pt x="85" y="114"/>
                  <a:pt x="85" y="114"/>
                  <a:pt x="85" y="114"/>
                </a:cubicBezTo>
                <a:cubicBezTo>
                  <a:pt x="81" y="113"/>
                  <a:pt x="79" y="112"/>
                  <a:pt x="77" y="110"/>
                </a:cubicBezTo>
                <a:cubicBezTo>
                  <a:pt x="75" y="108"/>
                  <a:pt x="74" y="104"/>
                  <a:pt x="75" y="100"/>
                </a:cubicBezTo>
                <a:cubicBezTo>
                  <a:pt x="64" y="100"/>
                  <a:pt x="64" y="100"/>
                  <a:pt x="64" y="100"/>
                </a:cubicBezTo>
                <a:cubicBezTo>
                  <a:pt x="64" y="104"/>
                  <a:pt x="65" y="107"/>
                  <a:pt x="66" y="109"/>
                </a:cubicBezTo>
                <a:cubicBezTo>
                  <a:pt x="67" y="112"/>
                  <a:pt x="68" y="114"/>
                  <a:pt x="70" y="116"/>
                </a:cubicBezTo>
                <a:cubicBezTo>
                  <a:pt x="72" y="118"/>
                  <a:pt x="74" y="119"/>
                  <a:pt x="77" y="120"/>
                </a:cubicBezTo>
                <a:cubicBezTo>
                  <a:pt x="80" y="121"/>
                  <a:pt x="82" y="122"/>
                  <a:pt x="85" y="122"/>
                </a:cubicBezTo>
                <a:cubicBezTo>
                  <a:pt x="85" y="128"/>
                  <a:pt x="85" y="128"/>
                  <a:pt x="85" y="128"/>
                </a:cubicBezTo>
                <a:cubicBezTo>
                  <a:pt x="90" y="128"/>
                  <a:pt x="90" y="128"/>
                  <a:pt x="90" y="128"/>
                </a:cubicBezTo>
                <a:cubicBezTo>
                  <a:pt x="90" y="122"/>
                  <a:pt x="90" y="122"/>
                  <a:pt x="90" y="122"/>
                </a:cubicBezTo>
                <a:cubicBezTo>
                  <a:pt x="93" y="122"/>
                  <a:pt x="95" y="121"/>
                  <a:pt x="98" y="120"/>
                </a:cubicBezTo>
                <a:cubicBezTo>
                  <a:pt x="100" y="119"/>
                  <a:pt x="102" y="118"/>
                  <a:pt x="104" y="116"/>
                </a:cubicBezTo>
                <a:cubicBezTo>
                  <a:pt x="106" y="115"/>
                  <a:pt x="108" y="113"/>
                  <a:pt x="109" y="110"/>
                </a:cubicBezTo>
                <a:cubicBezTo>
                  <a:pt x="110" y="108"/>
                  <a:pt x="110" y="105"/>
                  <a:pt x="110" y="101"/>
                </a:cubicBezTo>
                <a:cubicBezTo>
                  <a:pt x="110" y="98"/>
                  <a:pt x="110" y="95"/>
                  <a:pt x="109" y="93"/>
                </a:cubicBezTo>
                <a:cubicBezTo>
                  <a:pt x="108" y="91"/>
                  <a:pt x="106" y="89"/>
                  <a:pt x="104" y="87"/>
                </a:cubicBezTo>
                <a:moveTo>
                  <a:pt x="85" y="80"/>
                </a:moveTo>
                <a:cubicBezTo>
                  <a:pt x="84" y="80"/>
                  <a:pt x="83" y="79"/>
                  <a:pt x="82" y="79"/>
                </a:cubicBezTo>
                <a:cubicBezTo>
                  <a:pt x="81" y="79"/>
                  <a:pt x="80" y="78"/>
                  <a:pt x="79" y="77"/>
                </a:cubicBezTo>
                <a:cubicBezTo>
                  <a:pt x="78" y="77"/>
                  <a:pt x="77" y="76"/>
                  <a:pt x="77" y="75"/>
                </a:cubicBezTo>
                <a:cubicBezTo>
                  <a:pt x="76" y="74"/>
                  <a:pt x="76" y="72"/>
                  <a:pt x="76" y="71"/>
                </a:cubicBezTo>
                <a:cubicBezTo>
                  <a:pt x="76" y="68"/>
                  <a:pt x="77" y="65"/>
                  <a:pt x="78" y="64"/>
                </a:cubicBezTo>
                <a:cubicBezTo>
                  <a:pt x="80" y="63"/>
                  <a:pt x="82" y="62"/>
                  <a:pt x="85" y="62"/>
                </a:cubicBezTo>
                <a:lnTo>
                  <a:pt x="85" y="80"/>
                </a:lnTo>
                <a:close/>
                <a:moveTo>
                  <a:pt x="97" y="111"/>
                </a:moveTo>
                <a:cubicBezTo>
                  <a:pt x="95" y="112"/>
                  <a:pt x="93" y="113"/>
                  <a:pt x="90" y="114"/>
                </a:cubicBezTo>
                <a:cubicBezTo>
                  <a:pt x="90" y="92"/>
                  <a:pt x="90" y="92"/>
                  <a:pt x="90" y="92"/>
                </a:cubicBezTo>
                <a:cubicBezTo>
                  <a:pt x="92" y="93"/>
                  <a:pt x="92" y="93"/>
                  <a:pt x="94" y="94"/>
                </a:cubicBezTo>
                <a:cubicBezTo>
                  <a:pt x="95" y="94"/>
                  <a:pt x="96" y="95"/>
                  <a:pt x="97" y="96"/>
                </a:cubicBezTo>
                <a:cubicBezTo>
                  <a:pt x="98" y="96"/>
                  <a:pt x="99" y="97"/>
                  <a:pt x="99" y="98"/>
                </a:cubicBezTo>
                <a:cubicBezTo>
                  <a:pt x="100" y="100"/>
                  <a:pt x="100" y="101"/>
                  <a:pt x="100" y="103"/>
                </a:cubicBezTo>
                <a:cubicBezTo>
                  <a:pt x="100" y="106"/>
                  <a:pt x="99" y="109"/>
                  <a:pt x="97" y="111"/>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sp>
        <p:nvSpPr>
          <p:cNvPr id="231" name="CuadroTexto 230">
            <a:extLst>
              <a:ext uri="{FF2B5EF4-FFF2-40B4-BE49-F238E27FC236}">
                <a16:creationId xmlns:a16="http://schemas.microsoft.com/office/drawing/2014/main" id="{87CABEDC-AA55-0D42-FFD7-6BC22986C7A3}"/>
              </a:ext>
            </a:extLst>
          </p:cNvPr>
          <p:cNvSpPr txBox="1"/>
          <p:nvPr/>
        </p:nvSpPr>
        <p:spPr>
          <a:xfrm>
            <a:off x="1254487" y="2542725"/>
            <a:ext cx="4603185" cy="529043"/>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ts val="1200"/>
              </a:lnSpc>
              <a:spcBef>
                <a:spcPts val="0"/>
              </a:spcBef>
              <a:spcAft>
                <a:spcPts val="0"/>
              </a:spcAft>
              <a:buClrTx/>
              <a:buSzTx/>
              <a:buFontTx/>
              <a:buNone/>
              <a:tabLst/>
              <a:defRPr kumimoji="0" sz="1200" b="0" i="0" u="none" strike="noStrike" kern="0" cap="none" spc="0" normalizeH="0" baseline="0">
                <a:ln>
                  <a:noFill/>
                </a:ln>
                <a:effectLst/>
                <a:uLnTx/>
                <a:uFillTx/>
                <a:latin typeface="Montserrat Medium"/>
              </a:defRPr>
            </a:lvl1pPr>
          </a:lstStyle>
          <a:p>
            <a:r>
              <a:rPr lang="es-CO"/>
              <a:t>Revisión y evaluación de nuevas alternativas estratégicas para atender los mecanismos de Resolución</a:t>
            </a:r>
          </a:p>
        </p:txBody>
      </p:sp>
      <p:sp>
        <p:nvSpPr>
          <p:cNvPr id="232" name="Paralelogramo 231">
            <a:extLst>
              <a:ext uri="{FF2B5EF4-FFF2-40B4-BE49-F238E27FC236}">
                <a16:creationId xmlns:a16="http://schemas.microsoft.com/office/drawing/2014/main" id="{8A584D24-E35A-187B-189F-C34F63B478E0}"/>
              </a:ext>
            </a:extLst>
          </p:cNvPr>
          <p:cNvSpPr/>
          <p:nvPr/>
        </p:nvSpPr>
        <p:spPr>
          <a:xfrm>
            <a:off x="847129" y="3257831"/>
            <a:ext cx="295548" cy="26161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2</a:t>
            </a:r>
          </a:p>
        </p:txBody>
      </p:sp>
      <p:cxnSp>
        <p:nvCxnSpPr>
          <p:cNvPr id="234" name="Straight Connector 42">
            <a:extLst>
              <a:ext uri="{FF2B5EF4-FFF2-40B4-BE49-F238E27FC236}">
                <a16:creationId xmlns:a16="http://schemas.microsoft.com/office/drawing/2014/main" id="{F1C7AFF3-BD50-E93A-6B78-2EF343A51668}"/>
              </a:ext>
            </a:extLst>
          </p:cNvPr>
          <p:cNvCxnSpPr>
            <a:cxnSpLocks/>
          </p:cNvCxnSpPr>
          <p:nvPr/>
        </p:nvCxnSpPr>
        <p:spPr>
          <a:xfrm>
            <a:off x="9759428" y="2536734"/>
            <a:ext cx="0" cy="3276000"/>
          </a:xfrm>
          <a:prstGeom prst="line">
            <a:avLst/>
          </a:prstGeom>
          <a:noFill/>
          <a:ln w="12700" cap="flat" cmpd="sng" algn="ctr">
            <a:solidFill>
              <a:sysClr val="window" lastClr="FFFFFF">
                <a:lumMod val="65000"/>
              </a:sysClr>
            </a:solidFill>
            <a:prstDash val="dash"/>
            <a:miter lim="800000"/>
          </a:ln>
          <a:effectLst/>
        </p:spPr>
      </p:cxnSp>
      <p:cxnSp>
        <p:nvCxnSpPr>
          <p:cNvPr id="235" name="Straight Connector 42">
            <a:extLst>
              <a:ext uri="{FF2B5EF4-FFF2-40B4-BE49-F238E27FC236}">
                <a16:creationId xmlns:a16="http://schemas.microsoft.com/office/drawing/2014/main" id="{9589C25D-BB0B-B8A2-706B-7AE487085841}"/>
              </a:ext>
            </a:extLst>
          </p:cNvPr>
          <p:cNvCxnSpPr>
            <a:cxnSpLocks/>
          </p:cNvCxnSpPr>
          <p:nvPr/>
        </p:nvCxnSpPr>
        <p:spPr>
          <a:xfrm>
            <a:off x="10475816" y="2510439"/>
            <a:ext cx="0" cy="3312000"/>
          </a:xfrm>
          <a:prstGeom prst="line">
            <a:avLst/>
          </a:prstGeom>
          <a:noFill/>
          <a:ln w="12700" cap="flat" cmpd="sng" algn="ctr">
            <a:solidFill>
              <a:sysClr val="window" lastClr="FFFFFF">
                <a:lumMod val="65000"/>
              </a:sysClr>
            </a:solidFill>
            <a:prstDash val="dash"/>
            <a:miter lim="800000"/>
          </a:ln>
          <a:effectLst/>
        </p:spPr>
      </p:cxnSp>
      <p:sp>
        <p:nvSpPr>
          <p:cNvPr id="236" name="Forma libre: forma 235">
            <a:extLst>
              <a:ext uri="{FF2B5EF4-FFF2-40B4-BE49-F238E27FC236}">
                <a16:creationId xmlns:a16="http://schemas.microsoft.com/office/drawing/2014/main" id="{47DC7C9A-1B35-E5F2-6AB6-5826812A41E2}"/>
              </a:ext>
            </a:extLst>
          </p:cNvPr>
          <p:cNvSpPr/>
          <p:nvPr/>
        </p:nvSpPr>
        <p:spPr>
          <a:xfrm>
            <a:off x="8380050" y="2717806"/>
            <a:ext cx="137443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7" name="Forma libre: forma 236">
            <a:extLst>
              <a:ext uri="{FF2B5EF4-FFF2-40B4-BE49-F238E27FC236}">
                <a16:creationId xmlns:a16="http://schemas.microsoft.com/office/drawing/2014/main" id="{8D984AA8-05F9-91D1-358E-1EBF20077C42}"/>
              </a:ext>
            </a:extLst>
          </p:cNvPr>
          <p:cNvSpPr/>
          <p:nvPr/>
        </p:nvSpPr>
        <p:spPr>
          <a:xfrm>
            <a:off x="8380049" y="3308470"/>
            <a:ext cx="1502609"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8" name="Forma libre: forma 237">
            <a:extLst>
              <a:ext uri="{FF2B5EF4-FFF2-40B4-BE49-F238E27FC236}">
                <a16:creationId xmlns:a16="http://schemas.microsoft.com/office/drawing/2014/main" id="{27CEAB63-137D-F6FA-5219-CDF64F5016B2}"/>
              </a:ext>
            </a:extLst>
          </p:cNvPr>
          <p:cNvSpPr/>
          <p:nvPr/>
        </p:nvSpPr>
        <p:spPr>
          <a:xfrm>
            <a:off x="9857463" y="3816499"/>
            <a:ext cx="127660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39" name="Forma libre: forma 238">
            <a:extLst>
              <a:ext uri="{FF2B5EF4-FFF2-40B4-BE49-F238E27FC236}">
                <a16:creationId xmlns:a16="http://schemas.microsoft.com/office/drawing/2014/main" id="{11AA0110-562E-4D8A-2534-059C4B89DEB8}"/>
              </a:ext>
            </a:extLst>
          </p:cNvPr>
          <p:cNvSpPr/>
          <p:nvPr/>
        </p:nvSpPr>
        <p:spPr>
          <a:xfrm>
            <a:off x="9857463" y="4411638"/>
            <a:ext cx="1201380" cy="10520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0" name="Forma libre: forma 239">
            <a:extLst>
              <a:ext uri="{FF2B5EF4-FFF2-40B4-BE49-F238E27FC236}">
                <a16:creationId xmlns:a16="http://schemas.microsoft.com/office/drawing/2014/main" id="{AA78FCC2-0DEB-8AA2-F32D-E18ABA5B245D}"/>
              </a:ext>
            </a:extLst>
          </p:cNvPr>
          <p:cNvSpPr/>
          <p:nvPr/>
        </p:nvSpPr>
        <p:spPr>
          <a:xfrm>
            <a:off x="10890877" y="5017665"/>
            <a:ext cx="25309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1" name="Forma libre: forma 240">
            <a:extLst>
              <a:ext uri="{FF2B5EF4-FFF2-40B4-BE49-F238E27FC236}">
                <a16:creationId xmlns:a16="http://schemas.microsoft.com/office/drawing/2014/main" id="{CE805318-EB24-FEC5-5294-51059693D7E0}"/>
              </a:ext>
            </a:extLst>
          </p:cNvPr>
          <p:cNvSpPr/>
          <p:nvPr/>
        </p:nvSpPr>
        <p:spPr>
          <a:xfrm>
            <a:off x="9764369" y="5604169"/>
            <a:ext cx="1390861"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73BD45"/>
          </a:solidFill>
          <a:ln w="12700" cap="flat" cmpd="sng" algn="ctr">
            <a:solidFill>
              <a:srgbClr val="73BD45"/>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90CF5227-D39C-FD3C-BA1A-DC102963515D}"/>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8297523E-8D52-99FA-2561-A8540AB5857A}"/>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Inversiones</a:t>
            </a:r>
          </a:p>
        </p:txBody>
      </p:sp>
      <p:cxnSp>
        <p:nvCxnSpPr>
          <p:cNvPr id="22" name="Straight Connector 42">
            <a:extLst>
              <a:ext uri="{FF2B5EF4-FFF2-40B4-BE49-F238E27FC236}">
                <a16:creationId xmlns:a16="http://schemas.microsoft.com/office/drawing/2014/main" id="{FAD1AA3D-B254-7917-BE9D-69BC31189166}"/>
              </a:ext>
            </a:extLst>
          </p:cNvPr>
          <p:cNvCxnSpPr>
            <a:cxnSpLocks/>
          </p:cNvCxnSpPr>
          <p:nvPr/>
        </p:nvCxnSpPr>
        <p:spPr>
          <a:xfrm flipV="1">
            <a:off x="722925" y="3054214"/>
            <a:ext cx="10440000" cy="1638"/>
          </a:xfrm>
          <a:prstGeom prst="line">
            <a:avLst/>
          </a:prstGeom>
          <a:noFill/>
          <a:ln w="12700" cap="flat" cmpd="sng" algn="ctr">
            <a:solidFill>
              <a:sysClr val="window" lastClr="FFFFFF">
                <a:lumMod val="85000"/>
              </a:sysClr>
            </a:solidFill>
            <a:prstDash val="solid"/>
            <a:miter lim="800000"/>
          </a:ln>
          <a:effectLst/>
        </p:spPr>
      </p:cxnSp>
      <p:cxnSp>
        <p:nvCxnSpPr>
          <p:cNvPr id="18" name="Straight Connector 42">
            <a:extLst>
              <a:ext uri="{FF2B5EF4-FFF2-40B4-BE49-F238E27FC236}">
                <a16:creationId xmlns:a16="http://schemas.microsoft.com/office/drawing/2014/main" id="{907BFD3C-B9BA-5EC6-EAB0-93112E2EEEC8}"/>
              </a:ext>
            </a:extLst>
          </p:cNvPr>
          <p:cNvCxnSpPr>
            <a:cxnSpLocks/>
          </p:cNvCxnSpPr>
          <p:nvPr/>
        </p:nvCxnSpPr>
        <p:spPr>
          <a:xfrm flipV="1">
            <a:off x="722925" y="3626412"/>
            <a:ext cx="10440000" cy="1638"/>
          </a:xfrm>
          <a:prstGeom prst="line">
            <a:avLst/>
          </a:prstGeom>
          <a:noFill/>
          <a:ln w="12700" cap="flat" cmpd="sng" algn="ctr">
            <a:solidFill>
              <a:sysClr val="window" lastClr="FFFFFF">
                <a:lumMod val="85000"/>
              </a:sysClr>
            </a:solidFill>
            <a:prstDash val="solid"/>
            <a:miter lim="800000"/>
          </a:ln>
          <a:effectLst/>
        </p:spPr>
      </p:cxnSp>
      <p:cxnSp>
        <p:nvCxnSpPr>
          <p:cNvPr id="19" name="Straight Connector 42">
            <a:extLst>
              <a:ext uri="{FF2B5EF4-FFF2-40B4-BE49-F238E27FC236}">
                <a16:creationId xmlns:a16="http://schemas.microsoft.com/office/drawing/2014/main" id="{7B68A760-EE6D-5AAB-71CB-92623DCA5CDE}"/>
              </a:ext>
            </a:extLst>
          </p:cNvPr>
          <p:cNvCxnSpPr>
            <a:cxnSpLocks/>
          </p:cNvCxnSpPr>
          <p:nvPr/>
        </p:nvCxnSpPr>
        <p:spPr>
          <a:xfrm flipV="1">
            <a:off x="722925" y="4175626"/>
            <a:ext cx="10440000" cy="1638"/>
          </a:xfrm>
          <a:prstGeom prst="line">
            <a:avLst/>
          </a:prstGeom>
          <a:noFill/>
          <a:ln w="12700" cap="flat" cmpd="sng" algn="ctr">
            <a:solidFill>
              <a:sysClr val="window" lastClr="FFFFFF">
                <a:lumMod val="85000"/>
              </a:sysClr>
            </a:solidFill>
            <a:prstDash val="solid"/>
            <a:miter lim="800000"/>
          </a:ln>
          <a:effectLst/>
        </p:spPr>
      </p:cxnSp>
      <p:cxnSp>
        <p:nvCxnSpPr>
          <p:cNvPr id="20" name="Straight Connector 42">
            <a:extLst>
              <a:ext uri="{FF2B5EF4-FFF2-40B4-BE49-F238E27FC236}">
                <a16:creationId xmlns:a16="http://schemas.microsoft.com/office/drawing/2014/main" id="{19848C60-B362-8BD4-C43D-375604C124D2}"/>
              </a:ext>
            </a:extLst>
          </p:cNvPr>
          <p:cNvCxnSpPr>
            <a:cxnSpLocks/>
          </p:cNvCxnSpPr>
          <p:nvPr/>
        </p:nvCxnSpPr>
        <p:spPr>
          <a:xfrm flipV="1">
            <a:off x="722925" y="4759211"/>
            <a:ext cx="10440000" cy="1638"/>
          </a:xfrm>
          <a:prstGeom prst="line">
            <a:avLst/>
          </a:prstGeom>
          <a:noFill/>
          <a:ln w="12700" cap="flat" cmpd="sng" algn="ctr">
            <a:solidFill>
              <a:sysClr val="window" lastClr="FFFFFF">
                <a:lumMod val="85000"/>
              </a:sysClr>
            </a:solidFill>
            <a:prstDash val="solid"/>
            <a:miter lim="800000"/>
          </a:ln>
          <a:effectLst/>
        </p:spPr>
      </p:cxnSp>
      <p:cxnSp>
        <p:nvCxnSpPr>
          <p:cNvPr id="23" name="Straight Connector 42">
            <a:extLst>
              <a:ext uri="{FF2B5EF4-FFF2-40B4-BE49-F238E27FC236}">
                <a16:creationId xmlns:a16="http://schemas.microsoft.com/office/drawing/2014/main" id="{C7549ECF-CCA0-9589-5D8A-0D6F4DE788DF}"/>
              </a:ext>
            </a:extLst>
          </p:cNvPr>
          <p:cNvCxnSpPr>
            <a:cxnSpLocks/>
          </p:cNvCxnSpPr>
          <p:nvPr/>
        </p:nvCxnSpPr>
        <p:spPr>
          <a:xfrm flipV="1">
            <a:off x="722925" y="5319384"/>
            <a:ext cx="10440000" cy="1638"/>
          </a:xfrm>
          <a:prstGeom prst="line">
            <a:avLst/>
          </a:prstGeom>
          <a:noFill/>
          <a:ln w="12700" cap="flat" cmpd="sng" algn="ctr">
            <a:solidFill>
              <a:sysClr val="window" lastClr="FFFFFF">
                <a:lumMod val="85000"/>
              </a:sysClr>
            </a:solidFill>
            <a:prstDash val="solid"/>
            <a:miter lim="800000"/>
          </a:ln>
          <a:effectLst/>
        </p:spPr>
      </p:cxnSp>
      <p:pic>
        <p:nvPicPr>
          <p:cNvPr id="5" name="Gráfico 4" descr="Marca de insignia1 con relleno sólido">
            <a:extLst>
              <a:ext uri="{FF2B5EF4-FFF2-40B4-BE49-F238E27FC236}">
                <a16:creationId xmlns:a16="http://schemas.microsoft.com/office/drawing/2014/main" id="{6151026C-D9DF-01F1-F301-4AF9BBC34F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6" name="Título 1">
            <a:extLst>
              <a:ext uri="{FF2B5EF4-FFF2-40B4-BE49-F238E27FC236}">
                <a16:creationId xmlns:a16="http://schemas.microsoft.com/office/drawing/2014/main" id="{51BE6D2D-0953-0088-7F95-859A7CDD0BD4}"/>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7" name="Gráfico 6" descr="Marca de insignia1 con relleno sólido">
            <a:extLst>
              <a:ext uri="{FF2B5EF4-FFF2-40B4-BE49-F238E27FC236}">
                <a16:creationId xmlns:a16="http://schemas.microsoft.com/office/drawing/2014/main" id="{EC4CB06C-2B09-29BC-4741-1AD4C6475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5452218"/>
            <a:ext cx="432000" cy="432000"/>
          </a:xfrm>
          <a:prstGeom prst="rect">
            <a:avLst/>
          </a:prstGeom>
        </p:spPr>
      </p:pic>
      <p:pic>
        <p:nvPicPr>
          <p:cNvPr id="8" name="Gráfico 7" descr="Marca de insignia1 con relleno sólido">
            <a:extLst>
              <a:ext uri="{FF2B5EF4-FFF2-40B4-BE49-F238E27FC236}">
                <a16:creationId xmlns:a16="http://schemas.microsoft.com/office/drawing/2014/main" id="{CF066DE8-1C39-514A-659D-6278E46A31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4829895"/>
            <a:ext cx="432000" cy="432000"/>
          </a:xfrm>
          <a:prstGeom prst="rect">
            <a:avLst/>
          </a:prstGeom>
        </p:spPr>
      </p:pic>
      <p:pic>
        <p:nvPicPr>
          <p:cNvPr id="9" name="Gráfico 8" descr="Marca de insignia1 con relleno sólido">
            <a:extLst>
              <a:ext uri="{FF2B5EF4-FFF2-40B4-BE49-F238E27FC236}">
                <a16:creationId xmlns:a16="http://schemas.microsoft.com/office/drawing/2014/main" id="{B90A2F47-F9BA-E0C0-B67B-E18C7F5743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4259820"/>
            <a:ext cx="432000" cy="432000"/>
          </a:xfrm>
          <a:prstGeom prst="rect">
            <a:avLst/>
          </a:prstGeom>
        </p:spPr>
      </p:pic>
      <p:pic>
        <p:nvPicPr>
          <p:cNvPr id="10" name="Gráfico 9" descr="Marca de insignia1 con relleno sólido">
            <a:extLst>
              <a:ext uri="{FF2B5EF4-FFF2-40B4-BE49-F238E27FC236}">
                <a16:creationId xmlns:a16="http://schemas.microsoft.com/office/drawing/2014/main" id="{96897C89-F32F-F557-4BC8-A2F0F34A5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3688445"/>
            <a:ext cx="432000" cy="432000"/>
          </a:xfrm>
          <a:prstGeom prst="rect">
            <a:avLst/>
          </a:prstGeom>
        </p:spPr>
      </p:pic>
      <p:pic>
        <p:nvPicPr>
          <p:cNvPr id="11" name="Gráfico 10" descr="Marca de insignia1 con relleno sólido">
            <a:extLst>
              <a:ext uri="{FF2B5EF4-FFF2-40B4-BE49-F238E27FC236}">
                <a16:creationId xmlns:a16="http://schemas.microsoft.com/office/drawing/2014/main" id="{DB0250F1-921C-1D3C-09EE-E192ECE51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3129910"/>
            <a:ext cx="432000" cy="432000"/>
          </a:xfrm>
          <a:prstGeom prst="rect">
            <a:avLst/>
          </a:prstGeom>
        </p:spPr>
      </p:pic>
      <p:pic>
        <p:nvPicPr>
          <p:cNvPr id="12" name="Gráfico 11" descr="Marca de insignia1 con relleno sólido">
            <a:extLst>
              <a:ext uri="{FF2B5EF4-FFF2-40B4-BE49-F238E27FC236}">
                <a16:creationId xmlns:a16="http://schemas.microsoft.com/office/drawing/2014/main" id="{840C2ABE-B262-8D93-C11B-B0449F59D8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1254" y="2582334"/>
            <a:ext cx="432000" cy="432000"/>
          </a:xfrm>
          <a:prstGeom prst="rect">
            <a:avLst/>
          </a:prstGeom>
        </p:spPr>
      </p:pic>
    </p:spTree>
    <p:extLst>
      <p:ext uri="{BB962C8B-B14F-4D97-AF65-F5344CB8AC3E}">
        <p14:creationId xmlns:p14="http://schemas.microsoft.com/office/powerpoint/2010/main" val="306769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14B0FFA-56A5-E436-B013-72EC4418ADE9}"/>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4" name="CuadroTexto 3">
            <a:extLst>
              <a:ext uri="{FF2B5EF4-FFF2-40B4-BE49-F238E27FC236}">
                <a16:creationId xmlns:a16="http://schemas.microsoft.com/office/drawing/2014/main" id="{20455860-166F-4CBB-9BE1-3E86F1215D86}"/>
              </a:ext>
            </a:extLst>
          </p:cNvPr>
          <p:cNvSpPr txBox="1"/>
          <p:nvPr/>
        </p:nvSpPr>
        <p:spPr>
          <a:xfrm>
            <a:off x="6769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B28A3F"/>
                </a:solidFill>
                <a:effectLst/>
                <a:uLnTx/>
                <a:uFillTx/>
                <a:latin typeface="Montserrat ExtraBold"/>
                <a:ea typeface="+mn-ea"/>
                <a:cs typeface="+mn-cs"/>
              </a:rPr>
              <a:t>Fortalecimiento de la estrategia de inversión y disposición de la reserva </a:t>
            </a:r>
          </a:p>
        </p:txBody>
      </p:sp>
      <p:sp>
        <p:nvSpPr>
          <p:cNvPr id="7" name="Rectangle 3">
            <a:extLst>
              <a:ext uri="{FF2B5EF4-FFF2-40B4-BE49-F238E27FC236}">
                <a16:creationId xmlns:a16="http://schemas.microsoft.com/office/drawing/2014/main" id="{5D44B0D4-9F4F-B1FA-8BA3-A127D1B24FE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Google Shape;1073;p34">
            <a:extLst>
              <a:ext uri="{FF2B5EF4-FFF2-40B4-BE49-F238E27FC236}">
                <a16:creationId xmlns:a16="http://schemas.microsoft.com/office/drawing/2014/main" id="{02125A8F-B4D5-F182-32DC-64BED5933CB6}"/>
              </a:ext>
            </a:extLst>
          </p:cNvPr>
          <p:cNvSpPr/>
          <p:nvPr/>
        </p:nvSpPr>
        <p:spPr>
          <a:xfrm rot="10800000" flipH="1">
            <a:off x="4306765" y="1977506"/>
            <a:ext cx="3342524" cy="418322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6" name="Google Shape;1062;p34">
            <a:extLst>
              <a:ext uri="{FF2B5EF4-FFF2-40B4-BE49-F238E27FC236}">
                <a16:creationId xmlns:a16="http://schemas.microsoft.com/office/drawing/2014/main" id="{6573AE04-36B6-EDD3-A6E3-C5A78529EEAD}"/>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8" name="Google Shape;1063;p34">
            <a:extLst>
              <a:ext uri="{FF2B5EF4-FFF2-40B4-BE49-F238E27FC236}">
                <a16:creationId xmlns:a16="http://schemas.microsoft.com/office/drawing/2014/main" id="{F9514451-C34B-F8C0-E7D4-AA1A18DDB434}"/>
              </a:ext>
            </a:extLst>
          </p:cNvPr>
          <p:cNvSpPr/>
          <p:nvPr/>
        </p:nvSpPr>
        <p:spPr>
          <a:xfrm>
            <a:off x="787196"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 name="Google Shape;1064;p34">
            <a:extLst>
              <a:ext uri="{FF2B5EF4-FFF2-40B4-BE49-F238E27FC236}">
                <a16:creationId xmlns:a16="http://schemas.microsoft.com/office/drawing/2014/main" id="{04E0D161-A17E-12EE-0D60-9725B7FDFF82}"/>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0" name="Google Shape;1065;p34">
            <a:extLst>
              <a:ext uri="{FF2B5EF4-FFF2-40B4-BE49-F238E27FC236}">
                <a16:creationId xmlns:a16="http://schemas.microsoft.com/office/drawing/2014/main" id="{D79CCF49-AC46-0ABF-488A-E4C1B56CA209}"/>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1" name="Google Shape;1069;p34">
            <a:extLst>
              <a:ext uri="{FF2B5EF4-FFF2-40B4-BE49-F238E27FC236}">
                <a16:creationId xmlns:a16="http://schemas.microsoft.com/office/drawing/2014/main" id="{404D6AA9-BC6F-4FE2-95F5-C565B80C636E}"/>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2" name="CuadroTexto 11">
            <a:extLst>
              <a:ext uri="{FF2B5EF4-FFF2-40B4-BE49-F238E27FC236}">
                <a16:creationId xmlns:a16="http://schemas.microsoft.com/office/drawing/2014/main" id="{65740B3C-79D7-3E7A-39C1-5F068818EE1A}"/>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CuadroTexto 12">
            <a:extLst>
              <a:ext uri="{FF2B5EF4-FFF2-40B4-BE49-F238E27FC236}">
                <a16:creationId xmlns:a16="http://schemas.microsoft.com/office/drawing/2014/main" id="{8842E3F1-5723-340F-0BFA-7F251BA70ACE}"/>
              </a:ext>
            </a:extLst>
          </p:cNvPr>
          <p:cNvSpPr txBox="1"/>
          <p:nvPr/>
        </p:nvSpPr>
        <p:spPr>
          <a:xfrm>
            <a:off x="878697" y="2684185"/>
            <a:ext cx="3089867" cy="3400931"/>
          </a:xfrm>
          <a:prstGeom prst="rect">
            <a:avLst/>
          </a:prstGeom>
          <a:noFill/>
        </p:spPr>
        <p:txBody>
          <a:bodyPr wrap="square" lIns="0" tIns="0" rIns="0" bIns="0" rtlCol="0" anchor="ctr">
            <a:spAutoFit/>
          </a:bodyPr>
          <a:lstStyle/>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Propuesta para Junta Directiva sobre una </a:t>
            </a:r>
            <a:r>
              <a:rPr kumimoji="0" lang="es-MX" sz="1300" b="1" i="0" u="none" strike="noStrike" kern="0" cap="none" spc="0" normalizeH="0" baseline="0" noProof="0">
                <a:ln>
                  <a:noFill/>
                </a:ln>
                <a:solidFill>
                  <a:prstClr val="black"/>
                </a:solidFill>
                <a:effectLst/>
                <a:uLnTx/>
                <a:uFillTx/>
                <a:latin typeface="Montserrat Medium"/>
                <a:ea typeface="+mn-ea"/>
                <a:cs typeface="+mn-cs"/>
              </a:rPr>
              <a:t>nueva política de inversión.</a:t>
            </a: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Propuesta para Junta Directiva de </a:t>
            </a:r>
            <a:r>
              <a:rPr kumimoji="0" lang="es-MX" sz="1300" b="1" i="0" u="none" strike="noStrike" kern="0" cap="none" spc="0" normalizeH="0" baseline="0" noProof="0">
                <a:ln>
                  <a:noFill/>
                </a:ln>
                <a:solidFill>
                  <a:prstClr val="black"/>
                </a:solidFill>
                <a:effectLst/>
                <a:uLnTx/>
                <a:uFillTx/>
                <a:latin typeface="Montserrat Medium"/>
                <a:ea typeface="+mn-ea"/>
                <a:cs typeface="+mn-cs"/>
              </a:rPr>
              <a:t>instrumentos de liquidez transitorios</a:t>
            </a:r>
            <a:r>
              <a:rPr kumimoji="0" lang="es-MX" sz="1300" b="0" i="0" u="none" strike="noStrike" kern="0" cap="none" spc="0" normalizeH="0" baseline="0" noProof="0">
                <a:ln>
                  <a:noFill/>
                </a:ln>
                <a:solidFill>
                  <a:prstClr val="black"/>
                </a:solidFill>
                <a:effectLst/>
                <a:uLnTx/>
                <a:uFillTx/>
                <a:latin typeface="Montserrat Medium"/>
                <a:ea typeface="+mn-ea"/>
                <a:cs typeface="+mn-cs"/>
              </a:rPr>
              <a:t>.</a:t>
            </a: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Se </a:t>
            </a:r>
            <a:r>
              <a:rPr kumimoji="0" lang="es-MX" sz="1300" b="1" i="0" u="none" strike="noStrike" kern="0" cap="none" spc="0" normalizeH="0" baseline="0" noProof="0">
                <a:ln>
                  <a:noFill/>
                </a:ln>
                <a:solidFill>
                  <a:prstClr val="black"/>
                </a:solidFill>
                <a:effectLst/>
                <a:uLnTx/>
                <a:uFillTx/>
                <a:latin typeface="Montserrat Medium"/>
                <a:ea typeface="+mn-ea"/>
                <a:cs typeface="+mn-cs"/>
              </a:rPr>
              <a:t>determinaron los escenarios y casos de uso de la emisión de bonos</a:t>
            </a:r>
            <a:r>
              <a:rPr kumimoji="0" lang="es-MX" sz="1300" b="0" i="0" u="none" strike="noStrike" kern="0" cap="none" spc="0" normalizeH="0" baseline="0" noProof="0">
                <a:ln>
                  <a:noFill/>
                </a:ln>
                <a:solidFill>
                  <a:prstClr val="black"/>
                </a:solidFill>
                <a:effectLst/>
                <a:uLnTx/>
                <a:uFillTx/>
                <a:latin typeface="Montserrat Medium"/>
                <a:ea typeface="+mn-ea"/>
                <a:cs typeface="+mn-cs"/>
              </a:rPr>
              <a:t>.</a:t>
            </a: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1" i="0" u="none" strike="noStrike" kern="0" cap="none" spc="0" normalizeH="0" baseline="0" noProof="0">
                <a:ln>
                  <a:noFill/>
                </a:ln>
                <a:solidFill>
                  <a:prstClr val="black"/>
                </a:solidFill>
                <a:effectLst/>
                <a:uLnTx/>
                <a:uFillTx/>
                <a:latin typeface="Montserrat Medium"/>
                <a:ea typeface="+mn-ea"/>
                <a:cs typeface="+mn-cs"/>
              </a:rPr>
              <a:t>Simulacro del proceso de Liquidación de la Reserva</a:t>
            </a:r>
            <a:r>
              <a:rPr kumimoji="0" lang="es-MX" sz="1300" b="0" i="0" u="none" strike="noStrike" kern="0" cap="none" spc="0" normalizeH="0" baseline="0" noProof="0">
                <a:ln>
                  <a:noFill/>
                </a:ln>
                <a:solidFill>
                  <a:prstClr val="black"/>
                </a:solidFill>
                <a:effectLst/>
                <a:uLnTx/>
                <a:uFillTx/>
                <a:latin typeface="Montserrat Medium"/>
                <a:ea typeface="+mn-ea"/>
                <a:cs typeface="+mn-cs"/>
              </a:rPr>
              <a:t>. Se identificaron oportunidades de mejora, las cuales serán abordadas en 2026.</a:t>
            </a:r>
          </a:p>
        </p:txBody>
      </p:sp>
      <p:sp>
        <p:nvSpPr>
          <p:cNvPr id="14" name="Diagrama de flujo: entrada manual 167">
            <a:extLst>
              <a:ext uri="{FF2B5EF4-FFF2-40B4-BE49-F238E27FC236}">
                <a16:creationId xmlns:a16="http://schemas.microsoft.com/office/drawing/2014/main" id="{DCEF6F21-2C82-8623-E771-FA0C43E5246F}"/>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0" name="Diagrama de flujo: entrada manual 167">
            <a:extLst>
              <a:ext uri="{FF2B5EF4-FFF2-40B4-BE49-F238E27FC236}">
                <a16:creationId xmlns:a16="http://schemas.microsoft.com/office/drawing/2014/main" id="{D6B76C21-9D1F-DE00-21F2-20E4B8D7E94F}"/>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1" name="Google Shape;1062;p34">
            <a:extLst>
              <a:ext uri="{FF2B5EF4-FFF2-40B4-BE49-F238E27FC236}">
                <a16:creationId xmlns:a16="http://schemas.microsoft.com/office/drawing/2014/main" id="{481F17EA-533B-B5B1-4CD9-CC39EAF4CDF1}"/>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2" name="Google Shape;1063;p34">
            <a:extLst>
              <a:ext uri="{FF2B5EF4-FFF2-40B4-BE49-F238E27FC236}">
                <a16:creationId xmlns:a16="http://schemas.microsoft.com/office/drawing/2014/main" id="{D1FDDAE8-90DB-AE53-B5A6-4AC7FBCD665F}"/>
              </a:ext>
            </a:extLst>
          </p:cNvPr>
          <p:cNvSpPr/>
          <p:nvPr/>
        </p:nvSpPr>
        <p:spPr>
          <a:xfrm>
            <a:off x="7843787"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3" name="Google Shape;1064;p34">
            <a:extLst>
              <a:ext uri="{FF2B5EF4-FFF2-40B4-BE49-F238E27FC236}">
                <a16:creationId xmlns:a16="http://schemas.microsoft.com/office/drawing/2014/main" id="{EA1E328E-EAC2-E074-2ED8-9F2165E08929}"/>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4" name="Google Shape;1065;p34">
            <a:extLst>
              <a:ext uri="{FF2B5EF4-FFF2-40B4-BE49-F238E27FC236}">
                <a16:creationId xmlns:a16="http://schemas.microsoft.com/office/drawing/2014/main" id="{3DEEC58F-E91F-E1E0-8903-4E0684B20B6E}"/>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35" name="Google Shape;1096;p34">
            <a:extLst>
              <a:ext uri="{FF2B5EF4-FFF2-40B4-BE49-F238E27FC236}">
                <a16:creationId xmlns:a16="http://schemas.microsoft.com/office/drawing/2014/main" id="{8CCA802E-78C1-2390-60AD-99ABFB10FF2D}"/>
              </a:ext>
            </a:extLst>
          </p:cNvPr>
          <p:cNvGrpSpPr/>
          <p:nvPr/>
        </p:nvGrpSpPr>
        <p:grpSpPr>
          <a:xfrm>
            <a:off x="8125810" y="1359768"/>
            <a:ext cx="573745" cy="549007"/>
            <a:chOff x="4076700" y="3848100"/>
            <a:chExt cx="2098675" cy="2008188"/>
          </a:xfrm>
        </p:grpSpPr>
        <p:sp>
          <p:nvSpPr>
            <p:cNvPr id="36" name="Google Shape;1097;p34">
              <a:extLst>
                <a:ext uri="{FF2B5EF4-FFF2-40B4-BE49-F238E27FC236}">
                  <a16:creationId xmlns:a16="http://schemas.microsoft.com/office/drawing/2014/main" id="{BB0EC03D-E498-1DAF-61AE-9EADF944AC46}"/>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7" name="Google Shape;1098;p34">
              <a:extLst>
                <a:ext uri="{FF2B5EF4-FFF2-40B4-BE49-F238E27FC236}">
                  <a16:creationId xmlns:a16="http://schemas.microsoft.com/office/drawing/2014/main" id="{62E0437A-D918-382D-DBC7-7E886E1D7BAB}"/>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8" name="Google Shape;1099;p34">
              <a:extLst>
                <a:ext uri="{FF2B5EF4-FFF2-40B4-BE49-F238E27FC236}">
                  <a16:creationId xmlns:a16="http://schemas.microsoft.com/office/drawing/2014/main" id="{39CF74A1-3F4D-B70B-F594-134A517E8329}"/>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9" name="Google Shape;1100;p34">
              <a:extLst>
                <a:ext uri="{FF2B5EF4-FFF2-40B4-BE49-F238E27FC236}">
                  <a16:creationId xmlns:a16="http://schemas.microsoft.com/office/drawing/2014/main" id="{D2ECA6F0-5937-9E30-1DCA-88F1668E8E02}"/>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0" name="Google Shape;1101;p34">
              <a:extLst>
                <a:ext uri="{FF2B5EF4-FFF2-40B4-BE49-F238E27FC236}">
                  <a16:creationId xmlns:a16="http://schemas.microsoft.com/office/drawing/2014/main" id="{C8C2585D-6FCA-94CB-93EE-7E4E51A97E67}"/>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1" name="Google Shape;1102;p34">
              <a:extLst>
                <a:ext uri="{FF2B5EF4-FFF2-40B4-BE49-F238E27FC236}">
                  <a16:creationId xmlns:a16="http://schemas.microsoft.com/office/drawing/2014/main" id="{08CF3DBA-3E5E-5406-F9FB-52B5333E8F91}"/>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2" name="Google Shape;1103;p34">
              <a:extLst>
                <a:ext uri="{FF2B5EF4-FFF2-40B4-BE49-F238E27FC236}">
                  <a16:creationId xmlns:a16="http://schemas.microsoft.com/office/drawing/2014/main" id="{9AEE9EF7-0EAB-E628-1C7A-DAD351E6BF53}"/>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3" name="Google Shape;1104;p34">
              <a:extLst>
                <a:ext uri="{FF2B5EF4-FFF2-40B4-BE49-F238E27FC236}">
                  <a16:creationId xmlns:a16="http://schemas.microsoft.com/office/drawing/2014/main" id="{89C1E749-08D6-6149-D838-C3C8E869464E}"/>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45" name="CuadroTexto 44">
            <a:extLst>
              <a:ext uri="{FF2B5EF4-FFF2-40B4-BE49-F238E27FC236}">
                <a16:creationId xmlns:a16="http://schemas.microsoft.com/office/drawing/2014/main" id="{E022DBEB-BB10-E29E-EAC3-5CF993BCD084}"/>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6" name="CuadroTexto 45">
            <a:extLst>
              <a:ext uri="{FF2B5EF4-FFF2-40B4-BE49-F238E27FC236}">
                <a16:creationId xmlns:a16="http://schemas.microsoft.com/office/drawing/2014/main" id="{34734184-BDD8-7F61-3EE5-435871C324C8}"/>
              </a:ext>
            </a:extLst>
          </p:cNvPr>
          <p:cNvSpPr txBox="1"/>
          <p:nvPr/>
        </p:nvSpPr>
        <p:spPr>
          <a:xfrm>
            <a:off x="7912100" y="2682577"/>
            <a:ext cx="3052485" cy="2000548"/>
          </a:xfrm>
          <a:prstGeom prst="rect">
            <a:avLst/>
          </a:prstGeom>
          <a:noFill/>
        </p:spPr>
        <p:txBody>
          <a:bodyPr wrap="square" lIns="0" tIns="0" rIns="0" bIns="0" rtlCol="0">
            <a:spAutoFit/>
          </a:bodyPr>
          <a:lstStyle>
            <a:defPPr>
              <a:defRPr lang="es-CO"/>
            </a:defPPr>
            <a:lvl1pPr marL="458788" lvl="0" indent="-285750" algn="just" defTabSz="898525">
              <a:buFontTx/>
              <a:buChar char="-"/>
              <a:defRPr sz="1300" kern="0">
                <a:solidFill>
                  <a:prstClr val="black"/>
                </a:solidFill>
                <a:latin typeface="Montserrat Medium"/>
              </a:defRPr>
            </a:lvl1pPr>
          </a:lstStyle>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1" i="0" u="none" strike="noStrike" kern="0" cap="none" spc="0" normalizeH="0" baseline="0" noProof="0">
                <a:ln>
                  <a:noFill/>
                </a:ln>
                <a:solidFill>
                  <a:prstClr val="black"/>
                </a:solidFill>
                <a:effectLst/>
                <a:uLnTx/>
                <a:uFillTx/>
                <a:latin typeface="Montserrat Medium"/>
                <a:ea typeface="+mn-ea"/>
                <a:cs typeface="+mn-cs"/>
              </a:rPr>
              <a:t>Acotar el alcance de los entregables </a:t>
            </a:r>
            <a:r>
              <a:rPr kumimoji="0" lang="es-MX" sz="1300" b="0" i="0" u="none" strike="noStrike" kern="0" cap="none" spc="0" normalizeH="0" baseline="0" noProof="0">
                <a:ln>
                  <a:noFill/>
                </a:ln>
                <a:solidFill>
                  <a:prstClr val="black"/>
                </a:solidFill>
                <a:effectLst/>
                <a:uLnTx/>
                <a:uFillTx/>
                <a:latin typeface="Montserrat Medium"/>
                <a:ea typeface="+mn-ea"/>
                <a:cs typeface="+mn-cs"/>
              </a:rPr>
              <a:t>teniendo en cuenta las dependencias de terceros y de aprobación de Junta Directiva.</a:t>
            </a: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82563"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1" i="0" u="none" strike="noStrike" kern="0" cap="none" spc="0" normalizeH="0" baseline="0" noProof="0">
                <a:ln>
                  <a:noFill/>
                </a:ln>
                <a:solidFill>
                  <a:prstClr val="black"/>
                </a:solidFill>
                <a:effectLst/>
                <a:uLnTx/>
                <a:uFillTx/>
                <a:latin typeface="Montserrat Medium"/>
                <a:ea typeface="+mn-ea"/>
                <a:cs typeface="+mn-cs"/>
              </a:rPr>
              <a:t>Contar con un asesor externo </a:t>
            </a:r>
            <a:r>
              <a:rPr kumimoji="0" lang="es-MX" sz="1300" b="0" i="0" u="none" strike="noStrike" kern="0" cap="none" spc="0" normalizeH="0" baseline="0" noProof="0">
                <a:ln>
                  <a:noFill/>
                </a:ln>
                <a:solidFill>
                  <a:prstClr val="black"/>
                </a:solidFill>
                <a:effectLst/>
                <a:uLnTx/>
                <a:uFillTx/>
                <a:latin typeface="Montserrat Medium"/>
                <a:ea typeface="+mn-ea"/>
                <a:cs typeface="+mn-cs"/>
              </a:rPr>
              <a:t>(Banco Mundial) </a:t>
            </a:r>
            <a:r>
              <a:rPr kumimoji="0" lang="es-MX" sz="1300" b="1" i="0" u="none" strike="noStrike" kern="0" cap="none" spc="0" normalizeH="0" baseline="0" noProof="0">
                <a:ln>
                  <a:noFill/>
                </a:ln>
                <a:solidFill>
                  <a:prstClr val="black"/>
                </a:solidFill>
                <a:effectLst/>
                <a:uLnTx/>
                <a:uFillTx/>
                <a:latin typeface="Montserrat Medium"/>
                <a:ea typeface="+mn-ea"/>
                <a:cs typeface="+mn-cs"/>
              </a:rPr>
              <a:t>agregó valor </a:t>
            </a:r>
            <a:r>
              <a:rPr kumimoji="0" lang="es-MX" sz="1300" b="0" i="0" u="none" strike="noStrike" kern="0" cap="none" spc="0" normalizeH="0" baseline="0" noProof="0">
                <a:ln>
                  <a:noFill/>
                </a:ln>
                <a:solidFill>
                  <a:prstClr val="black"/>
                </a:solidFill>
                <a:effectLst/>
                <a:uLnTx/>
                <a:uFillTx/>
                <a:latin typeface="Montserrat Medium"/>
                <a:ea typeface="+mn-ea"/>
                <a:cs typeface="+mn-cs"/>
              </a:rPr>
              <a:t>en la estructuración y desarrollo de algunas etapas del proyecto</a:t>
            </a:r>
          </a:p>
        </p:txBody>
      </p:sp>
      <p:sp>
        <p:nvSpPr>
          <p:cNvPr id="47" name="CuadroTexto 46">
            <a:extLst>
              <a:ext uri="{FF2B5EF4-FFF2-40B4-BE49-F238E27FC236}">
                <a16:creationId xmlns:a16="http://schemas.microsoft.com/office/drawing/2014/main" id="{EACE46AB-FA6D-B002-FB86-EE1895C38914}"/>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8" name="CuadroTexto 47">
            <a:extLst>
              <a:ext uri="{FF2B5EF4-FFF2-40B4-BE49-F238E27FC236}">
                <a16:creationId xmlns:a16="http://schemas.microsoft.com/office/drawing/2014/main" id="{E57BBAE0-DAD2-27D0-FE8B-2E464F48E276}"/>
              </a:ext>
            </a:extLst>
          </p:cNvPr>
          <p:cNvSpPr txBox="1"/>
          <p:nvPr/>
        </p:nvSpPr>
        <p:spPr>
          <a:xfrm>
            <a:off x="4291572" y="2685646"/>
            <a:ext cx="3191466" cy="3200876"/>
          </a:xfrm>
          <a:prstGeom prst="rect">
            <a:avLst/>
          </a:prstGeom>
          <a:noFill/>
        </p:spPr>
        <p:txBody>
          <a:bodyPr wrap="square" lIns="0" tIns="0" rIns="0" bIns="0" rtlCol="0">
            <a:spAutoFit/>
          </a:bodyPr>
          <a:lstStyle/>
          <a:p>
            <a:pPr marL="355600" marR="0" lvl="0" indent="-1968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El </a:t>
            </a:r>
            <a:r>
              <a:rPr kumimoji="0" lang="es-MX" sz="1300" b="1" i="0" u="none" strike="noStrike" kern="0" cap="none" spc="0" normalizeH="0" baseline="0" noProof="0">
                <a:ln>
                  <a:noFill/>
                </a:ln>
                <a:solidFill>
                  <a:prstClr val="black"/>
                </a:solidFill>
                <a:effectLst/>
                <a:uLnTx/>
                <a:uFillTx/>
                <a:latin typeface="Montserrat Medium"/>
                <a:ea typeface="+mn-ea"/>
                <a:cs typeface="+mn-cs"/>
              </a:rPr>
              <a:t>portafolio de inversión </a:t>
            </a:r>
            <a:r>
              <a:rPr kumimoji="0" lang="es-MX" sz="1300" b="0" i="0" u="none" strike="noStrike" kern="0" cap="none" spc="0" normalizeH="0" baseline="0" noProof="0">
                <a:ln>
                  <a:noFill/>
                </a:ln>
                <a:solidFill>
                  <a:prstClr val="black"/>
                </a:solidFill>
                <a:effectLst/>
                <a:uLnTx/>
                <a:uFillTx/>
                <a:latin typeface="Montserrat Medium"/>
                <a:ea typeface="+mn-ea"/>
                <a:cs typeface="+mn-cs"/>
              </a:rPr>
              <a:t>contará con una </a:t>
            </a:r>
            <a:r>
              <a:rPr kumimoji="0" lang="es-MX" sz="1300" b="1" i="0" u="none" strike="noStrike" kern="0" cap="none" spc="0" normalizeH="0" baseline="0" noProof="0">
                <a:ln>
                  <a:noFill/>
                </a:ln>
                <a:solidFill>
                  <a:prstClr val="black"/>
                </a:solidFill>
                <a:effectLst/>
                <a:uLnTx/>
                <a:uFillTx/>
                <a:latin typeface="Montserrat Medium"/>
                <a:ea typeface="+mn-ea"/>
                <a:cs typeface="+mn-cs"/>
              </a:rPr>
              <a:t>mejor alineación con la dinámica del pasivo contingente.</a:t>
            </a:r>
          </a:p>
          <a:p>
            <a:pPr marL="355600" marR="0" lvl="0" indent="-1968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968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Los </a:t>
            </a:r>
            <a:r>
              <a:rPr kumimoji="0" lang="es-MX" sz="1300" b="1" i="0" u="none" strike="noStrike" kern="0" cap="none" spc="0" normalizeH="0" baseline="0" noProof="0">
                <a:ln>
                  <a:noFill/>
                </a:ln>
                <a:solidFill>
                  <a:prstClr val="black"/>
                </a:solidFill>
                <a:effectLst/>
                <a:uLnTx/>
                <a:uFillTx/>
                <a:latin typeface="Montserrat Medium"/>
                <a:ea typeface="+mn-ea"/>
                <a:cs typeface="+mn-cs"/>
              </a:rPr>
              <a:t>instrumentos de liquidez transitorios complementarán la capacidad de atender con mayor oportunidad las necesidades de recursos </a:t>
            </a:r>
            <a:r>
              <a:rPr kumimoji="0" lang="es-MX" sz="1300" b="0" i="0" u="none" strike="noStrike" kern="0" cap="none" spc="0" normalizeH="0" baseline="0" noProof="0">
                <a:ln>
                  <a:noFill/>
                </a:ln>
                <a:solidFill>
                  <a:prstClr val="black"/>
                </a:solidFill>
                <a:effectLst/>
                <a:uLnTx/>
                <a:uFillTx/>
                <a:latin typeface="Montserrat Medium"/>
                <a:ea typeface="+mn-ea"/>
                <a:cs typeface="+mn-cs"/>
              </a:rPr>
              <a:t>(pago de seguro de depósitos o mecanismos de resolución y recuperación).</a:t>
            </a:r>
          </a:p>
          <a:p>
            <a:pPr marL="355600" marR="0" lvl="0" indent="-1968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a:p>
            <a:pPr marL="355600" marR="0" lvl="0" indent="-1968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Identificar </a:t>
            </a:r>
            <a:r>
              <a:rPr kumimoji="0" lang="es-MX" sz="1300" b="1" i="0" u="none" strike="noStrike" kern="0" cap="none" spc="0" normalizeH="0" baseline="0" noProof="0">
                <a:ln>
                  <a:noFill/>
                </a:ln>
                <a:solidFill>
                  <a:prstClr val="black"/>
                </a:solidFill>
                <a:effectLst/>
                <a:uLnTx/>
                <a:uFillTx/>
                <a:latin typeface="Montserrat Medium"/>
                <a:ea typeface="+mn-ea"/>
                <a:cs typeface="+mn-cs"/>
              </a:rPr>
              <a:t>oportunidades de mejora </a:t>
            </a:r>
            <a:r>
              <a:rPr kumimoji="0" lang="es-MX" sz="1300" b="0" i="0" u="none" strike="noStrike" kern="0" cap="none" spc="0" normalizeH="0" baseline="0" noProof="0">
                <a:ln>
                  <a:noFill/>
                </a:ln>
                <a:solidFill>
                  <a:prstClr val="black"/>
                </a:solidFill>
                <a:effectLst/>
                <a:uLnTx/>
                <a:uFillTx/>
                <a:latin typeface="Montserrat Medium"/>
                <a:ea typeface="+mn-ea"/>
                <a:cs typeface="+mn-cs"/>
              </a:rPr>
              <a:t>que </a:t>
            </a:r>
            <a:r>
              <a:rPr kumimoji="0" lang="es-MX" sz="1300" b="1" i="0" u="none" strike="noStrike" kern="0" cap="none" spc="0" normalizeH="0" baseline="0" noProof="0">
                <a:ln>
                  <a:noFill/>
                </a:ln>
                <a:solidFill>
                  <a:prstClr val="black"/>
                </a:solidFill>
                <a:effectLst/>
                <a:uLnTx/>
                <a:uFillTx/>
                <a:latin typeface="Montserrat Medium"/>
                <a:ea typeface="+mn-ea"/>
                <a:cs typeface="+mn-cs"/>
              </a:rPr>
              <a:t>fortalezcan el proceso de liquidación de la Reserva del Seguro de Depósito</a:t>
            </a:r>
            <a:r>
              <a:rPr kumimoji="0" lang="es-MX" sz="1300" b="0" i="0" u="none" strike="noStrike" kern="0" cap="none" spc="0" normalizeH="0" baseline="0" noProof="0">
                <a:ln>
                  <a:noFill/>
                </a:ln>
                <a:solidFill>
                  <a:prstClr val="black"/>
                </a:solidFill>
                <a:effectLst/>
                <a:uLnTx/>
                <a:uFillTx/>
                <a:latin typeface="Montserrat Medium"/>
                <a:ea typeface="+mn-ea"/>
                <a:cs typeface="+mn-cs"/>
              </a:rPr>
              <a:t>.</a:t>
            </a:r>
          </a:p>
        </p:txBody>
      </p:sp>
      <p:sp>
        <p:nvSpPr>
          <p:cNvPr id="49" name="Freeform 70">
            <a:extLst>
              <a:ext uri="{FF2B5EF4-FFF2-40B4-BE49-F238E27FC236}">
                <a16:creationId xmlns:a16="http://schemas.microsoft.com/office/drawing/2014/main" id="{6561FA22-5E7F-F740-C56E-995330185BBA}"/>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0" name="Freeform 51">
            <a:extLst>
              <a:ext uri="{FF2B5EF4-FFF2-40B4-BE49-F238E27FC236}">
                <a16:creationId xmlns:a16="http://schemas.microsoft.com/office/drawing/2014/main" id="{6D20A09A-7DCD-F5E7-6AA3-DF097DF40B4E}"/>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305970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B28E93D6-80F7-FD2F-97A5-0D259F6C0DC1}"/>
              </a:ext>
            </a:extLst>
          </p:cNvPr>
          <p:cNvSpPr/>
          <p:nvPr/>
        </p:nvSpPr>
        <p:spPr>
          <a:xfrm>
            <a:off x="890973" y="2551918"/>
            <a:ext cx="10395891" cy="2998583"/>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177" name="Straight Connector 42">
            <a:extLst>
              <a:ext uri="{FF2B5EF4-FFF2-40B4-BE49-F238E27FC236}">
                <a16:creationId xmlns:a16="http://schemas.microsoft.com/office/drawing/2014/main" id="{041A58D2-D68E-E521-79FF-C51B9EEF9EF6}"/>
              </a:ext>
            </a:extLst>
          </p:cNvPr>
          <p:cNvCxnSpPr>
            <a:cxnSpLocks/>
          </p:cNvCxnSpPr>
          <p:nvPr/>
        </p:nvCxnSpPr>
        <p:spPr>
          <a:xfrm>
            <a:off x="978941" y="3062147"/>
            <a:ext cx="10260000" cy="0"/>
          </a:xfrm>
          <a:prstGeom prst="line">
            <a:avLst/>
          </a:prstGeom>
          <a:noFill/>
          <a:ln w="12700" cap="flat" cmpd="sng" algn="ctr">
            <a:solidFill>
              <a:sysClr val="window" lastClr="FFFFFF">
                <a:lumMod val="85000"/>
              </a:sysClr>
            </a:solidFill>
            <a:prstDash val="solid"/>
            <a:miter lim="800000"/>
          </a:ln>
          <a:effectLst/>
        </p:spPr>
      </p:cxnSp>
      <p:cxnSp>
        <p:nvCxnSpPr>
          <p:cNvPr id="178" name="Straight Connector 42">
            <a:extLst>
              <a:ext uri="{FF2B5EF4-FFF2-40B4-BE49-F238E27FC236}">
                <a16:creationId xmlns:a16="http://schemas.microsoft.com/office/drawing/2014/main" id="{A56E605B-2BBA-4DDD-6AF8-C31F4F54FEB0}"/>
              </a:ext>
            </a:extLst>
          </p:cNvPr>
          <p:cNvCxnSpPr>
            <a:cxnSpLocks/>
          </p:cNvCxnSpPr>
          <p:nvPr/>
        </p:nvCxnSpPr>
        <p:spPr>
          <a:xfrm>
            <a:off x="978941" y="3542722"/>
            <a:ext cx="10260000" cy="0"/>
          </a:xfrm>
          <a:prstGeom prst="line">
            <a:avLst/>
          </a:prstGeom>
          <a:noFill/>
          <a:ln w="12700" cap="flat" cmpd="sng" algn="ctr">
            <a:solidFill>
              <a:sysClr val="window" lastClr="FFFFFF">
                <a:lumMod val="85000"/>
              </a:sysClr>
            </a:solidFill>
            <a:prstDash val="solid"/>
            <a:miter lim="800000"/>
          </a:ln>
          <a:effectLst/>
        </p:spPr>
      </p:cxnSp>
      <p:cxnSp>
        <p:nvCxnSpPr>
          <p:cNvPr id="179" name="Straight Connector 42">
            <a:extLst>
              <a:ext uri="{FF2B5EF4-FFF2-40B4-BE49-F238E27FC236}">
                <a16:creationId xmlns:a16="http://schemas.microsoft.com/office/drawing/2014/main" id="{766AF264-1932-09E9-0E46-969690C57867}"/>
              </a:ext>
            </a:extLst>
          </p:cNvPr>
          <p:cNvCxnSpPr>
            <a:cxnSpLocks/>
          </p:cNvCxnSpPr>
          <p:nvPr/>
        </p:nvCxnSpPr>
        <p:spPr>
          <a:xfrm>
            <a:off x="978941" y="4036282"/>
            <a:ext cx="10260000" cy="0"/>
          </a:xfrm>
          <a:prstGeom prst="line">
            <a:avLst/>
          </a:prstGeom>
          <a:noFill/>
          <a:ln w="12700" cap="flat" cmpd="sng" algn="ctr">
            <a:solidFill>
              <a:sysClr val="window" lastClr="FFFFFF">
                <a:lumMod val="85000"/>
              </a:sysClr>
            </a:solidFill>
            <a:prstDash val="solid"/>
            <a:miter lim="800000"/>
          </a:ln>
          <a:effectLst/>
        </p:spPr>
      </p:cxnSp>
      <p:cxnSp>
        <p:nvCxnSpPr>
          <p:cNvPr id="180" name="Straight Connector 42">
            <a:extLst>
              <a:ext uri="{FF2B5EF4-FFF2-40B4-BE49-F238E27FC236}">
                <a16:creationId xmlns:a16="http://schemas.microsoft.com/office/drawing/2014/main" id="{68375D93-2442-8445-3FAF-C4051DA16E31}"/>
              </a:ext>
            </a:extLst>
          </p:cNvPr>
          <p:cNvCxnSpPr>
            <a:cxnSpLocks/>
          </p:cNvCxnSpPr>
          <p:nvPr/>
        </p:nvCxnSpPr>
        <p:spPr>
          <a:xfrm>
            <a:off x="968655" y="5108466"/>
            <a:ext cx="10260000" cy="0"/>
          </a:xfrm>
          <a:prstGeom prst="line">
            <a:avLst/>
          </a:prstGeom>
          <a:noFill/>
          <a:ln w="12700" cap="flat" cmpd="sng" algn="ctr">
            <a:solidFill>
              <a:sysClr val="window" lastClr="FFFFFF">
                <a:lumMod val="85000"/>
              </a:sysClr>
            </a:solidFill>
            <a:prstDash val="solid"/>
            <a:miter lim="800000"/>
          </a:ln>
          <a:effectLst/>
        </p:spPr>
      </p:cxnSp>
      <p:cxnSp>
        <p:nvCxnSpPr>
          <p:cNvPr id="181" name="Straight Connector 42">
            <a:extLst>
              <a:ext uri="{FF2B5EF4-FFF2-40B4-BE49-F238E27FC236}">
                <a16:creationId xmlns:a16="http://schemas.microsoft.com/office/drawing/2014/main" id="{8BC8B3E2-415D-9AD7-B811-199107E6AB38}"/>
              </a:ext>
            </a:extLst>
          </p:cNvPr>
          <p:cNvCxnSpPr>
            <a:cxnSpLocks/>
          </p:cNvCxnSpPr>
          <p:nvPr/>
        </p:nvCxnSpPr>
        <p:spPr>
          <a:xfrm>
            <a:off x="8560371" y="2647561"/>
            <a:ext cx="0" cy="2880000"/>
          </a:xfrm>
          <a:prstGeom prst="line">
            <a:avLst/>
          </a:prstGeom>
          <a:noFill/>
          <a:ln w="12700" cap="flat" cmpd="sng" algn="ctr">
            <a:solidFill>
              <a:sysClr val="window" lastClr="FFFFFF">
                <a:lumMod val="65000"/>
              </a:sysClr>
            </a:solidFill>
            <a:prstDash val="dash"/>
            <a:miter lim="800000"/>
          </a:ln>
          <a:effectLst/>
        </p:spPr>
      </p:cxnSp>
      <p:cxnSp>
        <p:nvCxnSpPr>
          <p:cNvPr id="182" name="Straight Connector 42">
            <a:extLst>
              <a:ext uri="{FF2B5EF4-FFF2-40B4-BE49-F238E27FC236}">
                <a16:creationId xmlns:a16="http://schemas.microsoft.com/office/drawing/2014/main" id="{C2E45FFA-A87A-4E38-047A-B374EEFC7CD6}"/>
              </a:ext>
            </a:extLst>
          </p:cNvPr>
          <p:cNvCxnSpPr>
            <a:cxnSpLocks/>
          </p:cNvCxnSpPr>
          <p:nvPr/>
        </p:nvCxnSpPr>
        <p:spPr>
          <a:xfrm>
            <a:off x="9242810" y="2647561"/>
            <a:ext cx="0" cy="2880000"/>
          </a:xfrm>
          <a:prstGeom prst="line">
            <a:avLst/>
          </a:prstGeom>
          <a:noFill/>
          <a:ln w="12700" cap="flat" cmpd="sng" algn="ctr">
            <a:solidFill>
              <a:sysClr val="window" lastClr="FFFFFF">
                <a:lumMod val="65000"/>
              </a:sysClr>
            </a:solidFill>
            <a:prstDash val="dash"/>
            <a:miter lim="800000"/>
          </a:ln>
          <a:effectLst/>
        </p:spPr>
      </p:cxnSp>
      <p:cxnSp>
        <p:nvCxnSpPr>
          <p:cNvPr id="183" name="Straight Connector 42">
            <a:extLst>
              <a:ext uri="{FF2B5EF4-FFF2-40B4-BE49-F238E27FC236}">
                <a16:creationId xmlns:a16="http://schemas.microsoft.com/office/drawing/2014/main" id="{013BAA26-295D-A00E-387C-97665E4ACE70}"/>
              </a:ext>
            </a:extLst>
          </p:cNvPr>
          <p:cNvCxnSpPr>
            <a:cxnSpLocks/>
          </p:cNvCxnSpPr>
          <p:nvPr/>
        </p:nvCxnSpPr>
        <p:spPr>
          <a:xfrm>
            <a:off x="10640004" y="2647561"/>
            <a:ext cx="0" cy="2880000"/>
          </a:xfrm>
          <a:prstGeom prst="line">
            <a:avLst/>
          </a:prstGeom>
          <a:noFill/>
          <a:ln w="12700" cap="flat" cmpd="sng" algn="ctr">
            <a:solidFill>
              <a:sysClr val="window" lastClr="FFFFFF">
                <a:lumMod val="65000"/>
              </a:sysClr>
            </a:solidFill>
            <a:prstDash val="dash"/>
            <a:miter lim="800000"/>
          </a:ln>
          <a:effectLst/>
        </p:spPr>
      </p:cxnSp>
      <p:cxnSp>
        <p:nvCxnSpPr>
          <p:cNvPr id="184" name="Straight Connector 42">
            <a:extLst>
              <a:ext uri="{FF2B5EF4-FFF2-40B4-BE49-F238E27FC236}">
                <a16:creationId xmlns:a16="http://schemas.microsoft.com/office/drawing/2014/main" id="{5B845AB9-0D57-79BE-053A-7059FC516B8F}"/>
              </a:ext>
            </a:extLst>
          </p:cNvPr>
          <p:cNvCxnSpPr>
            <a:cxnSpLocks/>
          </p:cNvCxnSpPr>
          <p:nvPr/>
        </p:nvCxnSpPr>
        <p:spPr>
          <a:xfrm>
            <a:off x="7888568" y="2647561"/>
            <a:ext cx="0" cy="2880000"/>
          </a:xfrm>
          <a:prstGeom prst="line">
            <a:avLst/>
          </a:prstGeom>
          <a:noFill/>
          <a:ln w="12700" cap="flat" cmpd="sng" algn="ctr">
            <a:solidFill>
              <a:sysClr val="window" lastClr="FFFFFF">
                <a:lumMod val="50000"/>
              </a:sysClr>
            </a:solidFill>
            <a:prstDash val="dash"/>
            <a:miter lim="800000"/>
          </a:ln>
          <a:effectLst/>
        </p:spPr>
      </p:cxnSp>
      <p:cxnSp>
        <p:nvCxnSpPr>
          <p:cNvPr id="185" name="Straight Connector 42">
            <a:extLst>
              <a:ext uri="{FF2B5EF4-FFF2-40B4-BE49-F238E27FC236}">
                <a16:creationId xmlns:a16="http://schemas.microsoft.com/office/drawing/2014/main" id="{3201D41F-5C43-2F40-D5F9-AFDFB4785D13}"/>
              </a:ext>
            </a:extLst>
          </p:cNvPr>
          <p:cNvCxnSpPr>
            <a:cxnSpLocks/>
          </p:cNvCxnSpPr>
          <p:nvPr/>
        </p:nvCxnSpPr>
        <p:spPr>
          <a:xfrm>
            <a:off x="9925249" y="2647561"/>
            <a:ext cx="0" cy="2880000"/>
          </a:xfrm>
          <a:prstGeom prst="line">
            <a:avLst/>
          </a:prstGeom>
          <a:noFill/>
          <a:ln w="12700" cap="flat" cmpd="sng" algn="ctr">
            <a:solidFill>
              <a:sysClr val="window" lastClr="FFFFFF">
                <a:lumMod val="65000"/>
              </a:sysClr>
            </a:solidFill>
            <a:prstDash val="dash"/>
            <a:miter lim="800000"/>
          </a:ln>
          <a:effectLst/>
        </p:spPr>
      </p:cxnSp>
      <p:cxnSp>
        <p:nvCxnSpPr>
          <p:cNvPr id="186" name="Straight Connector 42">
            <a:extLst>
              <a:ext uri="{FF2B5EF4-FFF2-40B4-BE49-F238E27FC236}">
                <a16:creationId xmlns:a16="http://schemas.microsoft.com/office/drawing/2014/main" id="{13B5F2DB-B549-4157-BCC1-CCCFE9D8EFD3}"/>
              </a:ext>
            </a:extLst>
          </p:cNvPr>
          <p:cNvCxnSpPr>
            <a:cxnSpLocks/>
          </p:cNvCxnSpPr>
          <p:nvPr/>
        </p:nvCxnSpPr>
        <p:spPr>
          <a:xfrm>
            <a:off x="8877130" y="2647561"/>
            <a:ext cx="0" cy="2880000"/>
          </a:xfrm>
          <a:prstGeom prst="line">
            <a:avLst/>
          </a:prstGeom>
          <a:noFill/>
          <a:ln w="12700" cap="flat" cmpd="sng" algn="ctr">
            <a:solidFill>
              <a:sysClr val="window" lastClr="FFFFFF">
                <a:lumMod val="85000"/>
              </a:sysClr>
            </a:solidFill>
            <a:prstDash val="dash"/>
            <a:miter lim="800000"/>
          </a:ln>
          <a:effectLst/>
        </p:spPr>
      </p:cxnSp>
      <p:cxnSp>
        <p:nvCxnSpPr>
          <p:cNvPr id="187" name="Straight Connector 42">
            <a:extLst>
              <a:ext uri="{FF2B5EF4-FFF2-40B4-BE49-F238E27FC236}">
                <a16:creationId xmlns:a16="http://schemas.microsoft.com/office/drawing/2014/main" id="{4CD53EC4-4F58-C75D-F2BD-F3E458D2F1A5}"/>
              </a:ext>
            </a:extLst>
          </p:cNvPr>
          <p:cNvCxnSpPr>
            <a:cxnSpLocks/>
          </p:cNvCxnSpPr>
          <p:nvPr/>
        </p:nvCxnSpPr>
        <p:spPr>
          <a:xfrm>
            <a:off x="9559569" y="2647561"/>
            <a:ext cx="0" cy="2880000"/>
          </a:xfrm>
          <a:prstGeom prst="line">
            <a:avLst/>
          </a:prstGeom>
          <a:noFill/>
          <a:ln w="12700" cap="flat" cmpd="sng" algn="ctr">
            <a:solidFill>
              <a:sysClr val="window" lastClr="FFFFFF">
                <a:lumMod val="85000"/>
              </a:sysClr>
            </a:solidFill>
            <a:prstDash val="dash"/>
            <a:miter lim="800000"/>
          </a:ln>
          <a:effectLst/>
        </p:spPr>
      </p:cxnSp>
      <p:cxnSp>
        <p:nvCxnSpPr>
          <p:cNvPr id="188" name="Straight Connector 42">
            <a:extLst>
              <a:ext uri="{FF2B5EF4-FFF2-40B4-BE49-F238E27FC236}">
                <a16:creationId xmlns:a16="http://schemas.microsoft.com/office/drawing/2014/main" id="{BFC438BA-2283-B152-0772-1AFA2AD7A10A}"/>
              </a:ext>
            </a:extLst>
          </p:cNvPr>
          <p:cNvCxnSpPr>
            <a:cxnSpLocks/>
          </p:cNvCxnSpPr>
          <p:nvPr/>
        </p:nvCxnSpPr>
        <p:spPr>
          <a:xfrm>
            <a:off x="10980966" y="2647561"/>
            <a:ext cx="0" cy="2880000"/>
          </a:xfrm>
          <a:prstGeom prst="line">
            <a:avLst/>
          </a:prstGeom>
          <a:noFill/>
          <a:ln w="12700" cap="flat" cmpd="sng" algn="ctr">
            <a:solidFill>
              <a:sysClr val="window" lastClr="FFFFFF">
                <a:lumMod val="85000"/>
              </a:sysClr>
            </a:solidFill>
            <a:prstDash val="dash"/>
            <a:miter lim="800000"/>
          </a:ln>
          <a:effectLst/>
        </p:spPr>
      </p:cxnSp>
      <p:cxnSp>
        <p:nvCxnSpPr>
          <p:cNvPr id="189" name="Straight Connector 42">
            <a:extLst>
              <a:ext uri="{FF2B5EF4-FFF2-40B4-BE49-F238E27FC236}">
                <a16:creationId xmlns:a16="http://schemas.microsoft.com/office/drawing/2014/main" id="{0EF18C23-0160-1827-BF8B-BFFD5A5C6E39}"/>
              </a:ext>
            </a:extLst>
          </p:cNvPr>
          <p:cNvCxnSpPr>
            <a:cxnSpLocks/>
          </p:cNvCxnSpPr>
          <p:nvPr/>
        </p:nvCxnSpPr>
        <p:spPr>
          <a:xfrm>
            <a:off x="8237223" y="2647561"/>
            <a:ext cx="0" cy="2880000"/>
          </a:xfrm>
          <a:prstGeom prst="line">
            <a:avLst/>
          </a:prstGeom>
          <a:noFill/>
          <a:ln w="12700" cap="flat" cmpd="sng" algn="ctr">
            <a:solidFill>
              <a:sysClr val="window" lastClr="FFFFFF">
                <a:lumMod val="85000"/>
              </a:sysClr>
            </a:solidFill>
            <a:prstDash val="dash"/>
            <a:miter lim="800000"/>
          </a:ln>
          <a:effectLst/>
        </p:spPr>
      </p:cxnSp>
      <p:cxnSp>
        <p:nvCxnSpPr>
          <p:cNvPr id="190" name="Straight Connector 42">
            <a:extLst>
              <a:ext uri="{FF2B5EF4-FFF2-40B4-BE49-F238E27FC236}">
                <a16:creationId xmlns:a16="http://schemas.microsoft.com/office/drawing/2014/main" id="{87901BA1-0B3B-8145-5DCD-5D6B94A358B9}"/>
              </a:ext>
            </a:extLst>
          </p:cNvPr>
          <p:cNvCxnSpPr>
            <a:cxnSpLocks/>
          </p:cNvCxnSpPr>
          <p:nvPr/>
        </p:nvCxnSpPr>
        <p:spPr>
          <a:xfrm>
            <a:off x="10292476" y="2647561"/>
            <a:ext cx="0" cy="2880000"/>
          </a:xfrm>
          <a:prstGeom prst="line">
            <a:avLst/>
          </a:prstGeom>
          <a:noFill/>
          <a:ln w="12700" cap="flat" cmpd="sng" algn="ctr">
            <a:solidFill>
              <a:sysClr val="window" lastClr="FFFFFF">
                <a:lumMod val="85000"/>
              </a:sysClr>
            </a:solidFill>
            <a:prstDash val="dash"/>
            <a:miter lim="800000"/>
          </a:ln>
          <a:effectLst/>
        </p:spPr>
      </p:cxnSp>
      <p:sp>
        <p:nvSpPr>
          <p:cNvPr id="191" name="CuadroTexto 190">
            <a:extLst>
              <a:ext uri="{FF2B5EF4-FFF2-40B4-BE49-F238E27FC236}">
                <a16:creationId xmlns:a16="http://schemas.microsoft.com/office/drawing/2014/main" id="{45770495-C37D-BFE1-97A8-93F31DDBADFE}"/>
              </a:ext>
            </a:extLst>
          </p:cNvPr>
          <p:cNvSpPr txBox="1"/>
          <p:nvPr/>
        </p:nvSpPr>
        <p:spPr>
          <a:xfrm>
            <a:off x="1525754" y="2600755"/>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Realización del diagnóstico de comunicación interna y externa</a:t>
            </a:r>
          </a:p>
        </p:txBody>
      </p:sp>
      <p:sp>
        <p:nvSpPr>
          <p:cNvPr id="192" name="CuadroTexto 191">
            <a:extLst>
              <a:ext uri="{FF2B5EF4-FFF2-40B4-BE49-F238E27FC236}">
                <a16:creationId xmlns:a16="http://schemas.microsoft.com/office/drawing/2014/main" id="{37CEBFF2-F3F0-D4CB-DF5A-2B7199FE9A33}"/>
              </a:ext>
            </a:extLst>
          </p:cNvPr>
          <p:cNvSpPr txBox="1"/>
          <p:nvPr/>
        </p:nvSpPr>
        <p:spPr>
          <a:xfrm>
            <a:off x="1511390" y="3100514"/>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Definición e implementación de la estrategia de comunicación y posicionamiento</a:t>
            </a:r>
          </a:p>
        </p:txBody>
      </p:sp>
      <p:sp>
        <p:nvSpPr>
          <p:cNvPr id="193" name="CuadroTexto 192">
            <a:extLst>
              <a:ext uri="{FF2B5EF4-FFF2-40B4-BE49-F238E27FC236}">
                <a16:creationId xmlns:a16="http://schemas.microsoft.com/office/drawing/2014/main" id="{1F36BB4C-5BE0-9497-6246-5858EF90F463}"/>
              </a:ext>
            </a:extLst>
          </p:cNvPr>
          <p:cNvSpPr txBox="1"/>
          <p:nvPr/>
        </p:nvSpPr>
        <p:spPr>
          <a:xfrm>
            <a:off x="1525754" y="3597937"/>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Formación de voceros y capacitadores para el público externo</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94" name="CuadroTexto 193">
            <a:extLst>
              <a:ext uri="{FF2B5EF4-FFF2-40B4-BE49-F238E27FC236}">
                <a16:creationId xmlns:a16="http://schemas.microsoft.com/office/drawing/2014/main" id="{F6DFB34F-006E-7D11-C03C-C114E8856F2B}"/>
              </a:ext>
            </a:extLst>
          </p:cNvPr>
          <p:cNvSpPr txBox="1"/>
          <p:nvPr/>
        </p:nvSpPr>
        <p:spPr>
          <a:xfrm>
            <a:off x="1517267" y="4105463"/>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i="0" u="none" strike="noStrike" kern="0" cap="none" spc="0" normalizeH="0" baseline="0" noProof="0">
                <a:ln>
                  <a:noFill/>
                </a:ln>
                <a:solidFill>
                  <a:schemeClr val="tx1"/>
                </a:solidFill>
                <a:effectLst/>
                <a:uLnTx/>
                <a:uFillTx/>
                <a:latin typeface="Montserrat Medium"/>
              </a:rPr>
              <a:t>Desarrollo del protocolo de comunicaciones en crisis</a:t>
            </a:r>
          </a:p>
        </p:txBody>
      </p:sp>
      <p:cxnSp>
        <p:nvCxnSpPr>
          <p:cNvPr id="196" name="Straight Connector 42">
            <a:extLst>
              <a:ext uri="{FF2B5EF4-FFF2-40B4-BE49-F238E27FC236}">
                <a16:creationId xmlns:a16="http://schemas.microsoft.com/office/drawing/2014/main" id="{5F7A66D4-80C8-FACE-724A-A24729FA38EF}"/>
              </a:ext>
            </a:extLst>
          </p:cNvPr>
          <p:cNvCxnSpPr>
            <a:cxnSpLocks/>
          </p:cNvCxnSpPr>
          <p:nvPr/>
        </p:nvCxnSpPr>
        <p:spPr>
          <a:xfrm>
            <a:off x="978941" y="4599749"/>
            <a:ext cx="10260000" cy="0"/>
          </a:xfrm>
          <a:prstGeom prst="line">
            <a:avLst/>
          </a:prstGeom>
          <a:noFill/>
          <a:ln w="12700" cap="flat" cmpd="sng" algn="ctr">
            <a:solidFill>
              <a:sysClr val="window" lastClr="FFFFFF">
                <a:lumMod val="85000"/>
              </a:sysClr>
            </a:solidFill>
            <a:prstDash val="solid"/>
            <a:miter lim="800000"/>
          </a:ln>
          <a:effectLst/>
        </p:spPr>
      </p:cxnSp>
      <p:sp>
        <p:nvSpPr>
          <p:cNvPr id="197" name="CuadroTexto 196">
            <a:extLst>
              <a:ext uri="{FF2B5EF4-FFF2-40B4-BE49-F238E27FC236}">
                <a16:creationId xmlns:a16="http://schemas.microsoft.com/office/drawing/2014/main" id="{A018E303-68C0-A3F7-B4DD-271AE5058957}"/>
              </a:ext>
            </a:extLst>
          </p:cNvPr>
          <p:cNvSpPr txBox="1"/>
          <p:nvPr/>
        </p:nvSpPr>
        <p:spPr>
          <a:xfrm>
            <a:off x="1525754" y="4616846"/>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Realización seguimiento y evaluación de la estrategia de comunicaciones</a:t>
            </a:r>
          </a:p>
        </p:txBody>
      </p:sp>
      <p:sp>
        <p:nvSpPr>
          <p:cNvPr id="198" name="CuadroTexto 197">
            <a:extLst>
              <a:ext uri="{FF2B5EF4-FFF2-40B4-BE49-F238E27FC236}">
                <a16:creationId xmlns:a16="http://schemas.microsoft.com/office/drawing/2014/main" id="{0E61E19A-3E4D-8B97-34F3-33580055005C}"/>
              </a:ext>
            </a:extLst>
          </p:cNvPr>
          <p:cNvSpPr txBox="1"/>
          <p:nvPr/>
        </p:nvSpPr>
        <p:spPr>
          <a:xfrm>
            <a:off x="1517267" y="5108466"/>
            <a:ext cx="4382855"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Rediseño y lanzamiento de la Página web</a:t>
            </a:r>
          </a:p>
        </p:txBody>
      </p:sp>
      <p:sp>
        <p:nvSpPr>
          <p:cNvPr id="201" name="Round Diagonal Corner Rectangle 4">
            <a:extLst>
              <a:ext uri="{FF2B5EF4-FFF2-40B4-BE49-F238E27FC236}">
                <a16:creationId xmlns:a16="http://schemas.microsoft.com/office/drawing/2014/main" id="{FAD96B0D-7F74-190F-C07F-9FC8134B1EA6}"/>
              </a:ext>
            </a:extLst>
          </p:cNvPr>
          <p:cNvSpPr/>
          <p:nvPr/>
        </p:nvSpPr>
        <p:spPr>
          <a:xfrm>
            <a:off x="890973" y="1360653"/>
            <a:ext cx="7259359" cy="649313"/>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203" name="Paralelogramo 202">
            <a:extLst>
              <a:ext uri="{FF2B5EF4-FFF2-40B4-BE49-F238E27FC236}">
                <a16:creationId xmlns:a16="http://schemas.microsoft.com/office/drawing/2014/main" id="{FB498AEC-124D-44C8-F197-36B9FB65CB5D}"/>
              </a:ext>
            </a:extLst>
          </p:cNvPr>
          <p:cNvSpPr/>
          <p:nvPr/>
        </p:nvSpPr>
        <p:spPr>
          <a:xfrm>
            <a:off x="854215" y="2089362"/>
            <a:ext cx="5083279"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600" kern="0">
                <a:solidFill>
                  <a:srgbClr val="F2F2F2">
                    <a:lumMod val="10000"/>
                  </a:srgbClr>
                </a:solidFill>
                <a:latin typeface="Montserrat Medium"/>
              </a:rPr>
              <a:t>Hitos</a:t>
            </a:r>
          </a:p>
        </p:txBody>
      </p:sp>
      <p:sp>
        <p:nvSpPr>
          <p:cNvPr id="204" name="Paralelogramo 203">
            <a:extLst>
              <a:ext uri="{FF2B5EF4-FFF2-40B4-BE49-F238E27FC236}">
                <a16:creationId xmlns:a16="http://schemas.microsoft.com/office/drawing/2014/main" id="{5AC8F12F-56DE-A041-E163-15B5C47A3AF4}"/>
              </a:ext>
            </a:extLst>
          </p:cNvPr>
          <p:cNvSpPr/>
          <p:nvPr/>
        </p:nvSpPr>
        <p:spPr>
          <a:xfrm>
            <a:off x="5982048" y="2098268"/>
            <a:ext cx="1830294"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600" kern="0">
                <a:solidFill>
                  <a:srgbClr val="F2F2F2">
                    <a:lumMod val="10000"/>
                  </a:srgbClr>
                </a:solidFill>
                <a:latin typeface="Montserrat Medium"/>
              </a:rPr>
              <a:t>Estado</a:t>
            </a:r>
            <a:endParaRPr lang="es-CO" sz="1600" kern="0">
              <a:solidFill>
                <a:srgbClr val="F2F2F2">
                  <a:lumMod val="10000"/>
                </a:srgbClr>
              </a:solidFill>
              <a:latin typeface="Montserrat Medium"/>
            </a:endParaRPr>
          </a:p>
        </p:txBody>
      </p:sp>
      <p:sp>
        <p:nvSpPr>
          <p:cNvPr id="205" name="Paralelogramo 204">
            <a:extLst>
              <a:ext uri="{FF2B5EF4-FFF2-40B4-BE49-F238E27FC236}">
                <a16:creationId xmlns:a16="http://schemas.microsoft.com/office/drawing/2014/main" id="{8047567E-AAAA-F0BB-74A9-BB15A36EE19D}"/>
              </a:ext>
            </a:extLst>
          </p:cNvPr>
          <p:cNvSpPr/>
          <p:nvPr/>
        </p:nvSpPr>
        <p:spPr>
          <a:xfrm>
            <a:off x="7865739" y="2107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2021</a:t>
            </a:r>
            <a:endParaRPr lang="es-CO" sz="1400" kern="0">
              <a:solidFill>
                <a:srgbClr val="F2F2F2">
                  <a:lumMod val="10000"/>
                </a:srgbClr>
              </a:solidFill>
              <a:latin typeface="Montserrat Medium"/>
            </a:endParaRPr>
          </a:p>
        </p:txBody>
      </p:sp>
      <p:sp>
        <p:nvSpPr>
          <p:cNvPr id="206" name="Paralelogramo 205">
            <a:extLst>
              <a:ext uri="{FF2B5EF4-FFF2-40B4-BE49-F238E27FC236}">
                <a16:creationId xmlns:a16="http://schemas.microsoft.com/office/drawing/2014/main" id="{C2422F05-C2D7-9199-2481-07B325DDAEEB}"/>
              </a:ext>
            </a:extLst>
          </p:cNvPr>
          <p:cNvSpPr/>
          <p:nvPr/>
        </p:nvSpPr>
        <p:spPr>
          <a:xfrm>
            <a:off x="8556197" y="2107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2022</a:t>
            </a:r>
            <a:endParaRPr lang="es-CO" sz="1400" kern="0">
              <a:solidFill>
                <a:srgbClr val="F2F2F2">
                  <a:lumMod val="10000"/>
                </a:srgbClr>
              </a:solidFill>
              <a:latin typeface="Montserrat Medium"/>
            </a:endParaRPr>
          </a:p>
        </p:txBody>
      </p:sp>
      <p:sp>
        <p:nvSpPr>
          <p:cNvPr id="207" name="Paralelogramo 206">
            <a:extLst>
              <a:ext uri="{FF2B5EF4-FFF2-40B4-BE49-F238E27FC236}">
                <a16:creationId xmlns:a16="http://schemas.microsoft.com/office/drawing/2014/main" id="{3F568599-D553-7BD5-3A12-F02A566F1331}"/>
              </a:ext>
            </a:extLst>
          </p:cNvPr>
          <p:cNvSpPr/>
          <p:nvPr/>
        </p:nvSpPr>
        <p:spPr>
          <a:xfrm>
            <a:off x="9234316" y="2107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2023</a:t>
            </a:r>
            <a:endParaRPr lang="es-CO" sz="1400" kern="0">
              <a:solidFill>
                <a:srgbClr val="F2F2F2">
                  <a:lumMod val="10000"/>
                </a:srgbClr>
              </a:solidFill>
              <a:latin typeface="Montserrat Medium"/>
            </a:endParaRPr>
          </a:p>
        </p:txBody>
      </p:sp>
      <p:sp>
        <p:nvSpPr>
          <p:cNvPr id="208" name="Paralelogramo 207">
            <a:extLst>
              <a:ext uri="{FF2B5EF4-FFF2-40B4-BE49-F238E27FC236}">
                <a16:creationId xmlns:a16="http://schemas.microsoft.com/office/drawing/2014/main" id="{0F89359B-400B-DF71-5592-4F3A87F17B70}"/>
              </a:ext>
            </a:extLst>
          </p:cNvPr>
          <p:cNvSpPr/>
          <p:nvPr/>
        </p:nvSpPr>
        <p:spPr>
          <a:xfrm>
            <a:off x="9924634" y="2107063"/>
            <a:ext cx="689281"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2024</a:t>
            </a:r>
            <a:endParaRPr lang="es-CO" sz="1400" kern="0">
              <a:solidFill>
                <a:srgbClr val="F2F2F2">
                  <a:lumMod val="10000"/>
                </a:srgbClr>
              </a:solidFill>
              <a:latin typeface="Montserrat Medium"/>
            </a:endParaRPr>
          </a:p>
        </p:txBody>
      </p:sp>
      <p:sp>
        <p:nvSpPr>
          <p:cNvPr id="209" name="Paralelogramo 208">
            <a:extLst>
              <a:ext uri="{FF2B5EF4-FFF2-40B4-BE49-F238E27FC236}">
                <a16:creationId xmlns:a16="http://schemas.microsoft.com/office/drawing/2014/main" id="{F818040F-7CA1-AD69-E3F8-5810925B0F7E}"/>
              </a:ext>
            </a:extLst>
          </p:cNvPr>
          <p:cNvSpPr/>
          <p:nvPr/>
        </p:nvSpPr>
        <p:spPr>
          <a:xfrm>
            <a:off x="10651829" y="2107063"/>
            <a:ext cx="665780"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srgbClr val="F2F2F2">
                    <a:lumMod val="10000"/>
                  </a:srgbClr>
                </a:solidFill>
                <a:latin typeface="Montserrat Medium"/>
              </a:rPr>
              <a:t>2025</a:t>
            </a:r>
            <a:endParaRPr lang="es-CO" sz="1400" kern="0">
              <a:solidFill>
                <a:srgbClr val="F2F2F2">
                  <a:lumMod val="10000"/>
                </a:srgbClr>
              </a:solidFill>
              <a:latin typeface="Montserrat Medium"/>
            </a:endParaRPr>
          </a:p>
        </p:txBody>
      </p:sp>
      <p:sp>
        <p:nvSpPr>
          <p:cNvPr id="210" name="Rectángulo 209">
            <a:extLst>
              <a:ext uri="{FF2B5EF4-FFF2-40B4-BE49-F238E27FC236}">
                <a16:creationId xmlns:a16="http://schemas.microsoft.com/office/drawing/2014/main" id="{73AC6863-10D3-6A0C-214F-A19061A000DB}"/>
              </a:ext>
            </a:extLst>
          </p:cNvPr>
          <p:cNvSpPr/>
          <p:nvPr/>
        </p:nvSpPr>
        <p:spPr>
          <a:xfrm>
            <a:off x="2498439" y="1706844"/>
            <a:ext cx="4644364" cy="276313"/>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s-CO" sz="1100" kern="0">
                <a:solidFill>
                  <a:prstClr val="black"/>
                </a:solidFill>
                <a:latin typeface="Montserrat Medium"/>
                <a:ea typeface="Roboto Light" panose="02000000000000000000" pitchFamily="2" charset="0"/>
                <a:cs typeface="Myanmar Text" panose="020B0604020202020204" pitchFamily="34" charset="0"/>
              </a:rPr>
              <a:t>Líder: Jefe de Comunicaciones y Relaciones Corporativas</a:t>
            </a:r>
          </a:p>
        </p:txBody>
      </p:sp>
      <p:sp>
        <p:nvSpPr>
          <p:cNvPr id="211" name="CuadroTexto 6">
            <a:extLst>
              <a:ext uri="{FF2B5EF4-FFF2-40B4-BE49-F238E27FC236}">
                <a16:creationId xmlns:a16="http://schemas.microsoft.com/office/drawing/2014/main" id="{2A6233D9-6337-633F-C14E-78195CEB4A34}"/>
              </a:ext>
            </a:extLst>
          </p:cNvPr>
          <p:cNvSpPr txBox="1"/>
          <p:nvPr/>
        </p:nvSpPr>
        <p:spPr>
          <a:xfrm rot="4">
            <a:off x="1334416" y="1421141"/>
            <a:ext cx="6956584" cy="2837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srgbClr val="000000"/>
                </a:solidFill>
                <a:effectLst/>
                <a:uLnTx/>
                <a:uFillTx/>
                <a:latin typeface="Montserrat Medium"/>
              </a:rPr>
              <a:t>Fortalecimiento de la estrategia de comunicación del Fondo</a:t>
            </a:r>
          </a:p>
        </p:txBody>
      </p:sp>
      <p:sp>
        <p:nvSpPr>
          <p:cNvPr id="212" name="Paralelogramo 211">
            <a:extLst>
              <a:ext uri="{FF2B5EF4-FFF2-40B4-BE49-F238E27FC236}">
                <a16:creationId xmlns:a16="http://schemas.microsoft.com/office/drawing/2014/main" id="{F20068B8-3C7B-1A78-5662-CA20ADBD8F7F}"/>
              </a:ext>
            </a:extLst>
          </p:cNvPr>
          <p:cNvSpPr/>
          <p:nvPr/>
        </p:nvSpPr>
        <p:spPr>
          <a:xfrm>
            <a:off x="8187588" y="1359036"/>
            <a:ext cx="3076417" cy="336814"/>
          </a:xfrm>
          <a:prstGeom prst="parallelogram">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213" name="TextBox 2">
            <a:extLst>
              <a:ext uri="{FF2B5EF4-FFF2-40B4-BE49-F238E27FC236}">
                <a16:creationId xmlns:a16="http://schemas.microsoft.com/office/drawing/2014/main" id="{20A3CD47-BDC9-D80C-C51B-5512CF9CBAD7}"/>
              </a:ext>
            </a:extLst>
          </p:cNvPr>
          <p:cNvSpPr txBox="1"/>
          <p:nvPr/>
        </p:nvSpPr>
        <p:spPr>
          <a:xfrm>
            <a:off x="8284250" y="1433264"/>
            <a:ext cx="1225930" cy="215965"/>
          </a:xfrm>
          <a:prstGeom prst="rect">
            <a:avLst/>
          </a:prstGeom>
          <a:solidFill>
            <a:srgbClr val="FFE00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2F2F2">
                    <a:lumMod val="10000"/>
                  </a:srgbClr>
                </a:solidFill>
                <a:effectLst/>
                <a:uLnTx/>
                <a:uFillTx/>
                <a:latin typeface="Montserrat Medium"/>
              </a:rPr>
              <a:t>% ESPERADO</a:t>
            </a:r>
          </a:p>
        </p:txBody>
      </p:sp>
      <p:sp>
        <p:nvSpPr>
          <p:cNvPr id="214" name="TextBox 2">
            <a:extLst>
              <a:ext uri="{FF2B5EF4-FFF2-40B4-BE49-F238E27FC236}">
                <a16:creationId xmlns:a16="http://schemas.microsoft.com/office/drawing/2014/main" id="{877E450B-9369-1D89-2E32-C5A58037EFE1}"/>
              </a:ext>
            </a:extLst>
          </p:cNvPr>
          <p:cNvSpPr txBox="1"/>
          <p:nvPr/>
        </p:nvSpPr>
        <p:spPr>
          <a:xfrm>
            <a:off x="9795686" y="1430095"/>
            <a:ext cx="1368539" cy="215965"/>
          </a:xfrm>
          <a:prstGeom prst="rect">
            <a:avLst/>
          </a:prstGeom>
          <a:solidFill>
            <a:srgbClr val="FFE00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2F2F2">
                    <a:lumMod val="10000"/>
                  </a:srgbClr>
                </a:solidFill>
                <a:effectLst/>
                <a:uLnTx/>
                <a:uFillTx/>
                <a:latin typeface="Montserrat Medium"/>
              </a:rPr>
              <a:t>% COMPLETADO</a:t>
            </a:r>
          </a:p>
        </p:txBody>
      </p:sp>
      <p:cxnSp>
        <p:nvCxnSpPr>
          <p:cNvPr id="215" name="Conector recto 214">
            <a:extLst>
              <a:ext uri="{FF2B5EF4-FFF2-40B4-BE49-F238E27FC236}">
                <a16:creationId xmlns:a16="http://schemas.microsoft.com/office/drawing/2014/main" id="{B6F90F71-5374-B874-4B56-34F692F68AE0}"/>
              </a:ext>
            </a:extLst>
          </p:cNvPr>
          <p:cNvCxnSpPr>
            <a:cxnSpLocks/>
          </p:cNvCxnSpPr>
          <p:nvPr/>
        </p:nvCxnSpPr>
        <p:spPr>
          <a:xfrm>
            <a:off x="9710952" y="1386408"/>
            <a:ext cx="0" cy="282941"/>
          </a:xfrm>
          <a:prstGeom prst="line">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cxnSp>
      <p:sp>
        <p:nvSpPr>
          <p:cNvPr id="216" name="Rectangle 17">
            <a:extLst>
              <a:ext uri="{FF2B5EF4-FFF2-40B4-BE49-F238E27FC236}">
                <a16:creationId xmlns:a16="http://schemas.microsoft.com/office/drawing/2014/main" id="{C34B2F73-A559-BD0C-FA8C-505A6677B74F}"/>
              </a:ext>
            </a:extLst>
          </p:cNvPr>
          <p:cNvSpPr/>
          <p:nvPr/>
        </p:nvSpPr>
        <p:spPr>
          <a:xfrm>
            <a:off x="8212500" y="1741925"/>
            <a:ext cx="2951726" cy="288000"/>
          </a:xfrm>
          <a:prstGeom prst="rect">
            <a:avLst/>
          </a:prstGeom>
          <a:solidFill>
            <a:schemeClr val="bg1">
              <a:lumMod val="95000"/>
            </a:schemeClr>
          </a:solidFill>
          <a:ln w="12700" cap="flat" cmpd="sng" algn="ctr">
            <a:solidFill>
              <a:srgbClr val="FFE003"/>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Montserrat Medium"/>
            </a:endParaRPr>
          </a:p>
        </p:txBody>
      </p:sp>
      <p:cxnSp>
        <p:nvCxnSpPr>
          <p:cNvPr id="217" name="Conector recto 216">
            <a:extLst>
              <a:ext uri="{FF2B5EF4-FFF2-40B4-BE49-F238E27FC236}">
                <a16:creationId xmlns:a16="http://schemas.microsoft.com/office/drawing/2014/main" id="{A26688CB-7458-96E3-08B9-E22668BBFD2A}"/>
              </a:ext>
            </a:extLst>
          </p:cNvPr>
          <p:cNvCxnSpPr>
            <a:cxnSpLocks/>
          </p:cNvCxnSpPr>
          <p:nvPr/>
        </p:nvCxnSpPr>
        <p:spPr>
          <a:xfrm>
            <a:off x="9710952" y="1741925"/>
            <a:ext cx="0" cy="282941"/>
          </a:xfrm>
          <a:prstGeom prst="line">
            <a:avLst/>
          </a:prstGeom>
          <a:solidFill>
            <a:srgbClr val="FFE003"/>
          </a:solidFill>
          <a:ln w="12700" cap="flat" cmpd="sng" algn="ctr">
            <a:noFill/>
            <a:prstDash val="solid"/>
            <a:miter lim="800000"/>
          </a:ln>
          <a:effectLst>
            <a:outerShdw blurRad="50800" dist="38100" dir="2700000" algn="tl" rotWithShape="0">
              <a:prstClr val="black">
                <a:alpha val="40000"/>
              </a:prstClr>
            </a:outerShdw>
          </a:effectLst>
        </p:spPr>
      </p:cxnSp>
      <p:sp>
        <p:nvSpPr>
          <p:cNvPr id="218" name="Subtitle 2">
            <a:extLst>
              <a:ext uri="{FF2B5EF4-FFF2-40B4-BE49-F238E27FC236}">
                <a16:creationId xmlns:a16="http://schemas.microsoft.com/office/drawing/2014/main" id="{F54AD756-3774-37E0-55ED-1AD4871F6E8B}"/>
              </a:ext>
            </a:extLst>
          </p:cNvPr>
          <p:cNvSpPr txBox="1"/>
          <p:nvPr/>
        </p:nvSpPr>
        <p:spPr>
          <a:xfrm>
            <a:off x="8637122" y="1744107"/>
            <a:ext cx="760997" cy="2879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100%</a:t>
            </a:r>
          </a:p>
        </p:txBody>
      </p:sp>
      <p:sp>
        <p:nvSpPr>
          <p:cNvPr id="219" name="Subtitle 2">
            <a:extLst>
              <a:ext uri="{FF2B5EF4-FFF2-40B4-BE49-F238E27FC236}">
                <a16:creationId xmlns:a16="http://schemas.microsoft.com/office/drawing/2014/main" id="{25F42BA5-385F-3FE2-1C16-6C01BF34F239}"/>
              </a:ext>
            </a:extLst>
          </p:cNvPr>
          <p:cNvSpPr txBox="1"/>
          <p:nvPr/>
        </p:nvSpPr>
        <p:spPr>
          <a:xfrm>
            <a:off x="10032550" y="1760014"/>
            <a:ext cx="760996" cy="28795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100%</a:t>
            </a:r>
          </a:p>
        </p:txBody>
      </p:sp>
      <p:sp>
        <p:nvSpPr>
          <p:cNvPr id="226" name="Paralelogramo 225">
            <a:extLst>
              <a:ext uri="{FF2B5EF4-FFF2-40B4-BE49-F238E27FC236}">
                <a16:creationId xmlns:a16="http://schemas.microsoft.com/office/drawing/2014/main" id="{DD55D920-C4CC-3F95-9102-899B1D1C81DB}"/>
              </a:ext>
            </a:extLst>
          </p:cNvPr>
          <p:cNvSpPr/>
          <p:nvPr/>
        </p:nvSpPr>
        <p:spPr>
          <a:xfrm>
            <a:off x="1151875" y="2651756"/>
            <a:ext cx="300565" cy="273197"/>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227" name="Paralelogramo 226">
            <a:extLst>
              <a:ext uri="{FF2B5EF4-FFF2-40B4-BE49-F238E27FC236}">
                <a16:creationId xmlns:a16="http://schemas.microsoft.com/office/drawing/2014/main" id="{EFA96310-759A-5015-65D6-F631BA5E8C3E}"/>
              </a:ext>
            </a:extLst>
          </p:cNvPr>
          <p:cNvSpPr/>
          <p:nvPr/>
        </p:nvSpPr>
        <p:spPr>
          <a:xfrm>
            <a:off x="1154383" y="3187373"/>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228" name="Paralelogramo 227">
            <a:extLst>
              <a:ext uri="{FF2B5EF4-FFF2-40B4-BE49-F238E27FC236}">
                <a16:creationId xmlns:a16="http://schemas.microsoft.com/office/drawing/2014/main" id="{BE43F392-DA2D-3F6B-199A-8CA5EC514619}"/>
              </a:ext>
            </a:extLst>
          </p:cNvPr>
          <p:cNvSpPr/>
          <p:nvPr/>
        </p:nvSpPr>
        <p:spPr>
          <a:xfrm>
            <a:off x="1154383" y="3658788"/>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229" name="Paralelogramo 228">
            <a:extLst>
              <a:ext uri="{FF2B5EF4-FFF2-40B4-BE49-F238E27FC236}">
                <a16:creationId xmlns:a16="http://schemas.microsoft.com/office/drawing/2014/main" id="{5ACCDE38-F46F-9EE2-6CBA-8200DC84DDB8}"/>
              </a:ext>
            </a:extLst>
          </p:cNvPr>
          <p:cNvSpPr/>
          <p:nvPr/>
        </p:nvSpPr>
        <p:spPr>
          <a:xfrm>
            <a:off x="1154383" y="4167257"/>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230" name="Paralelogramo 229">
            <a:extLst>
              <a:ext uri="{FF2B5EF4-FFF2-40B4-BE49-F238E27FC236}">
                <a16:creationId xmlns:a16="http://schemas.microsoft.com/office/drawing/2014/main" id="{025088A1-47F7-0B7B-EBD6-D9C9BD216304}"/>
              </a:ext>
            </a:extLst>
          </p:cNvPr>
          <p:cNvSpPr/>
          <p:nvPr/>
        </p:nvSpPr>
        <p:spPr>
          <a:xfrm>
            <a:off x="1154383" y="4716462"/>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231" name="Paralelogramo 230">
            <a:extLst>
              <a:ext uri="{FF2B5EF4-FFF2-40B4-BE49-F238E27FC236}">
                <a16:creationId xmlns:a16="http://schemas.microsoft.com/office/drawing/2014/main" id="{7605914A-16F5-EDEC-A954-2C188C2661C6}"/>
              </a:ext>
            </a:extLst>
          </p:cNvPr>
          <p:cNvSpPr/>
          <p:nvPr/>
        </p:nvSpPr>
        <p:spPr>
          <a:xfrm>
            <a:off x="1154383" y="5206835"/>
            <a:ext cx="295548" cy="26161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cxnSp>
        <p:nvCxnSpPr>
          <p:cNvPr id="232" name="Conector recto 231">
            <a:extLst>
              <a:ext uri="{FF2B5EF4-FFF2-40B4-BE49-F238E27FC236}">
                <a16:creationId xmlns:a16="http://schemas.microsoft.com/office/drawing/2014/main" id="{142AA56F-944B-4D20-698E-0BABFA4C0519}"/>
              </a:ext>
            </a:extLst>
          </p:cNvPr>
          <p:cNvCxnSpPr>
            <a:cxnSpLocks/>
          </p:cNvCxnSpPr>
          <p:nvPr/>
        </p:nvCxnSpPr>
        <p:spPr>
          <a:xfrm>
            <a:off x="9762233" y="1359036"/>
            <a:ext cx="0" cy="360000"/>
          </a:xfrm>
          <a:prstGeom prst="line">
            <a:avLst/>
          </a:prstGeom>
          <a:noFill/>
          <a:ln w="6350" cap="flat" cmpd="sng" algn="ctr">
            <a:solidFill>
              <a:sysClr val="window" lastClr="FFFFFF"/>
            </a:solidFill>
            <a:prstDash val="solid"/>
            <a:miter lim="800000"/>
          </a:ln>
          <a:effectLst/>
        </p:spPr>
      </p:cxnSp>
      <p:cxnSp>
        <p:nvCxnSpPr>
          <p:cNvPr id="233" name="Conector recto 232">
            <a:extLst>
              <a:ext uri="{FF2B5EF4-FFF2-40B4-BE49-F238E27FC236}">
                <a16:creationId xmlns:a16="http://schemas.microsoft.com/office/drawing/2014/main" id="{7BB83125-5A1A-4C5B-1E00-1AE8EE1DDF19}"/>
              </a:ext>
            </a:extLst>
          </p:cNvPr>
          <p:cNvCxnSpPr>
            <a:cxnSpLocks/>
          </p:cNvCxnSpPr>
          <p:nvPr/>
        </p:nvCxnSpPr>
        <p:spPr>
          <a:xfrm>
            <a:off x="9762233" y="1726166"/>
            <a:ext cx="0" cy="288000"/>
          </a:xfrm>
          <a:prstGeom prst="line">
            <a:avLst/>
          </a:prstGeom>
          <a:noFill/>
          <a:ln w="6350" cap="flat" cmpd="sng" algn="ctr">
            <a:solidFill>
              <a:srgbClr val="FFE003"/>
            </a:solidFill>
            <a:prstDash val="solid"/>
            <a:miter lim="800000"/>
          </a:ln>
          <a:effectLst/>
        </p:spPr>
      </p:cxnSp>
      <p:sp>
        <p:nvSpPr>
          <p:cNvPr id="234" name="Freeform 91">
            <a:extLst>
              <a:ext uri="{FF2B5EF4-FFF2-40B4-BE49-F238E27FC236}">
                <a16:creationId xmlns:a16="http://schemas.microsoft.com/office/drawing/2014/main" id="{C0967082-9021-D52D-B30F-48DE11B6A778}"/>
              </a:ext>
            </a:extLst>
          </p:cNvPr>
          <p:cNvSpPr>
            <a:spLocks noEditPoints="1"/>
          </p:cNvSpPr>
          <p:nvPr/>
        </p:nvSpPr>
        <p:spPr bwMode="auto">
          <a:xfrm>
            <a:off x="1094467" y="1534840"/>
            <a:ext cx="334275" cy="305067"/>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F2F2F2">
              <a:lumMod val="10000"/>
            </a:srgbClr>
          </a:solidFill>
          <a:ln>
            <a:solidFill>
              <a:srgbClr val="F2F2F2">
                <a:lumMod val="1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sp>
        <p:nvSpPr>
          <p:cNvPr id="248" name="Forma libre: forma 247">
            <a:extLst>
              <a:ext uri="{FF2B5EF4-FFF2-40B4-BE49-F238E27FC236}">
                <a16:creationId xmlns:a16="http://schemas.microsoft.com/office/drawing/2014/main" id="{2F853C28-76F4-F089-0315-CF6C54118A2F}"/>
              </a:ext>
            </a:extLst>
          </p:cNvPr>
          <p:cNvSpPr/>
          <p:nvPr/>
        </p:nvSpPr>
        <p:spPr>
          <a:xfrm>
            <a:off x="8511015" y="2761985"/>
            <a:ext cx="42589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49" name="Forma libre: forma 248">
            <a:extLst>
              <a:ext uri="{FF2B5EF4-FFF2-40B4-BE49-F238E27FC236}">
                <a16:creationId xmlns:a16="http://schemas.microsoft.com/office/drawing/2014/main" id="{4CA4E790-2B23-80DC-37CC-098634916AEF}"/>
              </a:ext>
            </a:extLst>
          </p:cNvPr>
          <p:cNvSpPr/>
          <p:nvPr/>
        </p:nvSpPr>
        <p:spPr>
          <a:xfrm>
            <a:off x="8683830" y="3236452"/>
            <a:ext cx="2566334" cy="138960"/>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0" name="Forma libre: forma 249">
            <a:extLst>
              <a:ext uri="{FF2B5EF4-FFF2-40B4-BE49-F238E27FC236}">
                <a16:creationId xmlns:a16="http://schemas.microsoft.com/office/drawing/2014/main" id="{612E344E-4578-2D2E-4CF8-1D7B8BD0FE37}"/>
              </a:ext>
            </a:extLst>
          </p:cNvPr>
          <p:cNvSpPr/>
          <p:nvPr/>
        </p:nvSpPr>
        <p:spPr>
          <a:xfrm>
            <a:off x="9601122" y="3713605"/>
            <a:ext cx="255069"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1" name="Forma libre: forma 250">
            <a:extLst>
              <a:ext uri="{FF2B5EF4-FFF2-40B4-BE49-F238E27FC236}">
                <a16:creationId xmlns:a16="http://schemas.microsoft.com/office/drawing/2014/main" id="{F9520E65-DBD9-F314-FF26-491E4A8394F8}"/>
              </a:ext>
            </a:extLst>
          </p:cNvPr>
          <p:cNvSpPr/>
          <p:nvPr/>
        </p:nvSpPr>
        <p:spPr>
          <a:xfrm>
            <a:off x="9033347" y="4246046"/>
            <a:ext cx="2216819" cy="103064"/>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2" name="Forma libre: forma 251">
            <a:extLst>
              <a:ext uri="{FF2B5EF4-FFF2-40B4-BE49-F238E27FC236}">
                <a16:creationId xmlns:a16="http://schemas.microsoft.com/office/drawing/2014/main" id="{0C039600-1F0F-BCE1-A5A8-236A817F3F32}"/>
              </a:ext>
            </a:extLst>
          </p:cNvPr>
          <p:cNvSpPr/>
          <p:nvPr/>
        </p:nvSpPr>
        <p:spPr>
          <a:xfrm>
            <a:off x="8727046" y="4791144"/>
            <a:ext cx="2387252" cy="128761"/>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253" name="Forma libre: forma 252">
            <a:extLst>
              <a:ext uri="{FF2B5EF4-FFF2-40B4-BE49-F238E27FC236}">
                <a16:creationId xmlns:a16="http://schemas.microsoft.com/office/drawing/2014/main" id="{80C9623F-74DF-54C8-B18A-71CCAE4EACB8}"/>
              </a:ext>
            </a:extLst>
          </p:cNvPr>
          <p:cNvSpPr/>
          <p:nvPr/>
        </p:nvSpPr>
        <p:spPr>
          <a:xfrm>
            <a:off x="9994309" y="5265184"/>
            <a:ext cx="1269696" cy="1212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E6CB00"/>
          </a:solidFill>
          <a:ln w="12700" cap="flat" cmpd="sng" algn="ctr">
            <a:solidFill>
              <a:srgbClr val="E6CB00"/>
            </a:solidFill>
            <a:prstDash val="solid"/>
            <a:miter lim="800000"/>
          </a:ln>
          <a:effectLst/>
        </p:spPr>
        <p:txBody>
          <a:bodyPr wrap="square" rtlCol="0" anchor="ctr">
            <a:noAutofit/>
          </a:bodyPr>
          <a:lstStyle/>
          <a:p>
            <a:pPr algn="ctr"/>
            <a:endParaRPr lang="es-CO" kern="0">
              <a:solidFill>
                <a:srgbClr val="F2F2F2"/>
              </a:solidFill>
              <a:latin typeface="Montserrat Medium"/>
            </a:endParaRPr>
          </a:p>
        </p:txBody>
      </p:sp>
      <p:sp>
        <p:nvSpPr>
          <p:cNvPr id="3" name="Título 1">
            <a:extLst>
              <a:ext uri="{FF2B5EF4-FFF2-40B4-BE49-F238E27FC236}">
                <a16:creationId xmlns:a16="http://schemas.microsoft.com/office/drawing/2014/main" id="{803C801A-08CF-F18B-6E90-60040E70418D}"/>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A6F31EF4-58BE-5C6B-C786-2BB2941B08E6}"/>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Posicionamiento, Comunicación y Divulgación</a:t>
            </a:r>
          </a:p>
        </p:txBody>
      </p:sp>
      <p:pic>
        <p:nvPicPr>
          <p:cNvPr id="2" name="Gráfico 1" descr="Marca de insignia1 con relleno sólido">
            <a:extLst>
              <a:ext uri="{FF2B5EF4-FFF2-40B4-BE49-F238E27FC236}">
                <a16:creationId xmlns:a16="http://schemas.microsoft.com/office/drawing/2014/main" id="{D2D9D367-1235-BFCE-080E-59C668C462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5" name="Título 1">
            <a:extLst>
              <a:ext uri="{FF2B5EF4-FFF2-40B4-BE49-F238E27FC236}">
                <a16:creationId xmlns:a16="http://schemas.microsoft.com/office/drawing/2014/main" id="{7BE0D82F-BFA3-520C-0939-938A6971A090}"/>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6" name="Gráfico 5" descr="Marca de insignia1 con relleno sólido">
            <a:extLst>
              <a:ext uri="{FF2B5EF4-FFF2-40B4-BE49-F238E27FC236}">
                <a16:creationId xmlns:a16="http://schemas.microsoft.com/office/drawing/2014/main" id="{EF2E7639-02C9-A67C-A0B4-81CD6EBAFB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5109318"/>
            <a:ext cx="432000" cy="432000"/>
          </a:xfrm>
          <a:prstGeom prst="rect">
            <a:avLst/>
          </a:prstGeom>
        </p:spPr>
      </p:pic>
      <p:pic>
        <p:nvPicPr>
          <p:cNvPr id="7" name="Gráfico 6" descr="Marca de insignia1 con relleno sólido">
            <a:extLst>
              <a:ext uri="{FF2B5EF4-FFF2-40B4-BE49-F238E27FC236}">
                <a16:creationId xmlns:a16="http://schemas.microsoft.com/office/drawing/2014/main" id="{F77E7BF7-9E48-46FA-AB34-B6EDABAE15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4639524"/>
            <a:ext cx="432000" cy="432000"/>
          </a:xfrm>
          <a:prstGeom prst="rect">
            <a:avLst/>
          </a:prstGeom>
        </p:spPr>
      </p:pic>
      <p:pic>
        <p:nvPicPr>
          <p:cNvPr id="8" name="Gráfico 7" descr="Marca de insignia1 con relleno sólido">
            <a:extLst>
              <a:ext uri="{FF2B5EF4-FFF2-40B4-BE49-F238E27FC236}">
                <a16:creationId xmlns:a16="http://schemas.microsoft.com/office/drawing/2014/main" id="{74749A6A-360A-5801-CFAD-351FF197E3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4116433"/>
            <a:ext cx="432000" cy="432000"/>
          </a:xfrm>
          <a:prstGeom prst="rect">
            <a:avLst/>
          </a:prstGeom>
        </p:spPr>
      </p:pic>
      <p:pic>
        <p:nvPicPr>
          <p:cNvPr id="9" name="Gráfico 8" descr="Marca de insignia1 con relleno sólido">
            <a:extLst>
              <a:ext uri="{FF2B5EF4-FFF2-40B4-BE49-F238E27FC236}">
                <a16:creationId xmlns:a16="http://schemas.microsoft.com/office/drawing/2014/main" id="{883CCB4F-0F64-C4D4-49E9-E61FC98B1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3593836"/>
            <a:ext cx="432000" cy="432000"/>
          </a:xfrm>
          <a:prstGeom prst="rect">
            <a:avLst/>
          </a:prstGeom>
        </p:spPr>
      </p:pic>
      <p:pic>
        <p:nvPicPr>
          <p:cNvPr id="10" name="Gráfico 9" descr="Marca de insignia1 con relleno sólido">
            <a:extLst>
              <a:ext uri="{FF2B5EF4-FFF2-40B4-BE49-F238E27FC236}">
                <a16:creationId xmlns:a16="http://schemas.microsoft.com/office/drawing/2014/main" id="{FD06BB82-AC06-EF3B-91CA-CE0A1D366A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3098965"/>
            <a:ext cx="432000" cy="432000"/>
          </a:xfrm>
          <a:prstGeom prst="rect">
            <a:avLst/>
          </a:prstGeom>
        </p:spPr>
      </p:pic>
      <p:pic>
        <p:nvPicPr>
          <p:cNvPr id="11" name="Gráfico 10" descr="Marca de insignia1 con relleno sólido">
            <a:extLst>
              <a:ext uri="{FF2B5EF4-FFF2-40B4-BE49-F238E27FC236}">
                <a16:creationId xmlns:a16="http://schemas.microsoft.com/office/drawing/2014/main" id="{714856F6-44A1-2B83-4D8F-769503D4E6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9054" y="2602006"/>
            <a:ext cx="432000" cy="432000"/>
          </a:xfrm>
          <a:prstGeom prst="rect">
            <a:avLst/>
          </a:prstGeom>
        </p:spPr>
      </p:pic>
    </p:spTree>
    <p:extLst>
      <p:ext uri="{BB962C8B-B14F-4D97-AF65-F5344CB8AC3E}">
        <p14:creationId xmlns:p14="http://schemas.microsoft.com/office/powerpoint/2010/main" val="19037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5D44B0D4-9F4F-B1FA-8BA3-A127D1B24FE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Google Shape;1073;p34">
            <a:extLst>
              <a:ext uri="{FF2B5EF4-FFF2-40B4-BE49-F238E27FC236}">
                <a16:creationId xmlns:a16="http://schemas.microsoft.com/office/drawing/2014/main" id="{02125A8F-B4D5-F182-32DC-64BED5933CB6}"/>
              </a:ext>
            </a:extLst>
          </p:cNvPr>
          <p:cNvSpPr/>
          <p:nvPr/>
        </p:nvSpPr>
        <p:spPr>
          <a:xfrm rot="10800000" flipH="1">
            <a:off x="4306765" y="1977505"/>
            <a:ext cx="3342524" cy="4346139"/>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6" name="Google Shape;1062;p34">
            <a:extLst>
              <a:ext uri="{FF2B5EF4-FFF2-40B4-BE49-F238E27FC236}">
                <a16:creationId xmlns:a16="http://schemas.microsoft.com/office/drawing/2014/main" id="{6573AE04-36B6-EDD3-A6E3-C5A78529EEAD}"/>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8" name="Google Shape;1063;p34">
            <a:extLst>
              <a:ext uri="{FF2B5EF4-FFF2-40B4-BE49-F238E27FC236}">
                <a16:creationId xmlns:a16="http://schemas.microsoft.com/office/drawing/2014/main" id="{F9514451-C34B-F8C0-E7D4-AA1A18DDB434}"/>
              </a:ext>
            </a:extLst>
          </p:cNvPr>
          <p:cNvSpPr/>
          <p:nvPr/>
        </p:nvSpPr>
        <p:spPr>
          <a:xfrm>
            <a:off x="787196" y="1200535"/>
            <a:ext cx="3358398" cy="5256825"/>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 name="Google Shape;1064;p34">
            <a:extLst>
              <a:ext uri="{FF2B5EF4-FFF2-40B4-BE49-F238E27FC236}">
                <a16:creationId xmlns:a16="http://schemas.microsoft.com/office/drawing/2014/main" id="{04E0D161-A17E-12EE-0D60-9725B7FDFF82}"/>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0" name="Google Shape;1065;p34">
            <a:extLst>
              <a:ext uri="{FF2B5EF4-FFF2-40B4-BE49-F238E27FC236}">
                <a16:creationId xmlns:a16="http://schemas.microsoft.com/office/drawing/2014/main" id="{D79CCF49-AC46-0ABF-488A-E4C1B56CA209}"/>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1" name="Google Shape;1069;p34">
            <a:extLst>
              <a:ext uri="{FF2B5EF4-FFF2-40B4-BE49-F238E27FC236}">
                <a16:creationId xmlns:a16="http://schemas.microsoft.com/office/drawing/2014/main" id="{404D6AA9-BC6F-4FE2-95F5-C565B80C636E}"/>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2" name="CuadroTexto 11">
            <a:extLst>
              <a:ext uri="{FF2B5EF4-FFF2-40B4-BE49-F238E27FC236}">
                <a16:creationId xmlns:a16="http://schemas.microsoft.com/office/drawing/2014/main" id="{65740B3C-79D7-3E7A-39C1-5F068818EE1A}"/>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CuadroTexto 12">
            <a:extLst>
              <a:ext uri="{FF2B5EF4-FFF2-40B4-BE49-F238E27FC236}">
                <a16:creationId xmlns:a16="http://schemas.microsoft.com/office/drawing/2014/main" id="{8842E3F1-5723-340F-0BFA-7F251BA70ACE}"/>
              </a:ext>
            </a:extLst>
          </p:cNvPr>
          <p:cNvSpPr txBox="1"/>
          <p:nvPr/>
        </p:nvSpPr>
        <p:spPr>
          <a:xfrm>
            <a:off x="876693" y="2692085"/>
            <a:ext cx="3235996" cy="3554819"/>
          </a:xfrm>
          <a:prstGeom prst="rect">
            <a:avLst/>
          </a:prstGeom>
          <a:noFill/>
        </p:spPr>
        <p:txBody>
          <a:bodyPr wrap="square" lIns="0" tIns="0" rIns="0" bIns="0" rtlCol="0">
            <a:spAutoFit/>
          </a:bodyPr>
          <a:lstStyle>
            <a:defPPr>
              <a:defRPr lang="es-CO"/>
            </a:defPPr>
            <a:lvl1pPr marL="171450" lvl="0" indent="-171450">
              <a:buFont typeface="Arial" panose="020B0604020202020204" pitchFamily="34" charset="0"/>
              <a:buChar char="•"/>
              <a:defRPr sz="1050" kern="0">
                <a:solidFill>
                  <a:prstClr val="black"/>
                </a:solidFill>
                <a:latin typeface="Montserrat Medium"/>
              </a:defRPr>
            </a:lvl1pPr>
          </a:lstStyle>
          <a:p>
            <a:pPr marL="0" indent="0">
              <a:buNone/>
            </a:pPr>
            <a:r>
              <a:rPr lang="es-MX"/>
              <a:t>Durante el último trimestre de 2025 se consolidaron las siguientes actividades:</a:t>
            </a:r>
          </a:p>
          <a:p>
            <a:endParaRPr lang="es-MX"/>
          </a:p>
          <a:p>
            <a:r>
              <a:rPr lang="es-MX" b="1"/>
              <a:t>Lanzamiento de la nueva página web </a:t>
            </a:r>
            <a:r>
              <a:rPr lang="es-MX"/>
              <a:t>de Fogafín, fortaleciendo la experiencia del usuario y la forma en que la Entidad presenta su información institucional a las audiencias externas.</a:t>
            </a:r>
          </a:p>
          <a:p>
            <a:r>
              <a:rPr lang="es-MX" b="1"/>
              <a:t>Desarrollo del Manual de Manejo de Comunicaciones en Situaciones de Crisis</a:t>
            </a:r>
            <a:r>
              <a:rPr lang="es-MX"/>
              <a:t>, que incorpora escenarios de riesgo reputacional, riesgos asociados a la misionalidad y a la activación de los mecanismos de Fogafín, así como factores externos emergentes. </a:t>
            </a:r>
          </a:p>
          <a:p>
            <a:r>
              <a:rPr lang="es-MX" b="1"/>
              <a:t>Ejecución del estudio de recordación y conocimiento del Seguro de Depósitos y de Fogafín</a:t>
            </a:r>
            <a:r>
              <a:rPr lang="es-MX"/>
              <a:t>, evidenciando incrementos relevantes en cada uno de los indicadores.</a:t>
            </a:r>
          </a:p>
          <a:p>
            <a:r>
              <a:rPr lang="es-MX" b="1"/>
              <a:t>Diseño e implementación del </a:t>
            </a:r>
            <a:r>
              <a:rPr lang="es-MX" b="1" err="1"/>
              <a:t>videopodcast</a:t>
            </a:r>
            <a:r>
              <a:rPr lang="es-MX" b="1"/>
              <a:t> institucional</a:t>
            </a:r>
            <a:r>
              <a:rPr lang="es-MX"/>
              <a:t>, como nuevo formato para fortalecer la educación financiera mediante un lenguaje claro y cercano.</a:t>
            </a:r>
          </a:p>
        </p:txBody>
      </p:sp>
      <p:sp>
        <p:nvSpPr>
          <p:cNvPr id="14" name="Diagrama de flujo: entrada manual 167">
            <a:extLst>
              <a:ext uri="{FF2B5EF4-FFF2-40B4-BE49-F238E27FC236}">
                <a16:creationId xmlns:a16="http://schemas.microsoft.com/office/drawing/2014/main" id="{DCEF6F21-2C82-8623-E771-FA0C43E5246F}"/>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0" name="Diagrama de flujo: entrada manual 167">
            <a:extLst>
              <a:ext uri="{FF2B5EF4-FFF2-40B4-BE49-F238E27FC236}">
                <a16:creationId xmlns:a16="http://schemas.microsoft.com/office/drawing/2014/main" id="{D6B76C21-9D1F-DE00-21F2-20E4B8D7E94F}"/>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1" name="Google Shape;1062;p34">
            <a:extLst>
              <a:ext uri="{FF2B5EF4-FFF2-40B4-BE49-F238E27FC236}">
                <a16:creationId xmlns:a16="http://schemas.microsoft.com/office/drawing/2014/main" id="{481F17EA-533B-B5B1-4CD9-CC39EAF4CDF1}"/>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2" name="Google Shape;1063;p34">
            <a:extLst>
              <a:ext uri="{FF2B5EF4-FFF2-40B4-BE49-F238E27FC236}">
                <a16:creationId xmlns:a16="http://schemas.microsoft.com/office/drawing/2014/main" id="{D1FDDAE8-90DB-AE53-B5A6-4AC7FBCD665F}"/>
              </a:ext>
            </a:extLst>
          </p:cNvPr>
          <p:cNvSpPr/>
          <p:nvPr/>
        </p:nvSpPr>
        <p:spPr>
          <a:xfrm>
            <a:off x="7843787" y="1200536"/>
            <a:ext cx="3358398" cy="5256824"/>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3" name="Google Shape;1064;p34">
            <a:extLst>
              <a:ext uri="{FF2B5EF4-FFF2-40B4-BE49-F238E27FC236}">
                <a16:creationId xmlns:a16="http://schemas.microsoft.com/office/drawing/2014/main" id="{EA1E328E-EAC2-E074-2ED8-9F2165E08929}"/>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4" name="Google Shape;1065;p34">
            <a:extLst>
              <a:ext uri="{FF2B5EF4-FFF2-40B4-BE49-F238E27FC236}">
                <a16:creationId xmlns:a16="http://schemas.microsoft.com/office/drawing/2014/main" id="{3DEEC58F-E91F-E1E0-8903-4E0684B20B6E}"/>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35" name="Google Shape;1096;p34">
            <a:extLst>
              <a:ext uri="{FF2B5EF4-FFF2-40B4-BE49-F238E27FC236}">
                <a16:creationId xmlns:a16="http://schemas.microsoft.com/office/drawing/2014/main" id="{8CCA802E-78C1-2390-60AD-99ABFB10FF2D}"/>
              </a:ext>
            </a:extLst>
          </p:cNvPr>
          <p:cNvGrpSpPr/>
          <p:nvPr/>
        </p:nvGrpSpPr>
        <p:grpSpPr>
          <a:xfrm>
            <a:off x="8125810" y="1359768"/>
            <a:ext cx="573745" cy="549007"/>
            <a:chOff x="4076700" y="3848100"/>
            <a:chExt cx="2098675" cy="2008188"/>
          </a:xfrm>
        </p:grpSpPr>
        <p:sp>
          <p:nvSpPr>
            <p:cNvPr id="36" name="Google Shape;1097;p34">
              <a:extLst>
                <a:ext uri="{FF2B5EF4-FFF2-40B4-BE49-F238E27FC236}">
                  <a16:creationId xmlns:a16="http://schemas.microsoft.com/office/drawing/2014/main" id="{BB0EC03D-E498-1DAF-61AE-9EADF944AC46}"/>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7" name="Google Shape;1098;p34">
              <a:extLst>
                <a:ext uri="{FF2B5EF4-FFF2-40B4-BE49-F238E27FC236}">
                  <a16:creationId xmlns:a16="http://schemas.microsoft.com/office/drawing/2014/main" id="{62E0437A-D918-382D-DBC7-7E886E1D7BAB}"/>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8" name="Google Shape;1099;p34">
              <a:extLst>
                <a:ext uri="{FF2B5EF4-FFF2-40B4-BE49-F238E27FC236}">
                  <a16:creationId xmlns:a16="http://schemas.microsoft.com/office/drawing/2014/main" id="{39CF74A1-3F4D-B70B-F594-134A517E8329}"/>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9" name="Google Shape;1100;p34">
              <a:extLst>
                <a:ext uri="{FF2B5EF4-FFF2-40B4-BE49-F238E27FC236}">
                  <a16:creationId xmlns:a16="http://schemas.microsoft.com/office/drawing/2014/main" id="{D2ECA6F0-5937-9E30-1DCA-88F1668E8E02}"/>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0" name="Google Shape;1101;p34">
              <a:extLst>
                <a:ext uri="{FF2B5EF4-FFF2-40B4-BE49-F238E27FC236}">
                  <a16:creationId xmlns:a16="http://schemas.microsoft.com/office/drawing/2014/main" id="{C8C2585D-6FCA-94CB-93EE-7E4E51A97E67}"/>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1" name="Google Shape;1102;p34">
              <a:extLst>
                <a:ext uri="{FF2B5EF4-FFF2-40B4-BE49-F238E27FC236}">
                  <a16:creationId xmlns:a16="http://schemas.microsoft.com/office/drawing/2014/main" id="{08CF3DBA-3E5E-5406-F9FB-52B5333E8F91}"/>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2" name="Google Shape;1103;p34">
              <a:extLst>
                <a:ext uri="{FF2B5EF4-FFF2-40B4-BE49-F238E27FC236}">
                  <a16:creationId xmlns:a16="http://schemas.microsoft.com/office/drawing/2014/main" id="{9AEE9EF7-0EAB-E628-1C7A-DAD351E6BF53}"/>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3" name="Google Shape;1104;p34">
              <a:extLst>
                <a:ext uri="{FF2B5EF4-FFF2-40B4-BE49-F238E27FC236}">
                  <a16:creationId xmlns:a16="http://schemas.microsoft.com/office/drawing/2014/main" id="{89C1E749-08D6-6149-D838-C3C8E869464E}"/>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45" name="CuadroTexto 44">
            <a:extLst>
              <a:ext uri="{FF2B5EF4-FFF2-40B4-BE49-F238E27FC236}">
                <a16:creationId xmlns:a16="http://schemas.microsoft.com/office/drawing/2014/main" id="{E022DBEB-BB10-E29E-EAC3-5CF993BCD084}"/>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6" name="CuadroTexto 45">
            <a:extLst>
              <a:ext uri="{FF2B5EF4-FFF2-40B4-BE49-F238E27FC236}">
                <a16:creationId xmlns:a16="http://schemas.microsoft.com/office/drawing/2014/main" id="{34734184-BDD8-7F61-3EE5-435871C324C8}"/>
              </a:ext>
            </a:extLst>
          </p:cNvPr>
          <p:cNvSpPr txBox="1"/>
          <p:nvPr/>
        </p:nvSpPr>
        <p:spPr>
          <a:xfrm>
            <a:off x="7937301" y="2816017"/>
            <a:ext cx="3010198" cy="1354217"/>
          </a:xfrm>
          <a:prstGeom prst="rect">
            <a:avLst/>
          </a:prstGeom>
          <a:noFill/>
        </p:spPr>
        <p:txBody>
          <a:bodyPr wrap="square" lIns="0" tIns="0" rIns="0" bIns="0" rtlCol="0">
            <a:spAutoFit/>
          </a:body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lang="es-MX" sz="1100" kern="0">
                <a:solidFill>
                  <a:prstClr val="black"/>
                </a:solidFill>
                <a:latin typeface="Montserrat Medium"/>
              </a:rPr>
              <a:t>La definición y alineación de las metodologías de gestión del proyecto, incluyendo aquellas utilizadas por proveedores externos, facilita la coordinación interáreas, optimiza el uso de recursos y contribuye al cumplimiento del alcance y los tiempos definidos.</a:t>
            </a:r>
          </a:p>
        </p:txBody>
      </p:sp>
      <p:sp>
        <p:nvSpPr>
          <p:cNvPr id="47" name="CuadroTexto 46">
            <a:extLst>
              <a:ext uri="{FF2B5EF4-FFF2-40B4-BE49-F238E27FC236}">
                <a16:creationId xmlns:a16="http://schemas.microsoft.com/office/drawing/2014/main" id="{EACE46AB-FA6D-B002-FB86-EE1895C38914}"/>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8" name="CuadroTexto 47">
            <a:extLst>
              <a:ext uri="{FF2B5EF4-FFF2-40B4-BE49-F238E27FC236}">
                <a16:creationId xmlns:a16="http://schemas.microsoft.com/office/drawing/2014/main" id="{E57BBAE0-DAD2-27D0-FE8B-2E464F48E276}"/>
              </a:ext>
            </a:extLst>
          </p:cNvPr>
          <p:cNvSpPr txBox="1"/>
          <p:nvPr/>
        </p:nvSpPr>
        <p:spPr>
          <a:xfrm>
            <a:off x="4484764" y="2810843"/>
            <a:ext cx="3010198" cy="2877711"/>
          </a:xfrm>
          <a:prstGeom prst="rect">
            <a:avLst/>
          </a:prstGeom>
          <a:noFill/>
        </p:spPr>
        <p:txBody>
          <a:bodyPr wrap="square" lIns="0" tIns="0" rIns="0" bIns="0" rtlCol="0">
            <a:spAutoFit/>
          </a:bodyPr>
          <a:lstStyle/>
          <a:p>
            <a:pPr marL="171450" lvl="0" indent="-171450">
              <a:buFont typeface="Arial" panose="020B0604020202020204" pitchFamily="34" charset="0"/>
              <a:buChar char="•"/>
            </a:pPr>
            <a:r>
              <a:rPr lang="es-MX" sz="1100" b="1" kern="0">
                <a:solidFill>
                  <a:prstClr val="black"/>
                </a:solidFill>
                <a:latin typeface="Montserrat Medium"/>
              </a:rPr>
              <a:t>Nuevas formas de comunicarnos</a:t>
            </a:r>
            <a:r>
              <a:rPr lang="es-MX" sz="1100" kern="0">
                <a:solidFill>
                  <a:prstClr val="black"/>
                </a:solidFill>
                <a:latin typeface="Montserrat Medium"/>
              </a:rPr>
              <a:t> con la audiencia interna y externa: nuevos canales, audiencias y lenguaje (</a:t>
            </a:r>
            <a:r>
              <a:rPr lang="es-MX" sz="1100" kern="0" err="1">
                <a:solidFill>
                  <a:prstClr val="black"/>
                </a:solidFill>
                <a:latin typeface="Montserrat Medium"/>
              </a:rPr>
              <a:t>Foganoticias</a:t>
            </a:r>
            <a:r>
              <a:rPr lang="es-MX" sz="1100" kern="0">
                <a:solidFill>
                  <a:prstClr val="black"/>
                </a:solidFill>
                <a:latin typeface="Montserrat Medium"/>
              </a:rPr>
              <a:t>, influenciadores, medios digitales, </a:t>
            </a:r>
            <a:r>
              <a:rPr lang="es-MX" sz="1100" kern="0" err="1">
                <a:solidFill>
                  <a:prstClr val="black"/>
                </a:solidFill>
                <a:latin typeface="Montserrat Medium"/>
              </a:rPr>
              <a:t>videopodcast</a:t>
            </a:r>
            <a:r>
              <a:rPr lang="es-MX" sz="1100" kern="0">
                <a:solidFill>
                  <a:prstClr val="black"/>
                </a:solidFill>
                <a:latin typeface="Montserrat Medium"/>
              </a:rPr>
              <a:t>).</a:t>
            </a:r>
            <a:endParaRPr lang="es-CO" sz="1100" kern="0">
              <a:solidFill>
                <a:prstClr val="black"/>
              </a:solidFill>
              <a:latin typeface="Montserrat Medium"/>
            </a:endParaRPr>
          </a:p>
          <a:p>
            <a:pPr marL="171450" lvl="0" indent="-171450">
              <a:buFont typeface="Arial" panose="020B0604020202020204" pitchFamily="34" charset="0"/>
              <a:buChar char="•"/>
            </a:pPr>
            <a:r>
              <a:rPr lang="es-MX" sz="1100" b="1" kern="0">
                <a:solidFill>
                  <a:prstClr val="black"/>
                </a:solidFill>
                <a:latin typeface="Montserrat Medium"/>
              </a:rPr>
              <a:t>Preparación de voceros </a:t>
            </a:r>
            <a:r>
              <a:rPr lang="es-MX" sz="1100" kern="0">
                <a:solidFill>
                  <a:prstClr val="black"/>
                </a:solidFill>
                <a:latin typeface="Montserrat Medium"/>
              </a:rPr>
              <a:t>para el manejo de comunicación de manera </a:t>
            </a:r>
            <a:r>
              <a:rPr lang="es-MX" sz="1100" kern="0" err="1">
                <a:solidFill>
                  <a:prstClr val="black"/>
                </a:solidFill>
                <a:latin typeface="Montserrat Medium"/>
              </a:rPr>
              <a:t>exante</a:t>
            </a:r>
            <a:r>
              <a:rPr lang="es-MX" sz="1100" kern="0">
                <a:solidFill>
                  <a:prstClr val="black"/>
                </a:solidFill>
                <a:latin typeface="Montserrat Medium"/>
              </a:rPr>
              <a:t> y en momentos de crisis.</a:t>
            </a:r>
            <a:endParaRPr lang="es-CO" sz="1100" kern="0">
              <a:solidFill>
                <a:prstClr val="black"/>
              </a:solidFill>
              <a:latin typeface="Montserrat Medium"/>
            </a:endParaRPr>
          </a:p>
          <a:p>
            <a:pPr marL="171450" lvl="0" indent="-171450">
              <a:buFont typeface="Arial" panose="020B0604020202020204" pitchFamily="34" charset="0"/>
              <a:buChar char="•"/>
            </a:pPr>
            <a:r>
              <a:rPr lang="es-MX" sz="1100" b="1" kern="0">
                <a:solidFill>
                  <a:prstClr val="black"/>
                </a:solidFill>
                <a:latin typeface="Montserrat Medium"/>
              </a:rPr>
              <a:t>Incremento en el nivel de conocimiento y </a:t>
            </a:r>
            <a:r>
              <a:rPr lang="es-CO" sz="1100" b="1" kern="0">
                <a:solidFill>
                  <a:prstClr val="black"/>
                </a:solidFill>
                <a:latin typeface="Montserrat Medium"/>
              </a:rPr>
              <a:t>recordación</a:t>
            </a:r>
            <a:r>
              <a:rPr lang="es-CO" sz="1100" kern="0">
                <a:solidFill>
                  <a:prstClr val="black"/>
                </a:solidFill>
                <a:latin typeface="Montserrat Medium"/>
              </a:rPr>
              <a:t> del Seguro de Depósitos y de Fogafín.</a:t>
            </a:r>
          </a:p>
          <a:p>
            <a:pPr marL="171450" lvl="0" indent="-171450">
              <a:buFont typeface="Arial" panose="020B0604020202020204" pitchFamily="34" charset="0"/>
              <a:buChar char="•"/>
            </a:pPr>
            <a:r>
              <a:rPr lang="es-CO" sz="1100" b="1" kern="0">
                <a:solidFill>
                  <a:prstClr val="black"/>
                </a:solidFill>
                <a:latin typeface="Montserrat Medium"/>
              </a:rPr>
              <a:t>Nuevas acciones de posicionamiento </a:t>
            </a:r>
            <a:r>
              <a:rPr lang="es-CO" sz="1100" kern="0">
                <a:solidFill>
                  <a:prstClr val="black"/>
                </a:solidFill>
                <a:latin typeface="Montserrat Medium"/>
              </a:rPr>
              <a:t>(eventos, libro, foros).</a:t>
            </a:r>
          </a:p>
          <a:p>
            <a:pPr marL="171450" lvl="0" indent="-171450">
              <a:buFont typeface="Arial" panose="020B0604020202020204" pitchFamily="34" charset="0"/>
              <a:buChar char="•"/>
            </a:pPr>
            <a:r>
              <a:rPr lang="es-CO" sz="1100" b="1" kern="0">
                <a:solidFill>
                  <a:prstClr val="black"/>
                </a:solidFill>
                <a:latin typeface="Montserrat Medium"/>
              </a:rPr>
              <a:t>Acercamiento con la academia</a:t>
            </a:r>
            <a:r>
              <a:rPr lang="es-CO" sz="1100" kern="0">
                <a:solidFill>
                  <a:prstClr val="black"/>
                </a:solidFill>
                <a:latin typeface="Montserrat Medium"/>
              </a:rPr>
              <a:t>.</a:t>
            </a:r>
          </a:p>
          <a:p>
            <a:pPr marL="171450" lvl="0" indent="-171450">
              <a:buFont typeface="Arial" panose="020B0604020202020204" pitchFamily="34" charset="0"/>
              <a:buChar char="•"/>
            </a:pPr>
            <a:r>
              <a:rPr lang="es-CO" sz="1100" b="1" kern="0">
                <a:solidFill>
                  <a:prstClr val="black"/>
                </a:solidFill>
                <a:latin typeface="Montserrat Medium"/>
              </a:rPr>
              <a:t>Mejora en la experiencia de usuario </a:t>
            </a:r>
            <a:r>
              <a:rPr lang="es-CO" sz="1100" kern="0">
                <a:solidFill>
                  <a:prstClr val="black"/>
                </a:solidFill>
                <a:latin typeface="Montserrat Medium"/>
              </a:rPr>
              <a:t>con los nuevos canales (página web, </a:t>
            </a:r>
            <a:r>
              <a:rPr lang="es-CO" sz="1100" kern="0" err="1">
                <a:solidFill>
                  <a:prstClr val="black"/>
                </a:solidFill>
                <a:latin typeface="Montserrat Medium"/>
              </a:rPr>
              <a:t>chatbot</a:t>
            </a:r>
            <a:r>
              <a:rPr lang="es-CO" sz="1100" kern="0">
                <a:solidFill>
                  <a:prstClr val="black"/>
                </a:solidFill>
                <a:latin typeface="Montserrat Medium"/>
              </a:rPr>
              <a:t>).</a:t>
            </a:r>
          </a:p>
        </p:txBody>
      </p:sp>
      <p:sp>
        <p:nvSpPr>
          <p:cNvPr id="49" name="Freeform 70">
            <a:extLst>
              <a:ext uri="{FF2B5EF4-FFF2-40B4-BE49-F238E27FC236}">
                <a16:creationId xmlns:a16="http://schemas.microsoft.com/office/drawing/2014/main" id="{6561FA22-5E7F-F740-C56E-995330185BBA}"/>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0" name="Freeform 51">
            <a:extLst>
              <a:ext uri="{FF2B5EF4-FFF2-40B4-BE49-F238E27FC236}">
                <a16:creationId xmlns:a16="http://schemas.microsoft.com/office/drawing/2014/main" id="{6D20A09A-7DCD-F5E7-6AA3-DF097DF40B4E}"/>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 name="Título 1">
            <a:extLst>
              <a:ext uri="{FF2B5EF4-FFF2-40B4-BE49-F238E27FC236}">
                <a16:creationId xmlns:a16="http://schemas.microsoft.com/office/drawing/2014/main" id="{DF54538E-BEC6-D82E-3752-9EC71189ED1A}"/>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15" name="CuadroTexto 14">
            <a:extLst>
              <a:ext uri="{FF2B5EF4-FFF2-40B4-BE49-F238E27FC236}">
                <a16:creationId xmlns:a16="http://schemas.microsoft.com/office/drawing/2014/main" id="{B684CA7B-53B1-96C2-21CA-4C3CE7C12B89}"/>
              </a:ext>
            </a:extLst>
          </p:cNvPr>
          <p:cNvSpPr txBox="1"/>
          <p:nvPr/>
        </p:nvSpPr>
        <p:spPr>
          <a:xfrm>
            <a:off x="664214" y="697272"/>
            <a:ext cx="9993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srgbClr val="B28A3F"/>
                </a:solidFill>
                <a:effectLst/>
                <a:uLnTx/>
                <a:uFillTx/>
                <a:latin typeface="Montserrat ExtraBold" panose="00000900000000000000" pitchFamily="2" charset="0"/>
                <a:ea typeface="+mn-ea"/>
                <a:cs typeface="+mn-cs"/>
              </a:rPr>
              <a:t>Fortalecimiento de la estrategia de comunicación del Fondo</a:t>
            </a:r>
            <a:endParaRPr kumimoji="0" lang="es-CO" sz="20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142379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7">
            <a:extLst>
              <a:ext uri="{FF2B5EF4-FFF2-40B4-BE49-F238E27FC236}">
                <a16:creationId xmlns:a16="http://schemas.microsoft.com/office/drawing/2014/main" id="{780AB9D7-62EF-94BE-5FF9-7A43F5A4E903}"/>
              </a:ext>
            </a:extLst>
          </p:cNvPr>
          <p:cNvSpPr/>
          <p:nvPr/>
        </p:nvSpPr>
        <p:spPr>
          <a:xfrm>
            <a:off x="603966" y="2215783"/>
            <a:ext cx="10594453" cy="3725745"/>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232" name="Straight Connector 42">
            <a:extLst>
              <a:ext uri="{FF2B5EF4-FFF2-40B4-BE49-F238E27FC236}">
                <a16:creationId xmlns:a16="http://schemas.microsoft.com/office/drawing/2014/main" id="{703344E6-3A7E-6DAA-267C-A05CBD5D4DB7}"/>
              </a:ext>
            </a:extLst>
          </p:cNvPr>
          <p:cNvCxnSpPr>
            <a:cxnSpLocks/>
          </p:cNvCxnSpPr>
          <p:nvPr/>
        </p:nvCxnSpPr>
        <p:spPr>
          <a:xfrm flipH="1">
            <a:off x="8344336" y="2207149"/>
            <a:ext cx="10980" cy="3708000"/>
          </a:xfrm>
          <a:prstGeom prst="line">
            <a:avLst/>
          </a:prstGeom>
          <a:noFill/>
          <a:ln w="12700" cap="flat" cmpd="sng" algn="ctr">
            <a:solidFill>
              <a:sysClr val="window" lastClr="FFFFFF">
                <a:lumMod val="65000"/>
              </a:sysClr>
            </a:solidFill>
            <a:prstDash val="dash"/>
            <a:miter lim="800000"/>
          </a:ln>
          <a:effectLst/>
        </p:spPr>
      </p:cxnSp>
      <p:cxnSp>
        <p:nvCxnSpPr>
          <p:cNvPr id="233" name="Straight Connector 42">
            <a:extLst>
              <a:ext uri="{FF2B5EF4-FFF2-40B4-BE49-F238E27FC236}">
                <a16:creationId xmlns:a16="http://schemas.microsoft.com/office/drawing/2014/main" id="{843E1145-4B80-90CB-6CC3-77A4FDCD3A0B}"/>
              </a:ext>
            </a:extLst>
          </p:cNvPr>
          <p:cNvCxnSpPr>
            <a:cxnSpLocks/>
          </p:cNvCxnSpPr>
          <p:nvPr/>
        </p:nvCxnSpPr>
        <p:spPr>
          <a:xfrm flipH="1">
            <a:off x="9027615" y="2207149"/>
            <a:ext cx="10140" cy="3708000"/>
          </a:xfrm>
          <a:prstGeom prst="line">
            <a:avLst/>
          </a:prstGeom>
          <a:noFill/>
          <a:ln w="12700" cap="flat" cmpd="sng" algn="ctr">
            <a:solidFill>
              <a:sysClr val="window" lastClr="FFFFFF">
                <a:lumMod val="65000"/>
              </a:sysClr>
            </a:solidFill>
            <a:prstDash val="dash"/>
            <a:miter lim="800000"/>
          </a:ln>
          <a:effectLst/>
        </p:spPr>
      </p:cxnSp>
      <p:cxnSp>
        <p:nvCxnSpPr>
          <p:cNvPr id="234" name="Straight Connector 42">
            <a:extLst>
              <a:ext uri="{FF2B5EF4-FFF2-40B4-BE49-F238E27FC236}">
                <a16:creationId xmlns:a16="http://schemas.microsoft.com/office/drawing/2014/main" id="{ABD19360-BFD6-7EA1-2A87-458D8D6BA4ED}"/>
              </a:ext>
            </a:extLst>
          </p:cNvPr>
          <p:cNvCxnSpPr>
            <a:cxnSpLocks/>
          </p:cNvCxnSpPr>
          <p:nvPr/>
        </p:nvCxnSpPr>
        <p:spPr>
          <a:xfrm flipH="1">
            <a:off x="10469393" y="2207149"/>
            <a:ext cx="7620" cy="3708000"/>
          </a:xfrm>
          <a:prstGeom prst="line">
            <a:avLst/>
          </a:prstGeom>
          <a:noFill/>
          <a:ln w="12700" cap="flat" cmpd="sng" algn="ctr">
            <a:solidFill>
              <a:sysClr val="window" lastClr="FFFFFF">
                <a:lumMod val="65000"/>
              </a:sysClr>
            </a:solidFill>
            <a:prstDash val="dash"/>
            <a:miter lim="800000"/>
          </a:ln>
          <a:effectLst/>
        </p:spPr>
      </p:cxnSp>
      <p:cxnSp>
        <p:nvCxnSpPr>
          <p:cNvPr id="235" name="Straight Connector 42">
            <a:extLst>
              <a:ext uri="{FF2B5EF4-FFF2-40B4-BE49-F238E27FC236}">
                <a16:creationId xmlns:a16="http://schemas.microsoft.com/office/drawing/2014/main" id="{CD471716-B06A-B90B-3644-81EEAF164B9A}"/>
              </a:ext>
            </a:extLst>
          </p:cNvPr>
          <p:cNvCxnSpPr>
            <a:cxnSpLocks/>
          </p:cNvCxnSpPr>
          <p:nvPr/>
        </p:nvCxnSpPr>
        <p:spPr>
          <a:xfrm flipH="1">
            <a:off x="7656089" y="2207149"/>
            <a:ext cx="11820" cy="3708000"/>
          </a:xfrm>
          <a:prstGeom prst="line">
            <a:avLst/>
          </a:prstGeom>
          <a:noFill/>
          <a:ln w="12700" cap="flat" cmpd="sng" algn="ctr">
            <a:solidFill>
              <a:sysClr val="window" lastClr="FFFFFF">
                <a:lumMod val="50000"/>
              </a:sysClr>
            </a:solidFill>
            <a:prstDash val="dash"/>
            <a:miter lim="800000"/>
          </a:ln>
          <a:effectLst/>
        </p:spPr>
      </p:cxnSp>
      <p:cxnSp>
        <p:nvCxnSpPr>
          <p:cNvPr id="236" name="Straight Connector 42">
            <a:extLst>
              <a:ext uri="{FF2B5EF4-FFF2-40B4-BE49-F238E27FC236}">
                <a16:creationId xmlns:a16="http://schemas.microsoft.com/office/drawing/2014/main" id="{42849362-0297-0B5B-91B1-022694298F89}"/>
              </a:ext>
            </a:extLst>
          </p:cNvPr>
          <p:cNvCxnSpPr>
            <a:cxnSpLocks/>
          </p:cNvCxnSpPr>
          <p:nvPr/>
        </p:nvCxnSpPr>
        <p:spPr>
          <a:xfrm flipH="1">
            <a:off x="9758859" y="2193402"/>
            <a:ext cx="1" cy="3708000"/>
          </a:xfrm>
          <a:prstGeom prst="line">
            <a:avLst/>
          </a:prstGeom>
          <a:noFill/>
          <a:ln w="12700" cap="flat" cmpd="sng" algn="ctr">
            <a:solidFill>
              <a:sysClr val="window" lastClr="FFFFFF">
                <a:lumMod val="65000"/>
              </a:sysClr>
            </a:solidFill>
            <a:prstDash val="dash"/>
            <a:miter lim="800000"/>
          </a:ln>
          <a:effectLst/>
        </p:spPr>
      </p:cxnSp>
      <p:cxnSp>
        <p:nvCxnSpPr>
          <p:cNvPr id="237" name="Straight Connector 42">
            <a:extLst>
              <a:ext uri="{FF2B5EF4-FFF2-40B4-BE49-F238E27FC236}">
                <a16:creationId xmlns:a16="http://schemas.microsoft.com/office/drawing/2014/main" id="{FE495025-713E-E543-B9BD-65512412DD7E}"/>
              </a:ext>
            </a:extLst>
          </p:cNvPr>
          <p:cNvCxnSpPr>
            <a:cxnSpLocks/>
          </p:cNvCxnSpPr>
          <p:nvPr/>
        </p:nvCxnSpPr>
        <p:spPr>
          <a:xfrm flipH="1">
            <a:off x="8681114" y="2207149"/>
            <a:ext cx="7366" cy="3744000"/>
          </a:xfrm>
          <a:prstGeom prst="line">
            <a:avLst/>
          </a:prstGeom>
          <a:noFill/>
          <a:ln w="12700" cap="flat" cmpd="sng" algn="ctr">
            <a:solidFill>
              <a:sysClr val="window" lastClr="FFFFFF">
                <a:lumMod val="85000"/>
              </a:sysClr>
            </a:solidFill>
            <a:prstDash val="dash"/>
            <a:miter lim="800000"/>
          </a:ln>
          <a:effectLst/>
        </p:spPr>
      </p:cxnSp>
      <p:cxnSp>
        <p:nvCxnSpPr>
          <p:cNvPr id="238" name="Straight Connector 42">
            <a:extLst>
              <a:ext uri="{FF2B5EF4-FFF2-40B4-BE49-F238E27FC236}">
                <a16:creationId xmlns:a16="http://schemas.microsoft.com/office/drawing/2014/main" id="{7A86F11F-D7BD-436F-7066-4570492CEA16}"/>
              </a:ext>
            </a:extLst>
          </p:cNvPr>
          <p:cNvCxnSpPr>
            <a:cxnSpLocks/>
          </p:cNvCxnSpPr>
          <p:nvPr/>
        </p:nvCxnSpPr>
        <p:spPr>
          <a:xfrm flipH="1">
            <a:off x="9379887" y="2215858"/>
            <a:ext cx="6526" cy="3744000"/>
          </a:xfrm>
          <a:prstGeom prst="line">
            <a:avLst/>
          </a:prstGeom>
          <a:noFill/>
          <a:ln w="12700" cap="flat" cmpd="sng" algn="ctr">
            <a:solidFill>
              <a:sysClr val="window" lastClr="FFFFFF">
                <a:lumMod val="85000"/>
              </a:sysClr>
            </a:solidFill>
            <a:prstDash val="dash"/>
            <a:miter lim="800000"/>
          </a:ln>
          <a:effectLst/>
        </p:spPr>
      </p:cxnSp>
      <p:cxnSp>
        <p:nvCxnSpPr>
          <p:cNvPr id="239" name="Straight Connector 42">
            <a:extLst>
              <a:ext uri="{FF2B5EF4-FFF2-40B4-BE49-F238E27FC236}">
                <a16:creationId xmlns:a16="http://schemas.microsoft.com/office/drawing/2014/main" id="{41F6D3E9-232B-8762-73F3-610A596D7D72}"/>
              </a:ext>
            </a:extLst>
          </p:cNvPr>
          <p:cNvCxnSpPr>
            <a:cxnSpLocks/>
          </p:cNvCxnSpPr>
          <p:nvPr/>
        </p:nvCxnSpPr>
        <p:spPr>
          <a:xfrm>
            <a:off x="10833367" y="2207149"/>
            <a:ext cx="0" cy="3744000"/>
          </a:xfrm>
          <a:prstGeom prst="line">
            <a:avLst/>
          </a:prstGeom>
          <a:noFill/>
          <a:ln w="12700" cap="flat" cmpd="sng" algn="ctr">
            <a:solidFill>
              <a:sysClr val="window" lastClr="FFFFFF">
                <a:lumMod val="85000"/>
              </a:sysClr>
            </a:solidFill>
            <a:prstDash val="dash"/>
            <a:miter lim="800000"/>
          </a:ln>
          <a:effectLst/>
        </p:spPr>
      </p:cxnSp>
      <p:cxnSp>
        <p:nvCxnSpPr>
          <p:cNvPr id="240" name="Straight Connector 42">
            <a:extLst>
              <a:ext uri="{FF2B5EF4-FFF2-40B4-BE49-F238E27FC236}">
                <a16:creationId xmlns:a16="http://schemas.microsoft.com/office/drawing/2014/main" id="{694B8528-6E19-467D-623E-41E6FDE1DC60}"/>
              </a:ext>
            </a:extLst>
          </p:cNvPr>
          <p:cNvCxnSpPr>
            <a:cxnSpLocks/>
          </p:cNvCxnSpPr>
          <p:nvPr/>
        </p:nvCxnSpPr>
        <p:spPr>
          <a:xfrm flipH="1">
            <a:off x="7989126" y="2198440"/>
            <a:ext cx="8206" cy="3744000"/>
          </a:xfrm>
          <a:prstGeom prst="line">
            <a:avLst/>
          </a:prstGeom>
          <a:noFill/>
          <a:ln w="12700" cap="flat" cmpd="sng" algn="ctr">
            <a:solidFill>
              <a:sysClr val="window" lastClr="FFFFFF">
                <a:lumMod val="85000"/>
              </a:sysClr>
            </a:solidFill>
            <a:prstDash val="dash"/>
            <a:miter lim="800000"/>
          </a:ln>
          <a:effectLst/>
        </p:spPr>
      </p:cxnSp>
      <p:cxnSp>
        <p:nvCxnSpPr>
          <p:cNvPr id="241" name="Straight Connector 42">
            <a:extLst>
              <a:ext uri="{FF2B5EF4-FFF2-40B4-BE49-F238E27FC236}">
                <a16:creationId xmlns:a16="http://schemas.microsoft.com/office/drawing/2014/main" id="{41C70911-852A-097B-3CCF-38897A5E5EB1}"/>
              </a:ext>
            </a:extLst>
          </p:cNvPr>
          <p:cNvCxnSpPr>
            <a:cxnSpLocks/>
          </p:cNvCxnSpPr>
          <p:nvPr/>
        </p:nvCxnSpPr>
        <p:spPr>
          <a:xfrm>
            <a:off x="10131953" y="2215858"/>
            <a:ext cx="0" cy="3744000"/>
          </a:xfrm>
          <a:prstGeom prst="line">
            <a:avLst/>
          </a:prstGeom>
          <a:noFill/>
          <a:ln w="12700" cap="flat" cmpd="sng" algn="ctr">
            <a:solidFill>
              <a:sysClr val="window" lastClr="FFFFFF">
                <a:lumMod val="85000"/>
              </a:sysClr>
            </a:solidFill>
            <a:prstDash val="dash"/>
            <a:miter lim="800000"/>
          </a:ln>
          <a:effectLst/>
        </p:spPr>
      </p:cxnSp>
      <p:sp>
        <p:nvSpPr>
          <p:cNvPr id="243" name="CuadroTexto 242">
            <a:extLst>
              <a:ext uri="{FF2B5EF4-FFF2-40B4-BE49-F238E27FC236}">
                <a16:creationId xmlns:a16="http://schemas.microsoft.com/office/drawing/2014/main" id="{236767BA-988F-BD54-4506-3639897FF8F5}"/>
              </a:ext>
            </a:extLst>
          </p:cNvPr>
          <p:cNvSpPr txBox="1"/>
          <p:nvPr/>
        </p:nvSpPr>
        <p:spPr>
          <a:xfrm>
            <a:off x="957277" y="2253177"/>
            <a:ext cx="4727588" cy="26778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r>
              <a:rPr lang="es-CO" sz="1050">
                <a:solidFill>
                  <a:schemeClr val="tx1"/>
                </a:solidFill>
              </a:rPr>
              <a:t>Diseño de la Estrategia de transformación digital 2022-2023</a:t>
            </a:r>
          </a:p>
        </p:txBody>
      </p:sp>
      <p:sp>
        <p:nvSpPr>
          <p:cNvPr id="244" name="CuadroTexto 243">
            <a:extLst>
              <a:ext uri="{FF2B5EF4-FFF2-40B4-BE49-F238E27FC236}">
                <a16:creationId xmlns:a16="http://schemas.microsoft.com/office/drawing/2014/main" id="{8192AFAF-FB36-406A-EB98-F62A00ABA55A}"/>
              </a:ext>
            </a:extLst>
          </p:cNvPr>
          <p:cNvSpPr txBox="1"/>
          <p:nvPr/>
        </p:nvSpPr>
        <p:spPr>
          <a:xfrm>
            <a:off x="957276" y="2594878"/>
            <a:ext cx="4727588" cy="304631"/>
          </a:xfrm>
          <a:prstGeom prst="rect">
            <a:avLst/>
          </a:prstGeom>
          <a:noFill/>
          <a:ln w="12700" cap="flat" cmpd="sng" algn="ctr">
            <a:noFill/>
            <a:prstDash val="solid"/>
            <a:miter lim="800000"/>
          </a:ln>
          <a:effectLst/>
        </p:spPr>
        <p:txBody>
          <a:bodyPr tIns="72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a:lnSpc>
                <a:spcPts val="1100"/>
              </a:lnSpc>
            </a:pPr>
            <a:r>
              <a:rPr lang="es-CO" sz="1050">
                <a:solidFill>
                  <a:schemeClr val="tx1"/>
                </a:solidFill>
              </a:rPr>
              <a:t>Definición del marco para la Gestión de la información para la toma de decisiones</a:t>
            </a:r>
          </a:p>
        </p:txBody>
      </p:sp>
      <p:sp>
        <p:nvSpPr>
          <p:cNvPr id="245" name="CuadroTexto 244">
            <a:extLst>
              <a:ext uri="{FF2B5EF4-FFF2-40B4-BE49-F238E27FC236}">
                <a16:creationId xmlns:a16="http://schemas.microsoft.com/office/drawing/2014/main" id="{337CAEAA-FEE4-77A6-F1F7-44CEAF7A055B}"/>
              </a:ext>
            </a:extLst>
          </p:cNvPr>
          <p:cNvSpPr txBox="1"/>
          <p:nvPr/>
        </p:nvSpPr>
        <p:spPr>
          <a:xfrm>
            <a:off x="976985" y="2945616"/>
            <a:ext cx="4708279" cy="311934"/>
          </a:xfrm>
          <a:prstGeom prst="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a:ln>
                  <a:noFill/>
                </a:ln>
                <a:solidFill>
                  <a:schemeClr val="tx1"/>
                </a:solidFill>
                <a:effectLst/>
                <a:uLnTx/>
                <a:uFillTx/>
                <a:latin typeface="Montserrat Medium"/>
              </a:rPr>
              <a:t>Implementación de iniciativas de Transformación Digital</a:t>
            </a:r>
          </a:p>
        </p:txBody>
      </p:sp>
      <p:sp>
        <p:nvSpPr>
          <p:cNvPr id="246" name="CuadroTexto 245">
            <a:extLst>
              <a:ext uri="{FF2B5EF4-FFF2-40B4-BE49-F238E27FC236}">
                <a16:creationId xmlns:a16="http://schemas.microsoft.com/office/drawing/2014/main" id="{31A8CDD2-3FE2-7E3B-0C8E-A869FF135E9A}"/>
              </a:ext>
            </a:extLst>
          </p:cNvPr>
          <p:cNvSpPr txBox="1"/>
          <p:nvPr/>
        </p:nvSpPr>
        <p:spPr>
          <a:xfrm>
            <a:off x="1083288" y="4729979"/>
            <a:ext cx="4515286" cy="296325"/>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r>
              <a:rPr lang="es-MX"/>
              <a:t>Arquitectura empresarial</a:t>
            </a:r>
            <a:endParaRPr lang="es-CO"/>
          </a:p>
        </p:txBody>
      </p:sp>
      <p:sp>
        <p:nvSpPr>
          <p:cNvPr id="248" name="CuadroTexto 247">
            <a:extLst>
              <a:ext uri="{FF2B5EF4-FFF2-40B4-BE49-F238E27FC236}">
                <a16:creationId xmlns:a16="http://schemas.microsoft.com/office/drawing/2014/main" id="{CDF65C86-04B0-7765-1821-361FE423D7CA}"/>
              </a:ext>
            </a:extLst>
          </p:cNvPr>
          <p:cNvSpPr txBox="1"/>
          <p:nvPr/>
        </p:nvSpPr>
        <p:spPr>
          <a:xfrm>
            <a:off x="1083288" y="3307149"/>
            <a:ext cx="4499560" cy="268049"/>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r>
              <a:rPr lang="es-MX"/>
              <a:t>Caso de uso 0: Informe Diario de Riesgos y Desempeño</a:t>
            </a:r>
            <a:endParaRPr lang="es-CO"/>
          </a:p>
        </p:txBody>
      </p:sp>
      <p:sp>
        <p:nvSpPr>
          <p:cNvPr id="249" name="CuadroTexto 248">
            <a:extLst>
              <a:ext uri="{FF2B5EF4-FFF2-40B4-BE49-F238E27FC236}">
                <a16:creationId xmlns:a16="http://schemas.microsoft.com/office/drawing/2014/main" id="{A0B95088-68A5-4B11-2AF0-8AA6A331566E}"/>
              </a:ext>
            </a:extLst>
          </p:cNvPr>
          <p:cNvSpPr txBox="1"/>
          <p:nvPr/>
        </p:nvSpPr>
        <p:spPr>
          <a:xfrm>
            <a:off x="1083288" y="3701374"/>
            <a:ext cx="4515286" cy="275935"/>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r>
              <a:rPr lang="es-CO"/>
              <a:t>Caso de uso 1: Análisis de Entidades Financieras</a:t>
            </a:r>
          </a:p>
        </p:txBody>
      </p:sp>
      <p:sp>
        <p:nvSpPr>
          <p:cNvPr id="250" name="CuadroTexto 249">
            <a:extLst>
              <a:ext uri="{FF2B5EF4-FFF2-40B4-BE49-F238E27FC236}">
                <a16:creationId xmlns:a16="http://schemas.microsoft.com/office/drawing/2014/main" id="{7CFFDFE0-B0F7-9E8F-8724-B0EFEE5A533C}"/>
              </a:ext>
            </a:extLst>
          </p:cNvPr>
          <p:cNvSpPr txBox="1"/>
          <p:nvPr/>
        </p:nvSpPr>
        <p:spPr>
          <a:xfrm>
            <a:off x="1083288" y="4037461"/>
            <a:ext cx="4787634" cy="292498"/>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r>
              <a:rPr lang="es-MX"/>
              <a:t>Caso de uso 2: Sistema integrador de operaciones del Back Office</a:t>
            </a:r>
            <a:endParaRPr lang="es-CO"/>
          </a:p>
        </p:txBody>
      </p:sp>
      <p:sp>
        <p:nvSpPr>
          <p:cNvPr id="251" name="CuadroTexto 250">
            <a:extLst>
              <a:ext uri="{FF2B5EF4-FFF2-40B4-BE49-F238E27FC236}">
                <a16:creationId xmlns:a16="http://schemas.microsoft.com/office/drawing/2014/main" id="{96E3E455-86BC-24B8-5331-99DB1F55D41A}"/>
              </a:ext>
            </a:extLst>
          </p:cNvPr>
          <p:cNvSpPr txBox="1"/>
          <p:nvPr/>
        </p:nvSpPr>
        <p:spPr>
          <a:xfrm>
            <a:off x="1083288" y="4393297"/>
            <a:ext cx="4515286" cy="283888"/>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r>
              <a:rPr lang="es-MX"/>
              <a:t>Caso de uso 3: Transmisión y análisis del FDI</a:t>
            </a:r>
            <a:endParaRPr lang="es-CO"/>
          </a:p>
        </p:txBody>
      </p:sp>
      <p:sp>
        <p:nvSpPr>
          <p:cNvPr id="253" name="CuadroTexto 252">
            <a:extLst>
              <a:ext uri="{FF2B5EF4-FFF2-40B4-BE49-F238E27FC236}">
                <a16:creationId xmlns:a16="http://schemas.microsoft.com/office/drawing/2014/main" id="{B8AB9CA4-4E35-E14D-0471-74039221616A}"/>
              </a:ext>
            </a:extLst>
          </p:cNvPr>
          <p:cNvSpPr txBox="1"/>
          <p:nvPr/>
        </p:nvSpPr>
        <p:spPr>
          <a:xfrm>
            <a:off x="957276" y="5555642"/>
            <a:ext cx="4734134" cy="283888"/>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050" b="0" i="0" u="none" strike="noStrike" kern="0" cap="none" spc="0" normalizeH="0" baseline="0" noProof="0">
                <a:ln>
                  <a:noFill/>
                </a:ln>
                <a:solidFill>
                  <a:prstClr val="black"/>
                </a:solidFill>
                <a:effectLst/>
                <a:uLnTx/>
                <a:uFillTx/>
                <a:latin typeface="Montserrat Medium"/>
              </a:rPr>
              <a:t>Definición e implementación del Plan de Apertura y Uso de Datos Abiertos</a:t>
            </a:r>
          </a:p>
        </p:txBody>
      </p:sp>
      <p:sp>
        <p:nvSpPr>
          <p:cNvPr id="254" name="Round Diagonal Corner Rectangle 4">
            <a:extLst>
              <a:ext uri="{FF2B5EF4-FFF2-40B4-BE49-F238E27FC236}">
                <a16:creationId xmlns:a16="http://schemas.microsoft.com/office/drawing/2014/main" id="{DF6D90EB-9E1C-D58B-1AEB-887BBEF65131}"/>
              </a:ext>
            </a:extLst>
          </p:cNvPr>
          <p:cNvSpPr/>
          <p:nvPr/>
        </p:nvSpPr>
        <p:spPr>
          <a:xfrm>
            <a:off x="600353" y="1225777"/>
            <a:ext cx="7384634" cy="55387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kern="0">
              <a:solidFill>
                <a:prstClr val="white"/>
              </a:solidFill>
              <a:latin typeface="Montserrat Medium"/>
            </a:endParaRPr>
          </a:p>
        </p:txBody>
      </p:sp>
      <p:sp>
        <p:nvSpPr>
          <p:cNvPr id="256" name="Paralelogramo 255">
            <a:extLst>
              <a:ext uri="{FF2B5EF4-FFF2-40B4-BE49-F238E27FC236}">
                <a16:creationId xmlns:a16="http://schemas.microsoft.com/office/drawing/2014/main" id="{E0722BD3-21DD-2E84-D14A-F0584795045F}"/>
              </a:ext>
            </a:extLst>
          </p:cNvPr>
          <p:cNvSpPr/>
          <p:nvPr/>
        </p:nvSpPr>
        <p:spPr>
          <a:xfrm>
            <a:off x="562961" y="1847079"/>
            <a:ext cx="5171002"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600" kern="0">
                <a:solidFill>
                  <a:prstClr val="white"/>
                </a:solidFill>
                <a:latin typeface="Montserrat Medium"/>
              </a:rPr>
              <a:t>Hitos</a:t>
            </a:r>
          </a:p>
        </p:txBody>
      </p:sp>
      <p:sp>
        <p:nvSpPr>
          <p:cNvPr id="257" name="Paralelogramo 256">
            <a:extLst>
              <a:ext uri="{FF2B5EF4-FFF2-40B4-BE49-F238E27FC236}">
                <a16:creationId xmlns:a16="http://schemas.microsoft.com/office/drawing/2014/main" id="{E5B449DC-7AC7-00F8-B8CC-0A5BAD422FCA}"/>
              </a:ext>
            </a:extLst>
          </p:cNvPr>
          <p:cNvSpPr/>
          <p:nvPr/>
        </p:nvSpPr>
        <p:spPr>
          <a:xfrm>
            <a:off x="5779286" y="1847079"/>
            <a:ext cx="1861880"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600" kern="0">
                <a:solidFill>
                  <a:prstClr val="white"/>
                </a:solidFill>
                <a:latin typeface="Montserrat Medium"/>
              </a:rPr>
              <a:t>Estado</a:t>
            </a:r>
            <a:endParaRPr lang="es-CO" sz="1600" kern="0">
              <a:solidFill>
                <a:prstClr val="white"/>
              </a:solidFill>
              <a:latin typeface="Montserrat Medium"/>
            </a:endParaRPr>
          </a:p>
        </p:txBody>
      </p:sp>
      <p:sp>
        <p:nvSpPr>
          <p:cNvPr id="258" name="Paralelogramo 257">
            <a:extLst>
              <a:ext uri="{FF2B5EF4-FFF2-40B4-BE49-F238E27FC236}">
                <a16:creationId xmlns:a16="http://schemas.microsoft.com/office/drawing/2014/main" id="{BFBD62B4-ADC4-D69A-8CAA-5270326DD1E0}"/>
              </a:ext>
            </a:extLst>
          </p:cNvPr>
          <p:cNvSpPr/>
          <p:nvPr/>
        </p:nvSpPr>
        <p:spPr>
          <a:xfrm>
            <a:off x="7695483" y="18470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2021</a:t>
            </a:r>
            <a:endParaRPr lang="es-CO" sz="1400" kern="0">
              <a:solidFill>
                <a:prstClr val="white"/>
              </a:solidFill>
              <a:latin typeface="Montserrat Medium"/>
            </a:endParaRPr>
          </a:p>
        </p:txBody>
      </p:sp>
      <p:sp>
        <p:nvSpPr>
          <p:cNvPr id="259" name="Paralelogramo 258">
            <a:extLst>
              <a:ext uri="{FF2B5EF4-FFF2-40B4-BE49-F238E27FC236}">
                <a16:creationId xmlns:a16="http://schemas.microsoft.com/office/drawing/2014/main" id="{5CD07B7D-6E7A-D773-7FB2-2FFFB136D9CA}"/>
              </a:ext>
            </a:extLst>
          </p:cNvPr>
          <p:cNvSpPr/>
          <p:nvPr/>
        </p:nvSpPr>
        <p:spPr>
          <a:xfrm>
            <a:off x="8397856" y="18470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2022</a:t>
            </a:r>
            <a:endParaRPr lang="es-CO" sz="1400" kern="0">
              <a:solidFill>
                <a:prstClr val="white"/>
              </a:solidFill>
              <a:latin typeface="Montserrat Medium"/>
            </a:endParaRPr>
          </a:p>
        </p:txBody>
      </p:sp>
      <p:sp>
        <p:nvSpPr>
          <p:cNvPr id="260" name="Paralelogramo 259">
            <a:extLst>
              <a:ext uri="{FF2B5EF4-FFF2-40B4-BE49-F238E27FC236}">
                <a16:creationId xmlns:a16="http://schemas.microsoft.com/office/drawing/2014/main" id="{BA23A3F7-BAD6-7901-2F75-95A377CDDBC9}"/>
              </a:ext>
            </a:extLst>
          </p:cNvPr>
          <p:cNvSpPr/>
          <p:nvPr/>
        </p:nvSpPr>
        <p:spPr>
          <a:xfrm>
            <a:off x="9087678" y="18470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2023</a:t>
            </a:r>
            <a:endParaRPr lang="es-CO" sz="1400" kern="0">
              <a:solidFill>
                <a:prstClr val="white"/>
              </a:solidFill>
              <a:latin typeface="Montserrat Medium"/>
            </a:endParaRPr>
          </a:p>
        </p:txBody>
      </p:sp>
      <p:sp>
        <p:nvSpPr>
          <p:cNvPr id="261" name="Paralelogramo 260">
            <a:extLst>
              <a:ext uri="{FF2B5EF4-FFF2-40B4-BE49-F238E27FC236}">
                <a16:creationId xmlns:a16="http://schemas.microsoft.com/office/drawing/2014/main" id="{A53B1987-F249-5B24-042E-D6D25439FAE3}"/>
              </a:ext>
            </a:extLst>
          </p:cNvPr>
          <p:cNvSpPr/>
          <p:nvPr/>
        </p:nvSpPr>
        <p:spPr>
          <a:xfrm>
            <a:off x="9789910" y="1847079"/>
            <a:ext cx="701176"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2024</a:t>
            </a:r>
            <a:endParaRPr lang="es-CO" sz="1400" kern="0">
              <a:solidFill>
                <a:prstClr val="white"/>
              </a:solidFill>
              <a:latin typeface="Montserrat Medium"/>
            </a:endParaRPr>
          </a:p>
        </p:txBody>
      </p:sp>
      <p:sp>
        <p:nvSpPr>
          <p:cNvPr id="262" name="Paralelogramo 261">
            <a:extLst>
              <a:ext uri="{FF2B5EF4-FFF2-40B4-BE49-F238E27FC236}">
                <a16:creationId xmlns:a16="http://schemas.microsoft.com/office/drawing/2014/main" id="{5DDDF26E-88B7-B53A-DF60-8A6EC64E289D}"/>
              </a:ext>
            </a:extLst>
          </p:cNvPr>
          <p:cNvSpPr/>
          <p:nvPr/>
        </p:nvSpPr>
        <p:spPr>
          <a:xfrm>
            <a:off x="10529654" y="1847079"/>
            <a:ext cx="677269" cy="262573"/>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400" kern="0">
                <a:solidFill>
                  <a:prstClr val="white"/>
                </a:solidFill>
                <a:latin typeface="Montserrat Medium"/>
              </a:rPr>
              <a:t>2025</a:t>
            </a:r>
            <a:endParaRPr lang="es-CO" sz="1400" kern="0">
              <a:solidFill>
                <a:prstClr val="white"/>
              </a:solidFill>
              <a:latin typeface="Montserrat Medium"/>
            </a:endParaRPr>
          </a:p>
        </p:txBody>
      </p:sp>
      <p:sp>
        <p:nvSpPr>
          <p:cNvPr id="263" name="Rectángulo 262">
            <a:extLst>
              <a:ext uri="{FF2B5EF4-FFF2-40B4-BE49-F238E27FC236}">
                <a16:creationId xmlns:a16="http://schemas.microsoft.com/office/drawing/2014/main" id="{14F9AE69-5513-B904-7510-73EDBBCF1CC8}"/>
              </a:ext>
            </a:extLst>
          </p:cNvPr>
          <p:cNvSpPr/>
          <p:nvPr/>
        </p:nvSpPr>
        <p:spPr>
          <a:xfrm>
            <a:off x="1422803" y="1434415"/>
            <a:ext cx="6261861" cy="29533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100" kern="0">
                <a:solidFill>
                  <a:prstClr val="white"/>
                </a:solidFill>
                <a:latin typeface="Montserrat Medium"/>
              </a:rPr>
              <a:t>Líder: Jefe de Estrategia y Transformación y Jefe de Tecnologías de la Información</a:t>
            </a:r>
          </a:p>
        </p:txBody>
      </p:sp>
      <p:sp>
        <p:nvSpPr>
          <p:cNvPr id="264" name="CuadroTexto 6">
            <a:extLst>
              <a:ext uri="{FF2B5EF4-FFF2-40B4-BE49-F238E27FC236}">
                <a16:creationId xmlns:a16="http://schemas.microsoft.com/office/drawing/2014/main" id="{1E2335A3-CCA3-85A0-C879-A8E64B91ED5D}"/>
              </a:ext>
            </a:extLst>
          </p:cNvPr>
          <p:cNvSpPr txBox="1"/>
          <p:nvPr/>
        </p:nvSpPr>
        <p:spPr>
          <a:xfrm rot="4">
            <a:off x="1788795" y="1238504"/>
            <a:ext cx="5918585" cy="30328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prstClr val="white"/>
                </a:solidFill>
                <a:effectLst/>
                <a:uLnTx/>
                <a:uFillTx/>
                <a:latin typeface="Montserrat Medium"/>
              </a:rPr>
              <a:t>Estrategia de transformación Digital y Analítica</a:t>
            </a:r>
          </a:p>
        </p:txBody>
      </p:sp>
      <p:sp>
        <p:nvSpPr>
          <p:cNvPr id="265" name="Paralelogramo 264">
            <a:extLst>
              <a:ext uri="{FF2B5EF4-FFF2-40B4-BE49-F238E27FC236}">
                <a16:creationId xmlns:a16="http://schemas.microsoft.com/office/drawing/2014/main" id="{DBFD34B1-8DD9-9A11-D751-5B2FF2FDB510}"/>
              </a:ext>
            </a:extLst>
          </p:cNvPr>
          <p:cNvSpPr/>
          <p:nvPr/>
        </p:nvSpPr>
        <p:spPr>
          <a:xfrm>
            <a:off x="8008810" y="1232533"/>
            <a:ext cx="3198113" cy="241891"/>
          </a:xfrm>
          <a:prstGeom prst="parallelogram">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400" kern="0">
              <a:solidFill>
                <a:prstClr val="white"/>
              </a:solidFill>
              <a:latin typeface="Montserrat Medium"/>
            </a:endParaRPr>
          </a:p>
        </p:txBody>
      </p:sp>
      <p:sp>
        <p:nvSpPr>
          <p:cNvPr id="266" name="TextBox 2">
            <a:extLst>
              <a:ext uri="{FF2B5EF4-FFF2-40B4-BE49-F238E27FC236}">
                <a16:creationId xmlns:a16="http://schemas.microsoft.com/office/drawing/2014/main" id="{812C9FEE-BCCF-959B-A2F0-B391A4FF06F8}"/>
              </a:ext>
            </a:extLst>
          </p:cNvPr>
          <p:cNvSpPr txBox="1"/>
          <p:nvPr/>
        </p:nvSpPr>
        <p:spPr>
          <a:xfrm>
            <a:off x="8179226" y="1246798"/>
            <a:ext cx="1247086" cy="2308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Medium"/>
              </a:rPr>
              <a:t>% ESPERADO</a:t>
            </a:r>
          </a:p>
        </p:txBody>
      </p:sp>
      <p:sp>
        <p:nvSpPr>
          <p:cNvPr id="267" name="TextBox 2">
            <a:extLst>
              <a:ext uri="{FF2B5EF4-FFF2-40B4-BE49-F238E27FC236}">
                <a16:creationId xmlns:a16="http://schemas.microsoft.com/office/drawing/2014/main" id="{4CAA5288-B403-C379-67D2-3847C4641ACA}"/>
              </a:ext>
            </a:extLst>
          </p:cNvPr>
          <p:cNvSpPr txBox="1"/>
          <p:nvPr/>
        </p:nvSpPr>
        <p:spPr>
          <a:xfrm>
            <a:off x="9606236" y="1243592"/>
            <a:ext cx="1392156" cy="230832"/>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Montserrat Medium"/>
              </a:rPr>
              <a:t>% COMPLETADO</a:t>
            </a:r>
          </a:p>
        </p:txBody>
      </p:sp>
      <p:sp>
        <p:nvSpPr>
          <p:cNvPr id="269" name="Rectangle 17">
            <a:extLst>
              <a:ext uri="{FF2B5EF4-FFF2-40B4-BE49-F238E27FC236}">
                <a16:creationId xmlns:a16="http://schemas.microsoft.com/office/drawing/2014/main" id="{3F37BDFA-3FE1-56FC-7463-FCC9F43B231A}"/>
              </a:ext>
            </a:extLst>
          </p:cNvPr>
          <p:cNvSpPr/>
          <p:nvPr/>
        </p:nvSpPr>
        <p:spPr>
          <a:xfrm>
            <a:off x="8008809" y="1524020"/>
            <a:ext cx="3125915" cy="255203"/>
          </a:xfrm>
          <a:prstGeom prst="rect">
            <a:avLst/>
          </a:prstGeom>
          <a:solidFill>
            <a:schemeClr val="bg1">
              <a:lumMod val="95000"/>
            </a:schemeClr>
          </a:solidFill>
          <a:ln w="12700" cap="flat" cmpd="sng" algn="ctr">
            <a:solidFill>
              <a:srgbClr val="FFC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2F2F2">
                  <a:lumMod val="10000"/>
                </a:srgbClr>
              </a:solidFill>
              <a:effectLst/>
              <a:uLnTx/>
              <a:uFillTx/>
              <a:latin typeface="Montserrat Medium"/>
            </a:endParaRPr>
          </a:p>
        </p:txBody>
      </p:sp>
      <p:cxnSp>
        <p:nvCxnSpPr>
          <p:cNvPr id="270" name="Conector recto 269">
            <a:extLst>
              <a:ext uri="{FF2B5EF4-FFF2-40B4-BE49-F238E27FC236}">
                <a16:creationId xmlns:a16="http://schemas.microsoft.com/office/drawing/2014/main" id="{0F82E8C2-DFC2-F3BE-9674-D98C9097121F}"/>
              </a:ext>
            </a:extLst>
          </p:cNvPr>
          <p:cNvCxnSpPr>
            <a:cxnSpLocks/>
          </p:cNvCxnSpPr>
          <p:nvPr/>
        </p:nvCxnSpPr>
        <p:spPr>
          <a:xfrm>
            <a:off x="9562062" y="1545486"/>
            <a:ext cx="0" cy="302419"/>
          </a:xfrm>
          <a:prstGeom prst="line">
            <a:avLst/>
          </a:prstGeom>
          <a:solidFill>
            <a:srgbClr val="FFB402"/>
          </a:solidFill>
          <a:ln w="12700" cap="flat" cmpd="sng" algn="ctr">
            <a:noFill/>
            <a:prstDash val="solid"/>
            <a:miter lim="800000"/>
          </a:ln>
          <a:effectLst>
            <a:outerShdw blurRad="50800" dist="38100" dir="2700000" algn="tl" rotWithShape="0">
              <a:prstClr val="black">
                <a:alpha val="40000"/>
              </a:prstClr>
            </a:outerShdw>
          </a:effectLst>
        </p:spPr>
      </p:cxnSp>
      <p:sp>
        <p:nvSpPr>
          <p:cNvPr id="271" name="Subtitle 2">
            <a:extLst>
              <a:ext uri="{FF2B5EF4-FFF2-40B4-BE49-F238E27FC236}">
                <a16:creationId xmlns:a16="http://schemas.microsoft.com/office/drawing/2014/main" id="{03499E30-2084-DBDA-229B-292F2EC5A757}"/>
              </a:ext>
            </a:extLst>
          </p:cNvPr>
          <p:cNvSpPr txBox="1"/>
          <p:nvPr/>
        </p:nvSpPr>
        <p:spPr>
          <a:xfrm>
            <a:off x="8478331" y="1510499"/>
            <a:ext cx="774130" cy="307777"/>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solidFill>
                  <a:srgbClr val="F2F2F2">
                    <a:lumMod val="10000"/>
                  </a:srgbClr>
                </a:solidFill>
              </a:rPr>
              <a:t>100</a:t>
            </a:r>
            <a:r>
              <a:rPr kumimoji="0" lang="en-US" sz="1400" b="1" i="0" u="none" strike="noStrike" kern="0" cap="none" spc="0" normalizeH="0" baseline="0" noProof="0">
                <a:ln>
                  <a:noFill/>
                </a:ln>
                <a:solidFill>
                  <a:srgbClr val="F2F2F2">
                    <a:lumMod val="10000"/>
                  </a:srgbClr>
                </a:solidFill>
                <a:effectLst/>
                <a:uLnTx/>
                <a:uFillTx/>
                <a:latin typeface="Montserrat Medium"/>
              </a:rPr>
              <a:t>%</a:t>
            </a:r>
          </a:p>
        </p:txBody>
      </p:sp>
      <p:sp>
        <p:nvSpPr>
          <p:cNvPr id="272" name="Subtitle 2">
            <a:extLst>
              <a:ext uri="{FF2B5EF4-FFF2-40B4-BE49-F238E27FC236}">
                <a16:creationId xmlns:a16="http://schemas.microsoft.com/office/drawing/2014/main" id="{6CC96B6A-4F1C-8F47-1322-3A6B1C25C929}"/>
              </a:ext>
            </a:extLst>
          </p:cNvPr>
          <p:cNvSpPr txBox="1"/>
          <p:nvPr/>
        </p:nvSpPr>
        <p:spPr>
          <a:xfrm>
            <a:off x="9999440" y="1503372"/>
            <a:ext cx="774129" cy="307777"/>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sz="140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solidFill>
                  <a:srgbClr val="F2F2F2">
                    <a:lumMod val="10000"/>
                  </a:srgbClr>
                </a:solidFill>
              </a:rPr>
              <a:t>100</a:t>
            </a:r>
            <a:r>
              <a:rPr kumimoji="0" lang="en-US" sz="1400" b="1" i="0" u="none" strike="noStrike" kern="0" cap="none" spc="0" normalizeH="0" baseline="0" noProof="0">
                <a:ln>
                  <a:noFill/>
                </a:ln>
                <a:solidFill>
                  <a:srgbClr val="F2F2F2">
                    <a:lumMod val="10000"/>
                  </a:srgbClr>
                </a:solidFill>
                <a:effectLst/>
                <a:uLnTx/>
                <a:uFillTx/>
                <a:latin typeface="Montserrat Medium"/>
              </a:rPr>
              <a:t>%</a:t>
            </a:r>
          </a:p>
        </p:txBody>
      </p:sp>
      <p:sp>
        <p:nvSpPr>
          <p:cNvPr id="273" name="Paralelogramo 272">
            <a:extLst>
              <a:ext uri="{FF2B5EF4-FFF2-40B4-BE49-F238E27FC236}">
                <a16:creationId xmlns:a16="http://schemas.microsoft.com/office/drawing/2014/main" id="{B95796C0-069B-8ABC-E38C-84C0DD46EDB9}"/>
              </a:ext>
            </a:extLst>
          </p:cNvPr>
          <p:cNvSpPr/>
          <p:nvPr/>
        </p:nvSpPr>
        <p:spPr>
          <a:xfrm>
            <a:off x="701675" y="2271781"/>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1</a:t>
            </a:r>
          </a:p>
        </p:txBody>
      </p:sp>
      <p:cxnSp>
        <p:nvCxnSpPr>
          <p:cNvPr id="299" name="Conector recto 298">
            <a:extLst>
              <a:ext uri="{FF2B5EF4-FFF2-40B4-BE49-F238E27FC236}">
                <a16:creationId xmlns:a16="http://schemas.microsoft.com/office/drawing/2014/main" id="{C06F950E-133C-4A8C-47F0-41D6C56CAFCF}"/>
              </a:ext>
            </a:extLst>
          </p:cNvPr>
          <p:cNvCxnSpPr>
            <a:cxnSpLocks/>
          </p:cNvCxnSpPr>
          <p:nvPr/>
        </p:nvCxnSpPr>
        <p:spPr>
          <a:xfrm>
            <a:off x="9580890" y="1237082"/>
            <a:ext cx="0" cy="216000"/>
          </a:xfrm>
          <a:prstGeom prst="line">
            <a:avLst/>
          </a:prstGeom>
          <a:noFill/>
          <a:ln w="635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300" name="Conector recto 299">
            <a:extLst>
              <a:ext uri="{FF2B5EF4-FFF2-40B4-BE49-F238E27FC236}">
                <a16:creationId xmlns:a16="http://schemas.microsoft.com/office/drawing/2014/main" id="{B20B3492-4AC5-1BCF-C16C-6B385A76EDB2}"/>
              </a:ext>
            </a:extLst>
          </p:cNvPr>
          <p:cNvCxnSpPr>
            <a:cxnSpLocks/>
          </p:cNvCxnSpPr>
          <p:nvPr/>
        </p:nvCxnSpPr>
        <p:spPr>
          <a:xfrm>
            <a:off x="9580890" y="1535899"/>
            <a:ext cx="0" cy="216000"/>
          </a:xfrm>
          <a:prstGeom prst="line">
            <a:avLst/>
          </a:prstGeom>
          <a:noFill/>
          <a:ln w="6350" cap="flat" cmpd="sng" algn="ctr">
            <a:solidFill>
              <a:srgbClr val="FFC000"/>
            </a:solidFill>
            <a:prstDash val="solid"/>
            <a:miter lim="800000"/>
          </a:ln>
          <a:effectLst>
            <a:outerShdw blurRad="50800" dist="38100" dir="2700000" algn="tl" rotWithShape="0">
              <a:prstClr val="black">
                <a:alpha val="40000"/>
              </a:prstClr>
            </a:outerShdw>
          </a:effectLst>
        </p:spPr>
      </p:cxnSp>
      <p:sp>
        <p:nvSpPr>
          <p:cNvPr id="315" name="Forma libre: forma 314">
            <a:extLst>
              <a:ext uri="{FF2B5EF4-FFF2-40B4-BE49-F238E27FC236}">
                <a16:creationId xmlns:a16="http://schemas.microsoft.com/office/drawing/2014/main" id="{7D6B9D82-B218-764A-F101-0F6196D28EEA}"/>
              </a:ext>
            </a:extLst>
          </p:cNvPr>
          <p:cNvSpPr/>
          <p:nvPr/>
        </p:nvSpPr>
        <p:spPr>
          <a:xfrm>
            <a:off x="8398374" y="2330612"/>
            <a:ext cx="144436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6" name="Forma libre: forma 315">
            <a:extLst>
              <a:ext uri="{FF2B5EF4-FFF2-40B4-BE49-F238E27FC236}">
                <a16:creationId xmlns:a16="http://schemas.microsoft.com/office/drawing/2014/main" id="{BD62D5B5-06D0-8225-8EAE-9A27E2C15712}"/>
              </a:ext>
            </a:extLst>
          </p:cNvPr>
          <p:cNvSpPr/>
          <p:nvPr/>
        </p:nvSpPr>
        <p:spPr>
          <a:xfrm>
            <a:off x="8398374" y="2690735"/>
            <a:ext cx="144436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7" name="Forma libre: forma 316">
            <a:extLst>
              <a:ext uri="{FF2B5EF4-FFF2-40B4-BE49-F238E27FC236}">
                <a16:creationId xmlns:a16="http://schemas.microsoft.com/office/drawing/2014/main" id="{C1C780DF-506B-1E3D-08B7-1E64B42F913A}"/>
              </a:ext>
            </a:extLst>
          </p:cNvPr>
          <p:cNvSpPr/>
          <p:nvPr/>
        </p:nvSpPr>
        <p:spPr>
          <a:xfrm>
            <a:off x="9758859" y="3007280"/>
            <a:ext cx="1419488"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8" name="Forma libre: forma 317">
            <a:extLst>
              <a:ext uri="{FF2B5EF4-FFF2-40B4-BE49-F238E27FC236}">
                <a16:creationId xmlns:a16="http://schemas.microsoft.com/office/drawing/2014/main" id="{A3A55B4B-FB3B-58B8-EFF9-03536A2BF317}"/>
              </a:ext>
            </a:extLst>
          </p:cNvPr>
          <p:cNvSpPr/>
          <p:nvPr/>
        </p:nvSpPr>
        <p:spPr>
          <a:xfrm>
            <a:off x="9792974" y="3767409"/>
            <a:ext cx="1205409" cy="10682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19" name="Forma libre: forma 318">
            <a:extLst>
              <a:ext uri="{FF2B5EF4-FFF2-40B4-BE49-F238E27FC236}">
                <a16:creationId xmlns:a16="http://schemas.microsoft.com/office/drawing/2014/main" id="{8E187C8E-469E-DBB3-9E2A-B3B025DF45F7}"/>
              </a:ext>
            </a:extLst>
          </p:cNvPr>
          <p:cNvSpPr/>
          <p:nvPr/>
        </p:nvSpPr>
        <p:spPr>
          <a:xfrm>
            <a:off x="9792976" y="4111364"/>
            <a:ext cx="1168382" cy="126903"/>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0" name="Forma libre: forma 319">
            <a:extLst>
              <a:ext uri="{FF2B5EF4-FFF2-40B4-BE49-F238E27FC236}">
                <a16:creationId xmlns:a16="http://schemas.microsoft.com/office/drawing/2014/main" id="{17206D88-0981-F571-DE96-E4AB70D3974D}"/>
              </a:ext>
            </a:extLst>
          </p:cNvPr>
          <p:cNvSpPr/>
          <p:nvPr/>
        </p:nvSpPr>
        <p:spPr>
          <a:xfrm>
            <a:off x="9979557" y="4475217"/>
            <a:ext cx="1198787" cy="14862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2" name="Forma libre: forma 321">
            <a:extLst>
              <a:ext uri="{FF2B5EF4-FFF2-40B4-BE49-F238E27FC236}">
                <a16:creationId xmlns:a16="http://schemas.microsoft.com/office/drawing/2014/main" id="{0B287126-8204-35AC-8900-D03C98708826}"/>
              </a:ext>
            </a:extLst>
          </p:cNvPr>
          <p:cNvSpPr/>
          <p:nvPr/>
        </p:nvSpPr>
        <p:spPr>
          <a:xfrm>
            <a:off x="9988299" y="4832305"/>
            <a:ext cx="97305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23" name="Forma libre: forma 322">
            <a:extLst>
              <a:ext uri="{FF2B5EF4-FFF2-40B4-BE49-F238E27FC236}">
                <a16:creationId xmlns:a16="http://schemas.microsoft.com/office/drawing/2014/main" id="{BCA59749-666D-8B62-D47D-3963694BB2E6}"/>
              </a:ext>
            </a:extLst>
          </p:cNvPr>
          <p:cNvSpPr/>
          <p:nvPr/>
        </p:nvSpPr>
        <p:spPr>
          <a:xfrm>
            <a:off x="9115650" y="5587878"/>
            <a:ext cx="1645656" cy="9841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32" name="Forma libre: forma 331">
            <a:extLst>
              <a:ext uri="{FF2B5EF4-FFF2-40B4-BE49-F238E27FC236}">
                <a16:creationId xmlns:a16="http://schemas.microsoft.com/office/drawing/2014/main" id="{1E282CB3-BFCC-DF3A-C4DC-A0FAFFC417AF}"/>
              </a:ext>
            </a:extLst>
          </p:cNvPr>
          <p:cNvSpPr/>
          <p:nvPr/>
        </p:nvSpPr>
        <p:spPr>
          <a:xfrm>
            <a:off x="9792976" y="3413355"/>
            <a:ext cx="519599" cy="14144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33" name="CuadroTexto 332">
            <a:extLst>
              <a:ext uri="{FF2B5EF4-FFF2-40B4-BE49-F238E27FC236}">
                <a16:creationId xmlns:a16="http://schemas.microsoft.com/office/drawing/2014/main" id="{8F34392D-249E-96D0-4445-64E60A9B6B02}"/>
              </a:ext>
            </a:extLst>
          </p:cNvPr>
          <p:cNvSpPr txBox="1"/>
          <p:nvPr/>
        </p:nvSpPr>
        <p:spPr>
          <a:xfrm>
            <a:off x="1098103" y="5061466"/>
            <a:ext cx="4787634" cy="314930"/>
          </a:xfrm>
          <a:prstGeom prst="rect">
            <a:avLst/>
          </a:prstGeom>
          <a:noFill/>
          <a:ln w="12700" cap="flat" cmpd="sng" algn="ctr">
            <a:noFill/>
            <a:prstDash val="solid"/>
            <a:miter lim="800000"/>
          </a:ln>
          <a:effectLst/>
        </p:spPr>
        <p:txBody>
          <a:bodyPr tIns="108000" rtlCol="0" anchor="ctr"/>
          <a:lstStyle>
            <a:defPPr>
              <a:defRPr lang="es-CO"/>
            </a:defPPr>
            <a:lvl1pPr marR="0" lvl="0" indent="0" fontAlgn="auto">
              <a:lnSpc>
                <a:spcPts val="1100"/>
              </a:lnSpc>
              <a:spcBef>
                <a:spcPts val="0"/>
              </a:spcBef>
              <a:spcAft>
                <a:spcPts val="0"/>
              </a:spcAft>
              <a:buClrTx/>
              <a:buSzTx/>
              <a:buFontTx/>
              <a:buNone/>
              <a:tabLst/>
              <a:defRPr kumimoji="0" sz="1050" b="0" i="0" u="none" strike="noStrike" kern="0" cap="none" spc="0" normalizeH="0" baseline="0">
                <a:ln>
                  <a:noFill/>
                </a:ln>
                <a:solidFill>
                  <a:prstClr val="black"/>
                </a:solidFill>
                <a:effectLst/>
                <a:uLnTx/>
                <a:uFillTx/>
                <a:latin typeface="Montserrat Medium"/>
              </a:defRPr>
            </a:lvl1pPr>
          </a:lstStyle>
          <a:p>
            <a:pPr>
              <a:lnSpc>
                <a:spcPts val="1000"/>
              </a:lnSpc>
            </a:pPr>
            <a:r>
              <a:rPr lang="es-MX"/>
              <a:t>Propuesta de Cultura y gobierno de transformación digital y analítica</a:t>
            </a:r>
          </a:p>
        </p:txBody>
      </p:sp>
      <p:sp>
        <p:nvSpPr>
          <p:cNvPr id="337" name="Forma libre: forma 336">
            <a:extLst>
              <a:ext uri="{FF2B5EF4-FFF2-40B4-BE49-F238E27FC236}">
                <a16:creationId xmlns:a16="http://schemas.microsoft.com/office/drawing/2014/main" id="{A7C6FCF2-23EE-ED44-621B-3753B4B258F4}"/>
              </a:ext>
            </a:extLst>
          </p:cNvPr>
          <p:cNvSpPr/>
          <p:nvPr/>
        </p:nvSpPr>
        <p:spPr>
          <a:xfrm>
            <a:off x="9827587" y="5203994"/>
            <a:ext cx="1307136" cy="126903"/>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B402"/>
          </a:solidFill>
          <a:ln w="12700" cap="flat" cmpd="sng" algn="ctr">
            <a:solidFill>
              <a:srgbClr val="FFB4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31CEB4E2-4B8A-06C3-8FB9-82BBD8E6BC42}"/>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51D368FA-10D7-A74D-1960-B33A0D33CECE}"/>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Transformación Digital y Analítica</a:t>
            </a:r>
          </a:p>
        </p:txBody>
      </p:sp>
      <p:cxnSp>
        <p:nvCxnSpPr>
          <p:cNvPr id="38" name="Straight Connector 42">
            <a:extLst>
              <a:ext uri="{FF2B5EF4-FFF2-40B4-BE49-F238E27FC236}">
                <a16:creationId xmlns:a16="http://schemas.microsoft.com/office/drawing/2014/main" id="{ED07B05D-DF41-6134-03E8-FDF4BF8855E4}"/>
              </a:ext>
            </a:extLst>
          </p:cNvPr>
          <p:cNvCxnSpPr>
            <a:cxnSpLocks/>
          </p:cNvCxnSpPr>
          <p:nvPr/>
        </p:nvCxnSpPr>
        <p:spPr>
          <a:xfrm>
            <a:off x="637176" y="2547253"/>
            <a:ext cx="10548000" cy="0"/>
          </a:xfrm>
          <a:prstGeom prst="line">
            <a:avLst/>
          </a:prstGeom>
          <a:noFill/>
          <a:ln w="6350" cap="flat" cmpd="sng" algn="ctr">
            <a:solidFill>
              <a:sysClr val="window" lastClr="FFFFFF">
                <a:lumMod val="85000"/>
              </a:sysClr>
            </a:solidFill>
            <a:prstDash val="solid"/>
            <a:miter lim="800000"/>
          </a:ln>
          <a:effectLst/>
        </p:spPr>
      </p:cxnSp>
      <p:sp>
        <p:nvSpPr>
          <p:cNvPr id="39" name="Paralelogramo 38">
            <a:extLst>
              <a:ext uri="{FF2B5EF4-FFF2-40B4-BE49-F238E27FC236}">
                <a16:creationId xmlns:a16="http://schemas.microsoft.com/office/drawing/2014/main" id="{CFD9F8B9-9550-A27C-DA2B-5ACC06119282}"/>
              </a:ext>
            </a:extLst>
          </p:cNvPr>
          <p:cNvSpPr/>
          <p:nvPr/>
        </p:nvSpPr>
        <p:spPr>
          <a:xfrm>
            <a:off x="701675" y="2643018"/>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2</a:t>
            </a:r>
          </a:p>
        </p:txBody>
      </p:sp>
      <p:sp>
        <p:nvSpPr>
          <p:cNvPr id="40" name="Paralelogramo 39">
            <a:extLst>
              <a:ext uri="{FF2B5EF4-FFF2-40B4-BE49-F238E27FC236}">
                <a16:creationId xmlns:a16="http://schemas.microsoft.com/office/drawing/2014/main" id="{66215084-9C98-BE26-D846-9F8332254785}"/>
              </a:ext>
            </a:extLst>
          </p:cNvPr>
          <p:cNvSpPr/>
          <p:nvPr/>
        </p:nvSpPr>
        <p:spPr>
          <a:xfrm>
            <a:off x="701675" y="2982455"/>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200">
                <a:solidFill>
                  <a:srgbClr val="FFFFFF"/>
                </a:solidFill>
                <a:latin typeface="Montserrat Medium"/>
              </a:rPr>
              <a:t>3</a:t>
            </a:r>
          </a:p>
        </p:txBody>
      </p:sp>
      <p:sp>
        <p:nvSpPr>
          <p:cNvPr id="41" name="Paralelogramo 40">
            <a:extLst>
              <a:ext uri="{FF2B5EF4-FFF2-40B4-BE49-F238E27FC236}">
                <a16:creationId xmlns:a16="http://schemas.microsoft.com/office/drawing/2014/main" id="{59D3B529-2FD6-19C7-FFEB-F5EE7C2FCB59}"/>
              </a:ext>
            </a:extLst>
          </p:cNvPr>
          <p:cNvSpPr/>
          <p:nvPr/>
        </p:nvSpPr>
        <p:spPr>
          <a:xfrm>
            <a:off x="701675" y="5553688"/>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200">
                <a:solidFill>
                  <a:srgbClr val="FFFFFF"/>
                </a:solidFill>
                <a:latin typeface="Montserrat Medium"/>
              </a:rPr>
              <a:t>4</a:t>
            </a:r>
            <a:endParaRPr lang="es-CO" sz="1200">
              <a:solidFill>
                <a:srgbClr val="FFFFFF"/>
              </a:solidFill>
              <a:latin typeface="Montserrat Medium"/>
            </a:endParaRPr>
          </a:p>
        </p:txBody>
      </p:sp>
      <p:sp>
        <p:nvSpPr>
          <p:cNvPr id="43" name="Paralelogramo 42">
            <a:extLst>
              <a:ext uri="{FF2B5EF4-FFF2-40B4-BE49-F238E27FC236}">
                <a16:creationId xmlns:a16="http://schemas.microsoft.com/office/drawing/2014/main" id="{F4AF1700-0569-0683-81A9-5D6819BFE2E5}"/>
              </a:ext>
            </a:extLst>
          </p:cNvPr>
          <p:cNvSpPr/>
          <p:nvPr/>
        </p:nvSpPr>
        <p:spPr>
          <a:xfrm>
            <a:off x="817912" y="3344194"/>
            <a:ext cx="222318"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4" name="Paralelogramo 43">
            <a:extLst>
              <a:ext uri="{FF2B5EF4-FFF2-40B4-BE49-F238E27FC236}">
                <a16:creationId xmlns:a16="http://schemas.microsoft.com/office/drawing/2014/main" id="{E34814D0-429E-A674-431E-0AB75B113C9D}"/>
              </a:ext>
            </a:extLst>
          </p:cNvPr>
          <p:cNvSpPr/>
          <p:nvPr/>
        </p:nvSpPr>
        <p:spPr>
          <a:xfrm>
            <a:off x="798995" y="3714885"/>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5" name="Paralelogramo 44">
            <a:extLst>
              <a:ext uri="{FF2B5EF4-FFF2-40B4-BE49-F238E27FC236}">
                <a16:creationId xmlns:a16="http://schemas.microsoft.com/office/drawing/2014/main" id="{001DFEDC-4A22-B318-11C0-AF86C4241DEC}"/>
              </a:ext>
            </a:extLst>
          </p:cNvPr>
          <p:cNvSpPr/>
          <p:nvPr/>
        </p:nvSpPr>
        <p:spPr>
          <a:xfrm>
            <a:off x="798995" y="4069809"/>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6" name="Paralelogramo 45">
            <a:extLst>
              <a:ext uri="{FF2B5EF4-FFF2-40B4-BE49-F238E27FC236}">
                <a16:creationId xmlns:a16="http://schemas.microsoft.com/office/drawing/2014/main" id="{12D4289F-343A-7C74-AD7B-4E1AB5538FEE}"/>
              </a:ext>
            </a:extLst>
          </p:cNvPr>
          <p:cNvSpPr/>
          <p:nvPr/>
        </p:nvSpPr>
        <p:spPr>
          <a:xfrm>
            <a:off x="798995" y="4432501"/>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7" name="Paralelogramo 46">
            <a:extLst>
              <a:ext uri="{FF2B5EF4-FFF2-40B4-BE49-F238E27FC236}">
                <a16:creationId xmlns:a16="http://schemas.microsoft.com/office/drawing/2014/main" id="{B4CB71B1-8BF0-C321-A8A6-B9AF8523AD38}"/>
              </a:ext>
            </a:extLst>
          </p:cNvPr>
          <p:cNvSpPr/>
          <p:nvPr/>
        </p:nvSpPr>
        <p:spPr>
          <a:xfrm>
            <a:off x="801063" y="4785710"/>
            <a:ext cx="239167"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sp>
        <p:nvSpPr>
          <p:cNvPr id="48" name="Paralelogramo 47">
            <a:extLst>
              <a:ext uri="{FF2B5EF4-FFF2-40B4-BE49-F238E27FC236}">
                <a16:creationId xmlns:a16="http://schemas.microsoft.com/office/drawing/2014/main" id="{28D8DD33-F482-7260-FBFE-76867705184C}"/>
              </a:ext>
            </a:extLst>
          </p:cNvPr>
          <p:cNvSpPr/>
          <p:nvPr/>
        </p:nvSpPr>
        <p:spPr>
          <a:xfrm>
            <a:off x="798995" y="5137618"/>
            <a:ext cx="241235" cy="224578"/>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200" i="1">
              <a:solidFill>
                <a:srgbClr val="FFFFFF"/>
              </a:solidFill>
              <a:latin typeface="Montserrat Medium"/>
            </a:endParaRPr>
          </a:p>
        </p:txBody>
      </p:sp>
      <p:cxnSp>
        <p:nvCxnSpPr>
          <p:cNvPr id="52" name="Straight Connector 42">
            <a:extLst>
              <a:ext uri="{FF2B5EF4-FFF2-40B4-BE49-F238E27FC236}">
                <a16:creationId xmlns:a16="http://schemas.microsoft.com/office/drawing/2014/main" id="{8DC607A6-0640-7151-DF12-87CA22FFD501}"/>
              </a:ext>
            </a:extLst>
          </p:cNvPr>
          <p:cNvCxnSpPr>
            <a:cxnSpLocks/>
          </p:cNvCxnSpPr>
          <p:nvPr/>
        </p:nvCxnSpPr>
        <p:spPr>
          <a:xfrm>
            <a:off x="637176" y="2910764"/>
            <a:ext cx="10548000" cy="0"/>
          </a:xfrm>
          <a:prstGeom prst="line">
            <a:avLst/>
          </a:prstGeom>
          <a:noFill/>
          <a:ln w="6350" cap="flat" cmpd="sng" algn="ctr">
            <a:solidFill>
              <a:sysClr val="window" lastClr="FFFFFF">
                <a:lumMod val="85000"/>
              </a:sysClr>
            </a:solidFill>
            <a:prstDash val="solid"/>
            <a:miter lim="800000"/>
          </a:ln>
          <a:effectLst/>
        </p:spPr>
      </p:cxnSp>
      <p:cxnSp>
        <p:nvCxnSpPr>
          <p:cNvPr id="53" name="Straight Connector 42">
            <a:extLst>
              <a:ext uri="{FF2B5EF4-FFF2-40B4-BE49-F238E27FC236}">
                <a16:creationId xmlns:a16="http://schemas.microsoft.com/office/drawing/2014/main" id="{12E7AE16-F266-380E-EE47-B2FA92AD43D6}"/>
              </a:ext>
            </a:extLst>
          </p:cNvPr>
          <p:cNvCxnSpPr>
            <a:cxnSpLocks/>
          </p:cNvCxnSpPr>
          <p:nvPr/>
        </p:nvCxnSpPr>
        <p:spPr>
          <a:xfrm>
            <a:off x="637176" y="3264301"/>
            <a:ext cx="10548000" cy="0"/>
          </a:xfrm>
          <a:prstGeom prst="line">
            <a:avLst/>
          </a:prstGeom>
          <a:noFill/>
          <a:ln w="6350" cap="flat" cmpd="sng" algn="ctr">
            <a:solidFill>
              <a:sysClr val="window" lastClr="FFFFFF">
                <a:lumMod val="85000"/>
              </a:sysClr>
            </a:solidFill>
            <a:prstDash val="solid"/>
            <a:miter lim="800000"/>
          </a:ln>
          <a:effectLst/>
        </p:spPr>
      </p:cxnSp>
      <p:cxnSp>
        <p:nvCxnSpPr>
          <p:cNvPr id="54" name="Straight Connector 42">
            <a:extLst>
              <a:ext uri="{FF2B5EF4-FFF2-40B4-BE49-F238E27FC236}">
                <a16:creationId xmlns:a16="http://schemas.microsoft.com/office/drawing/2014/main" id="{8626E30C-BB0D-3644-F1F7-B065F38154E9}"/>
              </a:ext>
            </a:extLst>
          </p:cNvPr>
          <p:cNvCxnSpPr>
            <a:cxnSpLocks/>
          </p:cNvCxnSpPr>
          <p:nvPr/>
        </p:nvCxnSpPr>
        <p:spPr>
          <a:xfrm>
            <a:off x="637176" y="3631000"/>
            <a:ext cx="10548000" cy="0"/>
          </a:xfrm>
          <a:prstGeom prst="line">
            <a:avLst/>
          </a:prstGeom>
          <a:noFill/>
          <a:ln w="6350" cap="flat" cmpd="sng" algn="ctr">
            <a:solidFill>
              <a:sysClr val="window" lastClr="FFFFFF">
                <a:lumMod val="85000"/>
              </a:sysClr>
            </a:solidFill>
            <a:prstDash val="solid"/>
            <a:miter lim="800000"/>
          </a:ln>
          <a:effectLst/>
        </p:spPr>
      </p:cxnSp>
      <p:cxnSp>
        <p:nvCxnSpPr>
          <p:cNvPr id="55" name="Straight Connector 42">
            <a:extLst>
              <a:ext uri="{FF2B5EF4-FFF2-40B4-BE49-F238E27FC236}">
                <a16:creationId xmlns:a16="http://schemas.microsoft.com/office/drawing/2014/main" id="{1FF54B96-ED50-1D74-929E-660589FF763A}"/>
              </a:ext>
            </a:extLst>
          </p:cNvPr>
          <p:cNvCxnSpPr>
            <a:cxnSpLocks/>
          </p:cNvCxnSpPr>
          <p:nvPr/>
        </p:nvCxnSpPr>
        <p:spPr>
          <a:xfrm>
            <a:off x="637176" y="3977309"/>
            <a:ext cx="10548000" cy="0"/>
          </a:xfrm>
          <a:prstGeom prst="line">
            <a:avLst/>
          </a:prstGeom>
          <a:noFill/>
          <a:ln w="6350" cap="flat" cmpd="sng" algn="ctr">
            <a:solidFill>
              <a:sysClr val="window" lastClr="FFFFFF">
                <a:lumMod val="85000"/>
              </a:sysClr>
            </a:solidFill>
            <a:prstDash val="solid"/>
            <a:miter lim="800000"/>
          </a:ln>
          <a:effectLst/>
        </p:spPr>
      </p:cxnSp>
      <p:cxnSp>
        <p:nvCxnSpPr>
          <p:cNvPr id="56" name="Straight Connector 42">
            <a:extLst>
              <a:ext uri="{FF2B5EF4-FFF2-40B4-BE49-F238E27FC236}">
                <a16:creationId xmlns:a16="http://schemas.microsoft.com/office/drawing/2014/main" id="{D5DFE380-4BBB-8B20-98DB-FEF7E401B1D3}"/>
              </a:ext>
            </a:extLst>
          </p:cNvPr>
          <p:cNvCxnSpPr>
            <a:cxnSpLocks/>
          </p:cNvCxnSpPr>
          <p:nvPr/>
        </p:nvCxnSpPr>
        <p:spPr>
          <a:xfrm>
            <a:off x="637176" y="4346323"/>
            <a:ext cx="10548000" cy="0"/>
          </a:xfrm>
          <a:prstGeom prst="line">
            <a:avLst/>
          </a:prstGeom>
          <a:noFill/>
          <a:ln w="6350" cap="flat" cmpd="sng" algn="ctr">
            <a:solidFill>
              <a:sysClr val="window" lastClr="FFFFFF">
                <a:lumMod val="85000"/>
              </a:sysClr>
            </a:solidFill>
            <a:prstDash val="solid"/>
            <a:miter lim="800000"/>
          </a:ln>
          <a:effectLst/>
        </p:spPr>
      </p:cxnSp>
      <p:cxnSp>
        <p:nvCxnSpPr>
          <p:cNvPr id="57" name="Straight Connector 42">
            <a:extLst>
              <a:ext uri="{FF2B5EF4-FFF2-40B4-BE49-F238E27FC236}">
                <a16:creationId xmlns:a16="http://schemas.microsoft.com/office/drawing/2014/main" id="{C4A6E2AF-1F45-A392-28F5-2369A16E62F0}"/>
              </a:ext>
            </a:extLst>
          </p:cNvPr>
          <p:cNvCxnSpPr>
            <a:cxnSpLocks/>
          </p:cNvCxnSpPr>
          <p:nvPr/>
        </p:nvCxnSpPr>
        <p:spPr>
          <a:xfrm>
            <a:off x="637176" y="4710349"/>
            <a:ext cx="10548000" cy="0"/>
          </a:xfrm>
          <a:prstGeom prst="line">
            <a:avLst/>
          </a:prstGeom>
          <a:noFill/>
          <a:ln w="6350" cap="flat" cmpd="sng" algn="ctr">
            <a:solidFill>
              <a:sysClr val="window" lastClr="FFFFFF">
                <a:lumMod val="85000"/>
              </a:sysClr>
            </a:solidFill>
            <a:prstDash val="solid"/>
            <a:miter lim="800000"/>
          </a:ln>
          <a:effectLst/>
        </p:spPr>
      </p:cxnSp>
      <p:cxnSp>
        <p:nvCxnSpPr>
          <p:cNvPr id="58" name="Straight Connector 42">
            <a:extLst>
              <a:ext uri="{FF2B5EF4-FFF2-40B4-BE49-F238E27FC236}">
                <a16:creationId xmlns:a16="http://schemas.microsoft.com/office/drawing/2014/main" id="{74A9F7B4-0AA2-FA1C-C8DB-BC4DDCF11441}"/>
              </a:ext>
            </a:extLst>
          </p:cNvPr>
          <p:cNvCxnSpPr>
            <a:cxnSpLocks/>
          </p:cNvCxnSpPr>
          <p:nvPr/>
        </p:nvCxnSpPr>
        <p:spPr>
          <a:xfrm>
            <a:off x="637176" y="5044783"/>
            <a:ext cx="10548000" cy="0"/>
          </a:xfrm>
          <a:prstGeom prst="line">
            <a:avLst/>
          </a:prstGeom>
          <a:noFill/>
          <a:ln w="6350" cap="flat" cmpd="sng" algn="ctr">
            <a:solidFill>
              <a:sysClr val="window" lastClr="FFFFFF">
                <a:lumMod val="85000"/>
              </a:sysClr>
            </a:solidFill>
            <a:prstDash val="solid"/>
            <a:miter lim="800000"/>
          </a:ln>
          <a:effectLst/>
        </p:spPr>
      </p:cxnSp>
      <p:cxnSp>
        <p:nvCxnSpPr>
          <p:cNvPr id="59" name="Straight Connector 42">
            <a:extLst>
              <a:ext uri="{FF2B5EF4-FFF2-40B4-BE49-F238E27FC236}">
                <a16:creationId xmlns:a16="http://schemas.microsoft.com/office/drawing/2014/main" id="{127290DD-B83B-8860-372D-4F3F3BF759B6}"/>
              </a:ext>
            </a:extLst>
          </p:cNvPr>
          <p:cNvCxnSpPr>
            <a:cxnSpLocks/>
          </p:cNvCxnSpPr>
          <p:nvPr/>
        </p:nvCxnSpPr>
        <p:spPr>
          <a:xfrm>
            <a:off x="637176" y="5389159"/>
            <a:ext cx="10548000" cy="0"/>
          </a:xfrm>
          <a:prstGeom prst="line">
            <a:avLst/>
          </a:prstGeom>
          <a:noFill/>
          <a:ln w="6350" cap="flat" cmpd="sng" algn="ctr">
            <a:solidFill>
              <a:sysClr val="window" lastClr="FFFFFF">
                <a:lumMod val="85000"/>
              </a:sysClr>
            </a:solidFill>
            <a:prstDash val="solid"/>
            <a:miter lim="800000"/>
          </a:ln>
          <a:effectLst/>
        </p:spPr>
      </p:cxnSp>
      <p:sp>
        <p:nvSpPr>
          <p:cNvPr id="61" name="CuadroTexto 60">
            <a:extLst>
              <a:ext uri="{FF2B5EF4-FFF2-40B4-BE49-F238E27FC236}">
                <a16:creationId xmlns:a16="http://schemas.microsoft.com/office/drawing/2014/main" id="{98567A22-C4F8-C5B0-E98F-2D181B5E6097}"/>
              </a:ext>
            </a:extLst>
          </p:cNvPr>
          <p:cNvSpPr txBox="1"/>
          <p:nvPr/>
        </p:nvSpPr>
        <p:spPr>
          <a:xfrm>
            <a:off x="860156" y="3381637"/>
            <a:ext cx="154405"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3.1</a:t>
            </a:r>
            <a:endParaRPr lang="es-CO" sz="900" i="1">
              <a:solidFill>
                <a:schemeClr val="bg1"/>
              </a:solidFill>
              <a:latin typeface="Montserrat Medium" panose="00000600000000000000" pitchFamily="2" charset="0"/>
            </a:endParaRPr>
          </a:p>
        </p:txBody>
      </p:sp>
      <p:sp>
        <p:nvSpPr>
          <p:cNvPr id="62" name="CuadroTexto 61">
            <a:extLst>
              <a:ext uri="{FF2B5EF4-FFF2-40B4-BE49-F238E27FC236}">
                <a16:creationId xmlns:a16="http://schemas.microsoft.com/office/drawing/2014/main" id="{0EADF5DF-7DB8-B15B-7DE2-0948A1F00907}"/>
              </a:ext>
            </a:extLst>
          </p:cNvPr>
          <p:cNvSpPr txBox="1"/>
          <p:nvPr/>
        </p:nvSpPr>
        <p:spPr>
          <a:xfrm>
            <a:off x="839121" y="3757924"/>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3.2</a:t>
            </a:r>
            <a:endParaRPr lang="es-CO" sz="900" i="1">
              <a:solidFill>
                <a:schemeClr val="bg1"/>
              </a:solidFill>
              <a:latin typeface="Montserrat Medium" panose="00000600000000000000" pitchFamily="2" charset="0"/>
            </a:endParaRPr>
          </a:p>
        </p:txBody>
      </p:sp>
      <p:sp>
        <p:nvSpPr>
          <p:cNvPr id="63" name="CuadroTexto 62">
            <a:extLst>
              <a:ext uri="{FF2B5EF4-FFF2-40B4-BE49-F238E27FC236}">
                <a16:creationId xmlns:a16="http://schemas.microsoft.com/office/drawing/2014/main" id="{16FB30B9-B66B-2366-748C-A6AD8829AE98}"/>
              </a:ext>
            </a:extLst>
          </p:cNvPr>
          <p:cNvSpPr txBox="1"/>
          <p:nvPr/>
        </p:nvSpPr>
        <p:spPr>
          <a:xfrm>
            <a:off x="838568" y="4112769"/>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3.3</a:t>
            </a:r>
            <a:endParaRPr lang="es-CO" sz="900" i="1">
              <a:solidFill>
                <a:schemeClr val="bg1"/>
              </a:solidFill>
              <a:latin typeface="Montserrat Medium" panose="00000600000000000000" pitchFamily="2" charset="0"/>
            </a:endParaRPr>
          </a:p>
        </p:txBody>
      </p:sp>
      <p:sp>
        <p:nvSpPr>
          <p:cNvPr id="192" name="CuadroTexto 191">
            <a:extLst>
              <a:ext uri="{FF2B5EF4-FFF2-40B4-BE49-F238E27FC236}">
                <a16:creationId xmlns:a16="http://schemas.microsoft.com/office/drawing/2014/main" id="{ECBEA10F-E256-376C-672D-84670233C31C}"/>
              </a:ext>
            </a:extLst>
          </p:cNvPr>
          <p:cNvSpPr txBox="1"/>
          <p:nvPr/>
        </p:nvSpPr>
        <p:spPr>
          <a:xfrm>
            <a:off x="836306" y="4480072"/>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3.4</a:t>
            </a:r>
            <a:endParaRPr lang="es-CO" sz="900" i="1">
              <a:solidFill>
                <a:schemeClr val="bg1"/>
              </a:solidFill>
              <a:latin typeface="Montserrat Medium" panose="00000600000000000000" pitchFamily="2" charset="0"/>
            </a:endParaRPr>
          </a:p>
        </p:txBody>
      </p:sp>
      <p:sp>
        <p:nvSpPr>
          <p:cNvPr id="193" name="CuadroTexto 192">
            <a:extLst>
              <a:ext uri="{FF2B5EF4-FFF2-40B4-BE49-F238E27FC236}">
                <a16:creationId xmlns:a16="http://schemas.microsoft.com/office/drawing/2014/main" id="{FB1A5660-D76A-5FEA-06FD-1952C39C3134}"/>
              </a:ext>
            </a:extLst>
          </p:cNvPr>
          <p:cNvSpPr txBox="1"/>
          <p:nvPr/>
        </p:nvSpPr>
        <p:spPr>
          <a:xfrm>
            <a:off x="841068" y="4831616"/>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3.5</a:t>
            </a:r>
            <a:endParaRPr lang="es-CO" sz="900" i="1">
              <a:solidFill>
                <a:schemeClr val="bg1"/>
              </a:solidFill>
              <a:latin typeface="Montserrat Medium" panose="00000600000000000000" pitchFamily="2" charset="0"/>
            </a:endParaRPr>
          </a:p>
        </p:txBody>
      </p:sp>
      <p:sp>
        <p:nvSpPr>
          <p:cNvPr id="194" name="CuadroTexto 193">
            <a:extLst>
              <a:ext uri="{FF2B5EF4-FFF2-40B4-BE49-F238E27FC236}">
                <a16:creationId xmlns:a16="http://schemas.microsoft.com/office/drawing/2014/main" id="{7F1CF249-89C3-CCFF-51A3-383620A13F74}"/>
              </a:ext>
            </a:extLst>
          </p:cNvPr>
          <p:cNvSpPr txBox="1"/>
          <p:nvPr/>
        </p:nvSpPr>
        <p:spPr>
          <a:xfrm>
            <a:off x="838687" y="5183245"/>
            <a:ext cx="180074" cy="138499"/>
          </a:xfrm>
          <a:prstGeom prst="rect">
            <a:avLst/>
          </a:prstGeom>
          <a:noFill/>
        </p:spPr>
        <p:txBody>
          <a:bodyPr wrap="square" lIns="0" tIns="0" rIns="0" bIns="0" rtlCol="0">
            <a:spAutoFit/>
          </a:bodyPr>
          <a:lstStyle/>
          <a:p>
            <a:r>
              <a:rPr lang="es-MX" sz="900" i="1">
                <a:solidFill>
                  <a:schemeClr val="bg1"/>
                </a:solidFill>
                <a:latin typeface="Montserrat Medium" panose="00000600000000000000" pitchFamily="2" charset="0"/>
              </a:rPr>
              <a:t>3.6</a:t>
            </a:r>
            <a:endParaRPr lang="es-CO" sz="900" i="1">
              <a:solidFill>
                <a:schemeClr val="bg1"/>
              </a:solidFill>
              <a:latin typeface="Montserrat Medium" panose="00000600000000000000" pitchFamily="2" charset="0"/>
            </a:endParaRPr>
          </a:p>
        </p:txBody>
      </p:sp>
      <p:pic>
        <p:nvPicPr>
          <p:cNvPr id="18" name="Gráfico 17" descr="Marca de insignia1 con relleno sólido">
            <a:extLst>
              <a:ext uri="{FF2B5EF4-FFF2-40B4-BE49-F238E27FC236}">
                <a16:creationId xmlns:a16="http://schemas.microsoft.com/office/drawing/2014/main" id="{760E2377-42F3-923D-938B-62DB1476F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7819" y="6203942"/>
            <a:ext cx="216000" cy="216000"/>
          </a:xfrm>
          <a:prstGeom prst="rect">
            <a:avLst/>
          </a:prstGeom>
        </p:spPr>
      </p:pic>
      <p:sp>
        <p:nvSpPr>
          <p:cNvPr id="19" name="Título 1">
            <a:extLst>
              <a:ext uri="{FF2B5EF4-FFF2-40B4-BE49-F238E27FC236}">
                <a16:creationId xmlns:a16="http://schemas.microsoft.com/office/drawing/2014/main" id="{42ABD5F9-4CB3-F3D9-BA7F-178E9D4C2451}"/>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20" name="Gráfico 19" descr="Marca de insignia1 con relleno sólido">
            <a:extLst>
              <a:ext uri="{FF2B5EF4-FFF2-40B4-BE49-F238E27FC236}">
                <a16:creationId xmlns:a16="http://schemas.microsoft.com/office/drawing/2014/main" id="{E22027F1-D7E0-3CB3-03F1-50F748F13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5483968"/>
            <a:ext cx="360000" cy="360000"/>
          </a:xfrm>
          <a:prstGeom prst="rect">
            <a:avLst/>
          </a:prstGeom>
        </p:spPr>
      </p:pic>
      <p:pic>
        <p:nvPicPr>
          <p:cNvPr id="21" name="Gráfico 20" descr="Marca de insignia1 con relleno sólido">
            <a:extLst>
              <a:ext uri="{FF2B5EF4-FFF2-40B4-BE49-F238E27FC236}">
                <a16:creationId xmlns:a16="http://schemas.microsoft.com/office/drawing/2014/main" id="{048C5568-D8F2-4292-E282-771FB48233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2200978"/>
            <a:ext cx="360000" cy="360000"/>
          </a:xfrm>
          <a:prstGeom prst="rect">
            <a:avLst/>
          </a:prstGeom>
        </p:spPr>
      </p:pic>
      <p:pic>
        <p:nvPicPr>
          <p:cNvPr id="22" name="Gráfico 21" descr="Marca de insignia1 con relleno sólido">
            <a:extLst>
              <a:ext uri="{FF2B5EF4-FFF2-40B4-BE49-F238E27FC236}">
                <a16:creationId xmlns:a16="http://schemas.microsoft.com/office/drawing/2014/main" id="{BE603B62-7BB8-B1AB-21E2-7BAF9C42A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2555947"/>
            <a:ext cx="360000" cy="360000"/>
          </a:xfrm>
          <a:prstGeom prst="rect">
            <a:avLst/>
          </a:prstGeom>
        </p:spPr>
      </p:pic>
      <p:pic>
        <p:nvPicPr>
          <p:cNvPr id="23" name="Gráfico 22" descr="Marca de insignia1 con relleno sólido">
            <a:extLst>
              <a:ext uri="{FF2B5EF4-FFF2-40B4-BE49-F238E27FC236}">
                <a16:creationId xmlns:a16="http://schemas.microsoft.com/office/drawing/2014/main" id="{8EF2CE7C-D00A-BC7B-AD6E-2CC9EF64D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2912620"/>
            <a:ext cx="360000" cy="360000"/>
          </a:xfrm>
          <a:prstGeom prst="rect">
            <a:avLst/>
          </a:prstGeom>
        </p:spPr>
      </p:pic>
      <p:pic>
        <p:nvPicPr>
          <p:cNvPr id="24" name="Gráfico 23" descr="Marca de insignia1 con relleno sólido">
            <a:extLst>
              <a:ext uri="{FF2B5EF4-FFF2-40B4-BE49-F238E27FC236}">
                <a16:creationId xmlns:a16="http://schemas.microsoft.com/office/drawing/2014/main" id="{0994484F-EB27-13C8-C8C8-51E7E26B4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3273428"/>
            <a:ext cx="360000" cy="360000"/>
          </a:xfrm>
          <a:prstGeom prst="rect">
            <a:avLst/>
          </a:prstGeom>
        </p:spPr>
      </p:pic>
      <p:pic>
        <p:nvPicPr>
          <p:cNvPr id="25" name="Gráfico 24" descr="Marca de insignia1 con relleno sólido">
            <a:extLst>
              <a:ext uri="{FF2B5EF4-FFF2-40B4-BE49-F238E27FC236}">
                <a16:creationId xmlns:a16="http://schemas.microsoft.com/office/drawing/2014/main" id="{5F8A8E2C-817A-3044-3568-5D7764A779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3628465"/>
            <a:ext cx="360000" cy="360000"/>
          </a:xfrm>
          <a:prstGeom prst="rect">
            <a:avLst/>
          </a:prstGeom>
        </p:spPr>
      </p:pic>
      <p:pic>
        <p:nvPicPr>
          <p:cNvPr id="26" name="Gráfico 25" descr="Marca de insignia1 con relleno sólido">
            <a:extLst>
              <a:ext uri="{FF2B5EF4-FFF2-40B4-BE49-F238E27FC236}">
                <a16:creationId xmlns:a16="http://schemas.microsoft.com/office/drawing/2014/main" id="{9F03E57C-8A58-7ED6-9582-8DB64D0DE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3982968"/>
            <a:ext cx="360000" cy="360000"/>
          </a:xfrm>
          <a:prstGeom prst="rect">
            <a:avLst/>
          </a:prstGeom>
        </p:spPr>
      </p:pic>
      <p:pic>
        <p:nvPicPr>
          <p:cNvPr id="27" name="Gráfico 26" descr="Marca de insignia1 con relleno sólido">
            <a:extLst>
              <a:ext uri="{FF2B5EF4-FFF2-40B4-BE49-F238E27FC236}">
                <a16:creationId xmlns:a16="http://schemas.microsoft.com/office/drawing/2014/main" id="{B2572675-AC5F-6FBC-4223-6CF566C34E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4350349"/>
            <a:ext cx="360000" cy="360000"/>
          </a:xfrm>
          <a:prstGeom prst="rect">
            <a:avLst/>
          </a:prstGeom>
        </p:spPr>
      </p:pic>
      <p:pic>
        <p:nvPicPr>
          <p:cNvPr id="28" name="Gráfico 27" descr="Marca de insignia1 con relleno sólido">
            <a:extLst>
              <a:ext uri="{FF2B5EF4-FFF2-40B4-BE49-F238E27FC236}">
                <a16:creationId xmlns:a16="http://schemas.microsoft.com/office/drawing/2014/main" id="{C3D26229-21F3-B598-E64A-46F703E28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4708762"/>
            <a:ext cx="360000" cy="360000"/>
          </a:xfrm>
          <a:prstGeom prst="rect">
            <a:avLst/>
          </a:prstGeom>
        </p:spPr>
      </p:pic>
      <p:pic>
        <p:nvPicPr>
          <p:cNvPr id="31" name="Gráfico 30" descr="Marca de insignia1 con relleno sólido">
            <a:extLst>
              <a:ext uri="{FF2B5EF4-FFF2-40B4-BE49-F238E27FC236}">
                <a16:creationId xmlns:a16="http://schemas.microsoft.com/office/drawing/2014/main" id="{936CFCC8-8FD3-5721-68C4-12F07267F2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254" y="5043871"/>
            <a:ext cx="360000" cy="360000"/>
          </a:xfrm>
          <a:prstGeom prst="rect">
            <a:avLst/>
          </a:prstGeom>
        </p:spPr>
      </p:pic>
      <p:pic>
        <p:nvPicPr>
          <p:cNvPr id="2" name="Imagen 1">
            <a:extLst>
              <a:ext uri="{FF2B5EF4-FFF2-40B4-BE49-F238E27FC236}">
                <a16:creationId xmlns:a16="http://schemas.microsoft.com/office/drawing/2014/main" id="{631516B4-3F58-8216-A6F6-90DF046DF0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906" b="98534" l="9971" r="89883">
                        <a14:foregroundMark x1="35484" y1="99120" x2="31378" y2="91056"/>
                        <a14:foregroundMark x1="31378" y1="91056" x2="30059" y2="89736"/>
                        <a14:foregroundMark x1="84018" y1="98534" x2="83871" y2="89443"/>
                        <a14:foregroundMark x1="22874" y1="53372" x2="23314" y2="60997"/>
                        <a14:foregroundMark x1="23314" y1="60997" x2="30645" y2="61877"/>
                        <a14:foregroundMark x1="30645" y1="61877" x2="31965" y2="54692"/>
                        <a14:foregroundMark x1="31965" y1="54692" x2="21994" y2="53079"/>
                        <a14:foregroundMark x1="29619" y1="7478" x2="46334" y2="1906"/>
                        <a14:foregroundMark x1="55279" y1="2493" x2="55425" y2="2493"/>
                      </a14:backgroundRemoval>
                    </a14:imgEffect>
                  </a14:imgLayer>
                </a14:imgProps>
              </a:ext>
            </a:extLst>
          </a:blip>
          <a:stretch>
            <a:fillRect/>
          </a:stretch>
        </p:blipFill>
        <p:spPr>
          <a:xfrm>
            <a:off x="1047381" y="1369451"/>
            <a:ext cx="293766" cy="293766"/>
          </a:xfrm>
          <a:prstGeom prst="rect">
            <a:avLst/>
          </a:prstGeom>
        </p:spPr>
      </p:pic>
    </p:spTree>
    <p:extLst>
      <p:ext uri="{BB962C8B-B14F-4D97-AF65-F5344CB8AC3E}">
        <p14:creationId xmlns:p14="http://schemas.microsoft.com/office/powerpoint/2010/main" val="177217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5FF5B-0516-4907-9B15-280B5D942D89}"/>
              </a:ext>
            </a:extLst>
          </p:cNvPr>
          <p:cNvSpPr>
            <a:spLocks noGrp="1"/>
          </p:cNvSpPr>
          <p:nvPr>
            <p:ph type="title"/>
          </p:nvPr>
        </p:nvSpPr>
        <p:spPr/>
        <p:txBody>
          <a:bodyPr/>
          <a:lstStyle/>
          <a:p>
            <a:r>
              <a:rPr lang="es-MX"/>
              <a:t>Agenda</a:t>
            </a:r>
            <a:endParaRPr lang="es-CO"/>
          </a:p>
        </p:txBody>
      </p:sp>
      <p:sp>
        <p:nvSpPr>
          <p:cNvPr id="3" name="Marcador de texto 2">
            <a:extLst>
              <a:ext uri="{FF2B5EF4-FFF2-40B4-BE49-F238E27FC236}">
                <a16:creationId xmlns:a16="http://schemas.microsoft.com/office/drawing/2014/main" id="{40C03444-72C9-4EAD-BF54-32D51F683D48}"/>
              </a:ext>
            </a:extLst>
          </p:cNvPr>
          <p:cNvSpPr>
            <a:spLocks noGrp="1"/>
          </p:cNvSpPr>
          <p:nvPr>
            <p:ph type="body" idx="1"/>
          </p:nvPr>
        </p:nvSpPr>
        <p:spPr/>
        <p:txBody>
          <a:bodyPr/>
          <a:lstStyle/>
          <a:p>
            <a:endParaRPr lang="es-CO" dirty="0">
              <a:latin typeface="Montserrat Medium" panose="00000600000000000000" pitchFamily="2" charset="0"/>
            </a:endParaRPr>
          </a:p>
          <a:p>
            <a:r>
              <a:rPr lang="es-CO" dirty="0">
                <a:latin typeface="Montserrat Medium" panose="00000600000000000000" pitchFamily="2" charset="0"/>
              </a:rPr>
              <a:t>Avances generales Plan Estratégico</a:t>
            </a:r>
          </a:p>
          <a:p>
            <a:endParaRPr lang="es-MX" dirty="0">
              <a:latin typeface="Montserrat Medium" panose="00000600000000000000" pitchFamily="2" charset="0"/>
            </a:endParaRPr>
          </a:p>
          <a:p>
            <a:r>
              <a:rPr lang="es-MX" dirty="0">
                <a:latin typeface="Montserrat Medium" panose="00000600000000000000" pitchFamily="2" charset="0"/>
              </a:rPr>
              <a:t>Avances de los proyectos </a:t>
            </a:r>
            <a:endParaRPr lang="es-CO" dirty="0">
              <a:latin typeface="Montserrat Medium" panose="00000600000000000000" pitchFamily="2" charset="0"/>
            </a:endParaRPr>
          </a:p>
          <a:p>
            <a:endParaRPr lang="es-CO" dirty="0">
              <a:latin typeface="Montserrat Medium" panose="00000600000000000000" pitchFamily="2" charset="0"/>
            </a:endParaRPr>
          </a:p>
          <a:p>
            <a:r>
              <a:rPr lang="es-CO" dirty="0">
                <a:latin typeface="Montserrat Medium" panose="00000600000000000000" pitchFamily="2" charset="0"/>
              </a:rPr>
              <a:t>Indicadores estratégicos</a:t>
            </a:r>
          </a:p>
          <a:p>
            <a:endParaRPr lang="es-CO" dirty="0">
              <a:latin typeface="Montserrat Medium" panose="00000600000000000000" pitchFamily="2" charset="0"/>
            </a:endParaRPr>
          </a:p>
        </p:txBody>
      </p:sp>
    </p:spTree>
    <p:extLst>
      <p:ext uri="{BB962C8B-B14F-4D97-AF65-F5344CB8AC3E}">
        <p14:creationId xmlns:p14="http://schemas.microsoft.com/office/powerpoint/2010/main" val="96647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022EE-2A13-8F42-97C0-D4A2FD299604}"/>
            </a:ext>
          </a:extLst>
        </p:cNvPr>
        <p:cNvGrpSpPr/>
        <p:nvPr/>
      </p:nvGrpSpPr>
      <p:grpSpPr>
        <a:xfrm>
          <a:off x="0" y="0"/>
          <a:ext cx="0" cy="0"/>
          <a:chOff x="0" y="0"/>
          <a:chExt cx="0" cy="0"/>
        </a:xfrm>
      </p:grpSpPr>
      <p:sp>
        <p:nvSpPr>
          <p:cNvPr id="49" name="Título 1">
            <a:extLst>
              <a:ext uri="{FF2B5EF4-FFF2-40B4-BE49-F238E27FC236}">
                <a16:creationId xmlns:a16="http://schemas.microsoft.com/office/drawing/2014/main" id="{D28322F0-A860-76D4-3BFB-03C3ED84AEFA}"/>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Resultados del proyecto a 31 de diciembre</a:t>
            </a:r>
          </a:p>
        </p:txBody>
      </p:sp>
      <p:sp>
        <p:nvSpPr>
          <p:cNvPr id="50" name="CuadroTexto 49">
            <a:extLst>
              <a:ext uri="{FF2B5EF4-FFF2-40B4-BE49-F238E27FC236}">
                <a16:creationId xmlns:a16="http://schemas.microsoft.com/office/drawing/2014/main" id="{B04886E6-DC56-0BD8-1332-3B522F8ADB0A}"/>
              </a:ext>
            </a:extLst>
          </p:cNvPr>
          <p:cNvSpPr txBox="1"/>
          <p:nvPr/>
        </p:nvSpPr>
        <p:spPr>
          <a:xfrm>
            <a:off x="655196" y="702501"/>
            <a:ext cx="9993194" cy="400110"/>
          </a:xfrm>
          <a:prstGeom prst="rect">
            <a:avLst/>
          </a:prstGeom>
          <a:noFill/>
        </p:spPr>
        <p:txBody>
          <a:bodyPr wrap="square">
            <a:spAutoFit/>
          </a:bodyPr>
          <a:lstStyle/>
          <a:p>
            <a:r>
              <a:rPr lang="es-CO" sz="2000">
                <a:solidFill>
                  <a:srgbClr val="B28A3F"/>
                </a:solidFill>
                <a:latin typeface="+mj-lt"/>
                <a:ea typeface="+mj-ea"/>
                <a:cs typeface="+mj-cs"/>
              </a:rPr>
              <a:t>Estrategia de transformación Digital y Analítica</a:t>
            </a:r>
          </a:p>
        </p:txBody>
      </p:sp>
      <p:sp>
        <p:nvSpPr>
          <p:cNvPr id="4" name="Google Shape;1073;p34">
            <a:extLst>
              <a:ext uri="{FF2B5EF4-FFF2-40B4-BE49-F238E27FC236}">
                <a16:creationId xmlns:a16="http://schemas.microsoft.com/office/drawing/2014/main" id="{7B6752F0-110D-87B3-145F-917ECF7B9436}"/>
              </a:ext>
            </a:extLst>
          </p:cNvPr>
          <p:cNvSpPr/>
          <p:nvPr/>
        </p:nvSpPr>
        <p:spPr>
          <a:xfrm rot="10800000" flipH="1">
            <a:off x="4306765" y="1977506"/>
            <a:ext cx="3342524" cy="456920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5" name="Google Shape;1062;p34">
            <a:extLst>
              <a:ext uri="{FF2B5EF4-FFF2-40B4-BE49-F238E27FC236}">
                <a16:creationId xmlns:a16="http://schemas.microsoft.com/office/drawing/2014/main" id="{6EFCE83F-401E-AE7F-B69A-2EE1470973FF}"/>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6" name="Google Shape;1063;p34">
            <a:extLst>
              <a:ext uri="{FF2B5EF4-FFF2-40B4-BE49-F238E27FC236}">
                <a16:creationId xmlns:a16="http://schemas.microsoft.com/office/drawing/2014/main" id="{D64D05A6-A07F-2E5C-C179-0DF49B9706E7}"/>
              </a:ext>
            </a:extLst>
          </p:cNvPr>
          <p:cNvSpPr/>
          <p:nvPr/>
        </p:nvSpPr>
        <p:spPr>
          <a:xfrm>
            <a:off x="787196" y="1200535"/>
            <a:ext cx="3358398" cy="5346179"/>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3" name="Google Shape;1064;p34">
            <a:extLst>
              <a:ext uri="{FF2B5EF4-FFF2-40B4-BE49-F238E27FC236}">
                <a16:creationId xmlns:a16="http://schemas.microsoft.com/office/drawing/2014/main" id="{391AA83E-71F7-3B25-B7B8-DBBCB071FB23}"/>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8" name="Google Shape;1065;p34">
            <a:extLst>
              <a:ext uri="{FF2B5EF4-FFF2-40B4-BE49-F238E27FC236}">
                <a16:creationId xmlns:a16="http://schemas.microsoft.com/office/drawing/2014/main" id="{E441C621-6288-1B16-FF27-FE25AA348817}"/>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9" name="Google Shape;1069;p34">
            <a:extLst>
              <a:ext uri="{FF2B5EF4-FFF2-40B4-BE49-F238E27FC236}">
                <a16:creationId xmlns:a16="http://schemas.microsoft.com/office/drawing/2014/main" id="{A1E597AA-3438-F140-5EA0-4F644267BC64}"/>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20" name="CuadroTexto 19">
            <a:extLst>
              <a:ext uri="{FF2B5EF4-FFF2-40B4-BE49-F238E27FC236}">
                <a16:creationId xmlns:a16="http://schemas.microsoft.com/office/drawing/2014/main" id="{ECA5E75C-868D-B275-1365-1AE46F1B86B3}"/>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lang="es-CO" sz="2400"/>
          </a:p>
        </p:txBody>
      </p:sp>
      <p:sp>
        <p:nvSpPr>
          <p:cNvPr id="21" name="CuadroTexto 20">
            <a:extLst>
              <a:ext uri="{FF2B5EF4-FFF2-40B4-BE49-F238E27FC236}">
                <a16:creationId xmlns:a16="http://schemas.microsoft.com/office/drawing/2014/main" id="{EC3C5DC5-8A5C-1707-6108-0BC3ED75BA43}"/>
              </a:ext>
            </a:extLst>
          </p:cNvPr>
          <p:cNvSpPr txBox="1"/>
          <p:nvPr/>
        </p:nvSpPr>
        <p:spPr>
          <a:xfrm>
            <a:off x="825461" y="2884234"/>
            <a:ext cx="3089867" cy="3000821"/>
          </a:xfrm>
          <a:prstGeom prst="rect">
            <a:avLst/>
          </a:prstGeom>
          <a:noFill/>
        </p:spPr>
        <p:txBody>
          <a:bodyPr wrap="square" lIns="0" tIns="0" rIns="0" bIns="0" rtlCol="0" anchor="ctr">
            <a:spAutoFit/>
          </a:bodyPr>
          <a:lstStyle/>
          <a:p>
            <a:pPr marL="273050" indent="-100013" algn="just" defTabSz="898525">
              <a:buFont typeface="Arial" panose="020B0604020202020204" pitchFamily="34" charset="0"/>
              <a:buChar char="•"/>
              <a:defRPr/>
            </a:pPr>
            <a:r>
              <a:rPr kumimoji="0" lang="es-MX" sz="1300" b="0" i="0" u="none" strike="noStrike" kern="0" cap="none" spc="0" normalizeH="0" baseline="0" noProof="0">
                <a:ln>
                  <a:noFill/>
                </a:ln>
                <a:solidFill>
                  <a:prstClr val="black"/>
                </a:solidFill>
                <a:effectLst/>
                <a:uLnTx/>
                <a:uFillTx/>
                <a:latin typeface="Montserrat Medium"/>
                <a:ea typeface="+mn-ea"/>
                <a:cs typeface="+mn-cs"/>
              </a:rPr>
              <a:t>Se realizó</a:t>
            </a:r>
            <a:r>
              <a:rPr lang="es-MX" sz="1300">
                <a:solidFill>
                  <a:srgbClr val="F2F2F2">
                    <a:lumMod val="10000"/>
                  </a:srgbClr>
                </a:solidFill>
                <a:latin typeface="Montserrat Medium"/>
              </a:rPr>
              <a:t> el ejercicio de retrospectiva frente a los resultados obtenidos en los casos de uso de Análisis de Entidades Financieras, Sistema integrador de operaciones del Back Office – SIO y Transmisión y análisis del FDI.</a:t>
            </a:r>
          </a:p>
          <a:p>
            <a:pPr marL="273050" indent="-100013" algn="just" defTabSz="898525">
              <a:buFont typeface="Arial" panose="020B0604020202020204" pitchFamily="34" charset="0"/>
              <a:buChar char="•"/>
              <a:defRPr/>
            </a:pPr>
            <a:endParaRPr lang="es-MX" sz="1300">
              <a:solidFill>
                <a:srgbClr val="F2F2F2">
                  <a:lumMod val="10000"/>
                </a:srgbClr>
              </a:solidFill>
              <a:latin typeface="Montserrat Medium"/>
            </a:endParaRPr>
          </a:p>
          <a:p>
            <a:pPr marL="273050" indent="-100013" algn="just" defTabSz="898525">
              <a:buFont typeface="Arial" panose="020B0604020202020204" pitchFamily="34" charset="0"/>
              <a:buChar char="•"/>
              <a:defRPr/>
            </a:pPr>
            <a:r>
              <a:rPr lang="es-MX" sz="1300">
                <a:solidFill>
                  <a:srgbClr val="F2F2F2">
                    <a:lumMod val="10000"/>
                  </a:srgbClr>
                </a:solidFill>
                <a:latin typeface="Montserrat Medium"/>
              </a:rPr>
              <a:t>Finalizó las acciones correspondientes a Aumentar la capacidad de procesamiento de la página de transmisión (</a:t>
            </a:r>
            <a:r>
              <a:rPr lang="es-MX" sz="1300" err="1">
                <a:solidFill>
                  <a:srgbClr val="F2F2F2">
                    <a:lumMod val="10000"/>
                  </a:srgbClr>
                </a:solidFill>
                <a:latin typeface="Montserrat Medium"/>
              </a:rPr>
              <a:t>On</a:t>
            </a:r>
            <a:r>
              <a:rPr lang="es-MX" sz="1300">
                <a:solidFill>
                  <a:srgbClr val="F2F2F2">
                    <a:lumMod val="10000"/>
                  </a:srgbClr>
                </a:solidFill>
                <a:latin typeface="Montserrat Medium"/>
              </a:rPr>
              <a:t>-Premise) y las Mejoras al aplicativo de inscripción.</a:t>
            </a:r>
          </a:p>
        </p:txBody>
      </p:sp>
      <p:sp>
        <p:nvSpPr>
          <p:cNvPr id="22" name="Diagrama de flujo: entrada manual 167">
            <a:extLst>
              <a:ext uri="{FF2B5EF4-FFF2-40B4-BE49-F238E27FC236}">
                <a16:creationId xmlns:a16="http://schemas.microsoft.com/office/drawing/2014/main" id="{51E8C8A3-142F-8427-8776-9E7333CBC37D}"/>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Diagrama de flujo: entrada manual 167">
            <a:extLst>
              <a:ext uri="{FF2B5EF4-FFF2-40B4-BE49-F238E27FC236}">
                <a16:creationId xmlns:a16="http://schemas.microsoft.com/office/drawing/2014/main" id="{492A715C-083D-629F-2D85-89D2C40F0767}"/>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Google Shape;1062;p34">
            <a:extLst>
              <a:ext uri="{FF2B5EF4-FFF2-40B4-BE49-F238E27FC236}">
                <a16:creationId xmlns:a16="http://schemas.microsoft.com/office/drawing/2014/main" id="{94E158FB-B071-46F5-C7A5-92733AA997BB}"/>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25" name="Google Shape;1063;p34">
            <a:extLst>
              <a:ext uri="{FF2B5EF4-FFF2-40B4-BE49-F238E27FC236}">
                <a16:creationId xmlns:a16="http://schemas.microsoft.com/office/drawing/2014/main" id="{C7A54FC6-559C-465D-2880-9E26A7EC2C6B}"/>
              </a:ext>
            </a:extLst>
          </p:cNvPr>
          <p:cNvSpPr/>
          <p:nvPr/>
        </p:nvSpPr>
        <p:spPr>
          <a:xfrm>
            <a:off x="7843787" y="1200535"/>
            <a:ext cx="3358398" cy="5346179"/>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26" name="Google Shape;1064;p34">
            <a:extLst>
              <a:ext uri="{FF2B5EF4-FFF2-40B4-BE49-F238E27FC236}">
                <a16:creationId xmlns:a16="http://schemas.microsoft.com/office/drawing/2014/main" id="{AAF2FF63-302E-977A-5172-39886E4E8B75}"/>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27" name="Google Shape;1065;p34">
            <a:extLst>
              <a:ext uri="{FF2B5EF4-FFF2-40B4-BE49-F238E27FC236}">
                <a16:creationId xmlns:a16="http://schemas.microsoft.com/office/drawing/2014/main" id="{099ADF5A-65DF-B96B-9FC0-E0467EEA6E9E}"/>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grpSp>
        <p:nvGrpSpPr>
          <p:cNvPr id="28" name="Google Shape;1096;p34">
            <a:extLst>
              <a:ext uri="{FF2B5EF4-FFF2-40B4-BE49-F238E27FC236}">
                <a16:creationId xmlns:a16="http://schemas.microsoft.com/office/drawing/2014/main" id="{13D5C207-5C74-E649-F23D-7EBC603F67BB}"/>
              </a:ext>
            </a:extLst>
          </p:cNvPr>
          <p:cNvGrpSpPr/>
          <p:nvPr/>
        </p:nvGrpSpPr>
        <p:grpSpPr>
          <a:xfrm>
            <a:off x="8125810" y="1359768"/>
            <a:ext cx="573745" cy="549007"/>
            <a:chOff x="4076700" y="3848100"/>
            <a:chExt cx="2098675" cy="2008188"/>
          </a:xfrm>
        </p:grpSpPr>
        <p:sp>
          <p:nvSpPr>
            <p:cNvPr id="29" name="Google Shape;1097;p34">
              <a:extLst>
                <a:ext uri="{FF2B5EF4-FFF2-40B4-BE49-F238E27FC236}">
                  <a16:creationId xmlns:a16="http://schemas.microsoft.com/office/drawing/2014/main" id="{0D167D3B-57C2-BFB0-88A2-E526DE8A9B7C}"/>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0" name="Google Shape;1098;p34">
              <a:extLst>
                <a:ext uri="{FF2B5EF4-FFF2-40B4-BE49-F238E27FC236}">
                  <a16:creationId xmlns:a16="http://schemas.microsoft.com/office/drawing/2014/main" id="{951B3384-CF9E-1578-741F-9E51951E0919}"/>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1" name="Google Shape;1099;p34">
              <a:extLst>
                <a:ext uri="{FF2B5EF4-FFF2-40B4-BE49-F238E27FC236}">
                  <a16:creationId xmlns:a16="http://schemas.microsoft.com/office/drawing/2014/main" id="{B4D945A0-4BB8-E1CD-A509-C6087C4FC1F6}"/>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2" name="Google Shape;1100;p34">
              <a:extLst>
                <a:ext uri="{FF2B5EF4-FFF2-40B4-BE49-F238E27FC236}">
                  <a16:creationId xmlns:a16="http://schemas.microsoft.com/office/drawing/2014/main" id="{0B7F97D0-6538-F627-AAA7-82CC950F7785}"/>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3" name="Google Shape;1101;p34">
              <a:extLst>
                <a:ext uri="{FF2B5EF4-FFF2-40B4-BE49-F238E27FC236}">
                  <a16:creationId xmlns:a16="http://schemas.microsoft.com/office/drawing/2014/main" id="{242A67D0-5AF6-71DB-42C9-CAD6409D8AE7}"/>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4" name="Google Shape;1102;p34">
              <a:extLst>
                <a:ext uri="{FF2B5EF4-FFF2-40B4-BE49-F238E27FC236}">
                  <a16:creationId xmlns:a16="http://schemas.microsoft.com/office/drawing/2014/main" id="{D2FE59D9-F0A6-6FF2-E927-FA1A82EA2F4B}"/>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5" name="Google Shape;1103;p34">
              <a:extLst>
                <a:ext uri="{FF2B5EF4-FFF2-40B4-BE49-F238E27FC236}">
                  <a16:creationId xmlns:a16="http://schemas.microsoft.com/office/drawing/2014/main" id="{5576266F-75D0-7C05-915A-629C11B75FE7}"/>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6" name="Google Shape;1104;p34">
              <a:extLst>
                <a:ext uri="{FF2B5EF4-FFF2-40B4-BE49-F238E27FC236}">
                  <a16:creationId xmlns:a16="http://schemas.microsoft.com/office/drawing/2014/main" id="{111BBB26-FA70-B47F-9FAA-D347F7E0ABD5}"/>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37" name="Google Shape;1120;p34">
            <a:extLst>
              <a:ext uri="{FF2B5EF4-FFF2-40B4-BE49-F238E27FC236}">
                <a16:creationId xmlns:a16="http://schemas.microsoft.com/office/drawing/2014/main" id="{E3B1DE2C-2DF0-2E3B-8B9E-9C94CC3EEDB1}"/>
              </a:ext>
            </a:extLst>
          </p:cNvPr>
          <p:cNvSpPr txBox="1"/>
          <p:nvPr/>
        </p:nvSpPr>
        <p:spPr>
          <a:xfrm>
            <a:off x="9710751" y="3982881"/>
            <a:ext cx="733200" cy="3387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600" kern="0">
                <a:solidFill>
                  <a:srgbClr val="FFFFFF"/>
                </a:solidFill>
                <a:latin typeface="Open Sans Light"/>
                <a:ea typeface="Open Sans Light"/>
                <a:cs typeface="Open Sans Light"/>
                <a:sym typeface="Open Sans Light"/>
              </a:rPr>
              <a:t>Título</a:t>
            </a:r>
            <a:endParaRPr sz="1600" kern="0">
              <a:solidFill>
                <a:srgbClr val="FFFFFF"/>
              </a:solidFill>
              <a:latin typeface="Open Sans Light"/>
              <a:ea typeface="Open Sans Light"/>
              <a:cs typeface="Open Sans Light"/>
              <a:sym typeface="Open Sans Light"/>
            </a:endParaRPr>
          </a:p>
        </p:txBody>
      </p:sp>
      <p:sp>
        <p:nvSpPr>
          <p:cNvPr id="38" name="CuadroTexto 37">
            <a:extLst>
              <a:ext uri="{FF2B5EF4-FFF2-40B4-BE49-F238E27FC236}">
                <a16:creationId xmlns:a16="http://schemas.microsoft.com/office/drawing/2014/main" id="{21872677-25F4-1D94-ACD1-95DD3D9255F4}"/>
              </a:ext>
            </a:extLst>
          </p:cNvPr>
          <p:cNvSpPr txBox="1"/>
          <p:nvPr/>
        </p:nvSpPr>
        <p:spPr>
          <a:xfrm>
            <a:off x="8568294" y="1296788"/>
            <a:ext cx="2629107" cy="746358"/>
          </a:xfrm>
          <a:prstGeom prst="rect">
            <a:avLst/>
          </a:prstGeom>
          <a:noFill/>
        </p:spPr>
        <p:txBody>
          <a:bodyPr wrap="square" rtlCol="0">
            <a:spAutoFit/>
          </a:bodyPr>
          <a:lstStyle/>
          <a:p>
            <a:pPr lvl="0" algn="ctr">
              <a:lnSpc>
                <a:spcPts val="1700"/>
              </a:lnSpc>
              <a:defRPr/>
            </a:pPr>
            <a:r>
              <a:rPr lang="es-MX" sz="1600" b="1" kern="0">
                <a:solidFill>
                  <a:srgbClr val="FFFFFF"/>
                </a:solidFill>
                <a:latin typeface="Montserrat ExtraBold"/>
              </a:rPr>
              <a:t>¿Qué debemos tener en cuenta para futuros proyectos?</a:t>
            </a:r>
            <a:endParaRPr lang="es-CO" sz="1600" b="1" kern="0">
              <a:solidFill>
                <a:srgbClr val="FFFFFF"/>
              </a:solidFill>
              <a:latin typeface="Montserrat ExtraBold"/>
            </a:endParaRPr>
          </a:p>
        </p:txBody>
      </p:sp>
      <p:sp>
        <p:nvSpPr>
          <p:cNvPr id="39" name="CuadroTexto 38">
            <a:extLst>
              <a:ext uri="{FF2B5EF4-FFF2-40B4-BE49-F238E27FC236}">
                <a16:creationId xmlns:a16="http://schemas.microsoft.com/office/drawing/2014/main" id="{896D6FD7-A15E-678E-9FCD-506B4D953D84}"/>
              </a:ext>
            </a:extLst>
          </p:cNvPr>
          <p:cNvSpPr txBox="1"/>
          <p:nvPr/>
        </p:nvSpPr>
        <p:spPr>
          <a:xfrm>
            <a:off x="7949790" y="2945235"/>
            <a:ext cx="3091835" cy="3055902"/>
          </a:xfrm>
          <a:prstGeom prst="rect">
            <a:avLst/>
          </a:prstGeom>
          <a:noFill/>
        </p:spPr>
        <p:txBody>
          <a:bodyPr wrap="square" lIns="0" tIns="0" rIns="0" bIns="0" rtlCol="0">
            <a:spAutoFit/>
          </a:bodyPr>
          <a:lstStyle/>
          <a:p>
            <a:pPr marL="273050" indent="-100013" algn="just" defTabSz="898525">
              <a:buFont typeface="Arial" panose="020B0604020202020204" pitchFamily="34" charset="0"/>
              <a:buChar char="•"/>
              <a:defRPr/>
            </a:pPr>
            <a:r>
              <a:rPr lang="es-MX" sz="1300" kern="0">
                <a:solidFill>
                  <a:prstClr val="black"/>
                </a:solidFill>
                <a:latin typeface="Montserrat Medium"/>
              </a:rPr>
              <a:t>Involucramiento de todos los interesados desde el planteamiento de las necesidades y problemáticas hasta la implementación de las acciones para resolverlas.</a:t>
            </a:r>
          </a:p>
          <a:p>
            <a:pPr marL="458788" indent="-285750" algn="just" defTabSz="898525">
              <a:buFont typeface="Arial" panose="020B0604020202020204" pitchFamily="34" charset="0"/>
              <a:buChar char="•"/>
              <a:defRPr/>
            </a:pPr>
            <a:endParaRPr lang="es-MX" sz="1300" kern="0">
              <a:solidFill>
                <a:prstClr val="black"/>
              </a:solidFill>
              <a:latin typeface="Montserrat Medium"/>
            </a:endParaRPr>
          </a:p>
          <a:p>
            <a:pPr marL="273050" indent="-111125" algn="just" defTabSz="898525">
              <a:buFont typeface="Arial" panose="020B0604020202020204" pitchFamily="34" charset="0"/>
              <a:buChar char="•"/>
              <a:defRPr/>
            </a:pPr>
            <a:r>
              <a:rPr lang="es-MX" sz="1300" kern="0">
                <a:solidFill>
                  <a:prstClr val="black"/>
                </a:solidFill>
                <a:latin typeface="Montserrat Medium"/>
              </a:rPr>
              <a:t>Transformar reuniones en sesiones de decisión, migrando a reuniones extensas a espacios cortos y precisos o canales digitales para resolver bloqueos rápidamente durante la ejecución de los proyectos.</a:t>
            </a:r>
          </a:p>
          <a:p>
            <a:pPr marL="458788" indent="-285750" algn="just" defTabSz="898525">
              <a:buFont typeface="Arial" panose="020B0604020202020204" pitchFamily="34" charset="0"/>
              <a:buChar char="•"/>
              <a:defRPr/>
            </a:pPr>
            <a:endParaRPr lang="es-MX" sz="1300" kern="0">
              <a:solidFill>
                <a:prstClr val="black"/>
              </a:solidFill>
              <a:latin typeface="Montserrat Medium"/>
            </a:endParaRPr>
          </a:p>
        </p:txBody>
      </p:sp>
      <p:sp>
        <p:nvSpPr>
          <p:cNvPr id="40" name="CuadroTexto 39">
            <a:extLst>
              <a:ext uri="{FF2B5EF4-FFF2-40B4-BE49-F238E27FC236}">
                <a16:creationId xmlns:a16="http://schemas.microsoft.com/office/drawing/2014/main" id="{6AC0446E-D326-A8A8-442C-1C634D4FB67C}"/>
              </a:ext>
            </a:extLst>
          </p:cNvPr>
          <p:cNvSpPr txBox="1"/>
          <p:nvPr/>
        </p:nvSpPr>
        <p:spPr>
          <a:xfrm>
            <a:off x="5013207" y="1331513"/>
            <a:ext cx="2408127" cy="646331"/>
          </a:xfrm>
          <a:prstGeom prst="rect">
            <a:avLst/>
          </a:prstGeom>
          <a:noFill/>
        </p:spPr>
        <p:txBody>
          <a:bodyPr wrap="square" rtlCol="0">
            <a:spAutoFit/>
          </a:bodyPr>
          <a:lstStyle/>
          <a:p>
            <a:pPr lvl="0" algn="ctr">
              <a:defRPr/>
            </a:pPr>
            <a:r>
              <a:rPr lang="es-MX" b="1" kern="0">
                <a:solidFill>
                  <a:srgbClr val="FFFFFF"/>
                </a:solidFill>
                <a:latin typeface="Montserrat ExtraBold"/>
              </a:rPr>
              <a:t>¿Para qué sirvió el proyecto?</a:t>
            </a:r>
            <a:endParaRPr lang="es-CO" b="1" kern="0">
              <a:solidFill>
                <a:srgbClr val="FFFFFF"/>
              </a:solidFill>
              <a:latin typeface="Montserrat ExtraBold"/>
            </a:endParaRPr>
          </a:p>
        </p:txBody>
      </p:sp>
      <p:sp>
        <p:nvSpPr>
          <p:cNvPr id="41" name="CuadroTexto 40">
            <a:extLst>
              <a:ext uri="{FF2B5EF4-FFF2-40B4-BE49-F238E27FC236}">
                <a16:creationId xmlns:a16="http://schemas.microsoft.com/office/drawing/2014/main" id="{A02F50DD-F933-4324-AD14-082E9CF25CAF}"/>
              </a:ext>
            </a:extLst>
          </p:cNvPr>
          <p:cNvSpPr txBox="1"/>
          <p:nvPr/>
        </p:nvSpPr>
        <p:spPr>
          <a:xfrm>
            <a:off x="4423555" y="2860827"/>
            <a:ext cx="3010198" cy="3508653"/>
          </a:xfrm>
          <a:prstGeom prst="rect">
            <a:avLst/>
          </a:prstGeom>
          <a:noFill/>
        </p:spPr>
        <p:txBody>
          <a:bodyPr wrap="square" lIns="0" tIns="0" rIns="0" bIns="0" rtlCol="0">
            <a:spAutoFit/>
          </a:bodyPr>
          <a:lstStyle/>
          <a:p>
            <a:pPr marL="87313" indent="-87313" algn="just">
              <a:buFont typeface="Arial" panose="020B0604020202020204" pitchFamily="34" charset="0"/>
              <a:buChar char="•"/>
              <a:defRPr/>
            </a:pPr>
            <a:r>
              <a:rPr lang="es-MX" sz="1200" kern="0">
                <a:latin typeface="Montserrat Medium"/>
              </a:rPr>
              <a:t>Diseñar y probar metodologías y herramientas prácticas que permitirá incorporar en todos los procesos de la entidad eficiencias y mejoras.</a:t>
            </a:r>
          </a:p>
          <a:p>
            <a:pPr marL="87313" indent="-87313" algn="just">
              <a:buFont typeface="Arial" panose="020B0604020202020204" pitchFamily="34" charset="0"/>
              <a:buChar char="•"/>
              <a:defRPr/>
            </a:pPr>
            <a:endParaRPr lang="es-MX" sz="1200" kern="0">
              <a:latin typeface="Montserrat Medium"/>
            </a:endParaRPr>
          </a:p>
          <a:p>
            <a:pPr marL="87313" indent="-87313" algn="just">
              <a:buFont typeface="Arial" panose="020B0604020202020204" pitchFamily="34" charset="0"/>
              <a:buChar char="•"/>
              <a:defRPr/>
            </a:pPr>
            <a:r>
              <a:rPr lang="es-MX" sz="1200" kern="0">
                <a:latin typeface="Montserrat Medium"/>
              </a:rPr>
              <a:t>Se desplegó una arquitectura en nube que permitirá desarrollar e implantar soluciones de analítica para los diferentes procesos de la entidad, ganado capacidades de escalabilidad, almacenamiento y procesamiento de información.</a:t>
            </a:r>
          </a:p>
          <a:p>
            <a:pPr marL="87313" indent="-87313" algn="just">
              <a:buFont typeface="Arial" panose="020B0604020202020204" pitchFamily="34" charset="0"/>
              <a:buChar char="•"/>
              <a:defRPr/>
            </a:pPr>
            <a:endParaRPr lang="es-MX" sz="1200" kern="0">
              <a:latin typeface="Montserrat Medium"/>
            </a:endParaRPr>
          </a:p>
          <a:p>
            <a:pPr marL="87313" indent="-87313" algn="just">
              <a:buFont typeface="Arial" panose="020B0604020202020204" pitchFamily="34" charset="0"/>
              <a:buChar char="•"/>
              <a:defRPr/>
            </a:pPr>
            <a:r>
              <a:rPr lang="es-MX" sz="1200" kern="0">
                <a:latin typeface="Montserrat Medium"/>
              </a:rPr>
              <a:t>Implementación de los lineamientos de arquitectura empresarial los cuales buscan conectar el mundo tecnológico y no tecnológico a la hora de evaluar el impacto para la ejecución de proyectos.</a:t>
            </a:r>
          </a:p>
        </p:txBody>
      </p:sp>
      <p:sp>
        <p:nvSpPr>
          <p:cNvPr id="42" name="Freeform 70">
            <a:extLst>
              <a:ext uri="{FF2B5EF4-FFF2-40B4-BE49-F238E27FC236}">
                <a16:creationId xmlns:a16="http://schemas.microsoft.com/office/drawing/2014/main" id="{EEA40E6D-2517-D68C-1042-0D776182076B}"/>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3" name="Freeform 51">
            <a:extLst>
              <a:ext uri="{FF2B5EF4-FFF2-40B4-BE49-F238E27FC236}">
                <a16:creationId xmlns:a16="http://schemas.microsoft.com/office/drawing/2014/main" id="{E5E91656-27A4-9D1A-F06F-F1914391D4E5}"/>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41326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A79BA658-1BE0-F9D9-E145-C5050D0D2B73}"/>
              </a:ext>
            </a:extLst>
          </p:cNvPr>
          <p:cNvSpPr/>
          <p:nvPr/>
        </p:nvSpPr>
        <p:spPr>
          <a:xfrm>
            <a:off x="734633" y="2483501"/>
            <a:ext cx="10286970" cy="2739439"/>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cxnSp>
        <p:nvCxnSpPr>
          <p:cNvPr id="158" name="Straight Connector 42">
            <a:extLst>
              <a:ext uri="{FF2B5EF4-FFF2-40B4-BE49-F238E27FC236}">
                <a16:creationId xmlns:a16="http://schemas.microsoft.com/office/drawing/2014/main" id="{51E8EA0B-06F6-1F10-3B6B-EB31174B0D8B}"/>
              </a:ext>
            </a:extLst>
          </p:cNvPr>
          <p:cNvCxnSpPr>
            <a:cxnSpLocks/>
          </p:cNvCxnSpPr>
          <p:nvPr/>
        </p:nvCxnSpPr>
        <p:spPr>
          <a:xfrm>
            <a:off x="8314610" y="2533122"/>
            <a:ext cx="0" cy="2664000"/>
          </a:xfrm>
          <a:prstGeom prst="line">
            <a:avLst/>
          </a:prstGeom>
          <a:noFill/>
          <a:ln w="12700" cap="flat" cmpd="sng" algn="ctr">
            <a:solidFill>
              <a:sysClr val="window" lastClr="FFFFFF">
                <a:lumMod val="65000"/>
              </a:sysClr>
            </a:solidFill>
            <a:prstDash val="dash"/>
            <a:miter lim="800000"/>
          </a:ln>
          <a:effectLst/>
        </p:spPr>
      </p:cxnSp>
      <p:cxnSp>
        <p:nvCxnSpPr>
          <p:cNvPr id="159" name="Straight Connector 42">
            <a:extLst>
              <a:ext uri="{FF2B5EF4-FFF2-40B4-BE49-F238E27FC236}">
                <a16:creationId xmlns:a16="http://schemas.microsoft.com/office/drawing/2014/main" id="{433AE9CF-A3F9-4685-6275-128221EF32C5}"/>
              </a:ext>
            </a:extLst>
          </p:cNvPr>
          <p:cNvCxnSpPr>
            <a:cxnSpLocks/>
          </p:cNvCxnSpPr>
          <p:nvPr/>
        </p:nvCxnSpPr>
        <p:spPr>
          <a:xfrm>
            <a:off x="10340265" y="2533123"/>
            <a:ext cx="0" cy="2664000"/>
          </a:xfrm>
          <a:prstGeom prst="line">
            <a:avLst/>
          </a:prstGeom>
          <a:noFill/>
          <a:ln w="12700" cap="flat" cmpd="sng" algn="ctr">
            <a:solidFill>
              <a:sysClr val="window" lastClr="FFFFFF">
                <a:lumMod val="65000"/>
              </a:sysClr>
            </a:solidFill>
            <a:prstDash val="dash"/>
            <a:miter lim="800000"/>
          </a:ln>
          <a:effectLst/>
        </p:spPr>
      </p:cxnSp>
      <p:cxnSp>
        <p:nvCxnSpPr>
          <p:cNvPr id="160" name="Straight Connector 42">
            <a:extLst>
              <a:ext uri="{FF2B5EF4-FFF2-40B4-BE49-F238E27FC236}">
                <a16:creationId xmlns:a16="http://schemas.microsoft.com/office/drawing/2014/main" id="{6E09002D-E701-571D-9BD0-5749B43A5336}"/>
              </a:ext>
            </a:extLst>
          </p:cNvPr>
          <p:cNvCxnSpPr>
            <a:cxnSpLocks/>
          </p:cNvCxnSpPr>
          <p:nvPr/>
        </p:nvCxnSpPr>
        <p:spPr>
          <a:xfrm>
            <a:off x="7696169" y="2533123"/>
            <a:ext cx="0" cy="2664000"/>
          </a:xfrm>
          <a:prstGeom prst="line">
            <a:avLst/>
          </a:prstGeom>
          <a:noFill/>
          <a:ln w="12700" cap="flat" cmpd="sng" algn="ctr">
            <a:solidFill>
              <a:sysClr val="window" lastClr="FFFFFF">
                <a:lumMod val="50000"/>
              </a:sysClr>
            </a:solidFill>
            <a:prstDash val="dash"/>
            <a:miter lim="800000"/>
          </a:ln>
          <a:effectLst/>
        </p:spPr>
      </p:cxnSp>
      <p:cxnSp>
        <p:nvCxnSpPr>
          <p:cNvPr id="161" name="Straight Connector 42">
            <a:extLst>
              <a:ext uri="{FF2B5EF4-FFF2-40B4-BE49-F238E27FC236}">
                <a16:creationId xmlns:a16="http://schemas.microsoft.com/office/drawing/2014/main" id="{35361F90-9EF2-4BF2-F000-2B096788A83D}"/>
              </a:ext>
            </a:extLst>
          </p:cNvPr>
          <p:cNvCxnSpPr>
            <a:cxnSpLocks/>
          </p:cNvCxnSpPr>
          <p:nvPr/>
        </p:nvCxnSpPr>
        <p:spPr>
          <a:xfrm>
            <a:off x="8652835" y="2533123"/>
            <a:ext cx="0" cy="2664000"/>
          </a:xfrm>
          <a:prstGeom prst="line">
            <a:avLst/>
          </a:prstGeom>
          <a:noFill/>
          <a:ln w="12700" cap="flat" cmpd="sng" algn="ctr">
            <a:solidFill>
              <a:sysClr val="window" lastClr="FFFFFF">
                <a:lumMod val="85000"/>
              </a:sysClr>
            </a:solidFill>
            <a:prstDash val="dash"/>
            <a:miter lim="800000"/>
          </a:ln>
          <a:effectLst/>
        </p:spPr>
      </p:cxnSp>
      <p:cxnSp>
        <p:nvCxnSpPr>
          <p:cNvPr id="162" name="Straight Connector 42">
            <a:extLst>
              <a:ext uri="{FF2B5EF4-FFF2-40B4-BE49-F238E27FC236}">
                <a16:creationId xmlns:a16="http://schemas.microsoft.com/office/drawing/2014/main" id="{215A13DE-E067-56C6-4361-89C1BE1A5E02}"/>
              </a:ext>
            </a:extLst>
          </p:cNvPr>
          <p:cNvCxnSpPr>
            <a:cxnSpLocks/>
          </p:cNvCxnSpPr>
          <p:nvPr/>
        </p:nvCxnSpPr>
        <p:spPr>
          <a:xfrm>
            <a:off x="9314008" y="2522490"/>
            <a:ext cx="0" cy="2664000"/>
          </a:xfrm>
          <a:prstGeom prst="line">
            <a:avLst/>
          </a:prstGeom>
          <a:noFill/>
          <a:ln w="12700" cap="flat" cmpd="sng" algn="ctr">
            <a:solidFill>
              <a:sysClr val="window" lastClr="FFFFFF">
                <a:lumMod val="85000"/>
              </a:sysClr>
            </a:solidFill>
            <a:prstDash val="dash"/>
            <a:miter lim="800000"/>
          </a:ln>
          <a:effectLst/>
        </p:spPr>
      </p:cxnSp>
      <p:cxnSp>
        <p:nvCxnSpPr>
          <p:cNvPr id="163" name="Straight Connector 42">
            <a:extLst>
              <a:ext uri="{FF2B5EF4-FFF2-40B4-BE49-F238E27FC236}">
                <a16:creationId xmlns:a16="http://schemas.microsoft.com/office/drawing/2014/main" id="{BB853BBA-778E-CD41-5B23-48211824B4D1}"/>
              </a:ext>
            </a:extLst>
          </p:cNvPr>
          <p:cNvCxnSpPr>
            <a:cxnSpLocks/>
          </p:cNvCxnSpPr>
          <p:nvPr/>
        </p:nvCxnSpPr>
        <p:spPr>
          <a:xfrm>
            <a:off x="10657024" y="2533123"/>
            <a:ext cx="0" cy="2664000"/>
          </a:xfrm>
          <a:prstGeom prst="line">
            <a:avLst/>
          </a:prstGeom>
          <a:noFill/>
          <a:ln w="12700" cap="flat" cmpd="sng" algn="ctr">
            <a:solidFill>
              <a:sysClr val="window" lastClr="FFFFFF">
                <a:lumMod val="85000"/>
              </a:sysClr>
            </a:solidFill>
            <a:prstDash val="dash"/>
            <a:miter lim="800000"/>
          </a:ln>
          <a:effectLst/>
        </p:spPr>
      </p:cxnSp>
      <p:cxnSp>
        <p:nvCxnSpPr>
          <p:cNvPr id="164" name="Straight Connector 42">
            <a:extLst>
              <a:ext uri="{FF2B5EF4-FFF2-40B4-BE49-F238E27FC236}">
                <a16:creationId xmlns:a16="http://schemas.microsoft.com/office/drawing/2014/main" id="{C6757723-F087-A368-960B-0A3EA581825A}"/>
              </a:ext>
            </a:extLst>
          </p:cNvPr>
          <p:cNvCxnSpPr>
            <a:cxnSpLocks/>
          </p:cNvCxnSpPr>
          <p:nvPr/>
        </p:nvCxnSpPr>
        <p:spPr>
          <a:xfrm>
            <a:off x="8012928" y="2533123"/>
            <a:ext cx="0" cy="2664000"/>
          </a:xfrm>
          <a:prstGeom prst="line">
            <a:avLst/>
          </a:prstGeom>
          <a:noFill/>
          <a:ln w="12700" cap="flat" cmpd="sng" algn="ctr">
            <a:solidFill>
              <a:sysClr val="window" lastClr="FFFFFF">
                <a:lumMod val="85000"/>
              </a:sysClr>
            </a:solidFill>
            <a:prstDash val="dash"/>
            <a:miter lim="800000"/>
          </a:ln>
          <a:effectLst/>
        </p:spPr>
      </p:cxnSp>
      <p:cxnSp>
        <p:nvCxnSpPr>
          <p:cNvPr id="165" name="Straight Connector 42">
            <a:extLst>
              <a:ext uri="{FF2B5EF4-FFF2-40B4-BE49-F238E27FC236}">
                <a16:creationId xmlns:a16="http://schemas.microsoft.com/office/drawing/2014/main" id="{C40AD2D6-2396-E118-DD3C-E7181D100F29}"/>
              </a:ext>
            </a:extLst>
          </p:cNvPr>
          <p:cNvCxnSpPr>
            <a:cxnSpLocks/>
          </p:cNvCxnSpPr>
          <p:nvPr/>
        </p:nvCxnSpPr>
        <p:spPr>
          <a:xfrm>
            <a:off x="9975181" y="2533123"/>
            <a:ext cx="0" cy="2664000"/>
          </a:xfrm>
          <a:prstGeom prst="line">
            <a:avLst/>
          </a:prstGeom>
          <a:noFill/>
          <a:ln w="12700" cap="flat" cmpd="sng" algn="ctr">
            <a:solidFill>
              <a:sysClr val="window" lastClr="FFFFFF">
                <a:lumMod val="85000"/>
              </a:sysClr>
            </a:solidFill>
            <a:prstDash val="dash"/>
            <a:miter lim="800000"/>
          </a:ln>
          <a:effectLst/>
        </p:spPr>
      </p:cxnSp>
      <p:sp>
        <p:nvSpPr>
          <p:cNvPr id="167" name="CuadroTexto 166">
            <a:extLst>
              <a:ext uri="{FF2B5EF4-FFF2-40B4-BE49-F238E27FC236}">
                <a16:creationId xmlns:a16="http://schemas.microsoft.com/office/drawing/2014/main" id="{CF58CD24-8E3F-F0A5-272F-F932139BA455}"/>
              </a:ext>
            </a:extLst>
          </p:cNvPr>
          <p:cNvSpPr txBox="1"/>
          <p:nvPr/>
        </p:nvSpPr>
        <p:spPr>
          <a:xfrm>
            <a:off x="1275673" y="2561466"/>
            <a:ext cx="450000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Capital Humano Estratégico</a:t>
            </a:r>
            <a:endParaRPr kumimoji="0" lang="es-CO" sz="1200" b="0" i="0" u="none" strike="noStrike" kern="0" cap="none" spc="0" normalizeH="0" baseline="0" noProof="0">
              <a:ln>
                <a:noFill/>
              </a:ln>
              <a:solidFill>
                <a:schemeClr val="tx1"/>
              </a:solidFill>
              <a:effectLst/>
              <a:uLnTx/>
              <a:uFillTx/>
              <a:latin typeface="Montserrat Medium"/>
            </a:endParaRPr>
          </a:p>
        </p:txBody>
      </p:sp>
      <p:sp>
        <p:nvSpPr>
          <p:cNvPr id="168" name="CuadroTexto 167">
            <a:extLst>
              <a:ext uri="{FF2B5EF4-FFF2-40B4-BE49-F238E27FC236}">
                <a16:creationId xmlns:a16="http://schemas.microsoft.com/office/drawing/2014/main" id="{5D8DA49A-47DE-A959-A0DD-25D9821E9054}"/>
              </a:ext>
            </a:extLst>
          </p:cNvPr>
          <p:cNvSpPr txBox="1"/>
          <p:nvPr/>
        </p:nvSpPr>
        <p:spPr>
          <a:xfrm>
            <a:off x="1270560" y="3119179"/>
            <a:ext cx="4520016"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a:ln>
                  <a:noFill/>
                </a:ln>
                <a:solidFill>
                  <a:schemeClr val="tx1"/>
                </a:solidFill>
                <a:effectLst/>
                <a:uLnTx/>
                <a:uFillTx/>
                <a:latin typeface="Montserrat Medium"/>
              </a:rPr>
              <a:t>Construcción del Nuevo Modelo de Formación</a:t>
            </a:r>
          </a:p>
        </p:txBody>
      </p:sp>
      <p:sp>
        <p:nvSpPr>
          <p:cNvPr id="169" name="CuadroTexto 168">
            <a:extLst>
              <a:ext uri="{FF2B5EF4-FFF2-40B4-BE49-F238E27FC236}">
                <a16:creationId xmlns:a16="http://schemas.microsoft.com/office/drawing/2014/main" id="{2192BC8E-028F-A6B3-79EB-5E2450183C67}"/>
              </a:ext>
            </a:extLst>
          </p:cNvPr>
          <p:cNvSpPr txBox="1"/>
          <p:nvPr/>
        </p:nvSpPr>
        <p:spPr>
          <a:xfrm>
            <a:off x="1265345" y="3611292"/>
            <a:ext cx="4523318"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Implementar la estrategia de E-learning</a:t>
            </a:r>
          </a:p>
        </p:txBody>
      </p:sp>
      <p:sp>
        <p:nvSpPr>
          <p:cNvPr id="170" name="CuadroTexto 169">
            <a:extLst>
              <a:ext uri="{FF2B5EF4-FFF2-40B4-BE49-F238E27FC236}">
                <a16:creationId xmlns:a16="http://schemas.microsoft.com/office/drawing/2014/main" id="{9751CC39-4C0C-56F7-8860-1BE20E88CF77}"/>
              </a:ext>
            </a:extLst>
          </p:cNvPr>
          <p:cNvSpPr txBox="1"/>
          <p:nvPr/>
        </p:nvSpPr>
        <p:spPr>
          <a:xfrm>
            <a:off x="1265305" y="4131616"/>
            <a:ext cx="4524436" cy="34143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Actualizar herramienta de dimensionamiento de </a:t>
            </a:r>
            <a:r>
              <a:rPr lang="es-MX" kern="0">
                <a:solidFill>
                  <a:schemeClr val="tx1"/>
                </a:solidFill>
              </a:rPr>
              <a:t>la planta de personal</a:t>
            </a:r>
            <a:endParaRPr kumimoji="0" lang="es-MX" sz="1200" b="0" i="0" u="none" strike="noStrike" kern="0" cap="none" spc="0" normalizeH="0" baseline="0" noProof="0">
              <a:ln>
                <a:noFill/>
              </a:ln>
              <a:solidFill>
                <a:schemeClr val="tx1"/>
              </a:solidFill>
              <a:effectLst/>
              <a:uLnTx/>
              <a:uFillTx/>
              <a:latin typeface="Montserrat Medium"/>
            </a:endParaRPr>
          </a:p>
        </p:txBody>
      </p:sp>
      <p:sp>
        <p:nvSpPr>
          <p:cNvPr id="171" name="Round Diagonal Corner Rectangle 4">
            <a:extLst>
              <a:ext uri="{FF2B5EF4-FFF2-40B4-BE49-F238E27FC236}">
                <a16:creationId xmlns:a16="http://schemas.microsoft.com/office/drawing/2014/main" id="{33658E31-8D85-702A-7A81-39BBB0E41A34}"/>
              </a:ext>
            </a:extLst>
          </p:cNvPr>
          <p:cNvSpPr/>
          <p:nvPr/>
        </p:nvSpPr>
        <p:spPr>
          <a:xfrm>
            <a:off x="770572" y="1501174"/>
            <a:ext cx="7097511" cy="511357"/>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sp>
        <p:nvSpPr>
          <p:cNvPr id="173" name="Paralelogramo 172">
            <a:extLst>
              <a:ext uri="{FF2B5EF4-FFF2-40B4-BE49-F238E27FC236}">
                <a16:creationId xmlns:a16="http://schemas.microsoft.com/office/drawing/2014/main" id="{4A25CC12-6CD3-FE88-B731-142FD4F08CF7}"/>
              </a:ext>
            </a:extLst>
          </p:cNvPr>
          <p:cNvSpPr/>
          <p:nvPr/>
        </p:nvSpPr>
        <p:spPr>
          <a:xfrm>
            <a:off x="734633" y="2095009"/>
            <a:ext cx="4969947" cy="265253"/>
          </a:xfrm>
          <a:prstGeom prst="parallelogram">
            <a:avLst/>
          </a:prstGeom>
          <a:solidFill>
            <a:srgbClr val="FF5B00"/>
          </a:solidFill>
          <a:ln w="12700" cap="flat" cmpd="sng" algn="ctr">
            <a:solidFill>
              <a:srgbClr val="FF5B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b="1" kern="0">
                <a:solidFill>
                  <a:prstClr val="white"/>
                </a:solidFill>
                <a:latin typeface="Montserrat Medium"/>
              </a:rPr>
              <a:t>Hitos</a:t>
            </a:r>
          </a:p>
        </p:txBody>
      </p:sp>
      <p:sp>
        <p:nvSpPr>
          <p:cNvPr id="174" name="Paralelogramo 173">
            <a:extLst>
              <a:ext uri="{FF2B5EF4-FFF2-40B4-BE49-F238E27FC236}">
                <a16:creationId xmlns:a16="http://schemas.microsoft.com/office/drawing/2014/main" id="{84F62E14-58E8-8034-6709-D604F7E6F60D}"/>
              </a:ext>
            </a:extLst>
          </p:cNvPr>
          <p:cNvSpPr/>
          <p:nvPr/>
        </p:nvSpPr>
        <p:spPr>
          <a:xfrm>
            <a:off x="5748141" y="2095009"/>
            <a:ext cx="1830000"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b="1" kern="0">
                <a:solidFill>
                  <a:prstClr val="white"/>
                </a:solidFill>
                <a:latin typeface="Montserrat Medium"/>
              </a:rPr>
              <a:t>Estado</a:t>
            </a:r>
            <a:endParaRPr lang="es-CO" b="1" kern="0">
              <a:solidFill>
                <a:prstClr val="white"/>
              </a:solidFill>
              <a:latin typeface="Montserrat Medium"/>
            </a:endParaRPr>
          </a:p>
        </p:txBody>
      </p:sp>
      <p:sp>
        <p:nvSpPr>
          <p:cNvPr id="175" name="Paralelogramo 174">
            <a:extLst>
              <a:ext uri="{FF2B5EF4-FFF2-40B4-BE49-F238E27FC236}">
                <a16:creationId xmlns:a16="http://schemas.microsoft.com/office/drawing/2014/main" id="{D9B3DC77-29D4-5D17-3BAC-208C966AF88C}"/>
              </a:ext>
            </a:extLst>
          </p:cNvPr>
          <p:cNvSpPr/>
          <p:nvPr/>
        </p:nvSpPr>
        <p:spPr>
          <a:xfrm>
            <a:off x="7604013" y="2095009"/>
            <a:ext cx="650936"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2021</a:t>
            </a:r>
            <a:endParaRPr lang="es-CO" sz="1200" b="1" kern="0">
              <a:solidFill>
                <a:prstClr val="white"/>
              </a:solidFill>
              <a:latin typeface="Montserrat Medium"/>
            </a:endParaRPr>
          </a:p>
        </p:txBody>
      </p:sp>
      <p:sp>
        <p:nvSpPr>
          <p:cNvPr id="176" name="Paralelogramo 175">
            <a:extLst>
              <a:ext uri="{FF2B5EF4-FFF2-40B4-BE49-F238E27FC236}">
                <a16:creationId xmlns:a16="http://schemas.microsoft.com/office/drawing/2014/main" id="{E00E3CE1-F908-C720-B794-C962C51F4C4D}"/>
              </a:ext>
            </a:extLst>
          </p:cNvPr>
          <p:cNvSpPr/>
          <p:nvPr/>
        </p:nvSpPr>
        <p:spPr>
          <a:xfrm>
            <a:off x="8272416" y="2095009"/>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2022</a:t>
            </a:r>
            <a:endParaRPr lang="es-CO" sz="1200" b="1" kern="0">
              <a:solidFill>
                <a:prstClr val="white"/>
              </a:solidFill>
              <a:latin typeface="Montserrat Medium"/>
            </a:endParaRPr>
          </a:p>
        </p:txBody>
      </p:sp>
      <p:sp>
        <p:nvSpPr>
          <p:cNvPr id="177" name="Paralelogramo 176">
            <a:extLst>
              <a:ext uri="{FF2B5EF4-FFF2-40B4-BE49-F238E27FC236}">
                <a16:creationId xmlns:a16="http://schemas.microsoft.com/office/drawing/2014/main" id="{37E65D91-0A15-E609-9208-1022063507F0}"/>
              </a:ext>
            </a:extLst>
          </p:cNvPr>
          <p:cNvSpPr/>
          <p:nvPr/>
        </p:nvSpPr>
        <p:spPr>
          <a:xfrm>
            <a:off x="8967822" y="2095009"/>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2023</a:t>
            </a:r>
            <a:endParaRPr lang="es-CO" sz="1200" b="1" kern="0">
              <a:solidFill>
                <a:prstClr val="white"/>
              </a:solidFill>
              <a:latin typeface="Montserrat Medium"/>
            </a:endParaRPr>
          </a:p>
        </p:txBody>
      </p:sp>
      <p:sp>
        <p:nvSpPr>
          <p:cNvPr id="178" name="Paralelogramo 177">
            <a:extLst>
              <a:ext uri="{FF2B5EF4-FFF2-40B4-BE49-F238E27FC236}">
                <a16:creationId xmlns:a16="http://schemas.microsoft.com/office/drawing/2014/main" id="{F303949B-3C8F-282A-5C2C-42349240DA10}"/>
              </a:ext>
            </a:extLst>
          </p:cNvPr>
          <p:cNvSpPr/>
          <p:nvPr/>
        </p:nvSpPr>
        <p:spPr>
          <a:xfrm>
            <a:off x="9663476" y="2095009"/>
            <a:ext cx="682363"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2024</a:t>
            </a:r>
            <a:endParaRPr lang="es-CO" sz="1200" b="1" kern="0">
              <a:solidFill>
                <a:prstClr val="white"/>
              </a:solidFill>
              <a:latin typeface="Montserrat Medium"/>
            </a:endParaRPr>
          </a:p>
        </p:txBody>
      </p:sp>
      <p:sp>
        <p:nvSpPr>
          <p:cNvPr id="179" name="Paralelogramo 178">
            <a:extLst>
              <a:ext uri="{FF2B5EF4-FFF2-40B4-BE49-F238E27FC236}">
                <a16:creationId xmlns:a16="http://schemas.microsoft.com/office/drawing/2014/main" id="{5536C29C-C79B-DD53-81CE-38CCD7B3927C}"/>
              </a:ext>
            </a:extLst>
          </p:cNvPr>
          <p:cNvSpPr/>
          <p:nvPr/>
        </p:nvSpPr>
        <p:spPr>
          <a:xfrm>
            <a:off x="10371711" y="2095009"/>
            <a:ext cx="668401"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s-MX" sz="1200" b="1" kern="0">
                <a:solidFill>
                  <a:prstClr val="white"/>
                </a:solidFill>
                <a:latin typeface="Montserrat Medium"/>
              </a:rPr>
              <a:t>2025</a:t>
            </a:r>
            <a:endParaRPr lang="es-CO" sz="1200" b="1" kern="0">
              <a:solidFill>
                <a:prstClr val="white"/>
              </a:solidFill>
              <a:latin typeface="Montserrat Medium"/>
            </a:endParaRPr>
          </a:p>
        </p:txBody>
      </p:sp>
      <p:sp>
        <p:nvSpPr>
          <p:cNvPr id="180" name="Rectángulo 179">
            <a:extLst>
              <a:ext uri="{FF2B5EF4-FFF2-40B4-BE49-F238E27FC236}">
                <a16:creationId xmlns:a16="http://schemas.microsoft.com/office/drawing/2014/main" id="{8BADCC7B-79FC-2680-078A-543BC4951F98}"/>
              </a:ext>
            </a:extLst>
          </p:cNvPr>
          <p:cNvSpPr/>
          <p:nvPr/>
        </p:nvSpPr>
        <p:spPr>
          <a:xfrm>
            <a:off x="1686566" y="1806457"/>
            <a:ext cx="5967229" cy="217606"/>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s-CO" sz="1100" kern="0">
                <a:solidFill>
                  <a:prstClr val="white"/>
                </a:solidFill>
                <a:latin typeface="Myriad Pro"/>
                <a:ea typeface="Roboto Light" panose="02000000000000000000" pitchFamily="2" charset="0"/>
                <a:cs typeface="Myanmar Text" panose="020B0604020202020204" pitchFamily="34" charset="0"/>
              </a:rPr>
              <a:t>Líder: Jefe de Talento Humano</a:t>
            </a:r>
          </a:p>
        </p:txBody>
      </p:sp>
      <p:sp>
        <p:nvSpPr>
          <p:cNvPr id="182" name="Paralelogramo 181">
            <a:extLst>
              <a:ext uri="{FF2B5EF4-FFF2-40B4-BE49-F238E27FC236}">
                <a16:creationId xmlns:a16="http://schemas.microsoft.com/office/drawing/2014/main" id="{25771776-3CDB-19FD-1F14-43F2D6897672}"/>
              </a:ext>
            </a:extLst>
          </p:cNvPr>
          <p:cNvSpPr/>
          <p:nvPr/>
        </p:nvSpPr>
        <p:spPr>
          <a:xfrm>
            <a:off x="7890978" y="1501174"/>
            <a:ext cx="3130625" cy="265253"/>
          </a:xfrm>
          <a:prstGeom prst="parallelogram">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kern="0">
              <a:solidFill>
                <a:prstClr val="white"/>
              </a:solidFill>
              <a:latin typeface="Montserrat Medium"/>
            </a:endParaRPr>
          </a:p>
        </p:txBody>
      </p:sp>
      <p:sp>
        <p:nvSpPr>
          <p:cNvPr id="183" name="TextBox 2">
            <a:extLst>
              <a:ext uri="{FF2B5EF4-FFF2-40B4-BE49-F238E27FC236}">
                <a16:creationId xmlns:a16="http://schemas.microsoft.com/office/drawing/2014/main" id="{6DFF04B9-A1F9-1B35-7B9D-08347EA04AA3}"/>
              </a:ext>
            </a:extLst>
          </p:cNvPr>
          <p:cNvSpPr txBox="1"/>
          <p:nvPr/>
        </p:nvSpPr>
        <p:spPr>
          <a:xfrm>
            <a:off x="7999015" y="1558358"/>
            <a:ext cx="1198597" cy="170080"/>
          </a:xfrm>
          <a:prstGeom prst="rect">
            <a:avLst/>
          </a:prstGeom>
          <a:solidFill>
            <a:srgbClr val="FF5B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Montserrat Medium"/>
              </a:rPr>
              <a:t>% ESPERADO</a:t>
            </a:r>
          </a:p>
        </p:txBody>
      </p:sp>
      <p:sp>
        <p:nvSpPr>
          <p:cNvPr id="184" name="TextBox 2">
            <a:extLst>
              <a:ext uri="{FF2B5EF4-FFF2-40B4-BE49-F238E27FC236}">
                <a16:creationId xmlns:a16="http://schemas.microsoft.com/office/drawing/2014/main" id="{EBBA7DAD-6589-29AD-E586-C81561C93E83}"/>
              </a:ext>
            </a:extLst>
          </p:cNvPr>
          <p:cNvSpPr txBox="1"/>
          <p:nvPr/>
        </p:nvSpPr>
        <p:spPr>
          <a:xfrm>
            <a:off x="9476520" y="1555862"/>
            <a:ext cx="1338027" cy="170080"/>
          </a:xfrm>
          <a:prstGeom prst="rect">
            <a:avLst/>
          </a:prstGeom>
          <a:solidFill>
            <a:srgbClr val="FF5B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Montserrat Medium"/>
              </a:rPr>
              <a:t>% COMPLETADO</a:t>
            </a:r>
          </a:p>
        </p:txBody>
      </p:sp>
      <p:cxnSp>
        <p:nvCxnSpPr>
          <p:cNvPr id="185" name="Conector recto 184">
            <a:extLst>
              <a:ext uri="{FF2B5EF4-FFF2-40B4-BE49-F238E27FC236}">
                <a16:creationId xmlns:a16="http://schemas.microsoft.com/office/drawing/2014/main" id="{BC81B946-1874-DB8D-37F0-ED194CD345F2}"/>
              </a:ext>
            </a:extLst>
          </p:cNvPr>
          <p:cNvCxnSpPr>
            <a:cxnSpLocks/>
          </p:cNvCxnSpPr>
          <p:nvPr/>
        </p:nvCxnSpPr>
        <p:spPr>
          <a:xfrm>
            <a:off x="9337482" y="1521457"/>
            <a:ext cx="0" cy="222826"/>
          </a:xfrm>
          <a:prstGeom prst="line">
            <a:avLst/>
          </a:prstGeom>
          <a:solidFill>
            <a:srgbClr val="FF5B00"/>
          </a:solidFill>
          <a:ln w="12700" cap="flat" cmpd="sng" algn="ctr">
            <a:noFill/>
            <a:prstDash val="solid"/>
            <a:miter lim="800000"/>
          </a:ln>
          <a:effectLst/>
        </p:spPr>
      </p:cxnSp>
      <p:sp>
        <p:nvSpPr>
          <p:cNvPr id="186" name="Rectangle 17">
            <a:extLst>
              <a:ext uri="{FF2B5EF4-FFF2-40B4-BE49-F238E27FC236}">
                <a16:creationId xmlns:a16="http://schemas.microsoft.com/office/drawing/2014/main" id="{8B77D946-7FB5-41DF-4347-E82CA5F59C07}"/>
              </a:ext>
            </a:extLst>
          </p:cNvPr>
          <p:cNvSpPr/>
          <p:nvPr/>
        </p:nvSpPr>
        <p:spPr>
          <a:xfrm>
            <a:off x="7914413" y="1801563"/>
            <a:ext cx="3048861" cy="211681"/>
          </a:xfrm>
          <a:prstGeom prst="rect">
            <a:avLst/>
          </a:prstGeom>
          <a:solidFill>
            <a:schemeClr val="bg1">
              <a:lumMod val="95000"/>
            </a:schemeClr>
          </a:solidFill>
          <a:ln w="12700" cap="flat" cmpd="sng" algn="ctr">
            <a:solidFill>
              <a:srgbClr val="FF5B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Montserrat Medium"/>
            </a:endParaRPr>
          </a:p>
        </p:txBody>
      </p:sp>
      <p:cxnSp>
        <p:nvCxnSpPr>
          <p:cNvPr id="187" name="Conector recto 186">
            <a:extLst>
              <a:ext uri="{FF2B5EF4-FFF2-40B4-BE49-F238E27FC236}">
                <a16:creationId xmlns:a16="http://schemas.microsoft.com/office/drawing/2014/main" id="{2F9930A6-04BC-CB81-1A1B-10C2A32520C2}"/>
              </a:ext>
            </a:extLst>
          </p:cNvPr>
          <p:cNvCxnSpPr>
            <a:cxnSpLocks/>
          </p:cNvCxnSpPr>
          <p:nvPr/>
        </p:nvCxnSpPr>
        <p:spPr>
          <a:xfrm>
            <a:off x="9337482" y="1801439"/>
            <a:ext cx="0" cy="222826"/>
          </a:xfrm>
          <a:prstGeom prst="line">
            <a:avLst/>
          </a:prstGeom>
          <a:solidFill>
            <a:srgbClr val="FF5B00"/>
          </a:solidFill>
          <a:ln w="12700" cap="flat" cmpd="sng" algn="ctr">
            <a:noFill/>
            <a:prstDash val="solid"/>
            <a:miter lim="800000"/>
          </a:ln>
          <a:effectLst>
            <a:outerShdw blurRad="50800" dist="38100" dir="2700000" algn="tl" rotWithShape="0">
              <a:prstClr val="black">
                <a:alpha val="40000"/>
              </a:prstClr>
            </a:outerShdw>
          </a:effectLst>
        </p:spPr>
      </p:cxnSp>
      <p:sp>
        <p:nvSpPr>
          <p:cNvPr id="188" name="Subtitle 2">
            <a:extLst>
              <a:ext uri="{FF2B5EF4-FFF2-40B4-BE49-F238E27FC236}">
                <a16:creationId xmlns:a16="http://schemas.microsoft.com/office/drawing/2014/main" id="{AF074A6F-CC0E-BB2E-0246-4C3530C1BB5D}"/>
              </a:ext>
            </a:extLst>
          </p:cNvPr>
          <p:cNvSpPr txBox="1"/>
          <p:nvPr/>
        </p:nvSpPr>
        <p:spPr>
          <a:xfrm>
            <a:off x="8333000" y="1794375"/>
            <a:ext cx="744030" cy="22677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100%</a:t>
            </a:r>
          </a:p>
        </p:txBody>
      </p:sp>
      <p:sp>
        <p:nvSpPr>
          <p:cNvPr id="189" name="Subtitle 2">
            <a:extLst>
              <a:ext uri="{FF2B5EF4-FFF2-40B4-BE49-F238E27FC236}">
                <a16:creationId xmlns:a16="http://schemas.microsoft.com/office/drawing/2014/main" id="{4E6808A9-CC69-9318-B72D-6BD0B46553C9}"/>
              </a:ext>
            </a:extLst>
          </p:cNvPr>
          <p:cNvSpPr txBox="1"/>
          <p:nvPr/>
        </p:nvSpPr>
        <p:spPr>
          <a:xfrm>
            <a:off x="9837018" y="1806903"/>
            <a:ext cx="744029" cy="22677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2F2F2">
                    <a:lumMod val="10000"/>
                  </a:srgbClr>
                </a:solidFill>
                <a:effectLst/>
                <a:uLnTx/>
                <a:uFillTx/>
                <a:latin typeface="Montserrat Medium"/>
              </a:rPr>
              <a:t>100%</a:t>
            </a:r>
          </a:p>
        </p:txBody>
      </p:sp>
      <p:sp>
        <p:nvSpPr>
          <p:cNvPr id="194" name="Paralelogramo 193">
            <a:extLst>
              <a:ext uri="{FF2B5EF4-FFF2-40B4-BE49-F238E27FC236}">
                <a16:creationId xmlns:a16="http://schemas.microsoft.com/office/drawing/2014/main" id="{1CF52450-6504-895D-45EF-B5225F0170B6}"/>
              </a:ext>
            </a:extLst>
          </p:cNvPr>
          <p:cNvSpPr/>
          <p:nvPr/>
        </p:nvSpPr>
        <p:spPr>
          <a:xfrm>
            <a:off x="856380" y="2637307"/>
            <a:ext cx="300565" cy="273197"/>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195" name="Paralelogramo 194">
            <a:extLst>
              <a:ext uri="{FF2B5EF4-FFF2-40B4-BE49-F238E27FC236}">
                <a16:creationId xmlns:a16="http://schemas.microsoft.com/office/drawing/2014/main" id="{81366602-169D-38C7-3FA2-C63A86E87743}"/>
              </a:ext>
            </a:extLst>
          </p:cNvPr>
          <p:cNvSpPr/>
          <p:nvPr/>
        </p:nvSpPr>
        <p:spPr>
          <a:xfrm>
            <a:off x="864162" y="3125066"/>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196" name="Paralelogramo 195">
            <a:extLst>
              <a:ext uri="{FF2B5EF4-FFF2-40B4-BE49-F238E27FC236}">
                <a16:creationId xmlns:a16="http://schemas.microsoft.com/office/drawing/2014/main" id="{280E3A38-5D5D-1748-9623-AC38DD0651A7}"/>
              </a:ext>
            </a:extLst>
          </p:cNvPr>
          <p:cNvSpPr/>
          <p:nvPr/>
        </p:nvSpPr>
        <p:spPr>
          <a:xfrm>
            <a:off x="864162" y="3582861"/>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197" name="Paralelogramo 196">
            <a:extLst>
              <a:ext uri="{FF2B5EF4-FFF2-40B4-BE49-F238E27FC236}">
                <a16:creationId xmlns:a16="http://schemas.microsoft.com/office/drawing/2014/main" id="{D85A2945-7A47-015D-AD85-0C89900BF6E3}"/>
              </a:ext>
            </a:extLst>
          </p:cNvPr>
          <p:cNvSpPr/>
          <p:nvPr/>
        </p:nvSpPr>
        <p:spPr>
          <a:xfrm>
            <a:off x="883598" y="4151972"/>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198" name="Freeform 154">
            <a:extLst>
              <a:ext uri="{FF2B5EF4-FFF2-40B4-BE49-F238E27FC236}">
                <a16:creationId xmlns:a16="http://schemas.microsoft.com/office/drawing/2014/main" id="{60A13F33-F44A-527C-4E2B-3D8C133892B9}"/>
              </a:ext>
            </a:extLst>
          </p:cNvPr>
          <p:cNvSpPr>
            <a:spLocks noEditPoints="1"/>
          </p:cNvSpPr>
          <p:nvPr/>
        </p:nvSpPr>
        <p:spPr bwMode="auto">
          <a:xfrm>
            <a:off x="1068284" y="1605503"/>
            <a:ext cx="334275" cy="27423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F2F2"/>
              </a:solidFill>
              <a:effectLst/>
              <a:uLnTx/>
              <a:uFillTx/>
              <a:latin typeface="Montserrat Medium"/>
            </a:endParaRPr>
          </a:p>
        </p:txBody>
      </p:sp>
      <p:cxnSp>
        <p:nvCxnSpPr>
          <p:cNvPr id="213" name="Straight Connector 42">
            <a:extLst>
              <a:ext uri="{FF2B5EF4-FFF2-40B4-BE49-F238E27FC236}">
                <a16:creationId xmlns:a16="http://schemas.microsoft.com/office/drawing/2014/main" id="{AED7422A-71BD-DC28-8B3F-627ADFBF47D3}"/>
              </a:ext>
            </a:extLst>
          </p:cNvPr>
          <p:cNvCxnSpPr>
            <a:cxnSpLocks/>
          </p:cNvCxnSpPr>
          <p:nvPr/>
        </p:nvCxnSpPr>
        <p:spPr>
          <a:xfrm>
            <a:off x="9652693" y="2504770"/>
            <a:ext cx="0" cy="2664000"/>
          </a:xfrm>
          <a:prstGeom prst="line">
            <a:avLst/>
          </a:prstGeom>
          <a:noFill/>
          <a:ln w="12700" cap="flat" cmpd="sng" algn="ctr">
            <a:solidFill>
              <a:sysClr val="window" lastClr="FFFFFF">
                <a:lumMod val="65000"/>
              </a:sysClr>
            </a:solidFill>
            <a:prstDash val="dash"/>
            <a:miter lim="800000"/>
          </a:ln>
          <a:effectLst/>
        </p:spPr>
      </p:cxnSp>
      <p:cxnSp>
        <p:nvCxnSpPr>
          <p:cNvPr id="214" name="Straight Connector 42">
            <a:extLst>
              <a:ext uri="{FF2B5EF4-FFF2-40B4-BE49-F238E27FC236}">
                <a16:creationId xmlns:a16="http://schemas.microsoft.com/office/drawing/2014/main" id="{0E35C760-3654-BED3-CB25-09652CDFE00B}"/>
              </a:ext>
            </a:extLst>
          </p:cNvPr>
          <p:cNvCxnSpPr>
            <a:cxnSpLocks/>
          </p:cNvCxnSpPr>
          <p:nvPr/>
        </p:nvCxnSpPr>
        <p:spPr>
          <a:xfrm>
            <a:off x="8975755" y="2497675"/>
            <a:ext cx="0" cy="2664000"/>
          </a:xfrm>
          <a:prstGeom prst="line">
            <a:avLst/>
          </a:prstGeom>
          <a:noFill/>
          <a:ln w="12700" cap="flat" cmpd="sng" algn="ctr">
            <a:solidFill>
              <a:sysClr val="window" lastClr="FFFFFF">
                <a:lumMod val="65000"/>
              </a:sysClr>
            </a:solidFill>
            <a:prstDash val="dash"/>
            <a:miter lim="800000"/>
          </a:ln>
          <a:effectLst/>
        </p:spPr>
      </p:cxnSp>
      <p:cxnSp>
        <p:nvCxnSpPr>
          <p:cNvPr id="215" name="Conector recto 214">
            <a:extLst>
              <a:ext uri="{FF2B5EF4-FFF2-40B4-BE49-F238E27FC236}">
                <a16:creationId xmlns:a16="http://schemas.microsoft.com/office/drawing/2014/main" id="{E1E70E10-F66A-0987-663F-FC9009538B8C}"/>
              </a:ext>
            </a:extLst>
          </p:cNvPr>
          <p:cNvCxnSpPr>
            <a:cxnSpLocks/>
          </p:cNvCxnSpPr>
          <p:nvPr/>
        </p:nvCxnSpPr>
        <p:spPr>
          <a:xfrm>
            <a:off x="9442182" y="1507590"/>
            <a:ext cx="0" cy="252000"/>
          </a:xfrm>
          <a:prstGeom prst="line">
            <a:avLst/>
          </a:prstGeom>
          <a:noFill/>
          <a:ln w="6350" cap="flat" cmpd="sng" algn="ctr">
            <a:solidFill>
              <a:sysClr val="window" lastClr="FFFFFF"/>
            </a:solidFill>
            <a:prstDash val="solid"/>
            <a:miter lim="800000"/>
          </a:ln>
          <a:effectLst/>
        </p:spPr>
      </p:cxnSp>
      <p:cxnSp>
        <p:nvCxnSpPr>
          <p:cNvPr id="216" name="Conector recto 215">
            <a:extLst>
              <a:ext uri="{FF2B5EF4-FFF2-40B4-BE49-F238E27FC236}">
                <a16:creationId xmlns:a16="http://schemas.microsoft.com/office/drawing/2014/main" id="{9B1B4683-33AE-16AB-AB2B-3767CB82B2BB}"/>
              </a:ext>
            </a:extLst>
          </p:cNvPr>
          <p:cNvCxnSpPr>
            <a:cxnSpLocks/>
          </p:cNvCxnSpPr>
          <p:nvPr/>
        </p:nvCxnSpPr>
        <p:spPr>
          <a:xfrm>
            <a:off x="9440658" y="1802219"/>
            <a:ext cx="0" cy="216000"/>
          </a:xfrm>
          <a:prstGeom prst="line">
            <a:avLst/>
          </a:prstGeom>
          <a:noFill/>
          <a:ln w="6350" cap="flat" cmpd="sng" algn="ctr">
            <a:solidFill>
              <a:srgbClr val="FF5B00"/>
            </a:solidFill>
            <a:prstDash val="solid"/>
            <a:miter lim="800000"/>
          </a:ln>
          <a:effectLst>
            <a:outerShdw blurRad="50800" dist="38100" dir="2700000" algn="tl" rotWithShape="0">
              <a:prstClr val="black">
                <a:alpha val="40000"/>
              </a:prstClr>
            </a:outerShdw>
          </a:effectLst>
        </p:spPr>
      </p:cxnSp>
      <p:sp>
        <p:nvSpPr>
          <p:cNvPr id="217" name="Forma libre: forma 216">
            <a:extLst>
              <a:ext uri="{FF2B5EF4-FFF2-40B4-BE49-F238E27FC236}">
                <a16:creationId xmlns:a16="http://schemas.microsoft.com/office/drawing/2014/main" id="{E567EE57-C63C-DFAD-BD55-8091E182C16B}"/>
              </a:ext>
            </a:extLst>
          </p:cNvPr>
          <p:cNvSpPr/>
          <p:nvPr/>
        </p:nvSpPr>
        <p:spPr>
          <a:xfrm>
            <a:off x="8272417" y="2692169"/>
            <a:ext cx="792000"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18" name="Forma libre: forma 217">
            <a:extLst>
              <a:ext uri="{FF2B5EF4-FFF2-40B4-BE49-F238E27FC236}">
                <a16:creationId xmlns:a16="http://schemas.microsoft.com/office/drawing/2014/main" id="{E6009BAB-FCD6-1A4A-E07E-A6AB1E3E5A51}"/>
              </a:ext>
            </a:extLst>
          </p:cNvPr>
          <p:cNvSpPr/>
          <p:nvPr/>
        </p:nvSpPr>
        <p:spPr>
          <a:xfrm>
            <a:off x="9659423" y="3184774"/>
            <a:ext cx="67910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19" name="Forma libre: forma 218">
            <a:extLst>
              <a:ext uri="{FF2B5EF4-FFF2-40B4-BE49-F238E27FC236}">
                <a16:creationId xmlns:a16="http://schemas.microsoft.com/office/drawing/2014/main" id="{497246EF-16F4-290F-8BE9-BFFCCC4EDEF1}"/>
              </a:ext>
            </a:extLst>
          </p:cNvPr>
          <p:cNvSpPr/>
          <p:nvPr/>
        </p:nvSpPr>
        <p:spPr>
          <a:xfrm>
            <a:off x="9679139" y="3677811"/>
            <a:ext cx="1324442"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20" name="Forma libre: forma 219">
            <a:extLst>
              <a:ext uri="{FF2B5EF4-FFF2-40B4-BE49-F238E27FC236}">
                <a16:creationId xmlns:a16="http://schemas.microsoft.com/office/drawing/2014/main" id="{86E318ED-1F0F-40D0-95D4-CA1514F40D3B}"/>
              </a:ext>
            </a:extLst>
          </p:cNvPr>
          <p:cNvSpPr/>
          <p:nvPr/>
        </p:nvSpPr>
        <p:spPr>
          <a:xfrm>
            <a:off x="9732904" y="4196611"/>
            <a:ext cx="596727"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24" name="CuadroTexto 223">
            <a:extLst>
              <a:ext uri="{FF2B5EF4-FFF2-40B4-BE49-F238E27FC236}">
                <a16:creationId xmlns:a16="http://schemas.microsoft.com/office/drawing/2014/main" id="{38B0A60A-1146-DF65-9D4F-DCE9A56A1192}"/>
              </a:ext>
            </a:extLst>
          </p:cNvPr>
          <p:cNvSpPr txBox="1"/>
          <p:nvPr/>
        </p:nvSpPr>
        <p:spPr>
          <a:xfrm>
            <a:off x="1265305" y="4594417"/>
            <a:ext cx="4524436" cy="58827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200"/>
              </a:lnSpc>
              <a:spcBef>
                <a:spcPts val="0"/>
              </a:spcBef>
              <a:spcAft>
                <a:spcPts val="0"/>
              </a:spcAft>
              <a:buClrTx/>
              <a:buSzTx/>
              <a:buFontTx/>
              <a:buNone/>
              <a:tabLst/>
              <a:defRPr/>
            </a:pPr>
            <a:r>
              <a:rPr kumimoji="0" lang="es-MX" sz="1200" b="0" i="0" u="none" strike="noStrike" kern="0" cap="none" spc="0" normalizeH="0" baseline="0" noProof="0">
                <a:ln>
                  <a:noFill/>
                </a:ln>
                <a:solidFill>
                  <a:schemeClr val="tx1"/>
                </a:solidFill>
                <a:effectLst/>
                <a:uLnTx/>
                <a:uFillTx/>
                <a:latin typeface="Montserrat Medium"/>
              </a:rPr>
              <a:t>Simulacro de herramienta de dimensionamiento integrada con Mecanismos de Resolución y Recuperación</a:t>
            </a:r>
          </a:p>
        </p:txBody>
      </p:sp>
      <p:sp>
        <p:nvSpPr>
          <p:cNvPr id="226" name="Paralelogramo 225">
            <a:extLst>
              <a:ext uri="{FF2B5EF4-FFF2-40B4-BE49-F238E27FC236}">
                <a16:creationId xmlns:a16="http://schemas.microsoft.com/office/drawing/2014/main" id="{D4C4092E-9CD4-3AB8-D73C-22904DF44897}"/>
              </a:ext>
            </a:extLst>
          </p:cNvPr>
          <p:cNvSpPr/>
          <p:nvPr/>
        </p:nvSpPr>
        <p:spPr>
          <a:xfrm>
            <a:off x="883598" y="4745400"/>
            <a:ext cx="295548" cy="26161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227" name="Forma libre: forma 226">
            <a:extLst>
              <a:ext uri="{FF2B5EF4-FFF2-40B4-BE49-F238E27FC236}">
                <a16:creationId xmlns:a16="http://schemas.microsoft.com/office/drawing/2014/main" id="{45334D64-B367-106F-A9F7-45207AC77FFC}"/>
              </a:ext>
            </a:extLst>
          </p:cNvPr>
          <p:cNvSpPr/>
          <p:nvPr/>
        </p:nvSpPr>
        <p:spPr>
          <a:xfrm>
            <a:off x="10345838" y="4804552"/>
            <a:ext cx="428709" cy="12148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FF5B00"/>
          </a:solidFill>
          <a:ln w="12700" cap="flat" cmpd="sng" algn="ctr">
            <a:solidFill>
              <a:srgbClr val="FF5B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2" name="Título 1">
            <a:extLst>
              <a:ext uri="{FF2B5EF4-FFF2-40B4-BE49-F238E27FC236}">
                <a16:creationId xmlns:a16="http://schemas.microsoft.com/office/drawing/2014/main" id="{D4FD5701-C5E2-0682-EF0F-D4E8C20F6069}"/>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3" name="CuadroTexto 2">
            <a:extLst>
              <a:ext uri="{FF2B5EF4-FFF2-40B4-BE49-F238E27FC236}">
                <a16:creationId xmlns:a16="http://schemas.microsoft.com/office/drawing/2014/main" id="{02510FBB-EFB4-F367-87F1-73CAFD74786B}"/>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Capital Humano Estratégico</a:t>
            </a:r>
          </a:p>
        </p:txBody>
      </p:sp>
      <p:sp>
        <p:nvSpPr>
          <p:cNvPr id="181" name="CuadroTexto 6">
            <a:extLst>
              <a:ext uri="{FF2B5EF4-FFF2-40B4-BE49-F238E27FC236}">
                <a16:creationId xmlns:a16="http://schemas.microsoft.com/office/drawing/2014/main" id="{CB6D322B-B588-BA93-BC69-32799F2DE8F2}"/>
              </a:ext>
            </a:extLst>
          </p:cNvPr>
          <p:cNvSpPr txBox="1"/>
          <p:nvPr/>
        </p:nvSpPr>
        <p:spPr>
          <a:xfrm rot="4">
            <a:off x="2162547" y="1499428"/>
            <a:ext cx="4974896" cy="37039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a:lnSpc>
                <a:spcPts val="1600"/>
              </a:lnSpc>
              <a:defRPr sz="1800" b="0" i="0" u="none" strike="noStrike" kern="0" cap="none" spc="0" baseline="0">
                <a:solidFill>
                  <a:srgbClr val="000000"/>
                </a:solidFill>
                <a:uFillTx/>
              </a:defRPr>
            </a:pPr>
            <a:r>
              <a:rPr lang="es-CO" sz="1600" b="1" kern="1200">
                <a:solidFill>
                  <a:schemeClr val="bg1"/>
                </a:solidFill>
                <a:latin typeface="Montserrat Medium" panose="00000600000000000000" pitchFamily="2" charset="0"/>
              </a:rPr>
              <a:t>Capital Humano Estratégico</a:t>
            </a:r>
          </a:p>
        </p:txBody>
      </p:sp>
      <p:cxnSp>
        <p:nvCxnSpPr>
          <p:cNvPr id="21" name="Straight Connector 42">
            <a:extLst>
              <a:ext uri="{FF2B5EF4-FFF2-40B4-BE49-F238E27FC236}">
                <a16:creationId xmlns:a16="http://schemas.microsoft.com/office/drawing/2014/main" id="{1A97C30A-58AD-E6D8-B928-5068DA48C965}"/>
              </a:ext>
            </a:extLst>
          </p:cNvPr>
          <p:cNvCxnSpPr>
            <a:cxnSpLocks/>
          </p:cNvCxnSpPr>
          <p:nvPr/>
        </p:nvCxnSpPr>
        <p:spPr>
          <a:xfrm>
            <a:off x="815584" y="2973729"/>
            <a:ext cx="10188000" cy="0"/>
          </a:xfrm>
          <a:prstGeom prst="line">
            <a:avLst/>
          </a:prstGeom>
          <a:noFill/>
          <a:ln w="6350" cap="flat" cmpd="sng" algn="ctr">
            <a:solidFill>
              <a:sysClr val="window" lastClr="FFFFFF">
                <a:lumMod val="85000"/>
              </a:sysClr>
            </a:solidFill>
            <a:prstDash val="solid"/>
            <a:miter lim="800000"/>
          </a:ln>
          <a:effectLst/>
        </p:spPr>
      </p:cxnSp>
      <p:cxnSp>
        <p:nvCxnSpPr>
          <p:cNvPr id="22" name="Straight Connector 42">
            <a:extLst>
              <a:ext uri="{FF2B5EF4-FFF2-40B4-BE49-F238E27FC236}">
                <a16:creationId xmlns:a16="http://schemas.microsoft.com/office/drawing/2014/main" id="{EE256DCF-1AF0-6E63-D3A0-038245190473}"/>
              </a:ext>
            </a:extLst>
          </p:cNvPr>
          <p:cNvCxnSpPr>
            <a:cxnSpLocks/>
          </p:cNvCxnSpPr>
          <p:nvPr/>
        </p:nvCxnSpPr>
        <p:spPr>
          <a:xfrm>
            <a:off x="815584" y="3465619"/>
            <a:ext cx="10188000" cy="0"/>
          </a:xfrm>
          <a:prstGeom prst="line">
            <a:avLst/>
          </a:prstGeom>
          <a:noFill/>
          <a:ln w="6350" cap="flat" cmpd="sng" algn="ctr">
            <a:solidFill>
              <a:sysClr val="window" lastClr="FFFFFF">
                <a:lumMod val="85000"/>
              </a:sysClr>
            </a:solidFill>
            <a:prstDash val="solid"/>
            <a:miter lim="800000"/>
          </a:ln>
          <a:effectLst/>
        </p:spPr>
      </p:cxnSp>
      <p:cxnSp>
        <p:nvCxnSpPr>
          <p:cNvPr id="23" name="Straight Connector 42">
            <a:extLst>
              <a:ext uri="{FF2B5EF4-FFF2-40B4-BE49-F238E27FC236}">
                <a16:creationId xmlns:a16="http://schemas.microsoft.com/office/drawing/2014/main" id="{C6AA4FAF-8CFF-5B37-2D9B-011416043FAD}"/>
              </a:ext>
            </a:extLst>
          </p:cNvPr>
          <p:cNvCxnSpPr>
            <a:cxnSpLocks/>
          </p:cNvCxnSpPr>
          <p:nvPr/>
        </p:nvCxnSpPr>
        <p:spPr>
          <a:xfrm>
            <a:off x="815584" y="3955347"/>
            <a:ext cx="10188000" cy="0"/>
          </a:xfrm>
          <a:prstGeom prst="line">
            <a:avLst/>
          </a:prstGeom>
          <a:gradFill>
            <a:gsLst>
              <a:gs pos="100000">
                <a:srgbClr val="61A60E"/>
              </a:gs>
              <a:gs pos="100000">
                <a:srgbClr val="7ED6A6"/>
              </a:gs>
              <a:gs pos="100000">
                <a:srgbClr val="F2F2F2"/>
              </a:gs>
            </a:gsLst>
            <a:lin ang="60000" scaled="0"/>
          </a:gradFill>
          <a:ln w="12700" cap="flat" cmpd="sng" algn="ctr">
            <a:noFill/>
            <a:prstDash val="solid"/>
            <a:miter lim="800000"/>
          </a:ln>
          <a:effectLst/>
        </p:spPr>
      </p:cxnSp>
      <p:cxnSp>
        <p:nvCxnSpPr>
          <p:cNvPr id="24" name="Straight Connector 42">
            <a:extLst>
              <a:ext uri="{FF2B5EF4-FFF2-40B4-BE49-F238E27FC236}">
                <a16:creationId xmlns:a16="http://schemas.microsoft.com/office/drawing/2014/main" id="{0A4A632C-CE9B-FE03-F5CF-429E1EE8EFD5}"/>
              </a:ext>
            </a:extLst>
          </p:cNvPr>
          <p:cNvCxnSpPr>
            <a:cxnSpLocks/>
          </p:cNvCxnSpPr>
          <p:nvPr/>
        </p:nvCxnSpPr>
        <p:spPr>
          <a:xfrm>
            <a:off x="815584" y="4559957"/>
            <a:ext cx="10188000" cy="0"/>
          </a:xfrm>
          <a:prstGeom prst="line">
            <a:avLst/>
          </a:prstGeom>
          <a:noFill/>
          <a:ln w="6350" cap="flat" cmpd="sng" algn="ctr">
            <a:solidFill>
              <a:sysClr val="window" lastClr="FFFFFF">
                <a:lumMod val="85000"/>
              </a:sysClr>
            </a:solidFill>
            <a:prstDash val="solid"/>
            <a:miter lim="800000"/>
          </a:ln>
          <a:effectLst/>
        </p:spPr>
      </p:cxnSp>
      <p:cxnSp>
        <p:nvCxnSpPr>
          <p:cNvPr id="5" name="Straight Connector 42">
            <a:extLst>
              <a:ext uri="{FF2B5EF4-FFF2-40B4-BE49-F238E27FC236}">
                <a16:creationId xmlns:a16="http://schemas.microsoft.com/office/drawing/2014/main" id="{5A1A6C04-0E51-A1D4-945A-30C077056C83}"/>
              </a:ext>
            </a:extLst>
          </p:cNvPr>
          <p:cNvCxnSpPr>
            <a:cxnSpLocks/>
          </p:cNvCxnSpPr>
          <p:nvPr/>
        </p:nvCxnSpPr>
        <p:spPr>
          <a:xfrm>
            <a:off x="815584" y="4015728"/>
            <a:ext cx="10188000" cy="0"/>
          </a:xfrm>
          <a:prstGeom prst="line">
            <a:avLst/>
          </a:prstGeom>
          <a:noFill/>
          <a:ln w="6350" cap="flat" cmpd="sng" algn="ctr">
            <a:solidFill>
              <a:sysClr val="window" lastClr="FFFFFF">
                <a:lumMod val="85000"/>
              </a:sysClr>
            </a:solidFill>
            <a:prstDash val="solid"/>
            <a:miter lim="800000"/>
          </a:ln>
          <a:effectLst/>
        </p:spPr>
      </p:cxnSp>
      <p:pic>
        <p:nvPicPr>
          <p:cNvPr id="4" name="Gráfico 3" descr="Marca de insignia1 con relleno sólido">
            <a:extLst>
              <a:ext uri="{FF2B5EF4-FFF2-40B4-BE49-F238E27FC236}">
                <a16:creationId xmlns:a16="http://schemas.microsoft.com/office/drawing/2014/main" id="{6800BBA6-68E5-9AE6-0465-9B49CFBD1B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6" name="Título 1">
            <a:extLst>
              <a:ext uri="{FF2B5EF4-FFF2-40B4-BE49-F238E27FC236}">
                <a16:creationId xmlns:a16="http://schemas.microsoft.com/office/drawing/2014/main" id="{7BB9809D-C7DF-62A3-A3FC-8D258AC43FC9}"/>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7" name="Gráfico 6" descr="Marca de insignia1 con relleno sólido">
            <a:extLst>
              <a:ext uri="{FF2B5EF4-FFF2-40B4-BE49-F238E27FC236}">
                <a16:creationId xmlns:a16="http://schemas.microsoft.com/office/drawing/2014/main" id="{D80F846A-B283-6AB6-6A54-BCDDA26D6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6817" y="2513126"/>
            <a:ext cx="432000" cy="432000"/>
          </a:xfrm>
          <a:prstGeom prst="rect">
            <a:avLst/>
          </a:prstGeom>
        </p:spPr>
      </p:pic>
      <p:pic>
        <p:nvPicPr>
          <p:cNvPr id="8" name="Gráfico 7" descr="Marca de insignia1 con relleno sólido">
            <a:extLst>
              <a:ext uri="{FF2B5EF4-FFF2-40B4-BE49-F238E27FC236}">
                <a16:creationId xmlns:a16="http://schemas.microsoft.com/office/drawing/2014/main" id="{48242D11-C397-0091-2910-B674073A75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6817" y="3010689"/>
            <a:ext cx="432000" cy="432000"/>
          </a:xfrm>
          <a:prstGeom prst="rect">
            <a:avLst/>
          </a:prstGeom>
        </p:spPr>
      </p:pic>
      <p:pic>
        <p:nvPicPr>
          <p:cNvPr id="9" name="Gráfico 8" descr="Marca de insignia1 con relleno sólido">
            <a:extLst>
              <a:ext uri="{FF2B5EF4-FFF2-40B4-BE49-F238E27FC236}">
                <a16:creationId xmlns:a16="http://schemas.microsoft.com/office/drawing/2014/main" id="{189162FC-2DC2-1319-4074-B4597C00DA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6817" y="3539955"/>
            <a:ext cx="432000" cy="432000"/>
          </a:xfrm>
          <a:prstGeom prst="rect">
            <a:avLst/>
          </a:prstGeom>
        </p:spPr>
      </p:pic>
      <p:pic>
        <p:nvPicPr>
          <p:cNvPr id="10" name="Gráfico 9" descr="Marca de insignia1 con relleno sólido">
            <a:extLst>
              <a:ext uri="{FF2B5EF4-FFF2-40B4-BE49-F238E27FC236}">
                <a16:creationId xmlns:a16="http://schemas.microsoft.com/office/drawing/2014/main" id="{024EC8C1-C4EB-EA32-9050-23C18BD7C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6817" y="4074230"/>
            <a:ext cx="432000" cy="432000"/>
          </a:xfrm>
          <a:prstGeom prst="rect">
            <a:avLst/>
          </a:prstGeom>
        </p:spPr>
      </p:pic>
      <p:pic>
        <p:nvPicPr>
          <p:cNvPr id="11" name="Gráfico 10" descr="Marca de insignia1 con relleno sólido">
            <a:extLst>
              <a:ext uri="{FF2B5EF4-FFF2-40B4-BE49-F238E27FC236}">
                <a16:creationId xmlns:a16="http://schemas.microsoft.com/office/drawing/2014/main" id="{AFEB4A32-F6C3-70D7-F876-3571252572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6817" y="4665154"/>
            <a:ext cx="432000" cy="432000"/>
          </a:xfrm>
          <a:prstGeom prst="rect">
            <a:avLst/>
          </a:prstGeom>
        </p:spPr>
      </p:pic>
    </p:spTree>
    <p:extLst>
      <p:ext uri="{BB962C8B-B14F-4D97-AF65-F5344CB8AC3E}">
        <p14:creationId xmlns:p14="http://schemas.microsoft.com/office/powerpoint/2010/main" val="3168268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14B0FFA-56A5-E436-B013-72EC4418ADE9}"/>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4" name="CuadroTexto 3">
            <a:extLst>
              <a:ext uri="{FF2B5EF4-FFF2-40B4-BE49-F238E27FC236}">
                <a16:creationId xmlns:a16="http://schemas.microsoft.com/office/drawing/2014/main" id="{20455860-166F-4CBB-9BE1-3E86F1215D86}"/>
              </a:ext>
            </a:extLst>
          </p:cNvPr>
          <p:cNvSpPr txBox="1"/>
          <p:nvPr/>
        </p:nvSpPr>
        <p:spPr>
          <a:xfrm>
            <a:off x="6769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Capital Humano Estratégico</a:t>
            </a:r>
          </a:p>
        </p:txBody>
      </p:sp>
      <p:sp>
        <p:nvSpPr>
          <p:cNvPr id="7" name="Rectangle 3">
            <a:extLst>
              <a:ext uri="{FF2B5EF4-FFF2-40B4-BE49-F238E27FC236}">
                <a16:creationId xmlns:a16="http://schemas.microsoft.com/office/drawing/2014/main" id="{5D44B0D4-9F4F-B1FA-8BA3-A127D1B24FE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Google Shape;1073;p34">
            <a:extLst>
              <a:ext uri="{FF2B5EF4-FFF2-40B4-BE49-F238E27FC236}">
                <a16:creationId xmlns:a16="http://schemas.microsoft.com/office/drawing/2014/main" id="{F40CB4B5-CE05-5435-0621-A824B8DE4677}"/>
              </a:ext>
            </a:extLst>
          </p:cNvPr>
          <p:cNvSpPr/>
          <p:nvPr/>
        </p:nvSpPr>
        <p:spPr>
          <a:xfrm rot="10800000" flipH="1">
            <a:off x="4306765" y="1977506"/>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6" name="Google Shape;1062;p34">
            <a:extLst>
              <a:ext uri="{FF2B5EF4-FFF2-40B4-BE49-F238E27FC236}">
                <a16:creationId xmlns:a16="http://schemas.microsoft.com/office/drawing/2014/main" id="{214B0F91-0EEA-ED65-66D3-D19CE30C6845}"/>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8" name="Google Shape;1063;p34">
            <a:extLst>
              <a:ext uri="{FF2B5EF4-FFF2-40B4-BE49-F238E27FC236}">
                <a16:creationId xmlns:a16="http://schemas.microsoft.com/office/drawing/2014/main" id="{F301D5F1-DAB9-7BCE-F951-EA26A876C398}"/>
              </a:ext>
            </a:extLst>
          </p:cNvPr>
          <p:cNvSpPr/>
          <p:nvPr/>
        </p:nvSpPr>
        <p:spPr>
          <a:xfrm>
            <a:off x="787196"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9" name="Google Shape;1064;p34">
            <a:extLst>
              <a:ext uri="{FF2B5EF4-FFF2-40B4-BE49-F238E27FC236}">
                <a16:creationId xmlns:a16="http://schemas.microsoft.com/office/drawing/2014/main" id="{5E1FAA27-D9D7-68B9-28FA-206AB592CED4}"/>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0" name="Google Shape;1065;p34">
            <a:extLst>
              <a:ext uri="{FF2B5EF4-FFF2-40B4-BE49-F238E27FC236}">
                <a16:creationId xmlns:a16="http://schemas.microsoft.com/office/drawing/2014/main" id="{551D82DC-88FA-5B1A-A8FA-E98AC4BD7B4A}"/>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1" name="Google Shape;1069;p34">
            <a:extLst>
              <a:ext uri="{FF2B5EF4-FFF2-40B4-BE49-F238E27FC236}">
                <a16:creationId xmlns:a16="http://schemas.microsoft.com/office/drawing/2014/main" id="{884D5D64-4267-2B70-C81B-7A3FCBD3D551}"/>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12" name="CuadroTexto 11">
            <a:extLst>
              <a:ext uri="{FF2B5EF4-FFF2-40B4-BE49-F238E27FC236}">
                <a16:creationId xmlns:a16="http://schemas.microsoft.com/office/drawing/2014/main" id="{5419412B-AAE9-BCB7-5BBE-05BA5BC08514}"/>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lang="es-CO" sz="2400"/>
          </a:p>
        </p:txBody>
      </p:sp>
      <p:sp>
        <p:nvSpPr>
          <p:cNvPr id="13" name="CuadroTexto 12">
            <a:extLst>
              <a:ext uri="{FF2B5EF4-FFF2-40B4-BE49-F238E27FC236}">
                <a16:creationId xmlns:a16="http://schemas.microsoft.com/office/drawing/2014/main" id="{EDB72915-7E1A-0AF8-B02B-B6BC3E9B8D5E}"/>
              </a:ext>
            </a:extLst>
          </p:cNvPr>
          <p:cNvSpPr txBox="1"/>
          <p:nvPr/>
        </p:nvSpPr>
        <p:spPr>
          <a:xfrm>
            <a:off x="942197" y="2858356"/>
            <a:ext cx="3089867" cy="2215991"/>
          </a:xfrm>
          <a:prstGeom prst="rect">
            <a:avLst/>
          </a:prstGeom>
          <a:noFill/>
        </p:spPr>
        <p:txBody>
          <a:bodyPr wrap="square" lIns="0" tIns="0" rIns="0" bIns="0" rtlCol="0" anchor="ctr">
            <a:spAutoFit/>
          </a:bodyPr>
          <a:lstStyle/>
          <a:p>
            <a:pPr algn="just"/>
            <a:r>
              <a:rPr lang="es-CO" sz="1200"/>
              <a:t>Se llevó a cabo de manera </a:t>
            </a:r>
            <a:r>
              <a:rPr lang="es-CO" sz="1200" b="1"/>
              <a:t>exitosa el simulacro de la herramienta de dimensionamiento de la planta de personal</a:t>
            </a:r>
            <a:r>
              <a:rPr lang="es-CO" sz="1200"/>
              <a:t>, así como su </a:t>
            </a:r>
            <a:r>
              <a:rPr lang="es-CO" sz="1200" b="1"/>
              <a:t>presentación y socialización ante el equipo de líderes.</a:t>
            </a:r>
          </a:p>
          <a:p>
            <a:pPr algn="just"/>
            <a:r>
              <a:rPr lang="es-CO" sz="1200"/>
              <a:t> </a:t>
            </a:r>
          </a:p>
          <a:p>
            <a:r>
              <a:rPr lang="es-CO" sz="1200"/>
              <a:t>Asimismo, se realizó la </a:t>
            </a:r>
            <a:r>
              <a:rPr lang="es-CO" sz="1200" b="1"/>
              <a:t>publicación de los cursos de e-learning</a:t>
            </a:r>
            <a:r>
              <a:rPr lang="es-CO" sz="1200"/>
              <a:t>, los cuales se encuentran </a:t>
            </a:r>
            <a:r>
              <a:rPr lang="es-CO" sz="1200" b="1"/>
              <a:t>disponibles para todos los funcionarios</a:t>
            </a:r>
            <a:r>
              <a:rPr lang="es-CO" sz="1200"/>
              <a:t>, fortaleciendo el acceso al conocimiento y promoviendo el aprendizaje continuo en la entidad.</a:t>
            </a:r>
          </a:p>
        </p:txBody>
      </p:sp>
      <p:sp>
        <p:nvSpPr>
          <p:cNvPr id="14" name="Diagrama de flujo: entrada manual 167">
            <a:extLst>
              <a:ext uri="{FF2B5EF4-FFF2-40B4-BE49-F238E27FC236}">
                <a16:creationId xmlns:a16="http://schemas.microsoft.com/office/drawing/2014/main" id="{88923177-F50C-AFC7-8F9B-B1E8C2E097F4}"/>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Diagrama de flujo: entrada manual 167">
            <a:extLst>
              <a:ext uri="{FF2B5EF4-FFF2-40B4-BE49-F238E27FC236}">
                <a16:creationId xmlns:a16="http://schemas.microsoft.com/office/drawing/2014/main" id="{2D1508BF-61B0-25CE-75C5-1DE52D5E8437}"/>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Google Shape;1062;p34">
            <a:extLst>
              <a:ext uri="{FF2B5EF4-FFF2-40B4-BE49-F238E27FC236}">
                <a16:creationId xmlns:a16="http://schemas.microsoft.com/office/drawing/2014/main" id="{E558C84D-EFAE-588D-F50C-2E4847EC0583}"/>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32" name="Google Shape;1063;p34">
            <a:extLst>
              <a:ext uri="{FF2B5EF4-FFF2-40B4-BE49-F238E27FC236}">
                <a16:creationId xmlns:a16="http://schemas.microsoft.com/office/drawing/2014/main" id="{E736C02C-3B9B-1906-2EE4-D71F4BB9D892}"/>
              </a:ext>
            </a:extLst>
          </p:cNvPr>
          <p:cNvSpPr/>
          <p:nvPr/>
        </p:nvSpPr>
        <p:spPr>
          <a:xfrm>
            <a:off x="7843787"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33" name="Google Shape;1064;p34">
            <a:extLst>
              <a:ext uri="{FF2B5EF4-FFF2-40B4-BE49-F238E27FC236}">
                <a16:creationId xmlns:a16="http://schemas.microsoft.com/office/drawing/2014/main" id="{7B48B34D-D7A1-A091-B196-9667E88245AD}"/>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sp>
        <p:nvSpPr>
          <p:cNvPr id="34" name="Google Shape;1065;p34">
            <a:extLst>
              <a:ext uri="{FF2B5EF4-FFF2-40B4-BE49-F238E27FC236}">
                <a16:creationId xmlns:a16="http://schemas.microsoft.com/office/drawing/2014/main" id="{E78D3071-6E02-EDD3-2CBA-A47D4FAFE00D}"/>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65280"/>
              </a:solidFill>
              <a:latin typeface="Calibri"/>
              <a:ea typeface="Calibri"/>
              <a:cs typeface="Calibri"/>
              <a:sym typeface="Calibri"/>
            </a:endParaRPr>
          </a:p>
        </p:txBody>
      </p:sp>
      <p:grpSp>
        <p:nvGrpSpPr>
          <p:cNvPr id="35" name="Google Shape;1096;p34">
            <a:extLst>
              <a:ext uri="{FF2B5EF4-FFF2-40B4-BE49-F238E27FC236}">
                <a16:creationId xmlns:a16="http://schemas.microsoft.com/office/drawing/2014/main" id="{8B940F1F-721D-67C3-DBFF-A37E84F0521E}"/>
              </a:ext>
            </a:extLst>
          </p:cNvPr>
          <p:cNvGrpSpPr/>
          <p:nvPr/>
        </p:nvGrpSpPr>
        <p:grpSpPr>
          <a:xfrm>
            <a:off x="8125810" y="1359768"/>
            <a:ext cx="573745" cy="549007"/>
            <a:chOff x="4076700" y="3848100"/>
            <a:chExt cx="2098675" cy="2008188"/>
          </a:xfrm>
        </p:grpSpPr>
        <p:sp>
          <p:nvSpPr>
            <p:cNvPr id="36" name="Google Shape;1097;p34">
              <a:extLst>
                <a:ext uri="{FF2B5EF4-FFF2-40B4-BE49-F238E27FC236}">
                  <a16:creationId xmlns:a16="http://schemas.microsoft.com/office/drawing/2014/main" id="{A66DF983-0DEC-0C5A-E7EB-D10D5846C826}"/>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7" name="Google Shape;1098;p34">
              <a:extLst>
                <a:ext uri="{FF2B5EF4-FFF2-40B4-BE49-F238E27FC236}">
                  <a16:creationId xmlns:a16="http://schemas.microsoft.com/office/drawing/2014/main" id="{3B60118F-9FB1-91A5-C2A3-E41581E9B774}"/>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8" name="Google Shape;1099;p34">
              <a:extLst>
                <a:ext uri="{FF2B5EF4-FFF2-40B4-BE49-F238E27FC236}">
                  <a16:creationId xmlns:a16="http://schemas.microsoft.com/office/drawing/2014/main" id="{21E8509A-25A6-2F16-D2E1-DE3867D83BD5}"/>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9" name="Google Shape;1100;p34">
              <a:extLst>
                <a:ext uri="{FF2B5EF4-FFF2-40B4-BE49-F238E27FC236}">
                  <a16:creationId xmlns:a16="http://schemas.microsoft.com/office/drawing/2014/main" id="{8211208B-E69E-6A80-83C4-449F59833C58}"/>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0" name="Google Shape;1101;p34">
              <a:extLst>
                <a:ext uri="{FF2B5EF4-FFF2-40B4-BE49-F238E27FC236}">
                  <a16:creationId xmlns:a16="http://schemas.microsoft.com/office/drawing/2014/main" id="{D7FEE2A9-006D-BBB1-62FC-EC74C4277922}"/>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1" name="Google Shape;1102;p34">
              <a:extLst>
                <a:ext uri="{FF2B5EF4-FFF2-40B4-BE49-F238E27FC236}">
                  <a16:creationId xmlns:a16="http://schemas.microsoft.com/office/drawing/2014/main" id="{2B0936AC-0FF5-A7E6-175E-506ECEAE00F7}"/>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2" name="Google Shape;1103;p34">
              <a:extLst>
                <a:ext uri="{FF2B5EF4-FFF2-40B4-BE49-F238E27FC236}">
                  <a16:creationId xmlns:a16="http://schemas.microsoft.com/office/drawing/2014/main" id="{EE32F5C4-4859-B407-8F0C-36DF426575EE}"/>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3" name="Google Shape;1104;p34">
              <a:extLst>
                <a:ext uri="{FF2B5EF4-FFF2-40B4-BE49-F238E27FC236}">
                  <a16:creationId xmlns:a16="http://schemas.microsoft.com/office/drawing/2014/main" id="{28CE9613-C3FD-E5C9-319D-15C3384ECA5F}"/>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45" name="CuadroTexto 44">
            <a:extLst>
              <a:ext uri="{FF2B5EF4-FFF2-40B4-BE49-F238E27FC236}">
                <a16:creationId xmlns:a16="http://schemas.microsoft.com/office/drawing/2014/main" id="{B1970E92-8AAF-3064-5306-E6B890CC2062}"/>
              </a:ext>
            </a:extLst>
          </p:cNvPr>
          <p:cNvSpPr txBox="1"/>
          <p:nvPr/>
        </p:nvSpPr>
        <p:spPr>
          <a:xfrm>
            <a:off x="8568294" y="1296788"/>
            <a:ext cx="2629107" cy="746358"/>
          </a:xfrm>
          <a:prstGeom prst="rect">
            <a:avLst/>
          </a:prstGeom>
          <a:noFill/>
        </p:spPr>
        <p:txBody>
          <a:bodyPr wrap="square" rtlCol="0">
            <a:spAutoFit/>
          </a:bodyPr>
          <a:lstStyle/>
          <a:p>
            <a:pPr lvl="0" algn="ctr">
              <a:lnSpc>
                <a:spcPts val="1700"/>
              </a:lnSpc>
              <a:defRPr/>
            </a:pPr>
            <a:r>
              <a:rPr lang="es-MX" sz="1600" b="1" kern="0">
                <a:solidFill>
                  <a:srgbClr val="FFFFFF"/>
                </a:solidFill>
                <a:latin typeface="Montserrat ExtraBold"/>
              </a:rPr>
              <a:t>¿Qué debemos tener en cuenta para futuros proyectos?</a:t>
            </a:r>
            <a:endParaRPr lang="es-CO" sz="1600" b="1" kern="0">
              <a:solidFill>
                <a:srgbClr val="FFFFFF"/>
              </a:solidFill>
              <a:latin typeface="Montserrat ExtraBold"/>
            </a:endParaRPr>
          </a:p>
        </p:txBody>
      </p:sp>
      <p:sp>
        <p:nvSpPr>
          <p:cNvPr id="46" name="CuadroTexto 45">
            <a:extLst>
              <a:ext uri="{FF2B5EF4-FFF2-40B4-BE49-F238E27FC236}">
                <a16:creationId xmlns:a16="http://schemas.microsoft.com/office/drawing/2014/main" id="{CE7A52F1-F0CF-DB0A-0927-E96B6AA18064}"/>
              </a:ext>
            </a:extLst>
          </p:cNvPr>
          <p:cNvSpPr txBox="1"/>
          <p:nvPr/>
        </p:nvSpPr>
        <p:spPr>
          <a:xfrm>
            <a:off x="7895702" y="2880180"/>
            <a:ext cx="3093395" cy="2600712"/>
          </a:xfrm>
          <a:prstGeom prst="rect">
            <a:avLst/>
          </a:prstGeom>
          <a:noFill/>
        </p:spPr>
        <p:txBody>
          <a:bodyPr wrap="square" lIns="0" tIns="0" rIns="0" bIns="0" rtlCol="0">
            <a:spAutoFit/>
          </a:bodyPr>
          <a:lstStyle/>
          <a:p>
            <a:pPr marL="273050" lvl="0" indent="-100013" algn="just" defTabSz="898525">
              <a:buFont typeface="Arial" panose="020B0604020202020204" pitchFamily="34" charset="0"/>
              <a:buChar char="•"/>
              <a:defRPr/>
            </a:pPr>
            <a:r>
              <a:rPr lang="es-MX" sz="1300" kern="0">
                <a:solidFill>
                  <a:prstClr val="black"/>
                </a:solidFill>
                <a:latin typeface="Montserrat Medium"/>
              </a:rPr>
              <a:t>La necesidad de hacer </a:t>
            </a:r>
            <a:r>
              <a:rPr lang="es-MX" sz="1300" b="1" kern="0">
                <a:solidFill>
                  <a:prstClr val="black"/>
                </a:solidFill>
                <a:latin typeface="Montserrat Medium"/>
              </a:rPr>
              <a:t>gestión del cambio</a:t>
            </a:r>
            <a:r>
              <a:rPr lang="es-MX" sz="1300" kern="0">
                <a:solidFill>
                  <a:prstClr val="black"/>
                </a:solidFill>
                <a:latin typeface="Montserrat Medium"/>
              </a:rPr>
              <a:t>, cuando se implementen nuevas metodologías, políticas o procesos. </a:t>
            </a:r>
          </a:p>
          <a:p>
            <a:pPr marL="273050" lvl="0" indent="-100013" algn="just" defTabSz="898525">
              <a:buFont typeface="Arial" panose="020B0604020202020204" pitchFamily="34" charset="0"/>
              <a:buChar char="•"/>
              <a:defRPr/>
            </a:pPr>
            <a:endParaRPr lang="es-MX" sz="1300" kern="0">
              <a:solidFill>
                <a:prstClr val="black"/>
              </a:solidFill>
              <a:latin typeface="Montserrat Medium"/>
            </a:endParaRPr>
          </a:p>
          <a:p>
            <a:pPr marL="273050" lvl="0" indent="-100013" algn="just" defTabSz="898525">
              <a:buFont typeface="Arial" panose="020B0604020202020204" pitchFamily="34" charset="0"/>
              <a:buChar char="•"/>
              <a:defRPr/>
            </a:pPr>
            <a:r>
              <a:rPr lang="es-MX" sz="1300" kern="0">
                <a:solidFill>
                  <a:prstClr val="black"/>
                </a:solidFill>
                <a:latin typeface="Montserrat Medium"/>
              </a:rPr>
              <a:t>Socialización de los resultados y entregables que tengan impacto general en el proyecto. </a:t>
            </a:r>
          </a:p>
          <a:p>
            <a:pPr marL="273050" lvl="0" indent="-100013" algn="just" defTabSz="898525">
              <a:buFont typeface="Arial" panose="020B0604020202020204" pitchFamily="34" charset="0"/>
              <a:buChar char="•"/>
              <a:defRPr/>
            </a:pPr>
            <a:endParaRPr lang="es-MX" sz="1300" kern="0">
              <a:solidFill>
                <a:prstClr val="black"/>
              </a:solidFill>
              <a:latin typeface="Montserrat Medium"/>
            </a:endParaRPr>
          </a:p>
          <a:p>
            <a:pPr marL="273050" lvl="0" indent="-100013" algn="just" defTabSz="898525">
              <a:buFont typeface="Arial" panose="020B0604020202020204" pitchFamily="34" charset="0"/>
              <a:buChar char="•"/>
              <a:defRPr/>
            </a:pPr>
            <a:r>
              <a:rPr lang="es-MX" sz="1300" kern="0">
                <a:solidFill>
                  <a:prstClr val="black"/>
                </a:solidFill>
                <a:latin typeface="Montserrat Medium"/>
              </a:rPr>
              <a:t>Implementar acciones de continuidad para que no se trate de proyectos que se pierden. </a:t>
            </a:r>
          </a:p>
        </p:txBody>
      </p:sp>
      <p:sp>
        <p:nvSpPr>
          <p:cNvPr id="47" name="CuadroTexto 46">
            <a:extLst>
              <a:ext uri="{FF2B5EF4-FFF2-40B4-BE49-F238E27FC236}">
                <a16:creationId xmlns:a16="http://schemas.microsoft.com/office/drawing/2014/main" id="{EB424688-37A6-923B-555E-9C81249749FA}"/>
              </a:ext>
            </a:extLst>
          </p:cNvPr>
          <p:cNvSpPr txBox="1"/>
          <p:nvPr/>
        </p:nvSpPr>
        <p:spPr>
          <a:xfrm>
            <a:off x="5013207" y="1331513"/>
            <a:ext cx="2408127" cy="646331"/>
          </a:xfrm>
          <a:prstGeom prst="rect">
            <a:avLst/>
          </a:prstGeom>
          <a:noFill/>
        </p:spPr>
        <p:txBody>
          <a:bodyPr wrap="square" rtlCol="0">
            <a:spAutoFit/>
          </a:bodyPr>
          <a:lstStyle/>
          <a:p>
            <a:pPr lvl="0" algn="ctr">
              <a:defRPr/>
            </a:pPr>
            <a:r>
              <a:rPr lang="es-MX" b="1" kern="0">
                <a:solidFill>
                  <a:srgbClr val="FFFFFF"/>
                </a:solidFill>
                <a:latin typeface="Montserrat ExtraBold"/>
              </a:rPr>
              <a:t>¿Para qué sirvió el proyecto?</a:t>
            </a:r>
            <a:endParaRPr lang="es-CO" b="1" kern="0">
              <a:solidFill>
                <a:srgbClr val="FFFFFF"/>
              </a:solidFill>
              <a:latin typeface="Montserrat ExtraBold"/>
            </a:endParaRPr>
          </a:p>
        </p:txBody>
      </p:sp>
      <p:sp>
        <p:nvSpPr>
          <p:cNvPr id="48" name="CuadroTexto 47">
            <a:extLst>
              <a:ext uri="{FF2B5EF4-FFF2-40B4-BE49-F238E27FC236}">
                <a16:creationId xmlns:a16="http://schemas.microsoft.com/office/drawing/2014/main" id="{6382ACA5-3771-CCB3-967B-B90055137D83}"/>
              </a:ext>
            </a:extLst>
          </p:cNvPr>
          <p:cNvSpPr txBox="1"/>
          <p:nvPr/>
        </p:nvSpPr>
        <p:spPr>
          <a:xfrm>
            <a:off x="4472927" y="2859338"/>
            <a:ext cx="3010198" cy="3139321"/>
          </a:xfrm>
          <a:prstGeom prst="rect">
            <a:avLst/>
          </a:prstGeom>
          <a:noFill/>
        </p:spPr>
        <p:txBody>
          <a:bodyPr wrap="square" lIns="0" tIns="0" rIns="0" bIns="0" rtlCol="0">
            <a:spAutoFit/>
          </a:bodyPr>
          <a:lstStyle/>
          <a:p>
            <a:pPr algn="just"/>
            <a:r>
              <a:rPr lang="es-CO" sz="1200"/>
              <a:t>La </a:t>
            </a:r>
            <a:r>
              <a:rPr lang="es-CO" sz="1200" b="1"/>
              <a:t>elaboración del Plan de Capacitación para la vigencia 2026</a:t>
            </a:r>
            <a:r>
              <a:rPr lang="es-CO" sz="1200"/>
              <a:t>, bajo la </a:t>
            </a:r>
            <a:r>
              <a:rPr lang="es-CO" sz="1200" b="1"/>
              <a:t>nueva metodología basada en mapas de conocimiento</a:t>
            </a:r>
            <a:r>
              <a:rPr lang="es-CO" sz="1200"/>
              <a:t>, permitió a la entidad </a:t>
            </a:r>
            <a:r>
              <a:rPr lang="es-CO" sz="1200" b="1"/>
              <a:t>identificar de manera estructurada las principales brechas de conocimiento</a:t>
            </a:r>
            <a:r>
              <a:rPr lang="es-CO" sz="1200"/>
              <a:t> y </a:t>
            </a:r>
            <a:r>
              <a:rPr lang="es-CO" sz="1200" b="1"/>
              <a:t>priorizar eficientemente la asignación de recursos</a:t>
            </a:r>
            <a:r>
              <a:rPr lang="es-CO" sz="1200"/>
              <a:t> para su atención.</a:t>
            </a:r>
          </a:p>
          <a:p>
            <a:pPr algn="just"/>
            <a:endParaRPr lang="es-CO" sz="1200"/>
          </a:p>
          <a:p>
            <a:pPr algn="just"/>
            <a:r>
              <a:rPr lang="es-CO" sz="1200"/>
              <a:t>A partir de la herramienta de dimensionamiento de planta </a:t>
            </a:r>
            <a:r>
              <a:rPr lang="es-CO" sz="1200" b="1"/>
              <a:t>Fogafín</a:t>
            </a:r>
            <a:r>
              <a:rPr lang="es-CO" sz="1200"/>
              <a:t> cuenta con una </a:t>
            </a:r>
            <a:r>
              <a:rPr lang="es-CO" sz="1200" b="1"/>
              <a:t>metodología técnica, estructurada y clara</a:t>
            </a:r>
            <a:r>
              <a:rPr lang="es-CO" sz="1200"/>
              <a:t> para la </a:t>
            </a:r>
            <a:r>
              <a:rPr lang="es-CO" sz="1200" b="1"/>
              <a:t>definición de necesidades de personal</a:t>
            </a:r>
            <a:r>
              <a:rPr lang="es-CO" sz="1200"/>
              <a:t>, especialmente en </a:t>
            </a:r>
            <a:r>
              <a:rPr lang="es-CO" sz="1200" b="1"/>
              <a:t>escenarios de crisis</a:t>
            </a:r>
            <a:r>
              <a:rPr lang="es-CO" sz="1200"/>
              <a:t>.</a:t>
            </a:r>
          </a:p>
          <a:p>
            <a:pPr algn="just"/>
            <a:endParaRPr lang="es-CO" sz="1200"/>
          </a:p>
        </p:txBody>
      </p:sp>
      <p:sp>
        <p:nvSpPr>
          <p:cNvPr id="49" name="Freeform 70">
            <a:extLst>
              <a:ext uri="{FF2B5EF4-FFF2-40B4-BE49-F238E27FC236}">
                <a16:creationId xmlns:a16="http://schemas.microsoft.com/office/drawing/2014/main" id="{F0C1F5A1-F712-EE3A-C6DE-D8800AC1F78E}"/>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0" name="Freeform 51">
            <a:extLst>
              <a:ext uri="{FF2B5EF4-FFF2-40B4-BE49-F238E27FC236}">
                <a16:creationId xmlns:a16="http://schemas.microsoft.com/office/drawing/2014/main" id="{77E74533-2D6A-6782-88FB-F1C373D67592}"/>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369012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92FF1F0D-D8E0-E21C-D698-385C2ECB152E}"/>
              </a:ext>
            </a:extLst>
          </p:cNvPr>
          <p:cNvSpPr/>
          <p:nvPr/>
        </p:nvSpPr>
        <p:spPr>
          <a:xfrm>
            <a:off x="417473" y="2554184"/>
            <a:ext cx="11238323" cy="3314590"/>
          </a:xfrm>
          <a:prstGeom prst="flowChartProcess">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n-US" sz="1200" kern="0">
              <a:latin typeface="Montserrat Medium"/>
            </a:endParaRPr>
          </a:p>
        </p:txBody>
      </p:sp>
      <p:sp>
        <p:nvSpPr>
          <p:cNvPr id="304" name="Paralelogramo 303">
            <a:extLst>
              <a:ext uri="{FF2B5EF4-FFF2-40B4-BE49-F238E27FC236}">
                <a16:creationId xmlns:a16="http://schemas.microsoft.com/office/drawing/2014/main" id="{120CACB4-03DF-C33B-73C5-33C36B6423DD}"/>
              </a:ext>
            </a:extLst>
          </p:cNvPr>
          <p:cNvSpPr/>
          <p:nvPr/>
        </p:nvSpPr>
        <p:spPr>
          <a:xfrm>
            <a:off x="352663" y="2034634"/>
            <a:ext cx="3316917"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a:ln>
                  <a:noFill/>
                </a:ln>
                <a:solidFill>
                  <a:prstClr val="white"/>
                </a:solidFill>
                <a:effectLst/>
                <a:uLnTx/>
                <a:uFillTx/>
                <a:latin typeface="Montserrat Medium"/>
              </a:rPr>
              <a:t>Hitos</a:t>
            </a:r>
          </a:p>
        </p:txBody>
      </p:sp>
      <p:sp>
        <p:nvSpPr>
          <p:cNvPr id="307" name="Paralelogramo 306">
            <a:extLst>
              <a:ext uri="{FF2B5EF4-FFF2-40B4-BE49-F238E27FC236}">
                <a16:creationId xmlns:a16="http://schemas.microsoft.com/office/drawing/2014/main" id="{B7B36D96-C8CF-F1E2-4B6E-A79C021F7381}"/>
              </a:ext>
            </a:extLst>
          </p:cNvPr>
          <p:cNvSpPr/>
          <p:nvPr/>
        </p:nvSpPr>
        <p:spPr>
          <a:xfrm>
            <a:off x="3732601" y="2052836"/>
            <a:ext cx="1717337"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prstClr val="white"/>
                </a:solidFill>
                <a:effectLst/>
                <a:uLnTx/>
                <a:uFillTx/>
                <a:latin typeface="Montserrat Medium"/>
              </a:rPr>
              <a:t>Estado</a:t>
            </a:r>
            <a:endParaRPr kumimoji="0" lang="es-CO" sz="1800" b="1" i="0" u="none" strike="noStrike" kern="0" cap="none" spc="0" normalizeH="0" baseline="0" noProof="0">
              <a:ln>
                <a:noFill/>
              </a:ln>
              <a:solidFill>
                <a:prstClr val="white"/>
              </a:solidFill>
              <a:effectLst/>
              <a:uLnTx/>
              <a:uFillTx/>
              <a:latin typeface="Montserrat Medium"/>
            </a:endParaRPr>
          </a:p>
        </p:txBody>
      </p:sp>
      <p:sp>
        <p:nvSpPr>
          <p:cNvPr id="308" name="Paralelogramo 307">
            <a:extLst>
              <a:ext uri="{FF2B5EF4-FFF2-40B4-BE49-F238E27FC236}">
                <a16:creationId xmlns:a16="http://schemas.microsoft.com/office/drawing/2014/main" id="{1E46FD30-8383-90EB-AFF0-6FEDCC26106D}"/>
              </a:ext>
            </a:extLst>
          </p:cNvPr>
          <p:cNvSpPr/>
          <p:nvPr/>
        </p:nvSpPr>
        <p:spPr>
          <a:xfrm>
            <a:off x="6300359" y="1992916"/>
            <a:ext cx="5442250" cy="285985"/>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rPr>
              <a:t>2025</a:t>
            </a:r>
            <a:endParaRPr kumimoji="0" lang="es-CO" sz="1400" b="1" i="0" u="none" strike="noStrike" kern="0" cap="none" spc="0" normalizeH="0" baseline="0" noProof="0">
              <a:ln>
                <a:noFill/>
              </a:ln>
              <a:solidFill>
                <a:prstClr val="white"/>
              </a:solidFill>
              <a:effectLst/>
              <a:uLnTx/>
              <a:uFillTx/>
              <a:latin typeface="Montserrat Medium"/>
            </a:endParaRPr>
          </a:p>
        </p:txBody>
      </p:sp>
      <p:sp>
        <p:nvSpPr>
          <p:cNvPr id="309" name="Paralelogramo 308">
            <a:extLst>
              <a:ext uri="{FF2B5EF4-FFF2-40B4-BE49-F238E27FC236}">
                <a16:creationId xmlns:a16="http://schemas.microsoft.com/office/drawing/2014/main" id="{A1C3BFC8-02AF-CAAC-213B-BF2FE7D8ACEE}"/>
              </a:ext>
            </a:extLst>
          </p:cNvPr>
          <p:cNvSpPr/>
          <p:nvPr/>
        </p:nvSpPr>
        <p:spPr>
          <a:xfrm>
            <a:off x="5533832" y="2050057"/>
            <a:ext cx="720000" cy="362779"/>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prstClr val="white"/>
                </a:solidFill>
                <a:effectLst/>
                <a:uLnTx/>
                <a:uFillTx/>
                <a:latin typeface="Montserrat Medium"/>
              </a:rPr>
              <a:t>2024</a:t>
            </a:r>
            <a:endParaRPr kumimoji="0" lang="es-CO" sz="1400" b="1" i="0" u="none" strike="noStrike" kern="0" cap="none" spc="0" normalizeH="0" baseline="0" noProof="0">
              <a:ln>
                <a:noFill/>
              </a:ln>
              <a:solidFill>
                <a:prstClr val="white"/>
              </a:solidFill>
              <a:effectLst/>
              <a:uLnTx/>
              <a:uFillTx/>
              <a:latin typeface="Montserrat Medium"/>
            </a:endParaRPr>
          </a:p>
        </p:txBody>
      </p:sp>
      <p:cxnSp>
        <p:nvCxnSpPr>
          <p:cNvPr id="310" name="Straight Connector 42">
            <a:extLst>
              <a:ext uri="{FF2B5EF4-FFF2-40B4-BE49-F238E27FC236}">
                <a16:creationId xmlns:a16="http://schemas.microsoft.com/office/drawing/2014/main" id="{D828E1D5-2843-E982-59F5-073B6577D81C}"/>
              </a:ext>
            </a:extLst>
          </p:cNvPr>
          <p:cNvCxnSpPr>
            <a:cxnSpLocks/>
          </p:cNvCxnSpPr>
          <p:nvPr/>
        </p:nvCxnSpPr>
        <p:spPr>
          <a:xfrm>
            <a:off x="5560959" y="2618607"/>
            <a:ext cx="0" cy="3250167"/>
          </a:xfrm>
          <a:prstGeom prst="line">
            <a:avLst/>
          </a:prstGeom>
          <a:noFill/>
          <a:ln w="12700" cap="flat" cmpd="sng" algn="ctr">
            <a:solidFill>
              <a:sysClr val="window" lastClr="FFFFFF">
                <a:lumMod val="65000"/>
              </a:sysClr>
            </a:solidFill>
            <a:prstDash val="dash"/>
            <a:miter lim="800000"/>
          </a:ln>
          <a:effectLst/>
        </p:spPr>
      </p:cxnSp>
      <p:cxnSp>
        <p:nvCxnSpPr>
          <p:cNvPr id="311" name="Straight Connector 42">
            <a:extLst>
              <a:ext uri="{FF2B5EF4-FFF2-40B4-BE49-F238E27FC236}">
                <a16:creationId xmlns:a16="http://schemas.microsoft.com/office/drawing/2014/main" id="{B72049F1-A773-4A86-7530-50ACBC49D8EB}"/>
              </a:ext>
            </a:extLst>
          </p:cNvPr>
          <p:cNvCxnSpPr>
            <a:cxnSpLocks/>
          </p:cNvCxnSpPr>
          <p:nvPr/>
        </p:nvCxnSpPr>
        <p:spPr>
          <a:xfrm>
            <a:off x="11167551" y="2478937"/>
            <a:ext cx="0" cy="3316191"/>
          </a:xfrm>
          <a:prstGeom prst="line">
            <a:avLst/>
          </a:prstGeom>
          <a:noFill/>
          <a:ln w="12700" cap="flat" cmpd="sng" algn="ctr">
            <a:solidFill>
              <a:sysClr val="window" lastClr="FFFFFF">
                <a:lumMod val="85000"/>
              </a:sysClr>
            </a:solidFill>
            <a:prstDash val="dash"/>
            <a:miter lim="800000"/>
          </a:ln>
          <a:effectLst/>
        </p:spPr>
      </p:cxnSp>
      <p:sp>
        <p:nvSpPr>
          <p:cNvPr id="312" name="CuadroTexto 311">
            <a:extLst>
              <a:ext uri="{FF2B5EF4-FFF2-40B4-BE49-F238E27FC236}">
                <a16:creationId xmlns:a16="http://schemas.microsoft.com/office/drawing/2014/main" id="{2369F12C-D94E-0550-989D-86AEBD0E7121}"/>
              </a:ext>
            </a:extLst>
          </p:cNvPr>
          <p:cNvSpPr txBox="1"/>
          <p:nvPr/>
        </p:nvSpPr>
        <p:spPr>
          <a:xfrm>
            <a:off x="934243" y="2589872"/>
            <a:ext cx="2703351" cy="288000"/>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100" b="0" i="0" u="none" strike="noStrike" kern="0" cap="none" spc="0" normalizeH="0" baseline="0" noProof="0">
                <a:ln>
                  <a:noFill/>
                </a:ln>
                <a:solidFill>
                  <a:schemeClr val="tx1"/>
                </a:solidFill>
                <a:effectLst/>
                <a:uLnTx/>
                <a:uFillTx/>
                <a:latin typeface="Montserrat Medium"/>
              </a:rPr>
              <a:t>Contratación</a:t>
            </a:r>
          </a:p>
        </p:txBody>
      </p:sp>
      <p:sp>
        <p:nvSpPr>
          <p:cNvPr id="313" name="CuadroTexto 312">
            <a:extLst>
              <a:ext uri="{FF2B5EF4-FFF2-40B4-BE49-F238E27FC236}">
                <a16:creationId xmlns:a16="http://schemas.microsoft.com/office/drawing/2014/main" id="{DC2AC739-8E7E-BC38-ECF6-EDF5C0431F11}"/>
              </a:ext>
            </a:extLst>
          </p:cNvPr>
          <p:cNvSpPr txBox="1"/>
          <p:nvPr/>
        </p:nvSpPr>
        <p:spPr>
          <a:xfrm>
            <a:off x="933771" y="2969451"/>
            <a:ext cx="2717528" cy="54914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Fortalecimiento de la continuidad el proceso de administración  de las inversiones</a:t>
            </a:r>
            <a:endParaRPr kumimoji="0" lang="es-ES_tradnl" sz="1100" b="0" i="0" u="none" strike="noStrike" kern="0" cap="none" spc="0" normalizeH="0" baseline="0" noProof="0">
              <a:ln>
                <a:noFill/>
              </a:ln>
              <a:solidFill>
                <a:schemeClr val="tx1"/>
              </a:solidFill>
              <a:effectLst/>
              <a:uLnTx/>
              <a:uFillTx/>
              <a:latin typeface="Montserrat Medium"/>
            </a:endParaRPr>
          </a:p>
        </p:txBody>
      </p:sp>
      <p:sp>
        <p:nvSpPr>
          <p:cNvPr id="314" name="CuadroTexto 313">
            <a:extLst>
              <a:ext uri="{FF2B5EF4-FFF2-40B4-BE49-F238E27FC236}">
                <a16:creationId xmlns:a16="http://schemas.microsoft.com/office/drawing/2014/main" id="{F73691C6-30F4-1745-5BE8-28DBC67C34AA}"/>
              </a:ext>
            </a:extLst>
          </p:cNvPr>
          <p:cNvSpPr txBox="1"/>
          <p:nvPr/>
        </p:nvSpPr>
        <p:spPr>
          <a:xfrm>
            <a:off x="934243" y="4197395"/>
            <a:ext cx="2717056" cy="549142"/>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Fortalecimiento de la continuidad el proceso  Trasmisión del formato de depósitos individuales</a:t>
            </a:r>
            <a:endParaRPr kumimoji="0" lang="es-ES_tradnl" sz="1100" b="0" i="0" u="none" strike="noStrike" kern="0" cap="none" spc="0" normalizeH="0" baseline="0" noProof="0">
              <a:ln>
                <a:noFill/>
              </a:ln>
              <a:solidFill>
                <a:schemeClr val="tx1"/>
              </a:solidFill>
              <a:effectLst/>
              <a:uLnTx/>
              <a:uFillTx/>
              <a:latin typeface="Montserrat Medium"/>
            </a:endParaRPr>
          </a:p>
        </p:txBody>
      </p:sp>
      <p:sp>
        <p:nvSpPr>
          <p:cNvPr id="315" name="CuadroTexto 314">
            <a:extLst>
              <a:ext uri="{FF2B5EF4-FFF2-40B4-BE49-F238E27FC236}">
                <a16:creationId xmlns:a16="http://schemas.microsoft.com/office/drawing/2014/main" id="{6F985D5E-10FB-749F-FB7D-604E90AA75C2}"/>
              </a:ext>
            </a:extLst>
          </p:cNvPr>
          <p:cNvSpPr txBox="1"/>
          <p:nvPr/>
        </p:nvSpPr>
        <p:spPr>
          <a:xfrm>
            <a:off x="939018" y="4796093"/>
            <a:ext cx="2728898" cy="501871"/>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Armonización de la continuidad del negocio crisis  y emergencia</a:t>
            </a:r>
          </a:p>
        </p:txBody>
      </p:sp>
      <p:sp>
        <p:nvSpPr>
          <p:cNvPr id="316" name="CuadroTexto 315">
            <a:extLst>
              <a:ext uri="{FF2B5EF4-FFF2-40B4-BE49-F238E27FC236}">
                <a16:creationId xmlns:a16="http://schemas.microsoft.com/office/drawing/2014/main" id="{1AFC9E2C-7BEB-357A-C54D-27816C3C7809}"/>
              </a:ext>
            </a:extLst>
          </p:cNvPr>
          <p:cNvSpPr txBox="1"/>
          <p:nvPr/>
        </p:nvSpPr>
        <p:spPr>
          <a:xfrm>
            <a:off x="946091" y="5399260"/>
            <a:ext cx="2728898" cy="312848"/>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Cierre</a:t>
            </a:r>
          </a:p>
        </p:txBody>
      </p:sp>
      <p:graphicFrame>
        <p:nvGraphicFramePr>
          <p:cNvPr id="319" name="Tabla 318">
            <a:extLst>
              <a:ext uri="{FF2B5EF4-FFF2-40B4-BE49-F238E27FC236}">
                <a16:creationId xmlns:a16="http://schemas.microsoft.com/office/drawing/2014/main" id="{D5DD4FDA-E531-A494-E0F9-9BAF1464D9BD}"/>
              </a:ext>
            </a:extLst>
          </p:cNvPr>
          <p:cNvGraphicFramePr>
            <a:graphicFrameLocks noGrp="1"/>
          </p:cNvGraphicFramePr>
          <p:nvPr>
            <p:extLst>
              <p:ext uri="{D42A27DB-BD31-4B8C-83A1-F6EECF244321}">
                <p14:modId xmlns:p14="http://schemas.microsoft.com/office/powerpoint/2010/main" val="2072061352"/>
              </p:ext>
            </p:extLst>
          </p:nvPr>
        </p:nvGraphicFramePr>
        <p:xfrm>
          <a:off x="6337726" y="2296975"/>
          <a:ext cx="5309709" cy="228600"/>
        </p:xfrm>
        <a:graphic>
          <a:graphicData uri="http://schemas.openxmlformats.org/drawingml/2006/table">
            <a:tbl>
              <a:tblPr bandRow="1">
                <a:effectLst>
                  <a:outerShdw blurRad="50800" dist="38100" dir="2700000" algn="tl" rotWithShape="0">
                    <a:prstClr val="black">
                      <a:alpha val="40000"/>
                    </a:prstClr>
                  </a:outerShdw>
                </a:effectLst>
              </a:tblPr>
              <a:tblGrid>
                <a:gridCol w="437613">
                  <a:extLst>
                    <a:ext uri="{9D8B030D-6E8A-4147-A177-3AD203B41FA5}">
                      <a16:colId xmlns:a16="http://schemas.microsoft.com/office/drawing/2014/main" val="3882810018"/>
                    </a:ext>
                  </a:extLst>
                </a:gridCol>
                <a:gridCol w="437613">
                  <a:extLst>
                    <a:ext uri="{9D8B030D-6E8A-4147-A177-3AD203B41FA5}">
                      <a16:colId xmlns:a16="http://schemas.microsoft.com/office/drawing/2014/main" val="2577915125"/>
                    </a:ext>
                  </a:extLst>
                </a:gridCol>
                <a:gridCol w="437613">
                  <a:extLst>
                    <a:ext uri="{9D8B030D-6E8A-4147-A177-3AD203B41FA5}">
                      <a16:colId xmlns:a16="http://schemas.microsoft.com/office/drawing/2014/main" val="192381345"/>
                    </a:ext>
                  </a:extLst>
                </a:gridCol>
                <a:gridCol w="437613">
                  <a:extLst>
                    <a:ext uri="{9D8B030D-6E8A-4147-A177-3AD203B41FA5}">
                      <a16:colId xmlns:a16="http://schemas.microsoft.com/office/drawing/2014/main" val="3903191656"/>
                    </a:ext>
                  </a:extLst>
                </a:gridCol>
                <a:gridCol w="437613">
                  <a:extLst>
                    <a:ext uri="{9D8B030D-6E8A-4147-A177-3AD203B41FA5}">
                      <a16:colId xmlns:a16="http://schemas.microsoft.com/office/drawing/2014/main" val="3336459926"/>
                    </a:ext>
                  </a:extLst>
                </a:gridCol>
                <a:gridCol w="437613">
                  <a:extLst>
                    <a:ext uri="{9D8B030D-6E8A-4147-A177-3AD203B41FA5}">
                      <a16:colId xmlns:a16="http://schemas.microsoft.com/office/drawing/2014/main" val="4025143432"/>
                    </a:ext>
                  </a:extLst>
                </a:gridCol>
                <a:gridCol w="437613">
                  <a:extLst>
                    <a:ext uri="{9D8B030D-6E8A-4147-A177-3AD203B41FA5}">
                      <a16:colId xmlns:a16="http://schemas.microsoft.com/office/drawing/2014/main" val="3209198941"/>
                    </a:ext>
                  </a:extLst>
                </a:gridCol>
                <a:gridCol w="437613">
                  <a:extLst>
                    <a:ext uri="{9D8B030D-6E8A-4147-A177-3AD203B41FA5}">
                      <a16:colId xmlns:a16="http://schemas.microsoft.com/office/drawing/2014/main" val="1309118171"/>
                    </a:ext>
                  </a:extLst>
                </a:gridCol>
                <a:gridCol w="437613">
                  <a:extLst>
                    <a:ext uri="{9D8B030D-6E8A-4147-A177-3AD203B41FA5}">
                      <a16:colId xmlns:a16="http://schemas.microsoft.com/office/drawing/2014/main" val="3874771424"/>
                    </a:ext>
                  </a:extLst>
                </a:gridCol>
                <a:gridCol w="437613">
                  <a:extLst>
                    <a:ext uri="{9D8B030D-6E8A-4147-A177-3AD203B41FA5}">
                      <a16:colId xmlns:a16="http://schemas.microsoft.com/office/drawing/2014/main" val="1530045852"/>
                    </a:ext>
                  </a:extLst>
                </a:gridCol>
                <a:gridCol w="437613">
                  <a:extLst>
                    <a:ext uri="{9D8B030D-6E8A-4147-A177-3AD203B41FA5}">
                      <a16:colId xmlns:a16="http://schemas.microsoft.com/office/drawing/2014/main" val="1100142794"/>
                    </a:ext>
                  </a:extLst>
                </a:gridCol>
                <a:gridCol w="495966">
                  <a:extLst>
                    <a:ext uri="{9D8B030D-6E8A-4147-A177-3AD203B41FA5}">
                      <a16:colId xmlns:a16="http://schemas.microsoft.com/office/drawing/2014/main" val="1124660944"/>
                    </a:ext>
                  </a:extLst>
                </a:gridCol>
              </a:tblGrid>
              <a:tr h="216553">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Ene</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Feb</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Abr</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May</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Jun</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Jul</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Ago</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Sep</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chemeClr val="tx1"/>
                          </a:solidFill>
                          <a:latin typeface="Montserrat Medium"/>
                        </a:defRPr>
                      </a:lvl1pPr>
                      <a:lvl2pPr marL="457200" algn="l" defTabSz="914400" rtl="0" eaLnBrk="1" latinLnBrk="0" hangingPunct="1">
                        <a:defRPr sz="1800" kern="1200">
                          <a:solidFill>
                            <a:schemeClr val="tx1"/>
                          </a:solidFill>
                          <a:latin typeface="Montserrat Medium"/>
                        </a:defRPr>
                      </a:lvl2pPr>
                      <a:lvl3pPr marL="914400" algn="l" defTabSz="914400" rtl="0" eaLnBrk="1" latinLnBrk="0" hangingPunct="1">
                        <a:defRPr sz="1800" kern="1200">
                          <a:solidFill>
                            <a:schemeClr val="tx1"/>
                          </a:solidFill>
                          <a:latin typeface="Montserrat Medium"/>
                        </a:defRPr>
                      </a:lvl3pPr>
                      <a:lvl4pPr marL="1371600" algn="l" defTabSz="914400" rtl="0" eaLnBrk="1" latinLnBrk="0" hangingPunct="1">
                        <a:defRPr sz="1800" kern="1200">
                          <a:solidFill>
                            <a:schemeClr val="tx1"/>
                          </a:solidFill>
                          <a:latin typeface="Montserrat Medium"/>
                        </a:defRPr>
                      </a:lvl4pPr>
                      <a:lvl5pPr marL="1828800" algn="l" defTabSz="914400" rtl="0" eaLnBrk="1" latinLnBrk="0" hangingPunct="1">
                        <a:defRPr sz="1800" kern="1200">
                          <a:solidFill>
                            <a:schemeClr val="tx1"/>
                          </a:solidFill>
                          <a:latin typeface="Montserrat Medium"/>
                        </a:defRPr>
                      </a:lvl5pPr>
                      <a:lvl6pPr marL="2286000" algn="l" defTabSz="914400" rtl="0" eaLnBrk="1" latinLnBrk="0" hangingPunct="1">
                        <a:defRPr sz="1800" kern="1200">
                          <a:solidFill>
                            <a:schemeClr val="tx1"/>
                          </a:solidFill>
                          <a:latin typeface="Montserrat Medium"/>
                        </a:defRPr>
                      </a:lvl6pPr>
                      <a:lvl7pPr marL="2743200" algn="l" defTabSz="914400" rtl="0" eaLnBrk="1" latinLnBrk="0" hangingPunct="1">
                        <a:defRPr sz="1800" kern="1200">
                          <a:solidFill>
                            <a:schemeClr val="tx1"/>
                          </a:solidFill>
                          <a:latin typeface="Montserrat Medium"/>
                        </a:defRPr>
                      </a:lvl7pPr>
                      <a:lvl8pPr marL="3200400" algn="l" defTabSz="914400" rtl="0" eaLnBrk="1" latinLnBrk="0" hangingPunct="1">
                        <a:defRPr sz="1800" kern="1200">
                          <a:solidFill>
                            <a:schemeClr val="tx1"/>
                          </a:solidFill>
                          <a:latin typeface="Montserrat Medium"/>
                        </a:defRPr>
                      </a:lvl8pPr>
                      <a:lvl9pPr marL="3657600" algn="l" defTabSz="914400" rtl="0" eaLnBrk="1" latinLnBrk="0" hangingPunct="1">
                        <a:defRPr sz="1800" kern="1200">
                          <a:solidFill>
                            <a:schemeClr val="tx1"/>
                          </a:solidFill>
                          <a:latin typeface="Montserrat Medium"/>
                        </a:defRPr>
                      </a:lvl9pPr>
                    </a:lstStyle>
                    <a:p>
                      <a:pPr algn="ctr"/>
                      <a:r>
                        <a:rPr lang="en-US" sz="900" b="1" i="0">
                          <a:solidFill>
                            <a:schemeClr val="bg1">
                              <a:lumMod val="10000"/>
                            </a:schemeClr>
                          </a:solidFill>
                          <a:latin typeface="Montserrat" panose="00000500000000000000" pitchFamily="2" charset="0"/>
                          <a:cs typeface="Poppins SemiBold" pitchFamily="2" charset="77"/>
                        </a:rPr>
                        <a:t>Oct</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Nov</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lvl1pPr marL="0" algn="l" defTabSz="914400" rtl="0" eaLnBrk="1" latinLnBrk="0" hangingPunct="1">
                        <a:defRPr sz="1800" kern="1200">
                          <a:solidFill>
                            <a:srgbClr val="000000"/>
                          </a:solidFill>
                          <a:latin typeface="Calibri" panose="020F0502020204030204"/>
                        </a:defRPr>
                      </a:lvl1pPr>
                      <a:lvl2pPr marL="457200" algn="l" defTabSz="914400" rtl="0" eaLnBrk="1" latinLnBrk="0" hangingPunct="1">
                        <a:defRPr sz="1800" kern="1200">
                          <a:solidFill>
                            <a:srgbClr val="000000"/>
                          </a:solidFill>
                          <a:latin typeface="Calibri" panose="020F0502020204030204"/>
                        </a:defRPr>
                      </a:lvl2pPr>
                      <a:lvl3pPr marL="914400" algn="l" defTabSz="914400" rtl="0" eaLnBrk="1" latinLnBrk="0" hangingPunct="1">
                        <a:defRPr sz="1800" kern="1200">
                          <a:solidFill>
                            <a:srgbClr val="000000"/>
                          </a:solidFill>
                          <a:latin typeface="Calibri" panose="020F0502020204030204"/>
                        </a:defRPr>
                      </a:lvl3pPr>
                      <a:lvl4pPr marL="1371600" algn="l" defTabSz="914400" rtl="0" eaLnBrk="1" latinLnBrk="0" hangingPunct="1">
                        <a:defRPr sz="1800" kern="1200">
                          <a:solidFill>
                            <a:srgbClr val="000000"/>
                          </a:solidFill>
                          <a:latin typeface="Calibri" panose="020F0502020204030204"/>
                        </a:defRPr>
                      </a:lvl4pPr>
                      <a:lvl5pPr marL="1828800" algn="l" defTabSz="914400" rtl="0" eaLnBrk="1" latinLnBrk="0" hangingPunct="1">
                        <a:defRPr sz="1800" kern="1200">
                          <a:solidFill>
                            <a:srgbClr val="000000"/>
                          </a:solidFill>
                          <a:latin typeface="Calibri" panose="020F0502020204030204"/>
                        </a:defRPr>
                      </a:lvl5pPr>
                      <a:lvl6pPr marL="2286000" algn="l" defTabSz="914400" rtl="0" eaLnBrk="1" latinLnBrk="0" hangingPunct="1">
                        <a:defRPr sz="1800" kern="1200">
                          <a:solidFill>
                            <a:srgbClr val="000000"/>
                          </a:solidFill>
                          <a:latin typeface="Calibri" panose="020F0502020204030204"/>
                        </a:defRPr>
                      </a:lvl6pPr>
                      <a:lvl7pPr marL="2743200" algn="l" defTabSz="914400" rtl="0" eaLnBrk="1" latinLnBrk="0" hangingPunct="1">
                        <a:defRPr sz="1800" kern="1200">
                          <a:solidFill>
                            <a:srgbClr val="000000"/>
                          </a:solidFill>
                          <a:latin typeface="Calibri" panose="020F0502020204030204"/>
                        </a:defRPr>
                      </a:lvl7pPr>
                      <a:lvl8pPr marL="3200400" algn="l" defTabSz="914400" rtl="0" eaLnBrk="1" latinLnBrk="0" hangingPunct="1">
                        <a:defRPr sz="1800" kern="1200">
                          <a:solidFill>
                            <a:srgbClr val="000000"/>
                          </a:solidFill>
                          <a:latin typeface="Calibri" panose="020F0502020204030204"/>
                        </a:defRPr>
                      </a:lvl8pPr>
                      <a:lvl9pPr marL="3657600" algn="l" defTabSz="914400" rtl="0" eaLnBrk="1" latinLnBrk="0" hangingPunct="1">
                        <a:defRPr sz="1800" kern="1200">
                          <a:solidFill>
                            <a:srgbClr val="000000"/>
                          </a:solidFill>
                          <a:latin typeface="Calibri" panose="020F0502020204030204"/>
                        </a:defRPr>
                      </a:lvl9pPr>
                    </a:lstStyle>
                    <a:p>
                      <a:pPr algn="ctr"/>
                      <a:r>
                        <a:rPr lang="en-US" sz="900" b="1" i="0">
                          <a:solidFill>
                            <a:schemeClr val="bg1">
                              <a:lumMod val="10000"/>
                            </a:schemeClr>
                          </a:solidFill>
                          <a:latin typeface="Montserrat" panose="00000500000000000000" pitchFamily="2" charset="0"/>
                          <a:cs typeface="Poppins SemiBold" pitchFamily="2" charset="77"/>
                        </a:rPr>
                        <a:t>Dic</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65549619"/>
                  </a:ext>
                </a:extLst>
              </a:tr>
            </a:tbl>
          </a:graphicData>
        </a:graphic>
      </p:graphicFrame>
      <p:sp>
        <p:nvSpPr>
          <p:cNvPr id="320" name="Round Diagonal Corner Rectangle 4">
            <a:extLst>
              <a:ext uri="{FF2B5EF4-FFF2-40B4-BE49-F238E27FC236}">
                <a16:creationId xmlns:a16="http://schemas.microsoft.com/office/drawing/2014/main" id="{6B4460FA-5195-0EDE-A51C-BADE9F7D0BC3}"/>
              </a:ext>
            </a:extLst>
          </p:cNvPr>
          <p:cNvSpPr/>
          <p:nvPr/>
        </p:nvSpPr>
        <p:spPr>
          <a:xfrm>
            <a:off x="444499" y="1228468"/>
            <a:ext cx="7840427" cy="694011"/>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ndParaRPr>
          </a:p>
        </p:txBody>
      </p:sp>
      <p:sp>
        <p:nvSpPr>
          <p:cNvPr id="322" name="Rectángulo 321">
            <a:extLst>
              <a:ext uri="{FF2B5EF4-FFF2-40B4-BE49-F238E27FC236}">
                <a16:creationId xmlns:a16="http://schemas.microsoft.com/office/drawing/2014/main" id="{7CC185ED-08A2-7BFF-799E-0039EE5161FC}"/>
              </a:ext>
            </a:extLst>
          </p:cNvPr>
          <p:cNvSpPr/>
          <p:nvPr/>
        </p:nvSpPr>
        <p:spPr>
          <a:xfrm>
            <a:off x="2626302" y="1624700"/>
            <a:ext cx="4637108"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algn="ctr">
              <a:defRPr/>
            </a:pPr>
            <a:r>
              <a:rPr lang="es-CO" sz="1100">
                <a:solidFill>
                  <a:prstClr val="white"/>
                </a:solidFill>
                <a:latin typeface="Montserrat Medium"/>
              </a:rPr>
              <a:t>Líder: Jefe de Riesgos Operativos y Procesos</a:t>
            </a:r>
          </a:p>
        </p:txBody>
      </p:sp>
      <p:sp>
        <p:nvSpPr>
          <p:cNvPr id="323" name="CuadroTexto 6">
            <a:extLst>
              <a:ext uri="{FF2B5EF4-FFF2-40B4-BE49-F238E27FC236}">
                <a16:creationId xmlns:a16="http://schemas.microsoft.com/office/drawing/2014/main" id="{627C1E8E-6A0C-8BEA-108E-C2FCE6A7459C}"/>
              </a:ext>
            </a:extLst>
          </p:cNvPr>
          <p:cNvSpPr txBox="1"/>
          <p:nvPr/>
        </p:nvSpPr>
        <p:spPr>
          <a:xfrm rot="4">
            <a:off x="1500724" y="1328368"/>
            <a:ext cx="6546756" cy="297517"/>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algn="ctr">
              <a:lnSpc>
                <a:spcPts val="1600"/>
              </a:lnSpc>
              <a:defRPr sz="1800" b="0" i="0" u="none" strike="noStrike" kern="0" cap="none" spc="0" baseline="0">
                <a:solidFill>
                  <a:srgbClr val="000000"/>
                </a:solidFill>
                <a:uFillTx/>
              </a:defRPr>
            </a:pPr>
            <a:r>
              <a:rPr lang="es-CO" sz="1600" b="1" kern="0">
                <a:solidFill>
                  <a:prstClr val="white"/>
                </a:solidFill>
                <a:latin typeface="Montserrat Medium"/>
              </a:rPr>
              <a:t>Estrategia de Continuidad del Negocio</a:t>
            </a:r>
          </a:p>
        </p:txBody>
      </p:sp>
      <p:sp>
        <p:nvSpPr>
          <p:cNvPr id="324" name="Paralelogramo 323">
            <a:extLst>
              <a:ext uri="{FF2B5EF4-FFF2-40B4-BE49-F238E27FC236}">
                <a16:creationId xmlns:a16="http://schemas.microsoft.com/office/drawing/2014/main" id="{CBFCDBF8-1C58-7AF7-9773-0AB7A5C97F79}"/>
              </a:ext>
            </a:extLst>
          </p:cNvPr>
          <p:cNvSpPr/>
          <p:nvPr/>
        </p:nvSpPr>
        <p:spPr>
          <a:xfrm>
            <a:off x="8309106" y="1231267"/>
            <a:ext cx="3348656" cy="360000"/>
          </a:xfrm>
          <a:prstGeom prst="parallelogram">
            <a:avLst/>
          </a:prstGeom>
          <a:solidFill>
            <a:srgbClr val="41678C">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ndParaRPr>
          </a:p>
        </p:txBody>
      </p:sp>
      <p:sp>
        <p:nvSpPr>
          <p:cNvPr id="325" name="TextBox 2">
            <a:extLst>
              <a:ext uri="{FF2B5EF4-FFF2-40B4-BE49-F238E27FC236}">
                <a16:creationId xmlns:a16="http://schemas.microsoft.com/office/drawing/2014/main" id="{C1924691-28E3-E36F-E9BC-6812478F25E9}"/>
              </a:ext>
            </a:extLst>
          </p:cNvPr>
          <p:cNvSpPr txBox="1"/>
          <p:nvPr/>
        </p:nvSpPr>
        <p:spPr>
          <a:xfrm>
            <a:off x="8643920" y="1297590"/>
            <a:ext cx="1224014"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ESPERADO</a:t>
            </a:r>
          </a:p>
        </p:txBody>
      </p:sp>
      <p:sp>
        <p:nvSpPr>
          <p:cNvPr id="326" name="TextBox 2">
            <a:extLst>
              <a:ext uri="{FF2B5EF4-FFF2-40B4-BE49-F238E27FC236}">
                <a16:creationId xmlns:a16="http://schemas.microsoft.com/office/drawing/2014/main" id="{7DEE2644-B6F6-F1A4-DA6E-23B686CB3306}"/>
              </a:ext>
            </a:extLst>
          </p:cNvPr>
          <p:cNvSpPr txBox="1"/>
          <p:nvPr/>
        </p:nvSpPr>
        <p:spPr>
          <a:xfrm>
            <a:off x="10195725" y="1295371"/>
            <a:ext cx="1366401"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900" b="1" kern="0" spc="100">
                <a:solidFill>
                  <a:srgbClr val="FFFFFF"/>
                </a:solidFill>
                <a:latin typeface="Montserrat Medium"/>
                <a:ea typeface="Open Sans Light" pitchFamily="34"/>
                <a:cs typeface="Open Sans Light" pitchFamily="34"/>
              </a:rPr>
              <a:t>% COMPLETADO</a:t>
            </a:r>
          </a:p>
        </p:txBody>
      </p:sp>
      <p:cxnSp>
        <p:nvCxnSpPr>
          <p:cNvPr id="327" name="Conector recto 326">
            <a:extLst>
              <a:ext uri="{FF2B5EF4-FFF2-40B4-BE49-F238E27FC236}">
                <a16:creationId xmlns:a16="http://schemas.microsoft.com/office/drawing/2014/main" id="{3248D15C-8AA8-1278-3C71-371C6A03D177}"/>
              </a:ext>
            </a:extLst>
          </p:cNvPr>
          <p:cNvCxnSpPr>
            <a:cxnSpLocks/>
          </p:cNvCxnSpPr>
          <p:nvPr/>
        </p:nvCxnSpPr>
        <p:spPr>
          <a:xfrm>
            <a:off x="10038788" y="1228468"/>
            <a:ext cx="0" cy="302419"/>
          </a:xfrm>
          <a:prstGeom prst="line">
            <a:avLst/>
          </a:prstGeom>
          <a:noFill/>
          <a:ln w="6350" cap="flat" cmpd="sng" algn="ctr">
            <a:solidFill>
              <a:sysClr val="window" lastClr="FFFFFF"/>
            </a:solidFill>
            <a:prstDash val="solid"/>
            <a:miter lim="800000"/>
          </a:ln>
          <a:effectLst/>
        </p:spPr>
      </p:cxnSp>
      <p:sp>
        <p:nvSpPr>
          <p:cNvPr id="328" name="Rectangle 17">
            <a:extLst>
              <a:ext uri="{FF2B5EF4-FFF2-40B4-BE49-F238E27FC236}">
                <a16:creationId xmlns:a16="http://schemas.microsoft.com/office/drawing/2014/main" id="{565B9095-A066-1D8F-F838-90B199C38A5F}"/>
              </a:ext>
            </a:extLst>
          </p:cNvPr>
          <p:cNvSpPr/>
          <p:nvPr/>
        </p:nvSpPr>
        <p:spPr>
          <a:xfrm>
            <a:off x="8308300" y="1627636"/>
            <a:ext cx="3215726" cy="287293"/>
          </a:xfrm>
          <a:prstGeom prst="rect">
            <a:avLst/>
          </a:prstGeom>
          <a:solidFill>
            <a:srgbClr val="F2F2F2"/>
          </a:solidFill>
          <a:ln w="12700" cap="flat" cmpd="sng" algn="ctr">
            <a:solidFill>
              <a:srgbClr val="20344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329" name="Conector recto 328">
            <a:extLst>
              <a:ext uri="{FF2B5EF4-FFF2-40B4-BE49-F238E27FC236}">
                <a16:creationId xmlns:a16="http://schemas.microsoft.com/office/drawing/2014/main" id="{F6C22EBA-21D5-A783-EED8-B9FA94BE983B}"/>
              </a:ext>
            </a:extLst>
          </p:cNvPr>
          <p:cNvCxnSpPr>
            <a:cxnSpLocks/>
          </p:cNvCxnSpPr>
          <p:nvPr/>
        </p:nvCxnSpPr>
        <p:spPr>
          <a:xfrm flipH="1">
            <a:off x="10014000" y="1633408"/>
            <a:ext cx="1" cy="288000"/>
          </a:xfrm>
          <a:prstGeom prst="line">
            <a:avLst/>
          </a:prstGeom>
          <a:noFill/>
          <a:ln w="6350" cap="flat" cmpd="sng" algn="ctr">
            <a:solidFill>
              <a:srgbClr val="203446"/>
            </a:solidFill>
            <a:prstDash val="solid"/>
            <a:miter lim="800000"/>
          </a:ln>
          <a:effectLst/>
        </p:spPr>
      </p:cxnSp>
      <p:sp>
        <p:nvSpPr>
          <p:cNvPr id="330" name="Subtitle 2">
            <a:extLst>
              <a:ext uri="{FF2B5EF4-FFF2-40B4-BE49-F238E27FC236}">
                <a16:creationId xmlns:a16="http://schemas.microsoft.com/office/drawing/2014/main" id="{74E155D2-547F-2BAF-5701-AF338056DD54}"/>
              </a:ext>
            </a:extLst>
          </p:cNvPr>
          <p:cNvSpPr txBox="1"/>
          <p:nvPr/>
        </p:nvSpPr>
        <p:spPr>
          <a:xfrm>
            <a:off x="10485449" y="1613232"/>
            <a:ext cx="7598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100%</a:t>
            </a:r>
          </a:p>
        </p:txBody>
      </p:sp>
      <p:sp>
        <p:nvSpPr>
          <p:cNvPr id="331" name="Google Shape;540;p23">
            <a:extLst>
              <a:ext uri="{FF2B5EF4-FFF2-40B4-BE49-F238E27FC236}">
                <a16:creationId xmlns:a16="http://schemas.microsoft.com/office/drawing/2014/main" id="{28B91C11-7E36-2DE4-4701-EEBDC4A0F9C1}"/>
              </a:ext>
            </a:extLst>
          </p:cNvPr>
          <p:cNvSpPr/>
          <p:nvPr/>
        </p:nvSpPr>
        <p:spPr>
          <a:xfrm>
            <a:off x="860415" y="1443961"/>
            <a:ext cx="409533" cy="302419"/>
          </a:xfrm>
          <a:custGeom>
            <a:avLst/>
            <a:gdLst/>
            <a:ahLst/>
            <a:cxnLst/>
            <a:rect l="l" t="t" r="r" b="b"/>
            <a:pathLst>
              <a:path w="72" h="60" extrusionOk="0">
                <a:moveTo>
                  <a:pt x="10" y="49"/>
                </a:moveTo>
                <a:cubicBezTo>
                  <a:pt x="10" y="33"/>
                  <a:pt x="10" y="33"/>
                  <a:pt x="10" y="33"/>
                </a:cubicBezTo>
                <a:cubicBezTo>
                  <a:pt x="10" y="32"/>
                  <a:pt x="11" y="31"/>
                  <a:pt x="12" y="31"/>
                </a:cubicBezTo>
                <a:cubicBezTo>
                  <a:pt x="16" y="31"/>
                  <a:pt x="16" y="31"/>
                  <a:pt x="16" y="31"/>
                </a:cubicBezTo>
                <a:cubicBezTo>
                  <a:pt x="18" y="31"/>
                  <a:pt x="19" y="32"/>
                  <a:pt x="19" y="33"/>
                </a:cubicBezTo>
                <a:cubicBezTo>
                  <a:pt x="19" y="49"/>
                  <a:pt x="19" y="49"/>
                  <a:pt x="19" y="49"/>
                </a:cubicBezTo>
                <a:cubicBezTo>
                  <a:pt x="19" y="51"/>
                  <a:pt x="18" y="52"/>
                  <a:pt x="16" y="52"/>
                </a:cubicBezTo>
                <a:cubicBezTo>
                  <a:pt x="12" y="52"/>
                  <a:pt x="12" y="52"/>
                  <a:pt x="12" y="52"/>
                </a:cubicBezTo>
                <a:cubicBezTo>
                  <a:pt x="11" y="52"/>
                  <a:pt x="10" y="51"/>
                  <a:pt x="10" y="49"/>
                </a:cubicBezTo>
                <a:close/>
                <a:moveTo>
                  <a:pt x="27" y="25"/>
                </a:moveTo>
                <a:cubicBezTo>
                  <a:pt x="25" y="25"/>
                  <a:pt x="24" y="26"/>
                  <a:pt x="24" y="27"/>
                </a:cubicBezTo>
                <a:cubicBezTo>
                  <a:pt x="24" y="49"/>
                  <a:pt x="24" y="49"/>
                  <a:pt x="24" y="49"/>
                </a:cubicBezTo>
                <a:cubicBezTo>
                  <a:pt x="24" y="51"/>
                  <a:pt x="25" y="52"/>
                  <a:pt x="27" y="52"/>
                </a:cubicBezTo>
                <a:cubicBezTo>
                  <a:pt x="31" y="52"/>
                  <a:pt x="31" y="52"/>
                  <a:pt x="31" y="52"/>
                </a:cubicBezTo>
                <a:cubicBezTo>
                  <a:pt x="32" y="52"/>
                  <a:pt x="33" y="51"/>
                  <a:pt x="33" y="49"/>
                </a:cubicBezTo>
                <a:cubicBezTo>
                  <a:pt x="33" y="27"/>
                  <a:pt x="33" y="27"/>
                  <a:pt x="33" y="27"/>
                </a:cubicBezTo>
                <a:cubicBezTo>
                  <a:pt x="33" y="26"/>
                  <a:pt x="32" y="25"/>
                  <a:pt x="31" y="25"/>
                </a:cubicBezTo>
                <a:lnTo>
                  <a:pt x="27" y="25"/>
                </a:lnTo>
                <a:close/>
                <a:moveTo>
                  <a:pt x="41" y="20"/>
                </a:moveTo>
                <a:cubicBezTo>
                  <a:pt x="40" y="20"/>
                  <a:pt x="39" y="21"/>
                  <a:pt x="39" y="22"/>
                </a:cubicBezTo>
                <a:cubicBezTo>
                  <a:pt x="39" y="49"/>
                  <a:pt x="39" y="49"/>
                  <a:pt x="39" y="49"/>
                </a:cubicBezTo>
                <a:cubicBezTo>
                  <a:pt x="39" y="51"/>
                  <a:pt x="40" y="52"/>
                  <a:pt x="41" y="52"/>
                </a:cubicBezTo>
                <a:cubicBezTo>
                  <a:pt x="45" y="52"/>
                  <a:pt x="45" y="52"/>
                  <a:pt x="45" y="52"/>
                </a:cubicBezTo>
                <a:cubicBezTo>
                  <a:pt x="46" y="52"/>
                  <a:pt x="48" y="51"/>
                  <a:pt x="48" y="49"/>
                </a:cubicBezTo>
                <a:cubicBezTo>
                  <a:pt x="48" y="22"/>
                  <a:pt x="48" y="22"/>
                  <a:pt x="48" y="22"/>
                </a:cubicBezTo>
                <a:cubicBezTo>
                  <a:pt x="48" y="21"/>
                  <a:pt x="46" y="20"/>
                  <a:pt x="45" y="20"/>
                </a:cubicBezTo>
                <a:lnTo>
                  <a:pt x="41" y="20"/>
                </a:lnTo>
                <a:close/>
                <a:moveTo>
                  <a:pt x="56" y="15"/>
                </a:moveTo>
                <a:cubicBezTo>
                  <a:pt x="54" y="15"/>
                  <a:pt x="53" y="16"/>
                  <a:pt x="53" y="17"/>
                </a:cubicBezTo>
                <a:cubicBezTo>
                  <a:pt x="53" y="49"/>
                  <a:pt x="53" y="49"/>
                  <a:pt x="53" y="49"/>
                </a:cubicBezTo>
                <a:cubicBezTo>
                  <a:pt x="53" y="51"/>
                  <a:pt x="54" y="52"/>
                  <a:pt x="56" y="52"/>
                </a:cubicBezTo>
                <a:cubicBezTo>
                  <a:pt x="60" y="52"/>
                  <a:pt x="60" y="52"/>
                  <a:pt x="60" y="52"/>
                </a:cubicBezTo>
                <a:cubicBezTo>
                  <a:pt x="61" y="52"/>
                  <a:pt x="62" y="51"/>
                  <a:pt x="62" y="49"/>
                </a:cubicBezTo>
                <a:cubicBezTo>
                  <a:pt x="62" y="17"/>
                  <a:pt x="62" y="17"/>
                  <a:pt x="62" y="17"/>
                </a:cubicBezTo>
                <a:cubicBezTo>
                  <a:pt x="62" y="16"/>
                  <a:pt x="61" y="15"/>
                  <a:pt x="60" y="15"/>
                </a:cubicBezTo>
                <a:lnTo>
                  <a:pt x="56" y="15"/>
                </a:lnTo>
                <a:close/>
                <a:moveTo>
                  <a:pt x="11" y="24"/>
                </a:moveTo>
                <a:cubicBezTo>
                  <a:pt x="26" y="21"/>
                  <a:pt x="41" y="16"/>
                  <a:pt x="54" y="8"/>
                </a:cubicBezTo>
                <a:cubicBezTo>
                  <a:pt x="55" y="10"/>
                  <a:pt x="55" y="10"/>
                  <a:pt x="55" y="10"/>
                </a:cubicBezTo>
                <a:cubicBezTo>
                  <a:pt x="60" y="3"/>
                  <a:pt x="60" y="3"/>
                  <a:pt x="60" y="3"/>
                </a:cubicBezTo>
                <a:cubicBezTo>
                  <a:pt x="51" y="3"/>
                  <a:pt x="51" y="3"/>
                  <a:pt x="51" y="3"/>
                </a:cubicBezTo>
                <a:cubicBezTo>
                  <a:pt x="52" y="5"/>
                  <a:pt x="52" y="5"/>
                  <a:pt x="52" y="5"/>
                </a:cubicBezTo>
                <a:cubicBezTo>
                  <a:pt x="40" y="13"/>
                  <a:pt x="26" y="18"/>
                  <a:pt x="11" y="21"/>
                </a:cubicBezTo>
                <a:lnTo>
                  <a:pt x="11" y="24"/>
                </a:lnTo>
                <a:close/>
                <a:moveTo>
                  <a:pt x="72" y="56"/>
                </a:moveTo>
                <a:cubicBezTo>
                  <a:pt x="65" y="52"/>
                  <a:pt x="65" y="52"/>
                  <a:pt x="65" y="52"/>
                </a:cubicBezTo>
                <a:cubicBezTo>
                  <a:pt x="65" y="55"/>
                  <a:pt x="65" y="55"/>
                  <a:pt x="65" y="55"/>
                </a:cubicBezTo>
                <a:cubicBezTo>
                  <a:pt x="6" y="55"/>
                  <a:pt x="6" y="55"/>
                  <a:pt x="6" y="55"/>
                </a:cubicBezTo>
                <a:cubicBezTo>
                  <a:pt x="6" y="7"/>
                  <a:pt x="6" y="7"/>
                  <a:pt x="6" y="7"/>
                </a:cubicBezTo>
                <a:cubicBezTo>
                  <a:pt x="9" y="7"/>
                  <a:pt x="9" y="7"/>
                  <a:pt x="9" y="7"/>
                </a:cubicBezTo>
                <a:cubicBezTo>
                  <a:pt x="5" y="0"/>
                  <a:pt x="5" y="0"/>
                  <a:pt x="5" y="0"/>
                </a:cubicBezTo>
                <a:cubicBezTo>
                  <a:pt x="0" y="7"/>
                  <a:pt x="0" y="7"/>
                  <a:pt x="0" y="7"/>
                </a:cubicBezTo>
                <a:cubicBezTo>
                  <a:pt x="3" y="7"/>
                  <a:pt x="3" y="7"/>
                  <a:pt x="3" y="7"/>
                </a:cubicBezTo>
                <a:cubicBezTo>
                  <a:pt x="3" y="55"/>
                  <a:pt x="3" y="55"/>
                  <a:pt x="3" y="55"/>
                </a:cubicBezTo>
                <a:cubicBezTo>
                  <a:pt x="3" y="56"/>
                  <a:pt x="3" y="56"/>
                  <a:pt x="3" y="56"/>
                </a:cubicBezTo>
                <a:cubicBezTo>
                  <a:pt x="3" y="58"/>
                  <a:pt x="3" y="58"/>
                  <a:pt x="3" y="58"/>
                </a:cubicBezTo>
                <a:cubicBezTo>
                  <a:pt x="65" y="58"/>
                  <a:pt x="65" y="58"/>
                  <a:pt x="65" y="58"/>
                </a:cubicBezTo>
                <a:cubicBezTo>
                  <a:pt x="65" y="60"/>
                  <a:pt x="65" y="60"/>
                  <a:pt x="65" y="60"/>
                </a:cubicBezTo>
                <a:lnTo>
                  <a:pt x="72" y="56"/>
                </a:lnTo>
                <a:close/>
              </a:path>
            </a:pathLst>
          </a:custGeom>
          <a:solidFill>
            <a:srgbClr val="FFFFFF"/>
          </a:solidFill>
          <a:ln>
            <a:noFill/>
          </a:ln>
        </p:spPr>
        <p:txBody>
          <a:bodyPr spcFirstLastPara="1" wrap="square" lIns="91425" tIns="45700" rIns="91425" bIns="45700" anchor="t" anchorCtr="0">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srgbClr val="F2F2F2"/>
              </a:solidFill>
              <a:latin typeface="Calibri"/>
              <a:ea typeface="Calibri"/>
              <a:cs typeface="Calibri"/>
              <a:sym typeface="Calibri"/>
            </a:endParaRPr>
          </a:p>
        </p:txBody>
      </p:sp>
      <p:sp>
        <p:nvSpPr>
          <p:cNvPr id="332" name="Paralelogramo 331">
            <a:extLst>
              <a:ext uri="{FF2B5EF4-FFF2-40B4-BE49-F238E27FC236}">
                <a16:creationId xmlns:a16="http://schemas.microsoft.com/office/drawing/2014/main" id="{2123617D-7CCC-DC16-7E73-1E710F52CC4B}"/>
              </a:ext>
            </a:extLst>
          </p:cNvPr>
          <p:cNvSpPr/>
          <p:nvPr/>
        </p:nvSpPr>
        <p:spPr>
          <a:xfrm>
            <a:off x="536203" y="2618607"/>
            <a:ext cx="300565" cy="273197"/>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333" name="Paralelogramo 332">
            <a:extLst>
              <a:ext uri="{FF2B5EF4-FFF2-40B4-BE49-F238E27FC236}">
                <a16:creationId xmlns:a16="http://schemas.microsoft.com/office/drawing/2014/main" id="{A050093E-A00E-7FB1-6856-3BABB7107356}"/>
              </a:ext>
            </a:extLst>
          </p:cNvPr>
          <p:cNvSpPr/>
          <p:nvPr/>
        </p:nvSpPr>
        <p:spPr>
          <a:xfrm>
            <a:off x="535310" y="3104734"/>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334" name="Paralelogramo 333">
            <a:extLst>
              <a:ext uri="{FF2B5EF4-FFF2-40B4-BE49-F238E27FC236}">
                <a16:creationId xmlns:a16="http://schemas.microsoft.com/office/drawing/2014/main" id="{7B45A69C-D16D-C13D-EDC7-E220A3054660}"/>
              </a:ext>
            </a:extLst>
          </p:cNvPr>
          <p:cNvSpPr/>
          <p:nvPr/>
        </p:nvSpPr>
        <p:spPr>
          <a:xfrm>
            <a:off x="546178" y="3665050"/>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335" name="Paralelogramo 334">
            <a:extLst>
              <a:ext uri="{FF2B5EF4-FFF2-40B4-BE49-F238E27FC236}">
                <a16:creationId xmlns:a16="http://schemas.microsoft.com/office/drawing/2014/main" id="{54B77DC6-BBBC-1399-BA2F-E1481D7E1749}"/>
              </a:ext>
            </a:extLst>
          </p:cNvPr>
          <p:cNvSpPr/>
          <p:nvPr/>
        </p:nvSpPr>
        <p:spPr>
          <a:xfrm>
            <a:off x="546178" y="4890878"/>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340" name="Paralelogramo 339">
            <a:extLst>
              <a:ext uri="{FF2B5EF4-FFF2-40B4-BE49-F238E27FC236}">
                <a16:creationId xmlns:a16="http://schemas.microsoft.com/office/drawing/2014/main" id="{B89A780C-F1A7-ECFE-D70B-E1657124AD4B}"/>
              </a:ext>
            </a:extLst>
          </p:cNvPr>
          <p:cNvSpPr/>
          <p:nvPr/>
        </p:nvSpPr>
        <p:spPr>
          <a:xfrm>
            <a:off x="535310" y="5423593"/>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sp>
        <p:nvSpPr>
          <p:cNvPr id="341" name="Subtitle 2">
            <a:extLst>
              <a:ext uri="{FF2B5EF4-FFF2-40B4-BE49-F238E27FC236}">
                <a16:creationId xmlns:a16="http://schemas.microsoft.com/office/drawing/2014/main" id="{DFDDBB8B-28D5-8EEC-EB32-8269E26498BA}"/>
              </a:ext>
            </a:extLst>
          </p:cNvPr>
          <p:cNvSpPr txBox="1"/>
          <p:nvPr/>
        </p:nvSpPr>
        <p:spPr>
          <a:xfrm>
            <a:off x="8905611" y="1607224"/>
            <a:ext cx="759807" cy="307777"/>
          </a:xfrm>
          <a:prstGeom prst="rect">
            <a:avLst/>
          </a:prstGeom>
          <a:noFill/>
          <a:ln cap="flat">
            <a:noFill/>
          </a:ln>
          <a:effectLst/>
        </p:spPr>
        <p:txBody>
          <a:bodyPr vert="horz" wrap="square" lIns="91440" tIns="45720" rIns="91440" bIns="45720" anchor="ctr" anchorCtr="1" compatLnSpc="1">
            <a:spAutoFit/>
          </a:bodyPr>
          <a:lstStyle/>
          <a:p>
            <a:pPr algn="ctr">
              <a:defRPr sz="1800" b="0" i="0" u="none" strike="noStrike" kern="0" cap="none" spc="0" baseline="0">
                <a:solidFill>
                  <a:srgbClr val="000000"/>
                </a:solidFill>
                <a:uFillTx/>
              </a:defRPr>
            </a:pPr>
            <a:r>
              <a:rPr lang="en-US" sz="1400" kern="0">
                <a:solidFill>
                  <a:srgbClr val="000000"/>
                </a:solidFill>
                <a:latin typeface="Montserrat Medium"/>
              </a:rPr>
              <a:t>100%</a:t>
            </a:r>
          </a:p>
        </p:txBody>
      </p:sp>
      <p:cxnSp>
        <p:nvCxnSpPr>
          <p:cNvPr id="344" name="Straight Connector 42">
            <a:extLst>
              <a:ext uri="{FF2B5EF4-FFF2-40B4-BE49-F238E27FC236}">
                <a16:creationId xmlns:a16="http://schemas.microsoft.com/office/drawing/2014/main" id="{340C3886-7AA3-5794-D14A-53C8A7F54982}"/>
              </a:ext>
            </a:extLst>
          </p:cNvPr>
          <p:cNvCxnSpPr>
            <a:cxnSpLocks/>
          </p:cNvCxnSpPr>
          <p:nvPr/>
        </p:nvCxnSpPr>
        <p:spPr>
          <a:xfrm>
            <a:off x="10724195" y="2589872"/>
            <a:ext cx="0" cy="3204000"/>
          </a:xfrm>
          <a:prstGeom prst="line">
            <a:avLst/>
          </a:prstGeom>
          <a:noFill/>
          <a:ln w="12700" cap="flat" cmpd="sng" algn="ctr">
            <a:solidFill>
              <a:sysClr val="window" lastClr="FFFFFF">
                <a:lumMod val="85000"/>
              </a:sysClr>
            </a:solidFill>
            <a:prstDash val="dash"/>
            <a:miter lim="800000"/>
          </a:ln>
          <a:effectLst/>
        </p:spPr>
      </p:cxnSp>
      <p:cxnSp>
        <p:nvCxnSpPr>
          <p:cNvPr id="345" name="Straight Connector 42">
            <a:extLst>
              <a:ext uri="{FF2B5EF4-FFF2-40B4-BE49-F238E27FC236}">
                <a16:creationId xmlns:a16="http://schemas.microsoft.com/office/drawing/2014/main" id="{AA5EC0BC-666C-CFDD-8D97-1FAC67FCD4B1}"/>
              </a:ext>
            </a:extLst>
          </p:cNvPr>
          <p:cNvCxnSpPr>
            <a:cxnSpLocks/>
          </p:cNvCxnSpPr>
          <p:nvPr/>
        </p:nvCxnSpPr>
        <p:spPr>
          <a:xfrm>
            <a:off x="6746323"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46" name="Straight Connector 42">
            <a:extLst>
              <a:ext uri="{FF2B5EF4-FFF2-40B4-BE49-F238E27FC236}">
                <a16:creationId xmlns:a16="http://schemas.microsoft.com/office/drawing/2014/main" id="{EA4EECD7-79C3-0807-6E0F-E428F6C8AF19}"/>
              </a:ext>
            </a:extLst>
          </p:cNvPr>
          <p:cNvCxnSpPr>
            <a:cxnSpLocks/>
          </p:cNvCxnSpPr>
          <p:nvPr/>
        </p:nvCxnSpPr>
        <p:spPr>
          <a:xfrm>
            <a:off x="6310361" y="2616874"/>
            <a:ext cx="0" cy="3204000"/>
          </a:xfrm>
          <a:prstGeom prst="line">
            <a:avLst/>
          </a:prstGeom>
          <a:noFill/>
          <a:ln w="12700" cap="flat" cmpd="sng" algn="ctr">
            <a:solidFill>
              <a:sysClr val="window" lastClr="FFFFFF">
                <a:lumMod val="65000"/>
              </a:sysClr>
            </a:solidFill>
            <a:prstDash val="dash"/>
            <a:miter lim="800000"/>
          </a:ln>
          <a:effectLst/>
        </p:spPr>
      </p:cxnSp>
      <p:cxnSp>
        <p:nvCxnSpPr>
          <p:cNvPr id="347" name="Straight Connector 42">
            <a:extLst>
              <a:ext uri="{FF2B5EF4-FFF2-40B4-BE49-F238E27FC236}">
                <a16:creationId xmlns:a16="http://schemas.microsoft.com/office/drawing/2014/main" id="{CF171505-858C-7401-2E94-C3DCB44701FA}"/>
              </a:ext>
            </a:extLst>
          </p:cNvPr>
          <p:cNvCxnSpPr>
            <a:cxnSpLocks/>
          </p:cNvCxnSpPr>
          <p:nvPr/>
        </p:nvCxnSpPr>
        <p:spPr>
          <a:xfrm>
            <a:off x="7637433"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48" name="Straight Connector 42">
            <a:extLst>
              <a:ext uri="{FF2B5EF4-FFF2-40B4-BE49-F238E27FC236}">
                <a16:creationId xmlns:a16="http://schemas.microsoft.com/office/drawing/2014/main" id="{CC4F6DC1-7614-DCC9-6292-A977F2FDF32D}"/>
              </a:ext>
            </a:extLst>
          </p:cNvPr>
          <p:cNvCxnSpPr>
            <a:cxnSpLocks/>
          </p:cNvCxnSpPr>
          <p:nvPr/>
        </p:nvCxnSpPr>
        <p:spPr>
          <a:xfrm>
            <a:off x="7213422"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49" name="Straight Connector 42">
            <a:extLst>
              <a:ext uri="{FF2B5EF4-FFF2-40B4-BE49-F238E27FC236}">
                <a16:creationId xmlns:a16="http://schemas.microsoft.com/office/drawing/2014/main" id="{19EA4848-7D04-46C4-00D9-510C95C06C67}"/>
              </a:ext>
            </a:extLst>
          </p:cNvPr>
          <p:cNvCxnSpPr>
            <a:cxnSpLocks/>
          </p:cNvCxnSpPr>
          <p:nvPr/>
        </p:nvCxnSpPr>
        <p:spPr>
          <a:xfrm>
            <a:off x="8518587"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50" name="Straight Connector 42">
            <a:extLst>
              <a:ext uri="{FF2B5EF4-FFF2-40B4-BE49-F238E27FC236}">
                <a16:creationId xmlns:a16="http://schemas.microsoft.com/office/drawing/2014/main" id="{78266A8C-267E-55E3-A7E4-1A35A3D8898E}"/>
              </a:ext>
            </a:extLst>
          </p:cNvPr>
          <p:cNvCxnSpPr>
            <a:cxnSpLocks/>
          </p:cNvCxnSpPr>
          <p:nvPr/>
        </p:nvCxnSpPr>
        <p:spPr>
          <a:xfrm>
            <a:off x="8072778"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51" name="Straight Connector 42">
            <a:extLst>
              <a:ext uri="{FF2B5EF4-FFF2-40B4-BE49-F238E27FC236}">
                <a16:creationId xmlns:a16="http://schemas.microsoft.com/office/drawing/2014/main" id="{70460EB9-CB50-DB1B-E7D7-783CF3523F3F}"/>
              </a:ext>
            </a:extLst>
          </p:cNvPr>
          <p:cNvCxnSpPr>
            <a:cxnSpLocks/>
          </p:cNvCxnSpPr>
          <p:nvPr/>
        </p:nvCxnSpPr>
        <p:spPr>
          <a:xfrm>
            <a:off x="8971288"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52" name="Straight Connector 42">
            <a:extLst>
              <a:ext uri="{FF2B5EF4-FFF2-40B4-BE49-F238E27FC236}">
                <a16:creationId xmlns:a16="http://schemas.microsoft.com/office/drawing/2014/main" id="{DF78FD90-F95D-2758-8151-6935D94204ED}"/>
              </a:ext>
            </a:extLst>
          </p:cNvPr>
          <p:cNvCxnSpPr>
            <a:cxnSpLocks/>
          </p:cNvCxnSpPr>
          <p:nvPr/>
        </p:nvCxnSpPr>
        <p:spPr>
          <a:xfrm>
            <a:off x="9834675"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53" name="Straight Connector 42">
            <a:extLst>
              <a:ext uri="{FF2B5EF4-FFF2-40B4-BE49-F238E27FC236}">
                <a16:creationId xmlns:a16="http://schemas.microsoft.com/office/drawing/2014/main" id="{B3791BAA-D40B-8BAF-11A5-AB1216B77FB1}"/>
              </a:ext>
            </a:extLst>
          </p:cNvPr>
          <p:cNvCxnSpPr>
            <a:cxnSpLocks/>
          </p:cNvCxnSpPr>
          <p:nvPr/>
        </p:nvCxnSpPr>
        <p:spPr>
          <a:xfrm>
            <a:off x="9399331" y="2616874"/>
            <a:ext cx="0" cy="3204000"/>
          </a:xfrm>
          <a:prstGeom prst="line">
            <a:avLst/>
          </a:prstGeom>
          <a:noFill/>
          <a:ln w="12700" cap="flat" cmpd="sng" algn="ctr">
            <a:solidFill>
              <a:sysClr val="window" lastClr="FFFFFF">
                <a:lumMod val="85000"/>
              </a:sysClr>
            </a:solidFill>
            <a:prstDash val="dash"/>
            <a:miter lim="800000"/>
          </a:ln>
          <a:effectLst/>
        </p:spPr>
      </p:cxnSp>
      <p:cxnSp>
        <p:nvCxnSpPr>
          <p:cNvPr id="354" name="Straight Connector 42">
            <a:extLst>
              <a:ext uri="{FF2B5EF4-FFF2-40B4-BE49-F238E27FC236}">
                <a16:creationId xmlns:a16="http://schemas.microsoft.com/office/drawing/2014/main" id="{7A32265E-ACA5-2115-2792-B82C404CC213}"/>
              </a:ext>
            </a:extLst>
          </p:cNvPr>
          <p:cNvCxnSpPr>
            <a:cxnSpLocks/>
          </p:cNvCxnSpPr>
          <p:nvPr/>
        </p:nvCxnSpPr>
        <p:spPr>
          <a:xfrm>
            <a:off x="10264411" y="2616874"/>
            <a:ext cx="0" cy="3204000"/>
          </a:xfrm>
          <a:prstGeom prst="line">
            <a:avLst/>
          </a:prstGeom>
          <a:noFill/>
          <a:ln w="12700" cap="flat" cmpd="sng" algn="ctr">
            <a:solidFill>
              <a:sysClr val="window" lastClr="FFFFFF">
                <a:lumMod val="85000"/>
              </a:sysClr>
            </a:solidFill>
            <a:prstDash val="dash"/>
            <a:miter lim="800000"/>
          </a:ln>
          <a:effectLst/>
        </p:spPr>
      </p:cxnSp>
      <p:sp>
        <p:nvSpPr>
          <p:cNvPr id="368" name="Forma libre: forma 367">
            <a:extLst>
              <a:ext uri="{FF2B5EF4-FFF2-40B4-BE49-F238E27FC236}">
                <a16:creationId xmlns:a16="http://schemas.microsoft.com/office/drawing/2014/main" id="{20052363-50B6-C775-3C3B-DDCA330146D5}"/>
              </a:ext>
            </a:extLst>
          </p:cNvPr>
          <p:cNvSpPr/>
          <p:nvPr/>
        </p:nvSpPr>
        <p:spPr>
          <a:xfrm>
            <a:off x="5569652" y="2733872"/>
            <a:ext cx="183606"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0" name="Forma libre: forma 369">
            <a:extLst>
              <a:ext uri="{FF2B5EF4-FFF2-40B4-BE49-F238E27FC236}">
                <a16:creationId xmlns:a16="http://schemas.microsoft.com/office/drawing/2014/main" id="{D7A96470-2732-1304-AA3E-401288A0FBB3}"/>
              </a:ext>
            </a:extLst>
          </p:cNvPr>
          <p:cNvSpPr/>
          <p:nvPr/>
        </p:nvSpPr>
        <p:spPr>
          <a:xfrm>
            <a:off x="6394957" y="4353011"/>
            <a:ext cx="4316638" cy="108967"/>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71" name="Forma libre: forma 370">
            <a:extLst>
              <a:ext uri="{FF2B5EF4-FFF2-40B4-BE49-F238E27FC236}">
                <a16:creationId xmlns:a16="http://schemas.microsoft.com/office/drawing/2014/main" id="{180C71FB-8C53-24EF-FD1C-FAFC359CE9E2}"/>
              </a:ext>
            </a:extLst>
          </p:cNvPr>
          <p:cNvSpPr/>
          <p:nvPr/>
        </p:nvSpPr>
        <p:spPr>
          <a:xfrm>
            <a:off x="10712420" y="5454495"/>
            <a:ext cx="66692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3" name="Título 1">
            <a:extLst>
              <a:ext uri="{FF2B5EF4-FFF2-40B4-BE49-F238E27FC236}">
                <a16:creationId xmlns:a16="http://schemas.microsoft.com/office/drawing/2014/main" id="{E5755939-A6F6-AEE5-3FA4-D3953185370E}"/>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4" name="CuadroTexto 3">
            <a:extLst>
              <a:ext uri="{FF2B5EF4-FFF2-40B4-BE49-F238E27FC236}">
                <a16:creationId xmlns:a16="http://schemas.microsoft.com/office/drawing/2014/main" id="{83800682-7CBD-C88E-A8A9-7C8BEED32E81}"/>
              </a:ext>
            </a:extLst>
          </p:cNvPr>
          <p:cNvSpPr txBox="1"/>
          <p:nvPr/>
        </p:nvSpPr>
        <p:spPr>
          <a:xfrm>
            <a:off x="647854" y="644248"/>
            <a:ext cx="9993194" cy="400110"/>
          </a:xfrm>
          <a:prstGeom prst="rect">
            <a:avLst/>
          </a:prstGeom>
          <a:noFill/>
        </p:spPr>
        <p:txBody>
          <a:bodyPr wrap="square">
            <a:spAutoFit/>
          </a:bodyPr>
          <a:lstStyle/>
          <a:p>
            <a:r>
              <a:rPr lang="es-CO" sz="2000">
                <a:solidFill>
                  <a:srgbClr val="B28A3F"/>
                </a:solidFill>
                <a:latin typeface="+mj-lt"/>
                <a:ea typeface="+mj-ea"/>
                <a:cs typeface="+mj-cs"/>
              </a:rPr>
              <a:t>Estrategia de Tecnología y Continuidad del negocio</a:t>
            </a:r>
          </a:p>
        </p:txBody>
      </p:sp>
      <p:sp>
        <p:nvSpPr>
          <p:cNvPr id="6" name="Paralelogramo 5">
            <a:extLst>
              <a:ext uri="{FF2B5EF4-FFF2-40B4-BE49-F238E27FC236}">
                <a16:creationId xmlns:a16="http://schemas.microsoft.com/office/drawing/2014/main" id="{933648CE-BCF8-1E81-7E28-C5E4415D9C48}"/>
              </a:ext>
            </a:extLst>
          </p:cNvPr>
          <p:cNvSpPr/>
          <p:nvPr/>
        </p:nvSpPr>
        <p:spPr>
          <a:xfrm>
            <a:off x="546178" y="4282536"/>
            <a:ext cx="295548" cy="26161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7" name="CuadroTexto 6">
            <a:extLst>
              <a:ext uri="{FF2B5EF4-FFF2-40B4-BE49-F238E27FC236}">
                <a16:creationId xmlns:a16="http://schemas.microsoft.com/office/drawing/2014/main" id="{45D9F3F7-2850-E8B3-EA33-130689E7BCC2}"/>
              </a:ext>
            </a:extLst>
          </p:cNvPr>
          <p:cNvSpPr txBox="1"/>
          <p:nvPr/>
        </p:nvSpPr>
        <p:spPr>
          <a:xfrm>
            <a:off x="934243" y="3560560"/>
            <a:ext cx="2717056" cy="522807"/>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ontserrat Medium"/>
              </a:defRPr>
            </a:lvl1pPr>
          </a:lstStyle>
          <a:p>
            <a:pPr marL="0" marR="0" lvl="0" indent="0" defTabSz="914400" eaLnBrk="1" fontAlgn="auto" latinLnBrk="0" hangingPunct="1">
              <a:lnSpc>
                <a:spcPts val="1100"/>
              </a:lnSpc>
              <a:spcBef>
                <a:spcPts val="0"/>
              </a:spcBef>
              <a:spcAft>
                <a:spcPts val="0"/>
              </a:spcAft>
              <a:buClrTx/>
              <a:buSzTx/>
              <a:buFontTx/>
              <a:buNone/>
              <a:tabLst/>
              <a:defRPr/>
            </a:pPr>
            <a:r>
              <a:rPr kumimoji="0" lang="es-MX" sz="1100" b="0" i="0" u="none" strike="noStrike" kern="0" cap="none" spc="0" normalizeH="0" baseline="0" noProof="0">
                <a:ln>
                  <a:noFill/>
                </a:ln>
                <a:solidFill>
                  <a:schemeClr val="tx1"/>
                </a:solidFill>
                <a:effectLst/>
                <a:uLnTx/>
                <a:uFillTx/>
                <a:latin typeface="Montserrat Medium"/>
              </a:rPr>
              <a:t>Diseño e implementación de nuevas estrategias de Continuidad</a:t>
            </a:r>
            <a:endParaRPr kumimoji="0" lang="es-ES_tradnl" sz="1100" b="0" i="0" u="none" strike="noStrike" kern="0" cap="none" spc="0" normalizeH="0" baseline="0" noProof="0">
              <a:ln>
                <a:noFill/>
              </a:ln>
              <a:solidFill>
                <a:schemeClr val="tx1"/>
              </a:solidFill>
              <a:effectLst/>
              <a:uLnTx/>
              <a:uFillTx/>
              <a:latin typeface="Montserrat Medium"/>
            </a:endParaRPr>
          </a:p>
        </p:txBody>
      </p:sp>
      <p:cxnSp>
        <p:nvCxnSpPr>
          <p:cNvPr id="11" name="Straight Connector 42">
            <a:extLst>
              <a:ext uri="{FF2B5EF4-FFF2-40B4-BE49-F238E27FC236}">
                <a16:creationId xmlns:a16="http://schemas.microsoft.com/office/drawing/2014/main" id="{75135679-C2A1-7D19-8BF2-5A4933E00589}"/>
              </a:ext>
            </a:extLst>
          </p:cNvPr>
          <p:cNvCxnSpPr>
            <a:cxnSpLocks/>
          </p:cNvCxnSpPr>
          <p:nvPr/>
        </p:nvCxnSpPr>
        <p:spPr>
          <a:xfrm>
            <a:off x="5931288" y="2616874"/>
            <a:ext cx="0" cy="3204000"/>
          </a:xfrm>
          <a:prstGeom prst="line">
            <a:avLst/>
          </a:prstGeom>
          <a:noFill/>
          <a:ln w="12700" cap="flat" cmpd="sng" algn="ctr">
            <a:solidFill>
              <a:sysClr val="window" lastClr="FFFFFF">
                <a:lumMod val="85000"/>
              </a:sysClr>
            </a:solidFill>
            <a:prstDash val="dash"/>
            <a:miter lim="800000"/>
          </a:ln>
          <a:effectLst/>
        </p:spPr>
      </p:cxnSp>
      <p:sp>
        <p:nvSpPr>
          <p:cNvPr id="13" name="Forma libre: forma 12">
            <a:extLst>
              <a:ext uri="{FF2B5EF4-FFF2-40B4-BE49-F238E27FC236}">
                <a16:creationId xmlns:a16="http://schemas.microsoft.com/office/drawing/2014/main" id="{264856C5-AD31-8A4D-F218-93543F38B1B0}"/>
              </a:ext>
            </a:extLst>
          </p:cNvPr>
          <p:cNvSpPr/>
          <p:nvPr/>
        </p:nvSpPr>
        <p:spPr>
          <a:xfrm>
            <a:off x="5768209" y="4965225"/>
            <a:ext cx="154503"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4" name="Forma libre: forma 13">
            <a:extLst>
              <a:ext uri="{FF2B5EF4-FFF2-40B4-BE49-F238E27FC236}">
                <a16:creationId xmlns:a16="http://schemas.microsoft.com/office/drawing/2014/main" id="{B4497E46-086C-3E8F-A060-FEE8147E3A2E}"/>
              </a:ext>
            </a:extLst>
          </p:cNvPr>
          <p:cNvSpPr/>
          <p:nvPr/>
        </p:nvSpPr>
        <p:spPr>
          <a:xfrm>
            <a:off x="5902248" y="5454495"/>
            <a:ext cx="154503"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30" name="Straight Connector 42">
            <a:extLst>
              <a:ext uri="{FF2B5EF4-FFF2-40B4-BE49-F238E27FC236}">
                <a16:creationId xmlns:a16="http://schemas.microsoft.com/office/drawing/2014/main" id="{019812AE-2717-12DA-8E9F-FA90E936760E}"/>
              </a:ext>
            </a:extLst>
          </p:cNvPr>
          <p:cNvCxnSpPr>
            <a:cxnSpLocks/>
          </p:cNvCxnSpPr>
          <p:nvPr/>
        </p:nvCxnSpPr>
        <p:spPr>
          <a:xfrm>
            <a:off x="445459" y="2954394"/>
            <a:ext cx="11196000" cy="0"/>
          </a:xfrm>
          <a:prstGeom prst="line">
            <a:avLst/>
          </a:prstGeom>
          <a:noFill/>
          <a:ln w="6350" cap="flat" cmpd="sng" algn="ctr">
            <a:solidFill>
              <a:sysClr val="window" lastClr="FFFFFF">
                <a:lumMod val="85000"/>
              </a:sysClr>
            </a:solidFill>
            <a:prstDash val="solid"/>
            <a:miter lim="800000"/>
          </a:ln>
          <a:effectLst/>
        </p:spPr>
      </p:cxnSp>
      <p:sp>
        <p:nvSpPr>
          <p:cNvPr id="369" name="Forma libre: forma 368">
            <a:extLst>
              <a:ext uri="{FF2B5EF4-FFF2-40B4-BE49-F238E27FC236}">
                <a16:creationId xmlns:a16="http://schemas.microsoft.com/office/drawing/2014/main" id="{5129E68F-EC39-2B06-B25D-986A6C383C1B}"/>
              </a:ext>
            </a:extLst>
          </p:cNvPr>
          <p:cNvSpPr/>
          <p:nvPr/>
        </p:nvSpPr>
        <p:spPr>
          <a:xfrm>
            <a:off x="5590843" y="3161072"/>
            <a:ext cx="709514"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sp>
        <p:nvSpPr>
          <p:cNvPr id="12" name="Forma libre: forma 11">
            <a:extLst>
              <a:ext uri="{FF2B5EF4-FFF2-40B4-BE49-F238E27FC236}">
                <a16:creationId xmlns:a16="http://schemas.microsoft.com/office/drawing/2014/main" id="{2D5B0CE7-61AF-4ABA-9B38-C7F902278249}"/>
              </a:ext>
            </a:extLst>
          </p:cNvPr>
          <p:cNvSpPr/>
          <p:nvPr/>
        </p:nvSpPr>
        <p:spPr>
          <a:xfrm>
            <a:off x="6044851" y="3751997"/>
            <a:ext cx="310445" cy="112915"/>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03446"/>
          </a:solidFill>
          <a:ln w="12700" cap="flat" cmpd="sng" algn="ctr">
            <a:solidFill>
              <a:srgbClr val="203446"/>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F2F2F2"/>
              </a:solidFill>
              <a:effectLst/>
              <a:uLnTx/>
              <a:uFillTx/>
              <a:latin typeface="Montserrat Medium"/>
              <a:ea typeface="+mn-ea"/>
              <a:cs typeface="+mn-cs"/>
            </a:endParaRPr>
          </a:p>
        </p:txBody>
      </p:sp>
      <p:cxnSp>
        <p:nvCxnSpPr>
          <p:cNvPr id="31" name="Straight Connector 42">
            <a:extLst>
              <a:ext uri="{FF2B5EF4-FFF2-40B4-BE49-F238E27FC236}">
                <a16:creationId xmlns:a16="http://schemas.microsoft.com/office/drawing/2014/main" id="{DE24FCE5-3C1F-AB6C-7144-94584E60A7E4}"/>
              </a:ext>
            </a:extLst>
          </p:cNvPr>
          <p:cNvCxnSpPr>
            <a:cxnSpLocks/>
          </p:cNvCxnSpPr>
          <p:nvPr/>
        </p:nvCxnSpPr>
        <p:spPr>
          <a:xfrm>
            <a:off x="445459" y="3499386"/>
            <a:ext cx="11196000" cy="0"/>
          </a:xfrm>
          <a:prstGeom prst="line">
            <a:avLst/>
          </a:prstGeom>
          <a:noFill/>
          <a:ln w="6350" cap="flat" cmpd="sng" algn="ctr">
            <a:solidFill>
              <a:sysClr val="window" lastClr="FFFFFF">
                <a:lumMod val="85000"/>
              </a:sysClr>
            </a:solidFill>
            <a:prstDash val="solid"/>
            <a:miter lim="800000"/>
          </a:ln>
          <a:effectLst/>
        </p:spPr>
      </p:cxnSp>
      <p:cxnSp>
        <p:nvCxnSpPr>
          <p:cNvPr id="32" name="Straight Connector 42">
            <a:extLst>
              <a:ext uri="{FF2B5EF4-FFF2-40B4-BE49-F238E27FC236}">
                <a16:creationId xmlns:a16="http://schemas.microsoft.com/office/drawing/2014/main" id="{CE877CBE-D44D-DC4B-A2EA-15A088ACE09B}"/>
              </a:ext>
            </a:extLst>
          </p:cNvPr>
          <p:cNvCxnSpPr>
            <a:cxnSpLocks/>
          </p:cNvCxnSpPr>
          <p:nvPr/>
        </p:nvCxnSpPr>
        <p:spPr>
          <a:xfrm>
            <a:off x="445459" y="4097177"/>
            <a:ext cx="11196000" cy="0"/>
          </a:xfrm>
          <a:prstGeom prst="line">
            <a:avLst/>
          </a:prstGeom>
          <a:noFill/>
          <a:ln w="6350" cap="flat" cmpd="sng" algn="ctr">
            <a:solidFill>
              <a:sysClr val="window" lastClr="FFFFFF">
                <a:lumMod val="85000"/>
              </a:sysClr>
            </a:solidFill>
            <a:prstDash val="solid"/>
            <a:miter lim="800000"/>
          </a:ln>
          <a:effectLst/>
        </p:spPr>
      </p:cxnSp>
      <p:cxnSp>
        <p:nvCxnSpPr>
          <p:cNvPr id="33" name="Straight Connector 42">
            <a:extLst>
              <a:ext uri="{FF2B5EF4-FFF2-40B4-BE49-F238E27FC236}">
                <a16:creationId xmlns:a16="http://schemas.microsoft.com/office/drawing/2014/main" id="{95FEA8E1-1268-E5FF-0143-CC8655F4B076}"/>
              </a:ext>
            </a:extLst>
          </p:cNvPr>
          <p:cNvCxnSpPr>
            <a:cxnSpLocks/>
          </p:cNvCxnSpPr>
          <p:nvPr/>
        </p:nvCxnSpPr>
        <p:spPr>
          <a:xfrm>
            <a:off x="445459" y="4746537"/>
            <a:ext cx="11196000" cy="0"/>
          </a:xfrm>
          <a:prstGeom prst="line">
            <a:avLst/>
          </a:prstGeom>
          <a:noFill/>
          <a:ln w="6350" cap="flat" cmpd="sng" algn="ctr">
            <a:solidFill>
              <a:sysClr val="window" lastClr="FFFFFF">
                <a:lumMod val="85000"/>
              </a:sysClr>
            </a:solidFill>
            <a:prstDash val="solid"/>
            <a:miter lim="800000"/>
          </a:ln>
          <a:effectLst/>
        </p:spPr>
      </p:cxnSp>
      <p:cxnSp>
        <p:nvCxnSpPr>
          <p:cNvPr id="34" name="Straight Connector 42">
            <a:extLst>
              <a:ext uri="{FF2B5EF4-FFF2-40B4-BE49-F238E27FC236}">
                <a16:creationId xmlns:a16="http://schemas.microsoft.com/office/drawing/2014/main" id="{41D16056-3F03-F451-3408-523A92152B2C}"/>
              </a:ext>
            </a:extLst>
          </p:cNvPr>
          <p:cNvCxnSpPr>
            <a:cxnSpLocks/>
          </p:cNvCxnSpPr>
          <p:nvPr/>
        </p:nvCxnSpPr>
        <p:spPr>
          <a:xfrm>
            <a:off x="445459" y="5293096"/>
            <a:ext cx="11196000" cy="0"/>
          </a:xfrm>
          <a:prstGeom prst="line">
            <a:avLst/>
          </a:prstGeom>
          <a:noFill/>
          <a:ln w="6350" cap="flat" cmpd="sng" algn="ctr">
            <a:solidFill>
              <a:sysClr val="window" lastClr="FFFFFF">
                <a:lumMod val="85000"/>
              </a:sysClr>
            </a:solidFill>
            <a:prstDash val="solid"/>
            <a:miter lim="800000"/>
          </a:ln>
          <a:effectLst/>
        </p:spPr>
      </p:cxnSp>
      <p:pic>
        <p:nvPicPr>
          <p:cNvPr id="5" name="Gráfico 4" descr="Marca de insignia1 con relleno sólido">
            <a:extLst>
              <a:ext uri="{FF2B5EF4-FFF2-40B4-BE49-F238E27FC236}">
                <a16:creationId xmlns:a16="http://schemas.microsoft.com/office/drawing/2014/main" id="{ECCEFF19-A577-CE44-69AA-A43CE32989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10" name="Título 1">
            <a:extLst>
              <a:ext uri="{FF2B5EF4-FFF2-40B4-BE49-F238E27FC236}">
                <a16:creationId xmlns:a16="http://schemas.microsoft.com/office/drawing/2014/main" id="{F8DC5E9D-812C-2B1F-83E4-04ABEDF3AF85}"/>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15" name="Gráfico 14" descr="Marca de insignia1 con relleno sólido">
            <a:extLst>
              <a:ext uri="{FF2B5EF4-FFF2-40B4-BE49-F238E27FC236}">
                <a16:creationId xmlns:a16="http://schemas.microsoft.com/office/drawing/2014/main" id="{73CDF06D-A83E-215E-A0C0-1F984CE62E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2532109"/>
            <a:ext cx="432000" cy="432000"/>
          </a:xfrm>
          <a:prstGeom prst="rect">
            <a:avLst/>
          </a:prstGeom>
        </p:spPr>
      </p:pic>
      <p:pic>
        <p:nvPicPr>
          <p:cNvPr id="16" name="Gráfico 15" descr="Marca de insignia1 con relleno sólido">
            <a:extLst>
              <a:ext uri="{FF2B5EF4-FFF2-40B4-BE49-F238E27FC236}">
                <a16:creationId xmlns:a16="http://schemas.microsoft.com/office/drawing/2014/main" id="{D4220016-0D9A-EC84-4D5C-4F9ACF355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3013678"/>
            <a:ext cx="432000" cy="432000"/>
          </a:xfrm>
          <a:prstGeom prst="rect">
            <a:avLst/>
          </a:prstGeom>
        </p:spPr>
      </p:pic>
      <p:pic>
        <p:nvPicPr>
          <p:cNvPr id="17" name="Gráfico 16" descr="Marca de insignia1 con relleno sólido">
            <a:extLst>
              <a:ext uri="{FF2B5EF4-FFF2-40B4-BE49-F238E27FC236}">
                <a16:creationId xmlns:a16="http://schemas.microsoft.com/office/drawing/2014/main" id="{42020EB2-CE5C-F74A-0983-54CD51034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3597797"/>
            <a:ext cx="432000" cy="432000"/>
          </a:xfrm>
          <a:prstGeom prst="rect">
            <a:avLst/>
          </a:prstGeom>
        </p:spPr>
      </p:pic>
      <p:pic>
        <p:nvPicPr>
          <p:cNvPr id="18" name="Gráfico 17" descr="Marca de insignia1 con relleno sólido">
            <a:extLst>
              <a:ext uri="{FF2B5EF4-FFF2-40B4-BE49-F238E27FC236}">
                <a16:creationId xmlns:a16="http://schemas.microsoft.com/office/drawing/2014/main" id="{2F964054-FE95-AC25-3EED-45016DEDDA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4195587"/>
            <a:ext cx="432000" cy="432000"/>
          </a:xfrm>
          <a:prstGeom prst="rect">
            <a:avLst/>
          </a:prstGeom>
        </p:spPr>
      </p:pic>
      <p:pic>
        <p:nvPicPr>
          <p:cNvPr id="19" name="Gráfico 18" descr="Marca de insignia1 con relleno sólido">
            <a:extLst>
              <a:ext uri="{FF2B5EF4-FFF2-40B4-BE49-F238E27FC236}">
                <a16:creationId xmlns:a16="http://schemas.microsoft.com/office/drawing/2014/main" id="{1CB77291-F51F-6F46-1052-178AF58C59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4805682"/>
            <a:ext cx="432000" cy="432000"/>
          </a:xfrm>
          <a:prstGeom prst="rect">
            <a:avLst/>
          </a:prstGeom>
        </p:spPr>
      </p:pic>
      <p:pic>
        <p:nvPicPr>
          <p:cNvPr id="20" name="Gráfico 19" descr="Marca de insignia1 con relleno sólido">
            <a:extLst>
              <a:ext uri="{FF2B5EF4-FFF2-40B4-BE49-F238E27FC236}">
                <a16:creationId xmlns:a16="http://schemas.microsoft.com/office/drawing/2014/main" id="{ED077B26-9679-2B20-61B3-BEFD97924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0129" y="5376174"/>
            <a:ext cx="432000" cy="432000"/>
          </a:xfrm>
          <a:prstGeom prst="rect">
            <a:avLst/>
          </a:prstGeom>
        </p:spPr>
      </p:pic>
    </p:spTree>
    <p:extLst>
      <p:ext uri="{BB962C8B-B14F-4D97-AF65-F5344CB8AC3E}">
        <p14:creationId xmlns:p14="http://schemas.microsoft.com/office/powerpoint/2010/main" val="75972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464C4-AEDC-FBE8-88B3-02EFFA2785CE}"/>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2BEC5B98-6A23-E493-294D-28F3D47410E7}"/>
              </a:ext>
            </a:extLst>
          </p:cNvPr>
          <p:cNvSpPr txBox="1">
            <a:spLocks/>
          </p:cNvSpPr>
          <p:nvPr/>
        </p:nvSpPr>
        <p:spPr>
          <a:xfrm>
            <a:off x="6551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4" name="CuadroTexto 3">
            <a:extLst>
              <a:ext uri="{FF2B5EF4-FFF2-40B4-BE49-F238E27FC236}">
                <a16:creationId xmlns:a16="http://schemas.microsoft.com/office/drawing/2014/main" id="{00154014-79E8-978B-F19B-2585B509B4B7}"/>
              </a:ext>
            </a:extLst>
          </p:cNvPr>
          <p:cNvSpPr txBox="1"/>
          <p:nvPr/>
        </p:nvSpPr>
        <p:spPr>
          <a:xfrm>
            <a:off x="676914" y="697272"/>
            <a:ext cx="109562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Estrategia de Tecnología y Continuidad del negocio - Continuidad del Negocio</a:t>
            </a:r>
          </a:p>
        </p:txBody>
      </p:sp>
      <p:sp>
        <p:nvSpPr>
          <p:cNvPr id="7" name="Rectangle 3">
            <a:extLst>
              <a:ext uri="{FF2B5EF4-FFF2-40B4-BE49-F238E27FC236}">
                <a16:creationId xmlns:a16="http://schemas.microsoft.com/office/drawing/2014/main" id="{F2E683A8-D59E-2E1C-5B89-49075015B60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Google Shape;1073;p34">
            <a:extLst>
              <a:ext uri="{FF2B5EF4-FFF2-40B4-BE49-F238E27FC236}">
                <a16:creationId xmlns:a16="http://schemas.microsoft.com/office/drawing/2014/main" id="{7AB62662-17BC-7784-8611-2A3BAEBEEE52}"/>
              </a:ext>
            </a:extLst>
          </p:cNvPr>
          <p:cNvSpPr/>
          <p:nvPr/>
        </p:nvSpPr>
        <p:spPr>
          <a:xfrm rot="10800000" flipH="1">
            <a:off x="4306765" y="1977506"/>
            <a:ext cx="3342524" cy="418322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6" name="Google Shape;1062;p34">
            <a:extLst>
              <a:ext uri="{FF2B5EF4-FFF2-40B4-BE49-F238E27FC236}">
                <a16:creationId xmlns:a16="http://schemas.microsoft.com/office/drawing/2014/main" id="{E00B68AB-D228-1086-6090-C0AF01EF28E8}"/>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8" name="Google Shape;1063;p34">
            <a:extLst>
              <a:ext uri="{FF2B5EF4-FFF2-40B4-BE49-F238E27FC236}">
                <a16:creationId xmlns:a16="http://schemas.microsoft.com/office/drawing/2014/main" id="{FC7C967D-4B3D-A2BD-EFA8-510B90A66004}"/>
              </a:ext>
            </a:extLst>
          </p:cNvPr>
          <p:cNvSpPr/>
          <p:nvPr/>
        </p:nvSpPr>
        <p:spPr>
          <a:xfrm>
            <a:off x="787196" y="1182952"/>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 name="Google Shape;1064;p34">
            <a:extLst>
              <a:ext uri="{FF2B5EF4-FFF2-40B4-BE49-F238E27FC236}">
                <a16:creationId xmlns:a16="http://schemas.microsoft.com/office/drawing/2014/main" id="{B55ACE2A-66E3-0D13-F8A5-85323BFFCA1E}"/>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0" name="Google Shape;1065;p34">
            <a:extLst>
              <a:ext uri="{FF2B5EF4-FFF2-40B4-BE49-F238E27FC236}">
                <a16:creationId xmlns:a16="http://schemas.microsoft.com/office/drawing/2014/main" id="{3DD86EF2-CB1D-84B2-86AA-42BC2FDAD06C}"/>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1" name="Google Shape;1069;p34">
            <a:extLst>
              <a:ext uri="{FF2B5EF4-FFF2-40B4-BE49-F238E27FC236}">
                <a16:creationId xmlns:a16="http://schemas.microsoft.com/office/drawing/2014/main" id="{E415B8BD-4E7B-869C-8453-38986F27965D}"/>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2" name="CuadroTexto 11">
            <a:extLst>
              <a:ext uri="{FF2B5EF4-FFF2-40B4-BE49-F238E27FC236}">
                <a16:creationId xmlns:a16="http://schemas.microsoft.com/office/drawing/2014/main" id="{E98ACAC9-9D80-09F6-5825-0399F5DA1E54}"/>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4" name="Diagrama de flujo: entrada manual 167">
            <a:extLst>
              <a:ext uri="{FF2B5EF4-FFF2-40B4-BE49-F238E27FC236}">
                <a16:creationId xmlns:a16="http://schemas.microsoft.com/office/drawing/2014/main" id="{C9079DBC-A2E2-5937-C5B4-9185A49A95A2}"/>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0" name="Diagrama de flujo: entrada manual 167">
            <a:extLst>
              <a:ext uri="{FF2B5EF4-FFF2-40B4-BE49-F238E27FC236}">
                <a16:creationId xmlns:a16="http://schemas.microsoft.com/office/drawing/2014/main" id="{AF8D422A-6E1B-58FA-53A0-C3209C5713EC}"/>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1" name="Google Shape;1062;p34">
            <a:extLst>
              <a:ext uri="{FF2B5EF4-FFF2-40B4-BE49-F238E27FC236}">
                <a16:creationId xmlns:a16="http://schemas.microsoft.com/office/drawing/2014/main" id="{763D6DB0-6647-F9CC-8D09-6B19EF743B82}"/>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2" name="Google Shape;1063;p34">
            <a:extLst>
              <a:ext uri="{FF2B5EF4-FFF2-40B4-BE49-F238E27FC236}">
                <a16:creationId xmlns:a16="http://schemas.microsoft.com/office/drawing/2014/main" id="{35BC6CE7-84D9-9D31-051B-E88684986FED}"/>
              </a:ext>
            </a:extLst>
          </p:cNvPr>
          <p:cNvSpPr/>
          <p:nvPr/>
        </p:nvSpPr>
        <p:spPr>
          <a:xfrm>
            <a:off x="7843787"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3" name="Google Shape;1064;p34">
            <a:extLst>
              <a:ext uri="{FF2B5EF4-FFF2-40B4-BE49-F238E27FC236}">
                <a16:creationId xmlns:a16="http://schemas.microsoft.com/office/drawing/2014/main" id="{649685AF-F114-04AF-5ADB-B645A912330F}"/>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4" name="Google Shape;1065;p34">
            <a:extLst>
              <a:ext uri="{FF2B5EF4-FFF2-40B4-BE49-F238E27FC236}">
                <a16:creationId xmlns:a16="http://schemas.microsoft.com/office/drawing/2014/main" id="{F9E0C1A7-3871-A3D0-82EE-0801582133A1}"/>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35" name="Google Shape;1096;p34">
            <a:extLst>
              <a:ext uri="{FF2B5EF4-FFF2-40B4-BE49-F238E27FC236}">
                <a16:creationId xmlns:a16="http://schemas.microsoft.com/office/drawing/2014/main" id="{0D1B830F-52DB-0DE3-BE97-B505796C930C}"/>
              </a:ext>
            </a:extLst>
          </p:cNvPr>
          <p:cNvGrpSpPr/>
          <p:nvPr/>
        </p:nvGrpSpPr>
        <p:grpSpPr>
          <a:xfrm>
            <a:off x="8125810" y="1359768"/>
            <a:ext cx="573745" cy="549007"/>
            <a:chOff x="4076700" y="3848100"/>
            <a:chExt cx="2098675" cy="2008188"/>
          </a:xfrm>
        </p:grpSpPr>
        <p:sp>
          <p:nvSpPr>
            <p:cNvPr id="36" name="Google Shape;1097;p34">
              <a:extLst>
                <a:ext uri="{FF2B5EF4-FFF2-40B4-BE49-F238E27FC236}">
                  <a16:creationId xmlns:a16="http://schemas.microsoft.com/office/drawing/2014/main" id="{A882B93B-58BB-285B-D683-9F0A37DB911A}"/>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7" name="Google Shape;1098;p34">
              <a:extLst>
                <a:ext uri="{FF2B5EF4-FFF2-40B4-BE49-F238E27FC236}">
                  <a16:creationId xmlns:a16="http://schemas.microsoft.com/office/drawing/2014/main" id="{916F5823-5E95-98C4-D482-CB2C61AE583B}"/>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8" name="Google Shape;1099;p34">
              <a:extLst>
                <a:ext uri="{FF2B5EF4-FFF2-40B4-BE49-F238E27FC236}">
                  <a16:creationId xmlns:a16="http://schemas.microsoft.com/office/drawing/2014/main" id="{132C2608-D1A2-72AD-568F-0A4017E943F5}"/>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39" name="Google Shape;1100;p34">
              <a:extLst>
                <a:ext uri="{FF2B5EF4-FFF2-40B4-BE49-F238E27FC236}">
                  <a16:creationId xmlns:a16="http://schemas.microsoft.com/office/drawing/2014/main" id="{0AC71F9C-2AB1-58C2-238B-E9D5256EB973}"/>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0" name="Google Shape;1101;p34">
              <a:extLst>
                <a:ext uri="{FF2B5EF4-FFF2-40B4-BE49-F238E27FC236}">
                  <a16:creationId xmlns:a16="http://schemas.microsoft.com/office/drawing/2014/main" id="{FA1CE62C-B087-BC18-F6AF-E730F34F4A3C}"/>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1" name="Google Shape;1102;p34">
              <a:extLst>
                <a:ext uri="{FF2B5EF4-FFF2-40B4-BE49-F238E27FC236}">
                  <a16:creationId xmlns:a16="http://schemas.microsoft.com/office/drawing/2014/main" id="{A98C33F1-6281-D702-D7B0-4C94189E5338}"/>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2" name="Google Shape;1103;p34">
              <a:extLst>
                <a:ext uri="{FF2B5EF4-FFF2-40B4-BE49-F238E27FC236}">
                  <a16:creationId xmlns:a16="http://schemas.microsoft.com/office/drawing/2014/main" id="{188EE777-34A8-E6D4-3357-8F8FEFB223E3}"/>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3" name="Google Shape;1104;p34">
              <a:extLst>
                <a:ext uri="{FF2B5EF4-FFF2-40B4-BE49-F238E27FC236}">
                  <a16:creationId xmlns:a16="http://schemas.microsoft.com/office/drawing/2014/main" id="{9DF0BE00-9FDF-FC03-EFE7-B49BE9EB88AA}"/>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44" name="Google Shape;1120;p34">
            <a:extLst>
              <a:ext uri="{FF2B5EF4-FFF2-40B4-BE49-F238E27FC236}">
                <a16:creationId xmlns:a16="http://schemas.microsoft.com/office/drawing/2014/main" id="{94E121D6-4355-22F2-C578-DE9E8727F175}"/>
              </a:ext>
            </a:extLst>
          </p:cNvPr>
          <p:cNvSpPr txBox="1"/>
          <p:nvPr/>
        </p:nvSpPr>
        <p:spPr>
          <a:xfrm>
            <a:off x="9710751" y="3982881"/>
            <a:ext cx="733200" cy="3387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rPr>
              <a:t>Título</a:t>
            </a:r>
            <a:endParaRPr kumimoji="0"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endParaRPr>
          </a:p>
        </p:txBody>
      </p:sp>
      <p:sp>
        <p:nvSpPr>
          <p:cNvPr id="45" name="CuadroTexto 44">
            <a:extLst>
              <a:ext uri="{FF2B5EF4-FFF2-40B4-BE49-F238E27FC236}">
                <a16:creationId xmlns:a16="http://schemas.microsoft.com/office/drawing/2014/main" id="{3DC75BBF-0937-1DB8-3B0A-9258E40F3E41}"/>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7" name="CuadroTexto 46">
            <a:extLst>
              <a:ext uri="{FF2B5EF4-FFF2-40B4-BE49-F238E27FC236}">
                <a16:creationId xmlns:a16="http://schemas.microsoft.com/office/drawing/2014/main" id="{57E76BC8-438E-CDC3-3FDE-9AA7F4923FD5}"/>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49" name="Freeform 70">
            <a:extLst>
              <a:ext uri="{FF2B5EF4-FFF2-40B4-BE49-F238E27FC236}">
                <a16:creationId xmlns:a16="http://schemas.microsoft.com/office/drawing/2014/main" id="{AB63D83E-B2B4-611F-C3A0-4A10BBD78292}"/>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0" name="Freeform 51">
            <a:extLst>
              <a:ext uri="{FF2B5EF4-FFF2-40B4-BE49-F238E27FC236}">
                <a16:creationId xmlns:a16="http://schemas.microsoft.com/office/drawing/2014/main" id="{EBE4DAD4-C735-D15D-C138-9A419BF6D707}"/>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 name="CuadroTexto 1">
            <a:extLst>
              <a:ext uri="{FF2B5EF4-FFF2-40B4-BE49-F238E27FC236}">
                <a16:creationId xmlns:a16="http://schemas.microsoft.com/office/drawing/2014/main" id="{BCA90BC4-0046-F92B-E117-40BE8491BD51}"/>
              </a:ext>
            </a:extLst>
          </p:cNvPr>
          <p:cNvSpPr txBox="1"/>
          <p:nvPr/>
        </p:nvSpPr>
        <p:spPr>
          <a:xfrm>
            <a:off x="874038" y="3493388"/>
            <a:ext cx="3089867" cy="738664"/>
          </a:xfrm>
          <a:prstGeom prst="rect">
            <a:avLst/>
          </a:prstGeom>
          <a:noFill/>
        </p:spPr>
        <p:txBody>
          <a:bodyPr wrap="square" lIns="0" tIns="0" rIns="0" bIns="0" rtlCol="0" anchor="ctr">
            <a:spAutoFit/>
          </a:body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 Aprobación del </a:t>
            </a:r>
            <a:r>
              <a:rPr kumimoji="0" lang="es-MX" sz="1200" b="1" i="0" u="none" strike="noStrike" kern="0" cap="none" spc="0" normalizeH="0" baseline="0" noProof="0">
                <a:ln>
                  <a:noFill/>
                </a:ln>
                <a:solidFill>
                  <a:prstClr val="black"/>
                </a:solidFill>
                <a:effectLst/>
                <a:uLnTx/>
                <a:uFillTx/>
                <a:latin typeface="Montserrat Medium"/>
                <a:ea typeface="+mn-ea"/>
                <a:cs typeface="+mn-cs"/>
              </a:rPr>
              <a:t>Análisis del Impacto al Negocio (BIA) del proceso de Seguro de Depósitos y de Administración de la Reserva</a:t>
            </a:r>
            <a:r>
              <a:rPr kumimoji="0" lang="es-MX" sz="1200" b="0" i="0" u="none" strike="noStrike" kern="0" cap="none" spc="0" normalizeH="0" baseline="0" noProof="0">
                <a:ln>
                  <a:noFill/>
                </a:ln>
                <a:solidFill>
                  <a:prstClr val="black"/>
                </a:solidFill>
                <a:effectLst/>
                <a:uLnTx/>
                <a:uFillTx/>
                <a:latin typeface="Montserrat Medium"/>
                <a:ea typeface="+mn-ea"/>
                <a:cs typeface="+mn-cs"/>
              </a:rPr>
              <a:t>.</a:t>
            </a:r>
          </a:p>
        </p:txBody>
      </p:sp>
      <p:sp>
        <p:nvSpPr>
          <p:cNvPr id="15" name="CuadroTexto 14">
            <a:extLst>
              <a:ext uri="{FF2B5EF4-FFF2-40B4-BE49-F238E27FC236}">
                <a16:creationId xmlns:a16="http://schemas.microsoft.com/office/drawing/2014/main" id="{24220BF3-3D93-89E9-A145-45A674B353C2}"/>
              </a:ext>
            </a:extLst>
          </p:cNvPr>
          <p:cNvSpPr txBox="1"/>
          <p:nvPr/>
        </p:nvSpPr>
        <p:spPr>
          <a:xfrm>
            <a:off x="874039" y="2648098"/>
            <a:ext cx="3089867" cy="738664"/>
          </a:xfrm>
          <a:prstGeom prst="rect">
            <a:avLst/>
          </a:prstGeom>
          <a:noFill/>
        </p:spPr>
        <p:txBody>
          <a:bodyPr wrap="square" lIns="0" tIns="0" rIns="0" bIns="0" rtlCol="0" anchor="ctr">
            <a:spAutoFit/>
          </a:body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 Identificación de </a:t>
            </a:r>
            <a:r>
              <a:rPr kumimoji="0" lang="es-MX" sz="1200" b="1" i="0" u="none" strike="noStrike" kern="0" cap="none" spc="0" normalizeH="0" baseline="0" noProof="0">
                <a:ln>
                  <a:noFill/>
                </a:ln>
                <a:solidFill>
                  <a:prstClr val="black"/>
                </a:solidFill>
                <a:effectLst/>
                <a:uLnTx/>
                <a:uFillTx/>
                <a:latin typeface="Montserrat Medium"/>
                <a:ea typeface="+mn-ea"/>
                <a:cs typeface="+mn-cs"/>
              </a:rPr>
              <a:t>estrategias de continuidad para el proceso de Seguro de Depósitos y Administración de la Reserva</a:t>
            </a:r>
            <a:r>
              <a:rPr kumimoji="0" lang="es-MX" sz="1200" b="0" i="0" u="none" strike="noStrike" kern="0" cap="none" spc="0" normalizeH="0" baseline="0" noProof="0">
                <a:ln>
                  <a:noFill/>
                </a:ln>
                <a:solidFill>
                  <a:prstClr val="black"/>
                </a:solidFill>
                <a:effectLst/>
                <a:uLnTx/>
                <a:uFillTx/>
                <a:latin typeface="Montserrat Medium"/>
                <a:ea typeface="+mn-ea"/>
                <a:cs typeface="+mn-cs"/>
              </a:rPr>
              <a:t>.</a:t>
            </a:r>
          </a:p>
        </p:txBody>
      </p:sp>
      <p:sp>
        <p:nvSpPr>
          <p:cNvPr id="16" name="CuadroTexto 15">
            <a:extLst>
              <a:ext uri="{FF2B5EF4-FFF2-40B4-BE49-F238E27FC236}">
                <a16:creationId xmlns:a16="http://schemas.microsoft.com/office/drawing/2014/main" id="{8A0543A6-8A9D-502A-6446-BB2B161C5E1E}"/>
              </a:ext>
            </a:extLst>
          </p:cNvPr>
          <p:cNvSpPr txBox="1"/>
          <p:nvPr/>
        </p:nvSpPr>
        <p:spPr>
          <a:xfrm>
            <a:off x="906386" y="4343571"/>
            <a:ext cx="3089867" cy="1661993"/>
          </a:xfrm>
          <a:prstGeom prst="rect">
            <a:avLst/>
          </a:prstGeom>
          <a:noFill/>
        </p:spPr>
        <p:txBody>
          <a:bodyPr wrap="square" lIns="0" tIns="0" rIns="0" bIns="0" rtlCol="0" anchor="ctr">
            <a:spAutoFit/>
          </a:bodyPr>
          <a:lstStyle>
            <a:defPPr>
              <a:defRPr lang="es-CO"/>
            </a:defPPr>
            <a:lvl1pPr marL="173038" marR="0" lvl="0" indent="0" algn="just" defTabSz="898525" fontAlgn="auto">
              <a:lnSpc>
                <a:spcPct val="100000"/>
              </a:lnSpc>
              <a:spcBef>
                <a:spcPts val="0"/>
              </a:spcBef>
              <a:spcAft>
                <a:spcPts val="0"/>
              </a:spcAft>
              <a:buClrTx/>
              <a:buSzTx/>
              <a:buFontTx/>
              <a:buNone/>
              <a:tabLst/>
              <a:defRPr kumimoji="0" sz="1300" b="0" i="0" u="none" strike="noStrike" kern="0" cap="none" spc="0" normalizeH="0" baseline="0">
                <a:ln>
                  <a:noFill/>
                </a:ln>
                <a:solidFill>
                  <a:prstClr val="black"/>
                </a:solidFill>
                <a:effectLst/>
                <a:uLnTx/>
                <a:uFillTx/>
                <a:latin typeface="Montserrat Medium"/>
              </a:defRPr>
            </a:lvl1p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 Aseguramiento del </a:t>
            </a:r>
            <a:r>
              <a:rPr kumimoji="0" lang="es-MX" sz="1200" b="1" i="0" u="none" strike="noStrike" kern="0" cap="none" spc="0" normalizeH="0" baseline="0" noProof="0">
                <a:ln>
                  <a:noFill/>
                </a:ln>
                <a:solidFill>
                  <a:prstClr val="black"/>
                </a:solidFill>
                <a:effectLst/>
                <a:uLnTx/>
                <a:uFillTx/>
                <a:latin typeface="Montserrat Medium"/>
                <a:ea typeface="+mn-ea"/>
                <a:cs typeface="+mn-cs"/>
              </a:rPr>
              <a:t>funcionamiento de los canales de comunicación dedicados del Banco de la República y DECEVAL desde el Centro Alterno de Procesamiento de Datos - CAPD </a:t>
            </a:r>
            <a:r>
              <a:rPr kumimoji="0" lang="es-MX" sz="1200" b="0" i="0" u="none" strike="noStrike" kern="0" cap="none" spc="0" normalizeH="0" baseline="0" noProof="0">
                <a:ln>
                  <a:noFill/>
                </a:ln>
                <a:solidFill>
                  <a:prstClr val="black"/>
                </a:solidFill>
                <a:effectLst/>
                <a:uLnTx/>
                <a:uFillTx/>
                <a:latin typeface="Montserrat Medium"/>
                <a:ea typeface="+mn-ea"/>
                <a:cs typeface="+mn-cs"/>
              </a:rPr>
              <a:t>para el proceso de Administración de la Reserva, garantizando la disponibilidad de la infraestructura tecnológica. </a:t>
            </a:r>
          </a:p>
        </p:txBody>
      </p:sp>
      <p:sp>
        <p:nvSpPr>
          <p:cNvPr id="18" name="CuadroTexto 17">
            <a:extLst>
              <a:ext uri="{FF2B5EF4-FFF2-40B4-BE49-F238E27FC236}">
                <a16:creationId xmlns:a16="http://schemas.microsoft.com/office/drawing/2014/main" id="{E2C2F392-4D88-14D8-B5A7-D4872C35CCC1}"/>
              </a:ext>
            </a:extLst>
          </p:cNvPr>
          <p:cNvSpPr txBox="1"/>
          <p:nvPr/>
        </p:nvSpPr>
        <p:spPr>
          <a:xfrm>
            <a:off x="4502823" y="2588688"/>
            <a:ext cx="2918511" cy="3508653"/>
          </a:xfrm>
          <a:prstGeom prst="rect">
            <a:avLst/>
          </a:prstGeom>
          <a:noFill/>
        </p:spPr>
        <p:txBody>
          <a:bodyPr wrap="square" lIns="0" tIns="0" rIns="0" bIns="0" rtlCol="0">
            <a:spAutoFit/>
          </a:bodyPr>
          <a:lstStyle>
            <a:defPPr>
              <a:defRPr lang="es-CO"/>
            </a:defPPr>
            <a:lvl1pPr marL="173038" marR="0" lvl="0" indent="0" algn="just" defTabSz="898525" fontAlgn="auto">
              <a:lnSpc>
                <a:spcPct val="100000"/>
              </a:lnSpc>
              <a:spcBef>
                <a:spcPts val="0"/>
              </a:spcBef>
              <a:spcAft>
                <a:spcPts val="0"/>
              </a:spcAft>
              <a:buClrTx/>
              <a:buSzTx/>
              <a:buFontTx/>
              <a:buNone/>
              <a:tabLst/>
              <a:defRPr kumimoji="0" sz="1300" b="0" i="0" u="none" strike="noStrike" kern="0" cap="none" spc="0" normalizeH="0" baseline="0">
                <a:ln>
                  <a:noFill/>
                </a:ln>
                <a:solidFill>
                  <a:prstClr val="black"/>
                </a:solidFill>
                <a:effectLst/>
                <a:uLnTx/>
                <a:uFillTx/>
                <a:latin typeface="Montserrat Medium"/>
              </a:defRPr>
            </a:lvl1p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El proyecto permitió </a:t>
            </a:r>
            <a:r>
              <a:rPr kumimoji="0" lang="es-MX" sz="1200" b="1" i="0" u="none" strike="noStrike" kern="0" cap="none" spc="0" normalizeH="0" baseline="0" noProof="0">
                <a:ln>
                  <a:noFill/>
                </a:ln>
                <a:solidFill>
                  <a:prstClr val="black"/>
                </a:solidFill>
                <a:effectLst/>
                <a:uLnTx/>
                <a:uFillTx/>
                <a:latin typeface="Montserrat Medium"/>
                <a:ea typeface="+mn-ea"/>
                <a:cs typeface="+mn-cs"/>
              </a:rPr>
              <a:t>implementar los principales requisitos del Sistema de Gestión de Continuidad del Negocio conforme a ISO 22301</a:t>
            </a:r>
            <a:r>
              <a:rPr kumimoji="0" lang="es-MX" sz="1200" b="0" i="0" u="none" strike="noStrike" kern="0" cap="none" spc="0" normalizeH="0" baseline="0" noProof="0">
                <a:ln>
                  <a:noFill/>
                </a:ln>
                <a:solidFill>
                  <a:prstClr val="black"/>
                </a:solidFill>
                <a:effectLst/>
                <a:uLnTx/>
                <a:uFillTx/>
                <a:latin typeface="Montserrat Medium"/>
                <a:ea typeface="+mn-ea"/>
                <a:cs typeface="+mn-cs"/>
              </a:rPr>
              <a:t>, incluyendo la identificación de procesos críticos, la ejecución del BIA y la evaluación de riesgos, la definición de Tiempo Objetivo de Recuperación - RTO y Punto Objetivo de Recuperación - RPO, el desarrollo de planes y la ejecución de pruebas de continuidad para </a:t>
            </a:r>
            <a:r>
              <a:rPr kumimoji="0" lang="es-MX" sz="1200" b="1" i="0" u="none" strike="noStrike" kern="0" cap="none" spc="0" normalizeH="0" baseline="0" noProof="0">
                <a:ln>
                  <a:noFill/>
                </a:ln>
                <a:solidFill>
                  <a:prstClr val="black"/>
                </a:solidFill>
                <a:effectLst/>
                <a:uLnTx/>
                <a:uFillTx/>
                <a:latin typeface="Montserrat Medium"/>
                <a:ea typeface="+mn-ea"/>
                <a:cs typeface="+mn-cs"/>
              </a:rPr>
              <a:t>validar su efectividad, el cumplimiento de los tiempos de recuperación y la capacidad de respuesta ante interrupciones</a:t>
            </a:r>
            <a:r>
              <a:rPr kumimoji="0" lang="es-MX" sz="1200" b="0" i="0" u="none" strike="noStrike" kern="0" cap="none" spc="0" normalizeH="0" baseline="0" noProof="0">
                <a:ln>
                  <a:noFill/>
                </a:ln>
                <a:solidFill>
                  <a:prstClr val="black"/>
                </a:solidFill>
                <a:effectLst/>
                <a:uLnTx/>
                <a:uFillTx/>
                <a:latin typeface="Montserrat Medium"/>
                <a:ea typeface="+mn-ea"/>
                <a:cs typeface="+mn-cs"/>
              </a:rPr>
              <a:t>, </a:t>
            </a:r>
            <a:r>
              <a:rPr kumimoji="0" lang="es-MX" sz="1200" b="1" i="0" u="none" strike="noStrike" kern="0" cap="none" spc="0" normalizeH="0" baseline="0" noProof="0">
                <a:ln>
                  <a:noFill/>
                </a:ln>
                <a:solidFill>
                  <a:prstClr val="black"/>
                </a:solidFill>
                <a:effectLst/>
                <a:uLnTx/>
                <a:uFillTx/>
                <a:latin typeface="Montserrat Medium"/>
                <a:ea typeface="+mn-ea"/>
                <a:cs typeface="+mn-cs"/>
              </a:rPr>
              <a:t>fortaleciendo la resiliencia organizacional y la infraestructura tecnológica.</a:t>
            </a:r>
          </a:p>
        </p:txBody>
      </p:sp>
      <p:sp>
        <p:nvSpPr>
          <p:cNvPr id="13" name="CuadroTexto 12">
            <a:extLst>
              <a:ext uri="{FF2B5EF4-FFF2-40B4-BE49-F238E27FC236}">
                <a16:creationId xmlns:a16="http://schemas.microsoft.com/office/drawing/2014/main" id="{1765D773-6C00-F132-1956-688D2F623068}"/>
              </a:ext>
            </a:extLst>
          </p:cNvPr>
          <p:cNvSpPr txBox="1"/>
          <p:nvPr/>
        </p:nvSpPr>
        <p:spPr>
          <a:xfrm>
            <a:off x="7987004" y="2884292"/>
            <a:ext cx="3051110" cy="1846659"/>
          </a:xfrm>
          <a:prstGeom prst="rect">
            <a:avLst/>
          </a:prstGeom>
          <a:noFill/>
        </p:spPr>
        <p:txBody>
          <a:bodyPr wrap="square" lIns="0" tIns="0" rIns="0" bIns="0" rtlCol="0">
            <a:spAutoFit/>
          </a:bodyPr>
          <a:lstStyle>
            <a:defPPr>
              <a:defRPr lang="es-CO"/>
            </a:defPPr>
            <a:lvl1pPr marL="173038" marR="0" lvl="0" indent="0" algn="just" defTabSz="898525" fontAlgn="auto">
              <a:lnSpc>
                <a:spcPct val="100000"/>
              </a:lnSpc>
              <a:spcBef>
                <a:spcPts val="0"/>
              </a:spcBef>
              <a:spcAft>
                <a:spcPts val="0"/>
              </a:spcAft>
              <a:buClrTx/>
              <a:buSzTx/>
              <a:buFontTx/>
              <a:buNone/>
              <a:tabLst/>
              <a:defRPr kumimoji="0" sz="1300" b="0" i="0" u="none" strike="noStrike" kern="0" cap="none" spc="0" normalizeH="0" baseline="0">
                <a:ln>
                  <a:noFill/>
                </a:ln>
                <a:solidFill>
                  <a:prstClr val="black"/>
                </a:solidFill>
                <a:effectLst/>
                <a:uLnTx/>
                <a:uFillTx/>
                <a:latin typeface="Montserrat Medium"/>
              </a:defRPr>
            </a:lvl1p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a:ln>
                  <a:noFill/>
                </a:ln>
                <a:solidFill>
                  <a:prstClr val="black"/>
                </a:solidFill>
                <a:effectLst/>
                <a:uLnTx/>
                <a:uFillTx/>
                <a:latin typeface="Montserrat Medium"/>
                <a:ea typeface="+mn-ea"/>
                <a:cs typeface="+mn-cs"/>
              </a:rPr>
              <a:t>Para futuros proyectos se debe </a:t>
            </a:r>
            <a:r>
              <a:rPr kumimoji="0" lang="es-MX" sz="1200" b="1" i="0" u="none" strike="noStrike" kern="0" cap="none" spc="0" normalizeH="0" baseline="0" noProof="0">
                <a:ln>
                  <a:noFill/>
                </a:ln>
                <a:solidFill>
                  <a:prstClr val="black"/>
                </a:solidFill>
                <a:effectLst/>
                <a:uLnTx/>
                <a:uFillTx/>
                <a:latin typeface="Montserrat Medium"/>
                <a:ea typeface="+mn-ea"/>
                <a:cs typeface="+mn-cs"/>
              </a:rPr>
              <a:t>asegurar la participación temprana y activa de los grupos de interés. </a:t>
            </a:r>
            <a:r>
              <a:rPr kumimoji="0" lang="es-MX" sz="1200" b="0" i="0" u="none" strike="noStrike" kern="0" cap="none" spc="0" normalizeH="0" baseline="0" noProof="0">
                <a:ln>
                  <a:noFill/>
                </a:ln>
                <a:solidFill>
                  <a:prstClr val="black"/>
                </a:solidFill>
                <a:effectLst/>
                <a:uLnTx/>
                <a:uFillTx/>
                <a:latin typeface="Montserrat Medium"/>
                <a:ea typeface="+mn-ea"/>
                <a:cs typeface="+mn-cs"/>
              </a:rPr>
              <a:t>Aunque las estrategias de continuidad se formulen para un proceso en específico, su alcance transversal exige la </a:t>
            </a:r>
            <a:r>
              <a:rPr kumimoji="0" lang="es-MX" sz="1200" b="1" i="0" u="none" strike="noStrike" kern="0" cap="none" spc="0" normalizeH="0" baseline="0" noProof="0">
                <a:ln>
                  <a:noFill/>
                </a:ln>
                <a:solidFill>
                  <a:prstClr val="black"/>
                </a:solidFill>
                <a:effectLst/>
                <a:uLnTx/>
                <a:uFillTx/>
                <a:latin typeface="Montserrat Medium"/>
                <a:ea typeface="+mn-ea"/>
                <a:cs typeface="+mn-cs"/>
              </a:rPr>
              <a:t>articulación de diversas áreas para lograr una visión integral de respuesta ante eventos que impacten el negocio</a:t>
            </a:r>
            <a:r>
              <a:rPr kumimoji="0" lang="es-MX" sz="1200" b="0" i="0" u="none" strike="noStrike" kern="0" cap="none" spc="0" normalizeH="0" baseline="0" noProof="0">
                <a:ln>
                  <a:noFill/>
                </a:ln>
                <a:solidFill>
                  <a:prstClr val="black"/>
                </a:solidFill>
                <a:effectLst/>
                <a:uLnTx/>
                <a:uFillTx/>
                <a:latin typeface="Montserrat Medium"/>
                <a:ea typeface="+mn-ea"/>
                <a:cs typeface="+mn-cs"/>
              </a:rPr>
              <a:t>. </a:t>
            </a:r>
          </a:p>
        </p:txBody>
      </p:sp>
    </p:spTree>
    <p:extLst>
      <p:ext uri="{BB962C8B-B14F-4D97-AF65-F5344CB8AC3E}">
        <p14:creationId xmlns:p14="http://schemas.microsoft.com/office/powerpoint/2010/main" val="281301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6EFF7E-6532-400E-1F38-57BDD82E3D99}"/>
              </a:ext>
            </a:extLst>
          </p:cNvPr>
          <p:cNvSpPr>
            <a:spLocks noGrp="1"/>
          </p:cNvSpPr>
          <p:nvPr>
            <p:ph type="title"/>
          </p:nvPr>
        </p:nvSpPr>
        <p:spPr>
          <a:xfrm>
            <a:off x="4805680" y="2786887"/>
            <a:ext cx="6342088" cy="1284225"/>
          </a:xfrm>
        </p:spPr>
        <p:txBody>
          <a:bodyPr>
            <a:normAutofit fontScale="9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MX" sz="5400" b="1" i="0" u="none" strike="noStrike" kern="1200" cap="none" spc="0" normalizeH="0" baseline="0" noProof="0">
                <a:ln>
                  <a:noFill/>
                </a:ln>
                <a:solidFill>
                  <a:srgbClr val="FFFFFF"/>
                </a:solidFill>
                <a:effectLst>
                  <a:outerShdw dist="38096" dir="2700000">
                    <a:srgbClr val="000000"/>
                  </a:outerShdw>
                </a:effectLst>
                <a:uLnTx/>
                <a:uFillTx/>
                <a:latin typeface="Montserrat Bold" panose="00000800000000000000" pitchFamily="2" charset="0"/>
              </a:rPr>
              <a:t>3. Indicadores estratégicos</a:t>
            </a:r>
          </a:p>
        </p:txBody>
      </p:sp>
      <p:pic>
        <p:nvPicPr>
          <p:cNvPr id="3" name="Marcador de posición de imagen 2" descr="Imagen de la pantalla de un video juego&#10;&#10;El contenido generado por IA puede ser incorrecto.">
            <a:extLst>
              <a:ext uri="{FF2B5EF4-FFF2-40B4-BE49-F238E27FC236}">
                <a16:creationId xmlns:a16="http://schemas.microsoft.com/office/drawing/2014/main" id="{74C5FAE3-67B1-D84E-C213-011E4F8A54A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11596"/>
          <a:stretch/>
        </p:blipFill>
        <p:spPr>
          <a:xfrm>
            <a:off x="-1038967" y="474191"/>
            <a:ext cx="5125931" cy="5069359"/>
          </a:xfrm>
        </p:spPr>
      </p:pic>
    </p:spTree>
    <p:extLst>
      <p:ext uri="{BB962C8B-B14F-4D97-AF65-F5344CB8AC3E}">
        <p14:creationId xmlns:p14="http://schemas.microsoft.com/office/powerpoint/2010/main" val="114776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676BD97-2740-ECBC-58DC-1566983B1912}"/>
              </a:ext>
            </a:extLst>
          </p:cNvPr>
          <p:cNvGrpSpPr/>
          <p:nvPr/>
        </p:nvGrpSpPr>
        <p:grpSpPr>
          <a:xfrm>
            <a:off x="10150731" y="2424035"/>
            <a:ext cx="2438848" cy="756562"/>
            <a:chOff x="10095792" y="1401135"/>
            <a:chExt cx="2438848" cy="756562"/>
          </a:xfrm>
        </p:grpSpPr>
        <p:graphicFrame>
          <p:nvGraphicFramePr>
            <p:cNvPr id="5" name="Chart 9">
              <a:extLst>
                <a:ext uri="{FF2B5EF4-FFF2-40B4-BE49-F238E27FC236}">
                  <a16:creationId xmlns:a16="http://schemas.microsoft.com/office/drawing/2014/main" id="{5D91260A-23F3-771E-00A4-DC1DA5D97091}"/>
                </a:ext>
              </a:extLst>
            </p:cNvPr>
            <p:cNvGraphicFramePr/>
            <p:nvPr>
              <p:extLst>
                <p:ext uri="{D42A27DB-BD31-4B8C-83A1-F6EECF244321}">
                  <p14:modId xmlns:p14="http://schemas.microsoft.com/office/powerpoint/2010/main" val="3952555204"/>
                </p:ext>
              </p:extLst>
            </p:nvPr>
          </p:nvGraphicFramePr>
          <p:xfrm>
            <a:off x="10095792" y="1401135"/>
            <a:ext cx="2438848" cy="756562"/>
          </p:xfrm>
          <a:graphic>
            <a:graphicData uri="http://schemas.openxmlformats.org/drawingml/2006/chart">
              <c:chart xmlns:c="http://schemas.openxmlformats.org/drawingml/2006/chart" xmlns:r="http://schemas.openxmlformats.org/officeDocument/2006/relationships" r:id="rId3"/>
            </a:graphicData>
          </a:graphic>
        </p:graphicFrame>
        <p:sp>
          <p:nvSpPr>
            <p:cNvPr id="6" name="Triángulo isósceles 5">
              <a:extLst>
                <a:ext uri="{FF2B5EF4-FFF2-40B4-BE49-F238E27FC236}">
                  <a16:creationId xmlns:a16="http://schemas.microsoft.com/office/drawing/2014/main" id="{5048381C-7039-0682-AA14-1BFA326E74A9}"/>
                </a:ext>
              </a:extLst>
            </p:cNvPr>
            <p:cNvSpPr/>
            <p:nvPr/>
          </p:nvSpPr>
          <p:spPr>
            <a:xfrm rot="10800000">
              <a:off x="10575259" y="1574327"/>
              <a:ext cx="154004" cy="73361"/>
            </a:xfrm>
            <a:prstGeom prst="triangl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Rectángulo: esquinas redondeadas 41">
            <a:extLst>
              <a:ext uri="{FF2B5EF4-FFF2-40B4-BE49-F238E27FC236}">
                <a16:creationId xmlns:a16="http://schemas.microsoft.com/office/drawing/2014/main" id="{8BE29D8F-0F23-31F3-DAD5-771516E61BCB}"/>
              </a:ext>
            </a:extLst>
          </p:cNvPr>
          <p:cNvSpPr/>
          <p:nvPr/>
        </p:nvSpPr>
        <p:spPr>
          <a:xfrm rot="16200000">
            <a:off x="5030166" y="-819099"/>
            <a:ext cx="2280352"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8" name="Rectángulo: esquinas redondeadas 41">
            <a:extLst>
              <a:ext uri="{FF2B5EF4-FFF2-40B4-BE49-F238E27FC236}">
                <a16:creationId xmlns:a16="http://schemas.microsoft.com/office/drawing/2014/main" id="{388271B0-6344-22E5-6958-EDBB18B048E2}"/>
              </a:ext>
            </a:extLst>
          </p:cNvPr>
          <p:cNvSpPr/>
          <p:nvPr/>
        </p:nvSpPr>
        <p:spPr>
          <a:xfrm rot="16200000">
            <a:off x="5739139" y="-2571542"/>
            <a:ext cx="849263"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9" name="CuadroTexto 8">
            <a:extLst>
              <a:ext uri="{FF2B5EF4-FFF2-40B4-BE49-F238E27FC236}">
                <a16:creationId xmlns:a16="http://schemas.microsoft.com/office/drawing/2014/main" id="{DD027257-F3CA-2A2D-582A-AC95BDACE759}"/>
              </a:ext>
            </a:extLst>
          </p:cNvPr>
          <p:cNvSpPr txBox="1"/>
          <p:nvPr/>
        </p:nvSpPr>
        <p:spPr>
          <a:xfrm>
            <a:off x="861435" y="2695502"/>
            <a:ext cx="3858643" cy="577081"/>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Avance del proyecto de Fortalecimiento de la estrategia de inversión y disposición de la reserva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s-MX" sz="105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10" name="CuadroTexto 9">
            <a:extLst>
              <a:ext uri="{FF2B5EF4-FFF2-40B4-BE49-F238E27FC236}">
                <a16:creationId xmlns:a16="http://schemas.microsoft.com/office/drawing/2014/main" id="{0E34A998-69CB-FAF8-4361-CD0ABBBD02A5}"/>
              </a:ext>
            </a:extLst>
          </p:cNvPr>
          <p:cNvSpPr txBox="1"/>
          <p:nvPr/>
        </p:nvSpPr>
        <p:spPr>
          <a:xfrm>
            <a:off x="5285684" y="2710249"/>
            <a:ext cx="1966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11" name="CuadroTexto 10">
            <a:extLst>
              <a:ext uri="{FF2B5EF4-FFF2-40B4-BE49-F238E27FC236}">
                <a16:creationId xmlns:a16="http://schemas.microsoft.com/office/drawing/2014/main" id="{19B92348-15C6-11CB-F0AE-24E32B1FED3D}"/>
              </a:ext>
            </a:extLst>
          </p:cNvPr>
          <p:cNvSpPr txBox="1"/>
          <p:nvPr/>
        </p:nvSpPr>
        <p:spPr>
          <a:xfrm>
            <a:off x="7496761" y="2745707"/>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12" name="CuadroTexto 11">
            <a:extLst>
              <a:ext uri="{FF2B5EF4-FFF2-40B4-BE49-F238E27FC236}">
                <a16:creationId xmlns:a16="http://schemas.microsoft.com/office/drawing/2014/main" id="{2173BC26-6216-7B3C-4775-89331BB72B36}"/>
              </a:ext>
            </a:extLst>
          </p:cNvPr>
          <p:cNvSpPr txBox="1"/>
          <p:nvPr/>
        </p:nvSpPr>
        <p:spPr>
          <a:xfrm>
            <a:off x="8742290" y="2754595"/>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13" name="CuadroTexto 12">
            <a:extLst>
              <a:ext uri="{FF2B5EF4-FFF2-40B4-BE49-F238E27FC236}">
                <a16:creationId xmlns:a16="http://schemas.microsoft.com/office/drawing/2014/main" id="{8B0BF6DD-F1F2-3765-88B8-DA2DB3D80B0D}"/>
              </a:ext>
            </a:extLst>
          </p:cNvPr>
          <p:cNvSpPr txBox="1"/>
          <p:nvPr/>
        </p:nvSpPr>
        <p:spPr>
          <a:xfrm>
            <a:off x="4580793" y="4151884"/>
            <a:ext cx="327573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No. de encuestados que recuerda el SD de Fogafín</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Tamaño de la muestra</a:t>
            </a:r>
          </a:p>
        </p:txBody>
      </p:sp>
      <p:sp>
        <p:nvSpPr>
          <p:cNvPr id="14" name="CuadroTexto 13">
            <a:extLst>
              <a:ext uri="{FF2B5EF4-FFF2-40B4-BE49-F238E27FC236}">
                <a16:creationId xmlns:a16="http://schemas.microsoft.com/office/drawing/2014/main" id="{0F1A814F-E55F-3689-6125-58616A2AF2F9}"/>
              </a:ext>
            </a:extLst>
          </p:cNvPr>
          <p:cNvSpPr txBox="1"/>
          <p:nvPr/>
        </p:nvSpPr>
        <p:spPr>
          <a:xfrm>
            <a:off x="7507423" y="4180574"/>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15" name="CuadroTexto 14">
            <a:extLst>
              <a:ext uri="{FF2B5EF4-FFF2-40B4-BE49-F238E27FC236}">
                <a16:creationId xmlns:a16="http://schemas.microsoft.com/office/drawing/2014/main" id="{15E8C7F2-F691-3628-FEB4-6F3C64D731D6}"/>
              </a:ext>
            </a:extLst>
          </p:cNvPr>
          <p:cNvSpPr txBox="1"/>
          <p:nvPr/>
        </p:nvSpPr>
        <p:spPr>
          <a:xfrm>
            <a:off x="8752952" y="4167160"/>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11</a:t>
            </a:r>
            <a:r>
              <a:rPr kumimoji="0" lang="es-MX" sz="1100" b="1" i="0" u="none" strike="noStrike" kern="1200" cap="none" spc="0" normalizeH="0" baseline="0" noProof="0">
                <a:ln>
                  <a:noFill/>
                </a:ln>
                <a:solidFill>
                  <a:prstClr val="black"/>
                </a:solidFill>
                <a:effectLst/>
                <a:uLnTx/>
                <a:uFillTx/>
                <a:latin typeface="Montserrat Medium"/>
                <a:ea typeface="+mn-ea"/>
                <a:cs typeface="+mn-cs"/>
              </a:rPr>
              <a:t>,9 % - </a:t>
            </a:r>
            <a:r>
              <a:rPr lang="es-MX" sz="1100" b="1">
                <a:solidFill>
                  <a:prstClr val="black"/>
                </a:solidFill>
                <a:latin typeface="Montserrat Medium"/>
              </a:rPr>
              <a:t>1</a:t>
            </a:r>
            <a:r>
              <a:rPr kumimoji="0" lang="es-MX" sz="1100" b="1" i="0" u="none" strike="noStrike" kern="1200" cap="none" spc="0" normalizeH="0" baseline="0" noProof="0">
                <a:ln>
                  <a:noFill/>
                </a:ln>
                <a:solidFill>
                  <a:prstClr val="black"/>
                </a:solidFill>
                <a:effectLst/>
                <a:uLnTx/>
                <a:uFillTx/>
                <a:latin typeface="Montserrat Medium"/>
                <a:ea typeface="+mn-ea"/>
                <a:cs typeface="+mn-cs"/>
              </a:rPr>
              <a:t>8,7 %  </a:t>
            </a:r>
          </a:p>
        </p:txBody>
      </p:sp>
      <p:sp>
        <p:nvSpPr>
          <p:cNvPr id="16" name="CuadroTexto 15">
            <a:extLst>
              <a:ext uri="{FF2B5EF4-FFF2-40B4-BE49-F238E27FC236}">
                <a16:creationId xmlns:a16="http://schemas.microsoft.com/office/drawing/2014/main" id="{85889972-57F6-A9F7-FF3B-CAC4BF3FBD7C}"/>
              </a:ext>
            </a:extLst>
          </p:cNvPr>
          <p:cNvSpPr txBox="1"/>
          <p:nvPr/>
        </p:nvSpPr>
        <p:spPr>
          <a:xfrm>
            <a:off x="872097" y="3718285"/>
            <a:ext cx="4736610"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Índice de recordación de Fogafín</a:t>
            </a:r>
          </a:p>
        </p:txBody>
      </p:sp>
      <p:sp>
        <p:nvSpPr>
          <p:cNvPr id="17" name="CuadroTexto 16">
            <a:extLst>
              <a:ext uri="{FF2B5EF4-FFF2-40B4-BE49-F238E27FC236}">
                <a16:creationId xmlns:a16="http://schemas.microsoft.com/office/drawing/2014/main" id="{D79DFE6E-EE82-FE83-35CF-D7950E751814}"/>
              </a:ext>
            </a:extLst>
          </p:cNvPr>
          <p:cNvSpPr txBox="1"/>
          <p:nvPr/>
        </p:nvSpPr>
        <p:spPr>
          <a:xfrm>
            <a:off x="854952" y="4272736"/>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Índice de recordación del Seguro de Depósitos </a:t>
            </a:r>
          </a:p>
        </p:txBody>
      </p:sp>
      <p:sp>
        <p:nvSpPr>
          <p:cNvPr id="18" name="CuadroTexto 17">
            <a:extLst>
              <a:ext uri="{FF2B5EF4-FFF2-40B4-BE49-F238E27FC236}">
                <a16:creationId xmlns:a16="http://schemas.microsoft.com/office/drawing/2014/main" id="{F6B19DD3-AA4B-7048-F299-A8E5E69CB4C2}"/>
              </a:ext>
            </a:extLst>
          </p:cNvPr>
          <p:cNvSpPr txBox="1"/>
          <p:nvPr/>
        </p:nvSpPr>
        <p:spPr>
          <a:xfrm>
            <a:off x="4849763" y="3663231"/>
            <a:ext cx="28945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No. de encuestados que recuerda a Fogafín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Tamaño de la muestra </a:t>
            </a:r>
          </a:p>
        </p:txBody>
      </p:sp>
      <p:sp>
        <p:nvSpPr>
          <p:cNvPr id="19" name="CuadroTexto 18">
            <a:extLst>
              <a:ext uri="{FF2B5EF4-FFF2-40B4-BE49-F238E27FC236}">
                <a16:creationId xmlns:a16="http://schemas.microsoft.com/office/drawing/2014/main" id="{C791A568-7B77-2D51-5211-448441BF6375}"/>
              </a:ext>
            </a:extLst>
          </p:cNvPr>
          <p:cNvSpPr txBox="1"/>
          <p:nvPr/>
        </p:nvSpPr>
        <p:spPr>
          <a:xfrm>
            <a:off x="7507423" y="3674768"/>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20" name="CuadroTexto 19">
            <a:extLst>
              <a:ext uri="{FF2B5EF4-FFF2-40B4-BE49-F238E27FC236}">
                <a16:creationId xmlns:a16="http://schemas.microsoft.com/office/drawing/2014/main" id="{0FE8A7FC-1E12-1DDF-38D7-C5B9C4EECCE0}"/>
              </a:ext>
            </a:extLst>
          </p:cNvPr>
          <p:cNvSpPr txBox="1"/>
          <p:nvPr/>
        </p:nvSpPr>
        <p:spPr>
          <a:xfrm>
            <a:off x="8752952" y="3683656"/>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29 </a:t>
            </a:r>
            <a:r>
              <a:rPr kumimoji="0" lang="es-MX" sz="1100" b="1" i="0" u="none" strike="noStrike" kern="1200" cap="none" spc="0" normalizeH="0" baseline="0" noProof="0">
                <a:ln>
                  <a:noFill/>
                </a:ln>
                <a:solidFill>
                  <a:prstClr val="black"/>
                </a:solidFill>
                <a:effectLst/>
                <a:uLnTx/>
                <a:uFillTx/>
                <a:latin typeface="Montserrat Medium"/>
                <a:ea typeface="+mn-ea"/>
                <a:cs typeface="+mn-cs"/>
              </a:rPr>
              <a:t>% - </a:t>
            </a:r>
            <a:r>
              <a:rPr lang="es-MX" sz="1100" b="1">
                <a:solidFill>
                  <a:prstClr val="black"/>
                </a:solidFill>
                <a:latin typeface="Montserrat Medium"/>
              </a:rPr>
              <a:t>37,2</a:t>
            </a:r>
            <a:r>
              <a:rPr kumimoji="0" lang="es-MX" sz="1100" b="1" i="0" u="none" strike="noStrike" kern="1200" cap="none" spc="0" normalizeH="0" baseline="0" noProof="0">
                <a:ln>
                  <a:noFill/>
                </a:ln>
                <a:solidFill>
                  <a:prstClr val="black"/>
                </a:solidFill>
                <a:effectLst/>
                <a:uLnTx/>
                <a:uFillTx/>
                <a:latin typeface="Montserrat Medium"/>
                <a:ea typeface="+mn-ea"/>
                <a:cs typeface="+mn-cs"/>
              </a:rPr>
              <a:t> %  </a:t>
            </a:r>
          </a:p>
        </p:txBody>
      </p:sp>
      <p:sp>
        <p:nvSpPr>
          <p:cNvPr id="21" name="Rectángulo 20">
            <a:extLst>
              <a:ext uri="{FF2B5EF4-FFF2-40B4-BE49-F238E27FC236}">
                <a16:creationId xmlns:a16="http://schemas.microsoft.com/office/drawing/2014/main" id="{C2697B50-6B14-4DFE-E63C-B5437E4859F5}"/>
              </a:ext>
            </a:extLst>
          </p:cNvPr>
          <p:cNvSpPr/>
          <p:nvPr/>
        </p:nvSpPr>
        <p:spPr>
          <a:xfrm>
            <a:off x="4212771" y="5986878"/>
            <a:ext cx="4437011" cy="310436"/>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CO" sz="600" b="1"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SD: Seguro de depósito.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Indicador de impacto.</a:t>
            </a:r>
          </a:p>
        </p:txBody>
      </p:sp>
      <p:sp>
        <p:nvSpPr>
          <p:cNvPr id="22" name="CuadroTexto 21">
            <a:extLst>
              <a:ext uri="{FF2B5EF4-FFF2-40B4-BE49-F238E27FC236}">
                <a16:creationId xmlns:a16="http://schemas.microsoft.com/office/drawing/2014/main" id="{6AE85B98-FD8C-B18E-45D7-869D7A327A41}"/>
              </a:ext>
            </a:extLst>
          </p:cNvPr>
          <p:cNvSpPr txBox="1"/>
          <p:nvPr/>
        </p:nvSpPr>
        <p:spPr>
          <a:xfrm>
            <a:off x="10894860" y="3677871"/>
            <a:ext cx="5777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35.9%</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23" name="CuadroTexto 22">
            <a:extLst>
              <a:ext uri="{FF2B5EF4-FFF2-40B4-BE49-F238E27FC236}">
                <a16:creationId xmlns:a16="http://schemas.microsoft.com/office/drawing/2014/main" id="{26A769A9-F5F0-831E-F089-F0ADFBD72F58}"/>
              </a:ext>
            </a:extLst>
          </p:cNvPr>
          <p:cNvSpPr txBox="1"/>
          <p:nvPr/>
        </p:nvSpPr>
        <p:spPr>
          <a:xfrm>
            <a:off x="10896176" y="4174331"/>
            <a:ext cx="65999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20.3%</a:t>
            </a:r>
          </a:p>
        </p:txBody>
      </p:sp>
      <p:sp>
        <p:nvSpPr>
          <p:cNvPr id="24" name="Rectángulo: esquinas redondeadas 41">
            <a:extLst>
              <a:ext uri="{FF2B5EF4-FFF2-40B4-BE49-F238E27FC236}">
                <a16:creationId xmlns:a16="http://schemas.microsoft.com/office/drawing/2014/main" id="{A3B177DB-9192-8DD4-89AE-BC8FF6BA1117}"/>
              </a:ext>
            </a:extLst>
          </p:cNvPr>
          <p:cNvSpPr/>
          <p:nvPr/>
        </p:nvSpPr>
        <p:spPr>
          <a:xfrm rot="16200000">
            <a:off x="5736802" y="-3685072"/>
            <a:ext cx="864001"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25" name="CuadroTexto 24">
            <a:extLst>
              <a:ext uri="{FF2B5EF4-FFF2-40B4-BE49-F238E27FC236}">
                <a16:creationId xmlns:a16="http://schemas.microsoft.com/office/drawing/2014/main" id="{02AC370F-045B-69ED-C2C8-14F3E22E0634}"/>
              </a:ext>
            </a:extLst>
          </p:cNvPr>
          <p:cNvSpPr txBox="1"/>
          <p:nvPr/>
        </p:nvSpPr>
        <p:spPr>
          <a:xfrm>
            <a:off x="851975" y="1581658"/>
            <a:ext cx="3657606" cy="43088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N</a:t>
            </a:r>
            <a:r>
              <a:rPr kumimoji="0" lang="es-MX" sz="1100" b="1" i="0" u="none" strike="noStrike" kern="1200" cap="none" spc="0" normalizeH="0" baseline="0" noProof="0">
                <a:ln>
                  <a:noFill/>
                </a:ln>
                <a:solidFill>
                  <a:srgbClr val="000000"/>
                </a:solidFill>
                <a:effectLst/>
                <a:uLnTx/>
                <a:uFillTx/>
                <a:latin typeface="Montserrat Medium"/>
                <a:ea typeface="+mn-ea"/>
                <a:cs typeface="+mn-cs"/>
              </a:rPr>
              <a:t>ivel de desarrollo de la estrategia de Resolución y Recuperación </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27" name="Rectángulo: esquinas redondeadas 92">
            <a:extLst>
              <a:ext uri="{FF2B5EF4-FFF2-40B4-BE49-F238E27FC236}">
                <a16:creationId xmlns:a16="http://schemas.microsoft.com/office/drawing/2014/main" id="{1A88B963-A3B7-8899-671A-7C248CB33572}"/>
              </a:ext>
            </a:extLst>
          </p:cNvPr>
          <p:cNvSpPr/>
          <p:nvPr/>
        </p:nvSpPr>
        <p:spPr>
          <a:xfrm rot="10800000">
            <a:off x="5503149" y="1097200"/>
            <a:ext cx="6097159" cy="315502"/>
          </a:xfrm>
          <a:prstGeom prst="parallelogram">
            <a:avLst>
              <a:gd name="adj" fmla="val 31421"/>
            </a:avLst>
          </a:prstGeom>
          <a:solidFill>
            <a:srgbClr val="41678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28" name="CuadroTexto 27">
            <a:extLst>
              <a:ext uri="{FF2B5EF4-FFF2-40B4-BE49-F238E27FC236}">
                <a16:creationId xmlns:a16="http://schemas.microsoft.com/office/drawing/2014/main" id="{0BC1C417-D08B-95FE-CBA5-AA97A5BAB344}"/>
              </a:ext>
            </a:extLst>
          </p:cNvPr>
          <p:cNvSpPr txBox="1"/>
          <p:nvPr/>
        </p:nvSpPr>
        <p:spPr>
          <a:xfrm flipH="1">
            <a:off x="5855059" y="1114373"/>
            <a:ext cx="994748"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Formula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29" name="CuadroTexto 28">
            <a:extLst>
              <a:ext uri="{FF2B5EF4-FFF2-40B4-BE49-F238E27FC236}">
                <a16:creationId xmlns:a16="http://schemas.microsoft.com/office/drawing/2014/main" id="{5759B46B-B88E-3CD4-DF1C-45B665A44814}"/>
              </a:ext>
            </a:extLst>
          </p:cNvPr>
          <p:cNvSpPr txBox="1"/>
          <p:nvPr/>
        </p:nvSpPr>
        <p:spPr>
          <a:xfrm flipH="1">
            <a:off x="7742528" y="1114373"/>
            <a:ext cx="1597466"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Periodicidad</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0" name="CuadroTexto 29">
            <a:extLst>
              <a:ext uri="{FF2B5EF4-FFF2-40B4-BE49-F238E27FC236}">
                <a16:creationId xmlns:a16="http://schemas.microsoft.com/office/drawing/2014/main" id="{8E469563-B4FF-62F2-6E1B-C54BE2D610D1}"/>
              </a:ext>
            </a:extLst>
          </p:cNvPr>
          <p:cNvSpPr txBox="1"/>
          <p:nvPr/>
        </p:nvSpPr>
        <p:spPr>
          <a:xfrm flipH="1">
            <a:off x="8980326" y="1117429"/>
            <a:ext cx="1092200" cy="276999"/>
          </a:xfrm>
          <a:prstGeom prst="rect">
            <a:avLst/>
          </a:prstGeom>
          <a:solidFill>
            <a:srgbClr val="41678C"/>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Meta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1" name="CuadroTexto 30">
            <a:extLst>
              <a:ext uri="{FF2B5EF4-FFF2-40B4-BE49-F238E27FC236}">
                <a16:creationId xmlns:a16="http://schemas.microsoft.com/office/drawing/2014/main" id="{92C463DB-BC66-E6CC-DC21-B9BCC0B3276D}"/>
              </a:ext>
            </a:extLst>
          </p:cNvPr>
          <p:cNvSpPr txBox="1"/>
          <p:nvPr/>
        </p:nvSpPr>
        <p:spPr>
          <a:xfrm flipH="1">
            <a:off x="10198204" y="1113684"/>
            <a:ext cx="1092200" cy="27699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Resultado</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32" name="CuadroTexto 31">
            <a:extLst>
              <a:ext uri="{FF2B5EF4-FFF2-40B4-BE49-F238E27FC236}">
                <a16:creationId xmlns:a16="http://schemas.microsoft.com/office/drawing/2014/main" id="{429E5D89-BE7A-A04B-FD59-426BE8251541}"/>
              </a:ext>
            </a:extLst>
          </p:cNvPr>
          <p:cNvSpPr txBox="1"/>
          <p:nvPr/>
        </p:nvSpPr>
        <p:spPr>
          <a:xfrm>
            <a:off x="5266576" y="1606186"/>
            <a:ext cx="18437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33" name="CuadroTexto 32">
            <a:extLst>
              <a:ext uri="{FF2B5EF4-FFF2-40B4-BE49-F238E27FC236}">
                <a16:creationId xmlns:a16="http://schemas.microsoft.com/office/drawing/2014/main" id="{1625571A-1A1A-D488-807E-17EB6BD59113}"/>
              </a:ext>
            </a:extLst>
          </p:cNvPr>
          <p:cNvSpPr txBox="1"/>
          <p:nvPr/>
        </p:nvSpPr>
        <p:spPr>
          <a:xfrm>
            <a:off x="7496761" y="1654415"/>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34" name="CuadroTexto 33">
            <a:extLst>
              <a:ext uri="{FF2B5EF4-FFF2-40B4-BE49-F238E27FC236}">
                <a16:creationId xmlns:a16="http://schemas.microsoft.com/office/drawing/2014/main" id="{FD2A4F55-4603-24B7-D736-B9BAA26E85D6}"/>
              </a:ext>
            </a:extLst>
          </p:cNvPr>
          <p:cNvSpPr txBox="1"/>
          <p:nvPr/>
        </p:nvSpPr>
        <p:spPr>
          <a:xfrm>
            <a:off x="8742290" y="1663303"/>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35" name="CuadroTexto 122">
            <a:extLst>
              <a:ext uri="{FF2B5EF4-FFF2-40B4-BE49-F238E27FC236}">
                <a16:creationId xmlns:a16="http://schemas.microsoft.com/office/drawing/2014/main" id="{514015A2-67D1-D94A-E30C-C0F843D7550B}"/>
              </a:ext>
            </a:extLst>
          </p:cNvPr>
          <p:cNvSpPr txBox="1"/>
          <p:nvPr/>
        </p:nvSpPr>
        <p:spPr>
          <a:xfrm>
            <a:off x="10821435" y="2771419"/>
            <a:ext cx="73473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100% </a:t>
            </a:r>
          </a:p>
        </p:txBody>
      </p:sp>
      <p:sp>
        <p:nvSpPr>
          <p:cNvPr id="38" name="Freeform 83">
            <a:extLst>
              <a:ext uri="{FF2B5EF4-FFF2-40B4-BE49-F238E27FC236}">
                <a16:creationId xmlns:a16="http://schemas.microsoft.com/office/drawing/2014/main" id="{0EBF2D25-AF37-2573-8C97-B93EFB68B941}"/>
              </a:ext>
            </a:extLst>
          </p:cNvPr>
          <p:cNvSpPr>
            <a:spLocks noEditPoints="1"/>
          </p:cNvSpPr>
          <p:nvPr/>
        </p:nvSpPr>
        <p:spPr bwMode="auto">
          <a:xfrm flipH="1">
            <a:off x="3357705" y="3768105"/>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39" name="Freeform 83">
            <a:extLst>
              <a:ext uri="{FF2B5EF4-FFF2-40B4-BE49-F238E27FC236}">
                <a16:creationId xmlns:a16="http://schemas.microsoft.com/office/drawing/2014/main" id="{336B006A-3B0B-C8DF-4433-D69D75FEEDE0}"/>
              </a:ext>
            </a:extLst>
          </p:cNvPr>
          <p:cNvSpPr>
            <a:spLocks noEditPoints="1"/>
          </p:cNvSpPr>
          <p:nvPr/>
        </p:nvSpPr>
        <p:spPr bwMode="auto">
          <a:xfrm flipH="1">
            <a:off x="4255581" y="4310719"/>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0" name="Freeform 83">
            <a:extLst>
              <a:ext uri="{FF2B5EF4-FFF2-40B4-BE49-F238E27FC236}">
                <a16:creationId xmlns:a16="http://schemas.microsoft.com/office/drawing/2014/main" id="{7E9443B1-C727-2467-F508-F8D3FE74DF76}"/>
              </a:ext>
            </a:extLst>
          </p:cNvPr>
          <p:cNvSpPr>
            <a:spLocks noEditPoints="1"/>
          </p:cNvSpPr>
          <p:nvPr/>
        </p:nvSpPr>
        <p:spPr bwMode="auto">
          <a:xfrm flipH="1">
            <a:off x="4138805" y="6190758"/>
            <a:ext cx="83230" cy="68282"/>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2" name="Rectángulo: esquinas redondeadas 91">
            <a:extLst>
              <a:ext uri="{FF2B5EF4-FFF2-40B4-BE49-F238E27FC236}">
                <a16:creationId xmlns:a16="http://schemas.microsoft.com/office/drawing/2014/main" id="{F695E241-8FA4-0612-FCF9-CD959B08C52A}"/>
              </a:ext>
            </a:extLst>
          </p:cNvPr>
          <p:cNvSpPr/>
          <p:nvPr/>
        </p:nvSpPr>
        <p:spPr>
          <a:xfrm>
            <a:off x="737295" y="1133187"/>
            <a:ext cx="3405600" cy="304586"/>
          </a:xfrm>
          <a:prstGeom prst="parallelogram">
            <a:avLst/>
          </a:prstGeom>
          <a:solidFill>
            <a:srgbClr val="2DAB66"/>
          </a:solidFill>
          <a:ln w="12700" cap="flat" cmpd="sng" algn="ctr">
            <a:solidFill>
              <a:srgbClr val="2DAB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3" name="CuadroTexto 42">
            <a:extLst>
              <a:ext uri="{FF2B5EF4-FFF2-40B4-BE49-F238E27FC236}">
                <a16:creationId xmlns:a16="http://schemas.microsoft.com/office/drawing/2014/main" id="{59751169-D551-96D3-95D0-ACE55FAB088E}"/>
              </a:ext>
            </a:extLst>
          </p:cNvPr>
          <p:cNvSpPr txBox="1"/>
          <p:nvPr/>
        </p:nvSpPr>
        <p:spPr>
          <a:xfrm>
            <a:off x="1407701" y="1154394"/>
            <a:ext cx="2125458"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Resolución y Recuperación</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4" name="Paralelogramo 43">
            <a:extLst>
              <a:ext uri="{FF2B5EF4-FFF2-40B4-BE49-F238E27FC236}">
                <a16:creationId xmlns:a16="http://schemas.microsoft.com/office/drawing/2014/main" id="{80853D48-D2E2-E28F-E19E-45EC43068F8D}"/>
              </a:ext>
            </a:extLst>
          </p:cNvPr>
          <p:cNvSpPr/>
          <p:nvPr/>
        </p:nvSpPr>
        <p:spPr>
          <a:xfrm>
            <a:off x="733205" y="2277679"/>
            <a:ext cx="3405600" cy="279967"/>
          </a:xfrm>
          <a:prstGeom prst="parallelogram">
            <a:avLst/>
          </a:prstGeom>
          <a:solidFill>
            <a:srgbClr val="73BD45"/>
          </a:solidFill>
          <a:ln w="12700" cap="flat" cmpd="sng" algn="ctr">
            <a:solidFill>
              <a:srgbClr val="73BD4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5" name="CuadroTexto 44">
            <a:extLst>
              <a:ext uri="{FF2B5EF4-FFF2-40B4-BE49-F238E27FC236}">
                <a16:creationId xmlns:a16="http://schemas.microsoft.com/office/drawing/2014/main" id="{A776C067-56A4-E670-3A65-BA793684D3CA}"/>
              </a:ext>
            </a:extLst>
          </p:cNvPr>
          <p:cNvSpPr txBox="1"/>
          <p:nvPr/>
        </p:nvSpPr>
        <p:spPr>
          <a:xfrm>
            <a:off x="858286" y="2285285"/>
            <a:ext cx="3074149"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Inversiones</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6" name="Paralelogramo 45">
            <a:extLst>
              <a:ext uri="{FF2B5EF4-FFF2-40B4-BE49-F238E27FC236}">
                <a16:creationId xmlns:a16="http://schemas.microsoft.com/office/drawing/2014/main" id="{CC35D142-3D22-C5A3-88D7-E4E26666C23B}"/>
              </a:ext>
            </a:extLst>
          </p:cNvPr>
          <p:cNvSpPr/>
          <p:nvPr/>
        </p:nvSpPr>
        <p:spPr>
          <a:xfrm>
            <a:off x="743867" y="3328329"/>
            <a:ext cx="3405600" cy="279967"/>
          </a:xfrm>
          <a:prstGeom prst="parallelogram">
            <a:avLst/>
          </a:prstGeom>
          <a:solidFill>
            <a:srgbClr val="FFE003"/>
          </a:solidFill>
          <a:ln w="12700" cap="flat" cmpd="sng" algn="ctr">
            <a:solidFill>
              <a:srgbClr val="FFE00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Montserrat Medium"/>
              <a:ea typeface="+mn-ea"/>
              <a:cs typeface="+mn-cs"/>
            </a:endParaRPr>
          </a:p>
        </p:txBody>
      </p:sp>
      <p:sp>
        <p:nvSpPr>
          <p:cNvPr id="53" name="Título 1">
            <a:extLst>
              <a:ext uri="{FF2B5EF4-FFF2-40B4-BE49-F238E27FC236}">
                <a16:creationId xmlns:a16="http://schemas.microsoft.com/office/drawing/2014/main" id="{6EFFFE22-3B7F-F588-9B12-6785B483D621}"/>
              </a:ext>
            </a:extLst>
          </p:cNvPr>
          <p:cNvSpPr txBox="1">
            <a:spLocks/>
          </p:cNvSpPr>
          <p:nvPr/>
        </p:nvSpPr>
        <p:spPr>
          <a:xfrm>
            <a:off x="10584178" y="599770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No aplica=N.A.</a:t>
            </a:r>
          </a:p>
        </p:txBody>
      </p:sp>
      <p:sp>
        <p:nvSpPr>
          <p:cNvPr id="54" name="Título 1">
            <a:extLst>
              <a:ext uri="{FF2B5EF4-FFF2-40B4-BE49-F238E27FC236}">
                <a16:creationId xmlns:a16="http://schemas.microsoft.com/office/drawing/2014/main" id="{43AB6114-1F86-78CE-C3E4-462561B94721}"/>
              </a:ext>
            </a:extLst>
          </p:cNvPr>
          <p:cNvSpPr txBox="1">
            <a:spLocks/>
          </p:cNvSpPr>
          <p:nvPr/>
        </p:nvSpPr>
        <p:spPr>
          <a:xfrm>
            <a:off x="6328020" y="602301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Cumple los límites de Tolerancia</a:t>
            </a:r>
          </a:p>
        </p:txBody>
      </p:sp>
      <p:sp>
        <p:nvSpPr>
          <p:cNvPr id="55" name="Título 1">
            <a:extLst>
              <a:ext uri="{FF2B5EF4-FFF2-40B4-BE49-F238E27FC236}">
                <a16:creationId xmlns:a16="http://schemas.microsoft.com/office/drawing/2014/main" id="{6A84D709-3B65-641D-25F0-770DE0B6A67A}"/>
              </a:ext>
            </a:extLst>
          </p:cNvPr>
          <p:cNvSpPr txBox="1">
            <a:spLocks/>
          </p:cNvSpPr>
          <p:nvPr/>
        </p:nvSpPr>
        <p:spPr>
          <a:xfrm>
            <a:off x="7718587" y="6026150"/>
            <a:ext cx="128154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Dentro de los límites de la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56" name="Título 1">
            <a:extLst>
              <a:ext uri="{FF2B5EF4-FFF2-40B4-BE49-F238E27FC236}">
                <a16:creationId xmlns:a16="http://schemas.microsoft.com/office/drawing/2014/main" id="{1C97F55E-6ED5-28F0-3C60-DB9AE74C98B8}"/>
              </a:ext>
            </a:extLst>
          </p:cNvPr>
          <p:cNvSpPr txBox="1">
            <a:spLocks/>
          </p:cNvSpPr>
          <p:nvPr/>
        </p:nvSpPr>
        <p:spPr>
          <a:xfrm>
            <a:off x="9181484" y="6011827"/>
            <a:ext cx="1299891"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Por fuera de los límites de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61" name="CuadroTexto 60">
            <a:extLst>
              <a:ext uri="{FF2B5EF4-FFF2-40B4-BE49-F238E27FC236}">
                <a16:creationId xmlns:a16="http://schemas.microsoft.com/office/drawing/2014/main" id="{A7648C4C-59E1-4939-CE13-11F50F4B4EE7}"/>
              </a:ext>
            </a:extLst>
          </p:cNvPr>
          <p:cNvSpPr txBox="1"/>
          <p:nvPr/>
        </p:nvSpPr>
        <p:spPr>
          <a:xfrm>
            <a:off x="10814929" y="1667552"/>
            <a:ext cx="7112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100</a:t>
            </a:r>
            <a:r>
              <a:rPr kumimoji="0" lang="es-MX" sz="110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62" name="CuadroTexto 61">
            <a:extLst>
              <a:ext uri="{FF2B5EF4-FFF2-40B4-BE49-F238E27FC236}">
                <a16:creationId xmlns:a16="http://schemas.microsoft.com/office/drawing/2014/main" id="{0029AD5C-182A-D875-C784-6D5FB6EB0FD8}"/>
              </a:ext>
            </a:extLst>
          </p:cNvPr>
          <p:cNvSpPr txBox="1"/>
          <p:nvPr/>
        </p:nvSpPr>
        <p:spPr>
          <a:xfrm>
            <a:off x="854952" y="4821751"/>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Indicador de conocimiento del Seguro de Depósitos</a:t>
            </a:r>
          </a:p>
        </p:txBody>
      </p:sp>
      <p:sp>
        <p:nvSpPr>
          <p:cNvPr id="63" name="Freeform 83">
            <a:extLst>
              <a:ext uri="{FF2B5EF4-FFF2-40B4-BE49-F238E27FC236}">
                <a16:creationId xmlns:a16="http://schemas.microsoft.com/office/drawing/2014/main" id="{78EFDB2D-8800-7B67-578E-F77791FCEBD1}"/>
              </a:ext>
            </a:extLst>
          </p:cNvPr>
          <p:cNvSpPr>
            <a:spLocks noEditPoints="1"/>
          </p:cNvSpPr>
          <p:nvPr/>
        </p:nvSpPr>
        <p:spPr bwMode="auto">
          <a:xfrm flipH="1">
            <a:off x="4509581" y="4859734"/>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64" name="CuadroTexto 63">
            <a:extLst>
              <a:ext uri="{FF2B5EF4-FFF2-40B4-BE49-F238E27FC236}">
                <a16:creationId xmlns:a16="http://schemas.microsoft.com/office/drawing/2014/main" id="{593882C6-FF34-5A71-FC93-EC9F0D49CB27}"/>
              </a:ext>
            </a:extLst>
          </p:cNvPr>
          <p:cNvSpPr txBox="1"/>
          <p:nvPr/>
        </p:nvSpPr>
        <p:spPr>
          <a:xfrm>
            <a:off x="854952" y="5282609"/>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Indicador de conocimiento de Fogafín</a:t>
            </a:r>
          </a:p>
        </p:txBody>
      </p:sp>
      <p:sp>
        <p:nvSpPr>
          <p:cNvPr id="65" name="Freeform 83">
            <a:extLst>
              <a:ext uri="{FF2B5EF4-FFF2-40B4-BE49-F238E27FC236}">
                <a16:creationId xmlns:a16="http://schemas.microsoft.com/office/drawing/2014/main" id="{A4AC2DA1-E866-11F5-F01F-073836AD09C5}"/>
              </a:ext>
            </a:extLst>
          </p:cNvPr>
          <p:cNvSpPr>
            <a:spLocks noEditPoints="1"/>
          </p:cNvSpPr>
          <p:nvPr/>
        </p:nvSpPr>
        <p:spPr bwMode="auto">
          <a:xfrm flipH="1">
            <a:off x="3633281" y="5320592"/>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66" name="CuadroTexto 65">
            <a:extLst>
              <a:ext uri="{FF2B5EF4-FFF2-40B4-BE49-F238E27FC236}">
                <a16:creationId xmlns:a16="http://schemas.microsoft.com/office/drawing/2014/main" id="{65ECD023-4976-DACD-3228-9C83F1AFB29C}"/>
              </a:ext>
            </a:extLst>
          </p:cNvPr>
          <p:cNvSpPr txBox="1"/>
          <p:nvPr/>
        </p:nvSpPr>
        <p:spPr>
          <a:xfrm>
            <a:off x="4672883" y="4675792"/>
            <a:ext cx="327573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strike="noStrike" kern="1200" cap="none" spc="0" normalizeH="0" baseline="0" noProof="0">
                <a:ln>
                  <a:noFill/>
                </a:ln>
                <a:solidFill>
                  <a:prstClr val="black"/>
                </a:solidFill>
                <a:effectLst/>
                <a:uLnTx/>
                <a:uFillTx/>
                <a:latin typeface="Montserrat Medium"/>
                <a:ea typeface="+mn-ea"/>
                <a:cs typeface="+mn-cs"/>
              </a:rPr>
              <a:t>Suma y promedio de los % del conocimiento de Fogafín y % de conocimiento de la función de la entidad. </a:t>
            </a:r>
          </a:p>
        </p:txBody>
      </p:sp>
      <p:sp>
        <p:nvSpPr>
          <p:cNvPr id="67" name="CuadroTexto 66">
            <a:extLst>
              <a:ext uri="{FF2B5EF4-FFF2-40B4-BE49-F238E27FC236}">
                <a16:creationId xmlns:a16="http://schemas.microsoft.com/office/drawing/2014/main" id="{B2443A78-C0FB-0E74-962F-5F515566C1C8}"/>
              </a:ext>
            </a:extLst>
          </p:cNvPr>
          <p:cNvSpPr txBox="1"/>
          <p:nvPr/>
        </p:nvSpPr>
        <p:spPr>
          <a:xfrm>
            <a:off x="7507423" y="4765070"/>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68" name="CuadroTexto 67">
            <a:extLst>
              <a:ext uri="{FF2B5EF4-FFF2-40B4-BE49-F238E27FC236}">
                <a16:creationId xmlns:a16="http://schemas.microsoft.com/office/drawing/2014/main" id="{3339D074-7B9A-9B44-1239-52F58BF183B8}"/>
              </a:ext>
            </a:extLst>
          </p:cNvPr>
          <p:cNvSpPr txBox="1"/>
          <p:nvPr/>
        </p:nvSpPr>
        <p:spPr>
          <a:xfrm>
            <a:off x="8752952" y="4751656"/>
            <a:ext cx="1659503" cy="261610"/>
          </a:xfrm>
          <a:prstGeom prst="rect">
            <a:avLst/>
          </a:prstGeom>
          <a:noFill/>
        </p:spPr>
        <p:txBody>
          <a:bodyPr wrap="square" rtlCol="0">
            <a:spAutoFit/>
          </a:bodyPr>
          <a:lstStyle/>
          <a:p>
            <a:pPr algn="ctr">
              <a:spcBef>
                <a:spcPts val="10"/>
              </a:spcBef>
              <a:defRPr/>
            </a:pPr>
            <a:r>
              <a:rPr lang="es-MX" sz="1100" b="1">
                <a:solidFill>
                  <a:prstClr val="black"/>
                </a:solidFill>
                <a:latin typeface="Montserrat Medium"/>
              </a:rPr>
              <a:t>5</a:t>
            </a:r>
            <a:r>
              <a:rPr kumimoji="0" lang="es-MX" sz="1100" b="1" i="0" u="none" strike="noStrike" kern="1200" cap="none" spc="0" normalizeH="0" baseline="0" noProof="0">
                <a:ln>
                  <a:noFill/>
                </a:ln>
                <a:solidFill>
                  <a:prstClr val="black"/>
                </a:solidFill>
                <a:effectLst/>
                <a:uLnTx/>
                <a:uFillTx/>
                <a:latin typeface="Montserrat Medium"/>
                <a:ea typeface="+mn-ea"/>
                <a:cs typeface="+mn-cs"/>
              </a:rPr>
              <a:t>3,5 % - 63,5 %  </a:t>
            </a:r>
          </a:p>
        </p:txBody>
      </p:sp>
      <p:sp>
        <p:nvSpPr>
          <p:cNvPr id="69" name="CuadroTexto 68">
            <a:extLst>
              <a:ext uri="{FF2B5EF4-FFF2-40B4-BE49-F238E27FC236}">
                <a16:creationId xmlns:a16="http://schemas.microsoft.com/office/drawing/2014/main" id="{0C4A954A-78CF-9CC9-34AF-75B0331790A9}"/>
              </a:ext>
            </a:extLst>
          </p:cNvPr>
          <p:cNvSpPr txBox="1"/>
          <p:nvPr/>
        </p:nvSpPr>
        <p:spPr>
          <a:xfrm>
            <a:off x="10896175" y="4758827"/>
            <a:ext cx="68199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71.2%</a:t>
            </a:r>
          </a:p>
        </p:txBody>
      </p:sp>
      <p:sp>
        <p:nvSpPr>
          <p:cNvPr id="70" name="CuadroTexto 69">
            <a:extLst>
              <a:ext uri="{FF2B5EF4-FFF2-40B4-BE49-F238E27FC236}">
                <a16:creationId xmlns:a16="http://schemas.microsoft.com/office/drawing/2014/main" id="{0623B574-8B64-A27E-17C8-282531E8967E}"/>
              </a:ext>
            </a:extLst>
          </p:cNvPr>
          <p:cNvSpPr txBox="1"/>
          <p:nvPr/>
        </p:nvSpPr>
        <p:spPr>
          <a:xfrm>
            <a:off x="7507423" y="5272861"/>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10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71" name="CuadroTexto 70">
            <a:extLst>
              <a:ext uri="{FF2B5EF4-FFF2-40B4-BE49-F238E27FC236}">
                <a16:creationId xmlns:a16="http://schemas.microsoft.com/office/drawing/2014/main" id="{6321BD5E-3D44-AEB3-6930-72E3B1D193E7}"/>
              </a:ext>
            </a:extLst>
          </p:cNvPr>
          <p:cNvSpPr txBox="1"/>
          <p:nvPr/>
        </p:nvSpPr>
        <p:spPr>
          <a:xfrm>
            <a:off x="8752952" y="5259447"/>
            <a:ext cx="16595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5</a:t>
            </a:r>
            <a:r>
              <a:rPr kumimoji="0" lang="es-MX" sz="1100" b="1" i="0" u="none" strike="noStrike" kern="1200" cap="none" spc="0" normalizeH="0" baseline="0" noProof="0">
                <a:ln>
                  <a:noFill/>
                </a:ln>
                <a:solidFill>
                  <a:prstClr val="black"/>
                </a:solidFill>
                <a:effectLst/>
                <a:uLnTx/>
                <a:uFillTx/>
                <a:latin typeface="Montserrat Medium"/>
                <a:ea typeface="+mn-ea"/>
                <a:cs typeface="+mn-cs"/>
              </a:rPr>
              <a:t>8,9 % - 68,9 % </a:t>
            </a:r>
          </a:p>
        </p:txBody>
      </p:sp>
      <p:sp>
        <p:nvSpPr>
          <p:cNvPr id="72" name="CuadroTexto 71">
            <a:extLst>
              <a:ext uri="{FF2B5EF4-FFF2-40B4-BE49-F238E27FC236}">
                <a16:creationId xmlns:a16="http://schemas.microsoft.com/office/drawing/2014/main" id="{C642B52D-AAF1-4C7E-B3D4-FC7B47867709}"/>
              </a:ext>
            </a:extLst>
          </p:cNvPr>
          <p:cNvSpPr txBox="1"/>
          <p:nvPr/>
        </p:nvSpPr>
        <p:spPr>
          <a:xfrm>
            <a:off x="10896176" y="5266618"/>
            <a:ext cx="6819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100" b="1">
                <a:solidFill>
                  <a:prstClr val="black"/>
                </a:solidFill>
                <a:latin typeface="Montserrat Medium"/>
              </a:rPr>
              <a:t>57%</a:t>
            </a:r>
            <a:endParaRPr kumimoji="0" lang="es-MX" sz="110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75" name="CuadroTexto 74">
            <a:extLst>
              <a:ext uri="{FF2B5EF4-FFF2-40B4-BE49-F238E27FC236}">
                <a16:creationId xmlns:a16="http://schemas.microsoft.com/office/drawing/2014/main" id="{1FC573F8-642D-F298-A244-A04CC9110EE6}"/>
              </a:ext>
            </a:extLst>
          </p:cNvPr>
          <p:cNvSpPr txBox="1"/>
          <p:nvPr/>
        </p:nvSpPr>
        <p:spPr>
          <a:xfrm>
            <a:off x="4380403" y="5200023"/>
            <a:ext cx="356821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strike="noStrike" kern="1200" cap="none" spc="0" normalizeH="0" baseline="0" noProof="0">
                <a:ln>
                  <a:noFill/>
                </a:ln>
                <a:solidFill>
                  <a:prstClr val="black"/>
                </a:solidFill>
                <a:effectLst/>
                <a:uLnTx/>
                <a:uFillTx/>
                <a:latin typeface="Montserrat Medium"/>
                <a:ea typeface="+mn-ea"/>
                <a:cs typeface="+mn-cs"/>
              </a:rPr>
              <a:t>Suma y promedio de los % de conocimiento de la Aplicación, cobertura, entidades inscritas, identificación de la protección, monto y adquisición del SD.</a:t>
            </a:r>
          </a:p>
        </p:txBody>
      </p:sp>
      <p:sp>
        <p:nvSpPr>
          <p:cNvPr id="2" name="Título 1">
            <a:extLst>
              <a:ext uri="{FF2B5EF4-FFF2-40B4-BE49-F238E27FC236}">
                <a16:creationId xmlns:a16="http://schemas.microsoft.com/office/drawing/2014/main" id="{9E44424B-D836-C100-3610-18486D5B402A}"/>
              </a:ext>
            </a:extLst>
          </p:cNvPr>
          <p:cNvSpPr txBox="1">
            <a:spLocks/>
          </p:cNvSpPr>
          <p:nvPr/>
        </p:nvSpPr>
        <p:spPr>
          <a:xfrm>
            <a:off x="6551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Indicadores estratégicos</a:t>
            </a:r>
          </a:p>
        </p:txBody>
      </p:sp>
      <p:sp>
        <p:nvSpPr>
          <p:cNvPr id="3" name="CuadroTexto 2">
            <a:extLst>
              <a:ext uri="{FF2B5EF4-FFF2-40B4-BE49-F238E27FC236}">
                <a16:creationId xmlns:a16="http://schemas.microsoft.com/office/drawing/2014/main" id="{94E17523-5FC6-55AF-793F-5974A3658E77}"/>
              </a:ext>
            </a:extLst>
          </p:cNvPr>
          <p:cNvSpPr txBox="1"/>
          <p:nvPr/>
        </p:nvSpPr>
        <p:spPr>
          <a:xfrm>
            <a:off x="679811" y="721329"/>
            <a:ext cx="6430498" cy="400110"/>
          </a:xfrm>
          <a:prstGeom prst="rect">
            <a:avLst/>
          </a:prstGeom>
          <a:noFill/>
        </p:spPr>
        <p:txBody>
          <a:bodyPr wrap="square">
            <a:spAutoFit/>
          </a:bodyPr>
          <a:lstStyle/>
          <a:p>
            <a:r>
              <a:rPr lang="es-CO" sz="2000">
                <a:solidFill>
                  <a:srgbClr val="B28A3F"/>
                </a:solidFill>
                <a:latin typeface="+mj-lt"/>
                <a:ea typeface="+mj-ea"/>
                <a:cs typeface="+mj-cs"/>
              </a:rPr>
              <a:t>Tablero de control: Indicadores estratégicos</a:t>
            </a:r>
          </a:p>
        </p:txBody>
      </p:sp>
      <p:sp>
        <p:nvSpPr>
          <p:cNvPr id="26" name="CuadroTexto 25">
            <a:extLst>
              <a:ext uri="{FF2B5EF4-FFF2-40B4-BE49-F238E27FC236}">
                <a16:creationId xmlns:a16="http://schemas.microsoft.com/office/drawing/2014/main" id="{55220E04-DB3C-3865-6E98-992169A998F8}"/>
              </a:ext>
            </a:extLst>
          </p:cNvPr>
          <p:cNvSpPr txBox="1"/>
          <p:nvPr/>
        </p:nvSpPr>
        <p:spPr>
          <a:xfrm>
            <a:off x="725542" y="3359041"/>
            <a:ext cx="3430904" cy="25391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uLnTx/>
                <a:uFillTx/>
                <a:latin typeface="Montserrat Medium"/>
                <a:ea typeface="+mn-ea"/>
                <a:cs typeface="+mn-cs"/>
              </a:rPr>
              <a:t>Posicionamiento, Comunicación y Divulgación</a:t>
            </a:r>
            <a:endParaRPr kumimoji="0" lang="es-CO" sz="1050" b="1" i="0" u="none" strike="noStrike" kern="1200" cap="none" spc="0" normalizeH="0" baseline="0" noProof="0">
              <a:ln>
                <a:noFill/>
              </a:ln>
              <a:solidFill>
                <a:prstClr val="black"/>
              </a:solidFill>
              <a:uLnTx/>
              <a:uFillTx/>
              <a:latin typeface="Montserrat Medium"/>
              <a:ea typeface="+mn-ea"/>
              <a:cs typeface="+mn-cs"/>
            </a:endParaRPr>
          </a:p>
        </p:txBody>
      </p:sp>
      <p:grpSp>
        <p:nvGrpSpPr>
          <p:cNvPr id="47" name="Grupo 46">
            <a:extLst>
              <a:ext uri="{FF2B5EF4-FFF2-40B4-BE49-F238E27FC236}">
                <a16:creationId xmlns:a16="http://schemas.microsoft.com/office/drawing/2014/main" id="{1EBC9BE6-0E83-9F9E-0977-F64B87D1865F}"/>
              </a:ext>
            </a:extLst>
          </p:cNvPr>
          <p:cNvGrpSpPr/>
          <p:nvPr/>
        </p:nvGrpSpPr>
        <p:grpSpPr>
          <a:xfrm>
            <a:off x="6096000" y="6104307"/>
            <a:ext cx="260638" cy="92870"/>
            <a:chOff x="12192000" y="-6746875"/>
            <a:chExt cx="9142412" cy="2951163"/>
          </a:xfrm>
        </p:grpSpPr>
        <p:sp>
          <p:nvSpPr>
            <p:cNvPr id="59" name="Google Shape;719;p34">
              <a:extLst>
                <a:ext uri="{FF2B5EF4-FFF2-40B4-BE49-F238E27FC236}">
                  <a16:creationId xmlns:a16="http://schemas.microsoft.com/office/drawing/2014/main" id="{39D37A88-F367-97A4-E32D-D6B1A22E6660}"/>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60" name="Google Shape;720;p34">
              <a:extLst>
                <a:ext uri="{FF2B5EF4-FFF2-40B4-BE49-F238E27FC236}">
                  <a16:creationId xmlns:a16="http://schemas.microsoft.com/office/drawing/2014/main" id="{4BAE5407-F43B-3186-3649-6777D41CF6CF}"/>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73" name="Grupo 72">
              <a:extLst>
                <a:ext uri="{FF2B5EF4-FFF2-40B4-BE49-F238E27FC236}">
                  <a16:creationId xmlns:a16="http://schemas.microsoft.com/office/drawing/2014/main" id="{38F3B395-40A1-D510-CFFF-0E7348B68E37}"/>
                </a:ext>
              </a:extLst>
            </p:cNvPr>
            <p:cNvGrpSpPr/>
            <p:nvPr/>
          </p:nvGrpSpPr>
          <p:grpSpPr>
            <a:xfrm>
              <a:off x="18081625" y="-6746875"/>
              <a:ext cx="2538412" cy="2951163"/>
              <a:chOff x="18081625" y="-6746875"/>
              <a:chExt cx="2538412" cy="2951163"/>
            </a:xfrm>
          </p:grpSpPr>
          <p:sp>
            <p:nvSpPr>
              <p:cNvPr id="90" name="Google Shape;721;p34">
                <a:extLst>
                  <a:ext uri="{FF2B5EF4-FFF2-40B4-BE49-F238E27FC236}">
                    <a16:creationId xmlns:a16="http://schemas.microsoft.com/office/drawing/2014/main" id="{CE5178A6-1561-87E0-9259-65CBF8CAE34B}"/>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1" name="Google Shape;722;p34">
                <a:extLst>
                  <a:ext uri="{FF2B5EF4-FFF2-40B4-BE49-F238E27FC236}">
                    <a16:creationId xmlns:a16="http://schemas.microsoft.com/office/drawing/2014/main" id="{15F1CD58-D4A2-4D1E-A975-BE08BB314D15}"/>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2" name="Google Shape;723;p34">
                <a:extLst>
                  <a:ext uri="{FF2B5EF4-FFF2-40B4-BE49-F238E27FC236}">
                    <a16:creationId xmlns:a16="http://schemas.microsoft.com/office/drawing/2014/main" id="{B483FAA4-C8C1-7D15-A141-50033583C52A}"/>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4" name="Grupo 73">
              <a:extLst>
                <a:ext uri="{FF2B5EF4-FFF2-40B4-BE49-F238E27FC236}">
                  <a16:creationId xmlns:a16="http://schemas.microsoft.com/office/drawing/2014/main" id="{72568237-01EA-37EB-6A0B-3B5F49FB58A3}"/>
                </a:ext>
              </a:extLst>
            </p:cNvPr>
            <p:cNvGrpSpPr/>
            <p:nvPr/>
          </p:nvGrpSpPr>
          <p:grpSpPr>
            <a:xfrm>
              <a:off x="15378112" y="-6746875"/>
              <a:ext cx="2538413" cy="2951163"/>
              <a:chOff x="15378112" y="-6746875"/>
              <a:chExt cx="2538413" cy="2951163"/>
            </a:xfrm>
          </p:grpSpPr>
          <p:sp>
            <p:nvSpPr>
              <p:cNvPr id="87" name="Google Shape;724;p34">
                <a:extLst>
                  <a:ext uri="{FF2B5EF4-FFF2-40B4-BE49-F238E27FC236}">
                    <a16:creationId xmlns:a16="http://schemas.microsoft.com/office/drawing/2014/main" id="{FD9B2413-3F5E-35C4-714D-0DFA9A23AB08}"/>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8" name="Google Shape;725;p34">
                <a:extLst>
                  <a:ext uri="{FF2B5EF4-FFF2-40B4-BE49-F238E27FC236}">
                    <a16:creationId xmlns:a16="http://schemas.microsoft.com/office/drawing/2014/main" id="{FD66C30E-2538-B0D2-2D82-44DCD31441D5}"/>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9" name="Google Shape;726;p34">
                <a:extLst>
                  <a:ext uri="{FF2B5EF4-FFF2-40B4-BE49-F238E27FC236}">
                    <a16:creationId xmlns:a16="http://schemas.microsoft.com/office/drawing/2014/main" id="{8C6B5298-59CE-D8CA-87F0-B8F2C51DE82E}"/>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3" name="Grupo 82">
              <a:extLst>
                <a:ext uri="{FF2B5EF4-FFF2-40B4-BE49-F238E27FC236}">
                  <a16:creationId xmlns:a16="http://schemas.microsoft.com/office/drawing/2014/main" id="{4166A09C-1D67-02E6-8015-2038C68C2A7B}"/>
                </a:ext>
              </a:extLst>
            </p:cNvPr>
            <p:cNvGrpSpPr/>
            <p:nvPr/>
          </p:nvGrpSpPr>
          <p:grpSpPr>
            <a:xfrm>
              <a:off x="12598400" y="-6746875"/>
              <a:ext cx="2619375" cy="2951163"/>
              <a:chOff x="12598400" y="-6746875"/>
              <a:chExt cx="2619375" cy="2951163"/>
            </a:xfrm>
          </p:grpSpPr>
          <p:sp>
            <p:nvSpPr>
              <p:cNvPr id="84" name="Google Shape;727;p34">
                <a:extLst>
                  <a:ext uri="{FF2B5EF4-FFF2-40B4-BE49-F238E27FC236}">
                    <a16:creationId xmlns:a16="http://schemas.microsoft.com/office/drawing/2014/main" id="{D9DF219A-6901-4DD2-1FB4-FD4822C454F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5" name="Google Shape;728;p34">
                <a:extLst>
                  <a:ext uri="{FF2B5EF4-FFF2-40B4-BE49-F238E27FC236}">
                    <a16:creationId xmlns:a16="http://schemas.microsoft.com/office/drawing/2014/main" id="{01593A72-2C94-754C-A182-8424E6381A1D}"/>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6" name="Google Shape;729;p34">
                <a:extLst>
                  <a:ext uri="{FF2B5EF4-FFF2-40B4-BE49-F238E27FC236}">
                    <a16:creationId xmlns:a16="http://schemas.microsoft.com/office/drawing/2014/main" id="{914337E8-3EC3-6F31-EE0D-7A40CC1A6A87}"/>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93" name="Grupo 92">
            <a:extLst>
              <a:ext uri="{FF2B5EF4-FFF2-40B4-BE49-F238E27FC236}">
                <a16:creationId xmlns:a16="http://schemas.microsoft.com/office/drawing/2014/main" id="{C4E9D91F-D563-8341-C9E4-8B95076569F8}"/>
              </a:ext>
            </a:extLst>
          </p:cNvPr>
          <p:cNvGrpSpPr/>
          <p:nvPr/>
        </p:nvGrpSpPr>
        <p:grpSpPr>
          <a:xfrm>
            <a:off x="7492700" y="6104307"/>
            <a:ext cx="260638" cy="92870"/>
            <a:chOff x="12192000" y="-6746875"/>
            <a:chExt cx="9142412" cy="2951163"/>
          </a:xfrm>
        </p:grpSpPr>
        <p:sp>
          <p:nvSpPr>
            <p:cNvPr id="94" name="Google Shape;719;p34">
              <a:extLst>
                <a:ext uri="{FF2B5EF4-FFF2-40B4-BE49-F238E27FC236}">
                  <a16:creationId xmlns:a16="http://schemas.microsoft.com/office/drawing/2014/main" id="{F6BCA054-CFA6-7FDB-8723-01F8338362C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5" name="Google Shape;720;p34">
              <a:extLst>
                <a:ext uri="{FF2B5EF4-FFF2-40B4-BE49-F238E27FC236}">
                  <a16:creationId xmlns:a16="http://schemas.microsoft.com/office/drawing/2014/main" id="{452642C9-81DF-5C5F-F521-5E5F251DA96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96" name="Grupo 95">
              <a:extLst>
                <a:ext uri="{FF2B5EF4-FFF2-40B4-BE49-F238E27FC236}">
                  <a16:creationId xmlns:a16="http://schemas.microsoft.com/office/drawing/2014/main" id="{B2F4D396-2FE9-0665-1B98-3F17AB5B400C}"/>
                </a:ext>
              </a:extLst>
            </p:cNvPr>
            <p:cNvGrpSpPr/>
            <p:nvPr/>
          </p:nvGrpSpPr>
          <p:grpSpPr>
            <a:xfrm>
              <a:off x="18081625" y="-6746875"/>
              <a:ext cx="2538412" cy="2951163"/>
              <a:chOff x="18081625" y="-6746875"/>
              <a:chExt cx="2538412" cy="2951163"/>
            </a:xfrm>
          </p:grpSpPr>
          <p:sp>
            <p:nvSpPr>
              <p:cNvPr id="105" name="Google Shape;721;p34">
                <a:extLst>
                  <a:ext uri="{FF2B5EF4-FFF2-40B4-BE49-F238E27FC236}">
                    <a16:creationId xmlns:a16="http://schemas.microsoft.com/office/drawing/2014/main" id="{4ADA8DD7-7063-43AE-A980-47ED1FFEF08C}"/>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6" name="Google Shape;722;p34">
                <a:extLst>
                  <a:ext uri="{FF2B5EF4-FFF2-40B4-BE49-F238E27FC236}">
                    <a16:creationId xmlns:a16="http://schemas.microsoft.com/office/drawing/2014/main" id="{5E962BD4-4A6E-D6EF-F5EE-0DDB10712DB6}"/>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7" name="Google Shape;723;p34">
                <a:extLst>
                  <a:ext uri="{FF2B5EF4-FFF2-40B4-BE49-F238E27FC236}">
                    <a16:creationId xmlns:a16="http://schemas.microsoft.com/office/drawing/2014/main" id="{F87E6135-AFAD-5B3E-4976-F4B4F22634B0}"/>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97" name="Grupo 96">
              <a:extLst>
                <a:ext uri="{FF2B5EF4-FFF2-40B4-BE49-F238E27FC236}">
                  <a16:creationId xmlns:a16="http://schemas.microsoft.com/office/drawing/2014/main" id="{80DB0493-C3E9-F738-52C0-1A0549DCC16E}"/>
                </a:ext>
              </a:extLst>
            </p:cNvPr>
            <p:cNvGrpSpPr/>
            <p:nvPr/>
          </p:nvGrpSpPr>
          <p:grpSpPr>
            <a:xfrm>
              <a:off x="15378112" y="-6746875"/>
              <a:ext cx="2538413" cy="2951163"/>
              <a:chOff x="15378112" y="-6746875"/>
              <a:chExt cx="2538413" cy="2951163"/>
            </a:xfrm>
          </p:grpSpPr>
          <p:sp>
            <p:nvSpPr>
              <p:cNvPr id="102" name="Google Shape;724;p34">
                <a:extLst>
                  <a:ext uri="{FF2B5EF4-FFF2-40B4-BE49-F238E27FC236}">
                    <a16:creationId xmlns:a16="http://schemas.microsoft.com/office/drawing/2014/main" id="{A140EC13-6BB7-97DC-38E2-8FD8C6C1662D}"/>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3" name="Google Shape;725;p34">
                <a:extLst>
                  <a:ext uri="{FF2B5EF4-FFF2-40B4-BE49-F238E27FC236}">
                    <a16:creationId xmlns:a16="http://schemas.microsoft.com/office/drawing/2014/main" id="{B7BFFC98-B816-944A-1EBF-BCF016A17E76}"/>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4" name="Google Shape;726;p34">
                <a:extLst>
                  <a:ext uri="{FF2B5EF4-FFF2-40B4-BE49-F238E27FC236}">
                    <a16:creationId xmlns:a16="http://schemas.microsoft.com/office/drawing/2014/main" id="{96625EE7-C42B-5350-E3CB-C840B205091C}"/>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98" name="Grupo 97">
              <a:extLst>
                <a:ext uri="{FF2B5EF4-FFF2-40B4-BE49-F238E27FC236}">
                  <a16:creationId xmlns:a16="http://schemas.microsoft.com/office/drawing/2014/main" id="{E3E8F1BC-157E-CD1E-ADB0-73D5BB5EA623}"/>
                </a:ext>
              </a:extLst>
            </p:cNvPr>
            <p:cNvGrpSpPr/>
            <p:nvPr/>
          </p:nvGrpSpPr>
          <p:grpSpPr>
            <a:xfrm>
              <a:off x="12598400" y="-6746875"/>
              <a:ext cx="2619375" cy="2951163"/>
              <a:chOff x="12598400" y="-6746875"/>
              <a:chExt cx="2619375" cy="2951163"/>
            </a:xfrm>
          </p:grpSpPr>
          <p:sp>
            <p:nvSpPr>
              <p:cNvPr id="99" name="Google Shape;727;p34">
                <a:extLst>
                  <a:ext uri="{FF2B5EF4-FFF2-40B4-BE49-F238E27FC236}">
                    <a16:creationId xmlns:a16="http://schemas.microsoft.com/office/drawing/2014/main" id="{33FA4DF5-A00F-0987-68DF-D2AFE1851D67}"/>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0" name="Google Shape;728;p34">
                <a:extLst>
                  <a:ext uri="{FF2B5EF4-FFF2-40B4-BE49-F238E27FC236}">
                    <a16:creationId xmlns:a16="http://schemas.microsoft.com/office/drawing/2014/main" id="{0125F325-F671-0945-A54A-AAD5815BBB38}"/>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1" name="Google Shape;729;p34">
                <a:extLst>
                  <a:ext uri="{FF2B5EF4-FFF2-40B4-BE49-F238E27FC236}">
                    <a16:creationId xmlns:a16="http://schemas.microsoft.com/office/drawing/2014/main" id="{0FD6A520-42DF-789C-5A86-2707C1AF4165}"/>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08" name="Grupo 107">
            <a:extLst>
              <a:ext uri="{FF2B5EF4-FFF2-40B4-BE49-F238E27FC236}">
                <a16:creationId xmlns:a16="http://schemas.microsoft.com/office/drawing/2014/main" id="{3026E825-07D1-8473-7288-51A3568313C1}"/>
              </a:ext>
            </a:extLst>
          </p:cNvPr>
          <p:cNvGrpSpPr/>
          <p:nvPr/>
        </p:nvGrpSpPr>
        <p:grpSpPr>
          <a:xfrm>
            <a:off x="8947650" y="6102505"/>
            <a:ext cx="260638" cy="92870"/>
            <a:chOff x="12192000" y="-6746875"/>
            <a:chExt cx="9142412" cy="2951163"/>
          </a:xfrm>
        </p:grpSpPr>
        <p:sp>
          <p:nvSpPr>
            <p:cNvPr id="109" name="Google Shape;719;p34">
              <a:extLst>
                <a:ext uri="{FF2B5EF4-FFF2-40B4-BE49-F238E27FC236}">
                  <a16:creationId xmlns:a16="http://schemas.microsoft.com/office/drawing/2014/main" id="{439104C8-BBD4-B4AD-0EE3-486B4EE0C4E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0" name="Google Shape;720;p34">
              <a:extLst>
                <a:ext uri="{FF2B5EF4-FFF2-40B4-BE49-F238E27FC236}">
                  <a16:creationId xmlns:a16="http://schemas.microsoft.com/office/drawing/2014/main" id="{5E4C6A71-2931-65BE-E792-FCC20AC306BD}"/>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11" name="Grupo 110">
              <a:extLst>
                <a:ext uri="{FF2B5EF4-FFF2-40B4-BE49-F238E27FC236}">
                  <a16:creationId xmlns:a16="http://schemas.microsoft.com/office/drawing/2014/main" id="{7D435DFB-2FCF-50E3-9D44-CE01DCD8409B}"/>
                </a:ext>
              </a:extLst>
            </p:cNvPr>
            <p:cNvGrpSpPr/>
            <p:nvPr/>
          </p:nvGrpSpPr>
          <p:grpSpPr>
            <a:xfrm>
              <a:off x="18081625" y="-6746875"/>
              <a:ext cx="2538412" cy="2951163"/>
              <a:chOff x="18081625" y="-6746875"/>
              <a:chExt cx="2538412" cy="2951163"/>
            </a:xfrm>
          </p:grpSpPr>
          <p:sp>
            <p:nvSpPr>
              <p:cNvPr id="120" name="Google Shape;721;p34">
                <a:extLst>
                  <a:ext uri="{FF2B5EF4-FFF2-40B4-BE49-F238E27FC236}">
                    <a16:creationId xmlns:a16="http://schemas.microsoft.com/office/drawing/2014/main" id="{B2D88756-4B73-D642-D196-E0A4F90E4A5F}"/>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1" name="Google Shape;722;p34">
                <a:extLst>
                  <a:ext uri="{FF2B5EF4-FFF2-40B4-BE49-F238E27FC236}">
                    <a16:creationId xmlns:a16="http://schemas.microsoft.com/office/drawing/2014/main" id="{ACD7CE37-9868-B78B-1699-2E3ABAD6F39D}"/>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2" name="Google Shape;723;p34">
                <a:extLst>
                  <a:ext uri="{FF2B5EF4-FFF2-40B4-BE49-F238E27FC236}">
                    <a16:creationId xmlns:a16="http://schemas.microsoft.com/office/drawing/2014/main" id="{B401C3F1-FD80-D035-B9D1-A9B01DD38BB3}"/>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2" name="Grupo 111">
              <a:extLst>
                <a:ext uri="{FF2B5EF4-FFF2-40B4-BE49-F238E27FC236}">
                  <a16:creationId xmlns:a16="http://schemas.microsoft.com/office/drawing/2014/main" id="{5E2F5C61-38AD-BEBB-CCB1-4ABAA8E818E7}"/>
                </a:ext>
              </a:extLst>
            </p:cNvPr>
            <p:cNvGrpSpPr/>
            <p:nvPr/>
          </p:nvGrpSpPr>
          <p:grpSpPr>
            <a:xfrm>
              <a:off x="15378112" y="-6746875"/>
              <a:ext cx="2538413" cy="2951163"/>
              <a:chOff x="15378112" y="-6746875"/>
              <a:chExt cx="2538413" cy="2951163"/>
            </a:xfrm>
          </p:grpSpPr>
          <p:sp>
            <p:nvSpPr>
              <p:cNvPr id="117" name="Google Shape;724;p34">
                <a:extLst>
                  <a:ext uri="{FF2B5EF4-FFF2-40B4-BE49-F238E27FC236}">
                    <a16:creationId xmlns:a16="http://schemas.microsoft.com/office/drawing/2014/main" id="{5424BE1F-FE7D-9C49-F164-497E814B1863}"/>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8" name="Google Shape;725;p34">
                <a:extLst>
                  <a:ext uri="{FF2B5EF4-FFF2-40B4-BE49-F238E27FC236}">
                    <a16:creationId xmlns:a16="http://schemas.microsoft.com/office/drawing/2014/main" id="{1D42558E-E261-D469-ECF7-E67504864FF5}"/>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9" name="Google Shape;726;p34">
                <a:extLst>
                  <a:ext uri="{FF2B5EF4-FFF2-40B4-BE49-F238E27FC236}">
                    <a16:creationId xmlns:a16="http://schemas.microsoft.com/office/drawing/2014/main" id="{5FE3EAAA-6968-6E0D-8E92-10A8AF60FE2F}"/>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3" name="Grupo 112">
              <a:extLst>
                <a:ext uri="{FF2B5EF4-FFF2-40B4-BE49-F238E27FC236}">
                  <a16:creationId xmlns:a16="http://schemas.microsoft.com/office/drawing/2014/main" id="{2117DC32-BDCA-D455-1B0F-7A4ADE4F67B5}"/>
                </a:ext>
              </a:extLst>
            </p:cNvPr>
            <p:cNvGrpSpPr/>
            <p:nvPr/>
          </p:nvGrpSpPr>
          <p:grpSpPr>
            <a:xfrm>
              <a:off x="12598400" y="-6746875"/>
              <a:ext cx="2619375" cy="2951163"/>
              <a:chOff x="12598400" y="-6746875"/>
              <a:chExt cx="2619375" cy="2951163"/>
            </a:xfrm>
          </p:grpSpPr>
          <p:sp>
            <p:nvSpPr>
              <p:cNvPr id="114" name="Google Shape;727;p34">
                <a:extLst>
                  <a:ext uri="{FF2B5EF4-FFF2-40B4-BE49-F238E27FC236}">
                    <a16:creationId xmlns:a16="http://schemas.microsoft.com/office/drawing/2014/main" id="{AC4697C3-5639-706D-05F7-A3305E6FF9A8}"/>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5" name="Google Shape;728;p34">
                <a:extLst>
                  <a:ext uri="{FF2B5EF4-FFF2-40B4-BE49-F238E27FC236}">
                    <a16:creationId xmlns:a16="http://schemas.microsoft.com/office/drawing/2014/main" id="{A6FC663E-47D4-AD72-F072-BEE41EA9A713}"/>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6" name="Google Shape;729;p34">
                <a:extLst>
                  <a:ext uri="{FF2B5EF4-FFF2-40B4-BE49-F238E27FC236}">
                    <a16:creationId xmlns:a16="http://schemas.microsoft.com/office/drawing/2014/main" id="{21A359CF-2C2E-2221-99D3-05C02BB06F69}"/>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23" name="Grupo 122">
            <a:extLst>
              <a:ext uri="{FF2B5EF4-FFF2-40B4-BE49-F238E27FC236}">
                <a16:creationId xmlns:a16="http://schemas.microsoft.com/office/drawing/2014/main" id="{C8178D7F-F818-7B16-B0A7-0C1560123F83}"/>
              </a:ext>
            </a:extLst>
          </p:cNvPr>
          <p:cNvGrpSpPr/>
          <p:nvPr/>
        </p:nvGrpSpPr>
        <p:grpSpPr>
          <a:xfrm>
            <a:off x="10373883" y="6102505"/>
            <a:ext cx="260638" cy="92870"/>
            <a:chOff x="12192000" y="-6746875"/>
            <a:chExt cx="9142412" cy="2951163"/>
          </a:xfrm>
        </p:grpSpPr>
        <p:sp>
          <p:nvSpPr>
            <p:cNvPr id="124" name="Google Shape;719;p34">
              <a:extLst>
                <a:ext uri="{FF2B5EF4-FFF2-40B4-BE49-F238E27FC236}">
                  <a16:creationId xmlns:a16="http://schemas.microsoft.com/office/drawing/2014/main" id="{2022F3C3-A667-E79E-FFBB-B26696B45178}"/>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5" name="Google Shape;720;p34">
              <a:extLst>
                <a:ext uri="{FF2B5EF4-FFF2-40B4-BE49-F238E27FC236}">
                  <a16:creationId xmlns:a16="http://schemas.microsoft.com/office/drawing/2014/main" id="{3CEBA7EE-1F6B-98C3-1FFA-D8E805AB5FAF}"/>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26" name="Grupo 125">
              <a:extLst>
                <a:ext uri="{FF2B5EF4-FFF2-40B4-BE49-F238E27FC236}">
                  <a16:creationId xmlns:a16="http://schemas.microsoft.com/office/drawing/2014/main" id="{6199B8C4-3CBA-9B3D-120D-0CA28933DC50}"/>
                </a:ext>
              </a:extLst>
            </p:cNvPr>
            <p:cNvGrpSpPr/>
            <p:nvPr/>
          </p:nvGrpSpPr>
          <p:grpSpPr>
            <a:xfrm>
              <a:off x="18081625" y="-6746875"/>
              <a:ext cx="2538412" cy="2951163"/>
              <a:chOff x="18081625" y="-6746875"/>
              <a:chExt cx="2538412" cy="2951163"/>
            </a:xfrm>
          </p:grpSpPr>
          <p:sp>
            <p:nvSpPr>
              <p:cNvPr id="135" name="Google Shape;721;p34">
                <a:extLst>
                  <a:ext uri="{FF2B5EF4-FFF2-40B4-BE49-F238E27FC236}">
                    <a16:creationId xmlns:a16="http://schemas.microsoft.com/office/drawing/2014/main" id="{86804160-E236-7ECE-6511-7AB0872BF05C}"/>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6" name="Google Shape;722;p34">
                <a:extLst>
                  <a:ext uri="{FF2B5EF4-FFF2-40B4-BE49-F238E27FC236}">
                    <a16:creationId xmlns:a16="http://schemas.microsoft.com/office/drawing/2014/main" id="{EBDB57D1-0420-CBE0-42EE-772DF6A2873B}"/>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7" name="Google Shape;723;p34">
                <a:extLst>
                  <a:ext uri="{FF2B5EF4-FFF2-40B4-BE49-F238E27FC236}">
                    <a16:creationId xmlns:a16="http://schemas.microsoft.com/office/drawing/2014/main" id="{9993843E-7470-539E-2E7E-5DFE14A4257B}"/>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27" name="Grupo 126">
              <a:extLst>
                <a:ext uri="{FF2B5EF4-FFF2-40B4-BE49-F238E27FC236}">
                  <a16:creationId xmlns:a16="http://schemas.microsoft.com/office/drawing/2014/main" id="{33F0A817-7DBB-C351-620E-779DEC852FE5}"/>
                </a:ext>
              </a:extLst>
            </p:cNvPr>
            <p:cNvGrpSpPr/>
            <p:nvPr/>
          </p:nvGrpSpPr>
          <p:grpSpPr>
            <a:xfrm>
              <a:off x="15378112" y="-6746875"/>
              <a:ext cx="2538413" cy="2951163"/>
              <a:chOff x="15378112" y="-6746875"/>
              <a:chExt cx="2538413" cy="2951163"/>
            </a:xfrm>
          </p:grpSpPr>
          <p:sp>
            <p:nvSpPr>
              <p:cNvPr id="132" name="Google Shape;724;p34">
                <a:extLst>
                  <a:ext uri="{FF2B5EF4-FFF2-40B4-BE49-F238E27FC236}">
                    <a16:creationId xmlns:a16="http://schemas.microsoft.com/office/drawing/2014/main" id="{DE4EE89E-6C99-5F36-09D2-294960EC1EFE}"/>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725;p34">
                <a:extLst>
                  <a:ext uri="{FF2B5EF4-FFF2-40B4-BE49-F238E27FC236}">
                    <a16:creationId xmlns:a16="http://schemas.microsoft.com/office/drawing/2014/main" id="{A3705644-664D-21CC-CE96-E3509DF68FFC}"/>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4" name="Google Shape;726;p34">
                <a:extLst>
                  <a:ext uri="{FF2B5EF4-FFF2-40B4-BE49-F238E27FC236}">
                    <a16:creationId xmlns:a16="http://schemas.microsoft.com/office/drawing/2014/main" id="{EFEE43DB-5652-2FE4-E19B-728073D55C66}"/>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28" name="Grupo 127">
              <a:extLst>
                <a:ext uri="{FF2B5EF4-FFF2-40B4-BE49-F238E27FC236}">
                  <a16:creationId xmlns:a16="http://schemas.microsoft.com/office/drawing/2014/main" id="{28A025A5-52A3-445D-D917-56832BD74213}"/>
                </a:ext>
              </a:extLst>
            </p:cNvPr>
            <p:cNvGrpSpPr/>
            <p:nvPr/>
          </p:nvGrpSpPr>
          <p:grpSpPr>
            <a:xfrm>
              <a:off x="12598400" y="-6746875"/>
              <a:ext cx="2619375" cy="2951163"/>
              <a:chOff x="12598400" y="-6746875"/>
              <a:chExt cx="2619375" cy="2951163"/>
            </a:xfrm>
          </p:grpSpPr>
          <p:sp>
            <p:nvSpPr>
              <p:cNvPr id="129" name="Google Shape;727;p34">
                <a:extLst>
                  <a:ext uri="{FF2B5EF4-FFF2-40B4-BE49-F238E27FC236}">
                    <a16:creationId xmlns:a16="http://schemas.microsoft.com/office/drawing/2014/main" id="{B8DA5EEE-834F-30B8-3CFA-2BFAFE827284}"/>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0" name="Google Shape;728;p34">
                <a:extLst>
                  <a:ext uri="{FF2B5EF4-FFF2-40B4-BE49-F238E27FC236}">
                    <a16:creationId xmlns:a16="http://schemas.microsoft.com/office/drawing/2014/main" id="{80DFF8A1-5810-A055-23B6-B156AC00ACA7}"/>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1" name="Google Shape;729;p34">
                <a:extLst>
                  <a:ext uri="{FF2B5EF4-FFF2-40B4-BE49-F238E27FC236}">
                    <a16:creationId xmlns:a16="http://schemas.microsoft.com/office/drawing/2014/main" id="{3B8A060D-B474-C61F-ADF7-7E5013486325}"/>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38" name="Grupo 137">
            <a:extLst>
              <a:ext uri="{FF2B5EF4-FFF2-40B4-BE49-F238E27FC236}">
                <a16:creationId xmlns:a16="http://schemas.microsoft.com/office/drawing/2014/main" id="{270E76CC-E6F0-E686-5052-8185C64064E8}"/>
              </a:ext>
            </a:extLst>
          </p:cNvPr>
          <p:cNvGrpSpPr/>
          <p:nvPr/>
        </p:nvGrpSpPr>
        <p:grpSpPr>
          <a:xfrm>
            <a:off x="10328496" y="1721243"/>
            <a:ext cx="559730" cy="199442"/>
            <a:chOff x="12192000" y="-6746875"/>
            <a:chExt cx="9142412" cy="2951163"/>
          </a:xfrm>
        </p:grpSpPr>
        <p:sp>
          <p:nvSpPr>
            <p:cNvPr id="139" name="Google Shape;719;p34">
              <a:extLst>
                <a:ext uri="{FF2B5EF4-FFF2-40B4-BE49-F238E27FC236}">
                  <a16:creationId xmlns:a16="http://schemas.microsoft.com/office/drawing/2014/main" id="{38AF6E59-D251-7A94-F9D8-F5F7CC61D6C9}"/>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0" name="Google Shape;720;p34">
              <a:extLst>
                <a:ext uri="{FF2B5EF4-FFF2-40B4-BE49-F238E27FC236}">
                  <a16:creationId xmlns:a16="http://schemas.microsoft.com/office/drawing/2014/main" id="{1455F7DD-7871-2920-A14C-965F6F46CEB2}"/>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41" name="Grupo 140">
              <a:extLst>
                <a:ext uri="{FF2B5EF4-FFF2-40B4-BE49-F238E27FC236}">
                  <a16:creationId xmlns:a16="http://schemas.microsoft.com/office/drawing/2014/main" id="{E2A19C2B-1E5F-9F61-A674-D6E870063016}"/>
                </a:ext>
              </a:extLst>
            </p:cNvPr>
            <p:cNvGrpSpPr/>
            <p:nvPr/>
          </p:nvGrpSpPr>
          <p:grpSpPr>
            <a:xfrm>
              <a:off x="18081625" y="-6746875"/>
              <a:ext cx="2538412" cy="2951163"/>
              <a:chOff x="18081625" y="-6746875"/>
              <a:chExt cx="2538412" cy="2951163"/>
            </a:xfrm>
          </p:grpSpPr>
          <p:sp>
            <p:nvSpPr>
              <p:cNvPr id="150" name="Google Shape;721;p34">
                <a:extLst>
                  <a:ext uri="{FF2B5EF4-FFF2-40B4-BE49-F238E27FC236}">
                    <a16:creationId xmlns:a16="http://schemas.microsoft.com/office/drawing/2014/main" id="{6ED14411-F4F1-6CEE-735D-FEB5BB9973FB}"/>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1" name="Google Shape;722;p34">
                <a:extLst>
                  <a:ext uri="{FF2B5EF4-FFF2-40B4-BE49-F238E27FC236}">
                    <a16:creationId xmlns:a16="http://schemas.microsoft.com/office/drawing/2014/main" id="{13104E3F-E4F5-7857-22A2-21AFAAB0AD5E}"/>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2" name="Google Shape;723;p34">
                <a:extLst>
                  <a:ext uri="{FF2B5EF4-FFF2-40B4-BE49-F238E27FC236}">
                    <a16:creationId xmlns:a16="http://schemas.microsoft.com/office/drawing/2014/main" id="{065174C5-DA04-EB78-02CE-D6D38FD450C7}"/>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2" name="Grupo 141">
              <a:extLst>
                <a:ext uri="{FF2B5EF4-FFF2-40B4-BE49-F238E27FC236}">
                  <a16:creationId xmlns:a16="http://schemas.microsoft.com/office/drawing/2014/main" id="{38C1A60A-A61B-0E9D-45BE-4BF3D5555967}"/>
                </a:ext>
              </a:extLst>
            </p:cNvPr>
            <p:cNvGrpSpPr/>
            <p:nvPr/>
          </p:nvGrpSpPr>
          <p:grpSpPr>
            <a:xfrm>
              <a:off x="15378112" y="-6746875"/>
              <a:ext cx="2538413" cy="2951163"/>
              <a:chOff x="15378112" y="-6746875"/>
              <a:chExt cx="2538413" cy="2951163"/>
            </a:xfrm>
          </p:grpSpPr>
          <p:sp>
            <p:nvSpPr>
              <p:cNvPr id="147" name="Google Shape;724;p34">
                <a:extLst>
                  <a:ext uri="{FF2B5EF4-FFF2-40B4-BE49-F238E27FC236}">
                    <a16:creationId xmlns:a16="http://schemas.microsoft.com/office/drawing/2014/main" id="{FA70EF65-5A71-2F4F-3625-D1EE4F21776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8" name="Google Shape;725;p34">
                <a:extLst>
                  <a:ext uri="{FF2B5EF4-FFF2-40B4-BE49-F238E27FC236}">
                    <a16:creationId xmlns:a16="http://schemas.microsoft.com/office/drawing/2014/main" id="{9AA112A8-F9C3-7BA6-155E-53E3FFFC36B4}"/>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9" name="Google Shape;726;p34">
                <a:extLst>
                  <a:ext uri="{FF2B5EF4-FFF2-40B4-BE49-F238E27FC236}">
                    <a16:creationId xmlns:a16="http://schemas.microsoft.com/office/drawing/2014/main" id="{9CF2F5F0-038B-5F44-9C17-B6018A02E976}"/>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3" name="Grupo 142">
              <a:extLst>
                <a:ext uri="{FF2B5EF4-FFF2-40B4-BE49-F238E27FC236}">
                  <a16:creationId xmlns:a16="http://schemas.microsoft.com/office/drawing/2014/main" id="{54DCA414-741B-E5E2-29F3-122100A65DEE}"/>
                </a:ext>
              </a:extLst>
            </p:cNvPr>
            <p:cNvGrpSpPr/>
            <p:nvPr/>
          </p:nvGrpSpPr>
          <p:grpSpPr>
            <a:xfrm>
              <a:off x="12598400" y="-6746875"/>
              <a:ext cx="2619375" cy="2951163"/>
              <a:chOff x="12598400" y="-6746875"/>
              <a:chExt cx="2619375" cy="2951163"/>
            </a:xfrm>
          </p:grpSpPr>
          <p:sp>
            <p:nvSpPr>
              <p:cNvPr id="144" name="Google Shape;727;p34">
                <a:extLst>
                  <a:ext uri="{FF2B5EF4-FFF2-40B4-BE49-F238E27FC236}">
                    <a16:creationId xmlns:a16="http://schemas.microsoft.com/office/drawing/2014/main" id="{B9126FF1-C987-5B4B-C1EE-AB14047E2BEE}"/>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5" name="Google Shape;728;p34">
                <a:extLst>
                  <a:ext uri="{FF2B5EF4-FFF2-40B4-BE49-F238E27FC236}">
                    <a16:creationId xmlns:a16="http://schemas.microsoft.com/office/drawing/2014/main" id="{E38C55D4-9307-F795-9C9E-D7A3ABE76A6A}"/>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6" name="Google Shape;729;p34">
                <a:extLst>
                  <a:ext uri="{FF2B5EF4-FFF2-40B4-BE49-F238E27FC236}">
                    <a16:creationId xmlns:a16="http://schemas.microsoft.com/office/drawing/2014/main" id="{F8639923-7F82-084D-727A-0D5702CD2D29}"/>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53" name="Grupo 152">
            <a:extLst>
              <a:ext uri="{FF2B5EF4-FFF2-40B4-BE49-F238E27FC236}">
                <a16:creationId xmlns:a16="http://schemas.microsoft.com/office/drawing/2014/main" id="{2BC4159F-7DA8-41EC-5B07-2FFD4D2EDF49}"/>
              </a:ext>
            </a:extLst>
          </p:cNvPr>
          <p:cNvGrpSpPr/>
          <p:nvPr/>
        </p:nvGrpSpPr>
        <p:grpSpPr>
          <a:xfrm>
            <a:off x="10333568" y="5284398"/>
            <a:ext cx="572851" cy="198990"/>
            <a:chOff x="12192000" y="-6746875"/>
            <a:chExt cx="9142412" cy="2951163"/>
          </a:xfrm>
        </p:grpSpPr>
        <p:sp>
          <p:nvSpPr>
            <p:cNvPr id="154" name="Google Shape;719;p34">
              <a:extLst>
                <a:ext uri="{FF2B5EF4-FFF2-40B4-BE49-F238E27FC236}">
                  <a16:creationId xmlns:a16="http://schemas.microsoft.com/office/drawing/2014/main" id="{D02B35AA-54A6-70C8-5826-2F4264D956B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5" name="Google Shape;720;p34">
              <a:extLst>
                <a:ext uri="{FF2B5EF4-FFF2-40B4-BE49-F238E27FC236}">
                  <a16:creationId xmlns:a16="http://schemas.microsoft.com/office/drawing/2014/main" id="{64669EA5-5576-7AB0-D738-02F1145B14E0}"/>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56" name="Grupo 155">
              <a:extLst>
                <a:ext uri="{FF2B5EF4-FFF2-40B4-BE49-F238E27FC236}">
                  <a16:creationId xmlns:a16="http://schemas.microsoft.com/office/drawing/2014/main" id="{6E4CEAA2-88B4-AF25-BC0B-212DBE61703D}"/>
                </a:ext>
              </a:extLst>
            </p:cNvPr>
            <p:cNvGrpSpPr/>
            <p:nvPr/>
          </p:nvGrpSpPr>
          <p:grpSpPr>
            <a:xfrm>
              <a:off x="18081625" y="-6746875"/>
              <a:ext cx="2538412" cy="2951163"/>
              <a:chOff x="18081625" y="-6746875"/>
              <a:chExt cx="2538412" cy="2951163"/>
            </a:xfrm>
          </p:grpSpPr>
          <p:sp>
            <p:nvSpPr>
              <p:cNvPr id="165" name="Google Shape;721;p34">
                <a:extLst>
                  <a:ext uri="{FF2B5EF4-FFF2-40B4-BE49-F238E27FC236}">
                    <a16:creationId xmlns:a16="http://schemas.microsoft.com/office/drawing/2014/main" id="{58EFECB8-3E29-5292-2DE6-3461B27A8099}"/>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6" name="Google Shape;722;p34">
                <a:extLst>
                  <a:ext uri="{FF2B5EF4-FFF2-40B4-BE49-F238E27FC236}">
                    <a16:creationId xmlns:a16="http://schemas.microsoft.com/office/drawing/2014/main" id="{B5DE9CA6-A8E7-C834-F60E-BC5E6C415E06}"/>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7" name="Google Shape;723;p34">
                <a:extLst>
                  <a:ext uri="{FF2B5EF4-FFF2-40B4-BE49-F238E27FC236}">
                    <a16:creationId xmlns:a16="http://schemas.microsoft.com/office/drawing/2014/main" id="{30F93EF4-13A8-290E-5E65-C5EFEBD0084C}"/>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57" name="Grupo 156">
              <a:extLst>
                <a:ext uri="{FF2B5EF4-FFF2-40B4-BE49-F238E27FC236}">
                  <a16:creationId xmlns:a16="http://schemas.microsoft.com/office/drawing/2014/main" id="{E68F8234-20EA-6678-8F40-6E74A8C537D3}"/>
                </a:ext>
              </a:extLst>
            </p:cNvPr>
            <p:cNvGrpSpPr/>
            <p:nvPr/>
          </p:nvGrpSpPr>
          <p:grpSpPr>
            <a:xfrm>
              <a:off x="15378112" y="-6746875"/>
              <a:ext cx="2538413" cy="2951163"/>
              <a:chOff x="15378112" y="-6746875"/>
              <a:chExt cx="2538413" cy="2951163"/>
            </a:xfrm>
          </p:grpSpPr>
          <p:sp>
            <p:nvSpPr>
              <p:cNvPr id="162" name="Google Shape;724;p34">
                <a:extLst>
                  <a:ext uri="{FF2B5EF4-FFF2-40B4-BE49-F238E27FC236}">
                    <a16:creationId xmlns:a16="http://schemas.microsoft.com/office/drawing/2014/main" id="{665EB679-89D0-B809-B27D-9A18B90B14FA}"/>
                  </a:ext>
                </a:extLst>
              </p:cNvPr>
              <p:cNvSpPr txBox="1">
                <a:spLocks noChangeArrowheads="1"/>
              </p:cNvSpPr>
              <p:nvPr/>
            </p:nvSpPr>
            <p:spPr bwMode="auto">
              <a:xfrm>
                <a:off x="15378112" y="-4667250"/>
                <a:ext cx="2538413" cy="87153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3" name="Google Shape;725;p34">
                <a:extLst>
                  <a:ext uri="{FF2B5EF4-FFF2-40B4-BE49-F238E27FC236}">
                    <a16:creationId xmlns:a16="http://schemas.microsoft.com/office/drawing/2014/main" id="{554780CD-303A-780D-949E-CF61FBAF8D83}"/>
                  </a:ext>
                </a:extLst>
              </p:cNvPr>
              <p:cNvSpPr txBox="1">
                <a:spLocks noChangeArrowheads="1"/>
              </p:cNvSpPr>
              <p:nvPr/>
            </p:nvSpPr>
            <p:spPr bwMode="auto">
              <a:xfrm>
                <a:off x="15378112" y="-5875337"/>
                <a:ext cx="2538413" cy="12080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4" name="Google Shape;726;p34">
                <a:extLst>
                  <a:ext uri="{FF2B5EF4-FFF2-40B4-BE49-F238E27FC236}">
                    <a16:creationId xmlns:a16="http://schemas.microsoft.com/office/drawing/2014/main" id="{862FCA69-9761-5B10-09B6-F910A9880095}"/>
                  </a:ext>
                </a:extLst>
              </p:cNvPr>
              <p:cNvSpPr txBox="1">
                <a:spLocks noChangeArrowheads="1"/>
              </p:cNvSpPr>
              <p:nvPr/>
            </p:nvSpPr>
            <p:spPr bwMode="auto">
              <a:xfrm>
                <a:off x="15378112" y="-6746875"/>
                <a:ext cx="2538413" cy="87153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58" name="Grupo 157">
              <a:extLst>
                <a:ext uri="{FF2B5EF4-FFF2-40B4-BE49-F238E27FC236}">
                  <a16:creationId xmlns:a16="http://schemas.microsoft.com/office/drawing/2014/main" id="{E8AD594A-3B36-ABA9-91C2-413C9EE70655}"/>
                </a:ext>
              </a:extLst>
            </p:cNvPr>
            <p:cNvGrpSpPr/>
            <p:nvPr/>
          </p:nvGrpSpPr>
          <p:grpSpPr>
            <a:xfrm>
              <a:off x="12598400" y="-6746875"/>
              <a:ext cx="2619375" cy="2951163"/>
              <a:chOff x="12598400" y="-6746875"/>
              <a:chExt cx="2619375" cy="2951163"/>
            </a:xfrm>
          </p:grpSpPr>
          <p:sp>
            <p:nvSpPr>
              <p:cNvPr id="159" name="Google Shape;727;p34">
                <a:extLst>
                  <a:ext uri="{FF2B5EF4-FFF2-40B4-BE49-F238E27FC236}">
                    <a16:creationId xmlns:a16="http://schemas.microsoft.com/office/drawing/2014/main" id="{53B94ED4-BFDB-8F1A-636A-26DDEF1273AF}"/>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0" name="Google Shape;728;p34">
                <a:extLst>
                  <a:ext uri="{FF2B5EF4-FFF2-40B4-BE49-F238E27FC236}">
                    <a16:creationId xmlns:a16="http://schemas.microsoft.com/office/drawing/2014/main" id="{1B259BDC-B947-926E-28BB-A6BADA0D7BA3}"/>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1" name="Google Shape;729;p34">
                <a:extLst>
                  <a:ext uri="{FF2B5EF4-FFF2-40B4-BE49-F238E27FC236}">
                    <a16:creationId xmlns:a16="http://schemas.microsoft.com/office/drawing/2014/main" id="{1A4F3534-D6CE-A73C-78A9-DA4AA68F2140}"/>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68" name="Grupo 167">
            <a:extLst>
              <a:ext uri="{FF2B5EF4-FFF2-40B4-BE49-F238E27FC236}">
                <a16:creationId xmlns:a16="http://schemas.microsoft.com/office/drawing/2014/main" id="{63B74DF2-9324-5D07-CB58-8AE7ADD51399}"/>
              </a:ext>
            </a:extLst>
          </p:cNvPr>
          <p:cNvGrpSpPr/>
          <p:nvPr/>
        </p:nvGrpSpPr>
        <p:grpSpPr>
          <a:xfrm>
            <a:off x="10328496" y="2799818"/>
            <a:ext cx="559730" cy="199442"/>
            <a:chOff x="12192000" y="-6746875"/>
            <a:chExt cx="9142412" cy="2951163"/>
          </a:xfrm>
        </p:grpSpPr>
        <p:sp>
          <p:nvSpPr>
            <p:cNvPr id="169" name="Google Shape;719;p34">
              <a:extLst>
                <a:ext uri="{FF2B5EF4-FFF2-40B4-BE49-F238E27FC236}">
                  <a16:creationId xmlns:a16="http://schemas.microsoft.com/office/drawing/2014/main" id="{3848F29B-1908-D19F-8444-B5FF6D843BFA}"/>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0" name="Google Shape;720;p34">
              <a:extLst>
                <a:ext uri="{FF2B5EF4-FFF2-40B4-BE49-F238E27FC236}">
                  <a16:creationId xmlns:a16="http://schemas.microsoft.com/office/drawing/2014/main" id="{7BFC6039-4811-2407-797D-E3EE727644B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71" name="Grupo 170">
              <a:extLst>
                <a:ext uri="{FF2B5EF4-FFF2-40B4-BE49-F238E27FC236}">
                  <a16:creationId xmlns:a16="http://schemas.microsoft.com/office/drawing/2014/main" id="{9C7406C4-9B5A-2EED-B6BD-90E0744C4B95}"/>
                </a:ext>
              </a:extLst>
            </p:cNvPr>
            <p:cNvGrpSpPr/>
            <p:nvPr/>
          </p:nvGrpSpPr>
          <p:grpSpPr>
            <a:xfrm>
              <a:off x="18081625" y="-6746875"/>
              <a:ext cx="2538412" cy="2951163"/>
              <a:chOff x="18081625" y="-6746875"/>
              <a:chExt cx="2538412" cy="2951163"/>
            </a:xfrm>
          </p:grpSpPr>
          <p:sp>
            <p:nvSpPr>
              <p:cNvPr id="180" name="Google Shape;721;p34">
                <a:extLst>
                  <a:ext uri="{FF2B5EF4-FFF2-40B4-BE49-F238E27FC236}">
                    <a16:creationId xmlns:a16="http://schemas.microsoft.com/office/drawing/2014/main" id="{B29C8D4B-2884-79C8-321D-93BBC4128141}"/>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1" name="Google Shape;722;p34">
                <a:extLst>
                  <a:ext uri="{FF2B5EF4-FFF2-40B4-BE49-F238E27FC236}">
                    <a16:creationId xmlns:a16="http://schemas.microsoft.com/office/drawing/2014/main" id="{E5511CC6-0357-ABAC-12A3-E86838D616D5}"/>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82" name="Google Shape;723;p34">
                <a:extLst>
                  <a:ext uri="{FF2B5EF4-FFF2-40B4-BE49-F238E27FC236}">
                    <a16:creationId xmlns:a16="http://schemas.microsoft.com/office/drawing/2014/main" id="{D374D2A8-956E-F77D-612D-7DA219E86677}"/>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2" name="Grupo 171">
              <a:extLst>
                <a:ext uri="{FF2B5EF4-FFF2-40B4-BE49-F238E27FC236}">
                  <a16:creationId xmlns:a16="http://schemas.microsoft.com/office/drawing/2014/main" id="{FFFE62B3-FE14-F29C-8676-1BAFB616CE86}"/>
                </a:ext>
              </a:extLst>
            </p:cNvPr>
            <p:cNvGrpSpPr/>
            <p:nvPr/>
          </p:nvGrpSpPr>
          <p:grpSpPr>
            <a:xfrm>
              <a:off x="15378112" y="-6746875"/>
              <a:ext cx="2538413" cy="2951163"/>
              <a:chOff x="15378112" y="-6746875"/>
              <a:chExt cx="2538413" cy="2951163"/>
            </a:xfrm>
          </p:grpSpPr>
          <p:sp>
            <p:nvSpPr>
              <p:cNvPr id="177" name="Google Shape;724;p34">
                <a:extLst>
                  <a:ext uri="{FF2B5EF4-FFF2-40B4-BE49-F238E27FC236}">
                    <a16:creationId xmlns:a16="http://schemas.microsoft.com/office/drawing/2014/main" id="{61A2780D-6410-9297-FB4E-2AE2F6EE072A}"/>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8" name="Google Shape;725;p34">
                <a:extLst>
                  <a:ext uri="{FF2B5EF4-FFF2-40B4-BE49-F238E27FC236}">
                    <a16:creationId xmlns:a16="http://schemas.microsoft.com/office/drawing/2014/main" id="{7266075F-E802-6804-2831-C6A8AD070E4B}"/>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9" name="Google Shape;726;p34">
                <a:extLst>
                  <a:ext uri="{FF2B5EF4-FFF2-40B4-BE49-F238E27FC236}">
                    <a16:creationId xmlns:a16="http://schemas.microsoft.com/office/drawing/2014/main" id="{A78D6600-C6EF-6915-82BF-501A8C0C1474}"/>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73" name="Grupo 172">
              <a:extLst>
                <a:ext uri="{FF2B5EF4-FFF2-40B4-BE49-F238E27FC236}">
                  <a16:creationId xmlns:a16="http://schemas.microsoft.com/office/drawing/2014/main" id="{6004DA08-D7B1-3AFF-1AB0-12738FD091DC}"/>
                </a:ext>
              </a:extLst>
            </p:cNvPr>
            <p:cNvGrpSpPr/>
            <p:nvPr/>
          </p:nvGrpSpPr>
          <p:grpSpPr>
            <a:xfrm>
              <a:off x="12598400" y="-6746875"/>
              <a:ext cx="2619375" cy="2951163"/>
              <a:chOff x="12598400" y="-6746875"/>
              <a:chExt cx="2619375" cy="2951163"/>
            </a:xfrm>
          </p:grpSpPr>
          <p:sp>
            <p:nvSpPr>
              <p:cNvPr id="174" name="Google Shape;727;p34">
                <a:extLst>
                  <a:ext uri="{FF2B5EF4-FFF2-40B4-BE49-F238E27FC236}">
                    <a16:creationId xmlns:a16="http://schemas.microsoft.com/office/drawing/2014/main" id="{A9BB6C0F-409B-82C0-EF3F-7CF243EC5EA6}"/>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5" name="Google Shape;728;p34">
                <a:extLst>
                  <a:ext uri="{FF2B5EF4-FFF2-40B4-BE49-F238E27FC236}">
                    <a16:creationId xmlns:a16="http://schemas.microsoft.com/office/drawing/2014/main" id="{6D934EA6-5096-50D2-19C6-DF923385A911}"/>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6" name="Google Shape;729;p34">
                <a:extLst>
                  <a:ext uri="{FF2B5EF4-FFF2-40B4-BE49-F238E27FC236}">
                    <a16:creationId xmlns:a16="http://schemas.microsoft.com/office/drawing/2014/main" id="{9D974E04-80B7-B302-AA89-B0F73BE4C40F}"/>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228" name="Grupo 227">
            <a:extLst>
              <a:ext uri="{FF2B5EF4-FFF2-40B4-BE49-F238E27FC236}">
                <a16:creationId xmlns:a16="http://schemas.microsoft.com/office/drawing/2014/main" id="{3935ACB0-E131-211B-462B-A779563292E5}"/>
              </a:ext>
            </a:extLst>
          </p:cNvPr>
          <p:cNvGrpSpPr/>
          <p:nvPr/>
        </p:nvGrpSpPr>
        <p:grpSpPr>
          <a:xfrm>
            <a:off x="10328496" y="3728187"/>
            <a:ext cx="559730" cy="199442"/>
            <a:chOff x="12192000" y="-6746875"/>
            <a:chExt cx="9142412" cy="2951163"/>
          </a:xfrm>
        </p:grpSpPr>
        <p:sp>
          <p:nvSpPr>
            <p:cNvPr id="229" name="Google Shape;719;p34">
              <a:extLst>
                <a:ext uri="{FF2B5EF4-FFF2-40B4-BE49-F238E27FC236}">
                  <a16:creationId xmlns:a16="http://schemas.microsoft.com/office/drawing/2014/main" id="{BB853F0E-2544-9BA6-6514-63C3FB3B970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0" name="Google Shape;720;p34">
              <a:extLst>
                <a:ext uri="{FF2B5EF4-FFF2-40B4-BE49-F238E27FC236}">
                  <a16:creationId xmlns:a16="http://schemas.microsoft.com/office/drawing/2014/main" id="{72C4DE80-E66E-524A-1651-40D0C93D547B}"/>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231" name="Grupo 230">
              <a:extLst>
                <a:ext uri="{FF2B5EF4-FFF2-40B4-BE49-F238E27FC236}">
                  <a16:creationId xmlns:a16="http://schemas.microsoft.com/office/drawing/2014/main" id="{C2D5A147-39AE-E762-BC1B-8EAB5BD4E9DB}"/>
                </a:ext>
              </a:extLst>
            </p:cNvPr>
            <p:cNvGrpSpPr/>
            <p:nvPr/>
          </p:nvGrpSpPr>
          <p:grpSpPr>
            <a:xfrm>
              <a:off x="18081625" y="-6746875"/>
              <a:ext cx="2538412" cy="2951163"/>
              <a:chOff x="18081625" y="-6746875"/>
              <a:chExt cx="2538412" cy="2951163"/>
            </a:xfrm>
          </p:grpSpPr>
          <p:sp>
            <p:nvSpPr>
              <p:cNvPr id="240" name="Google Shape;721;p34">
                <a:extLst>
                  <a:ext uri="{FF2B5EF4-FFF2-40B4-BE49-F238E27FC236}">
                    <a16:creationId xmlns:a16="http://schemas.microsoft.com/office/drawing/2014/main" id="{D27A41F6-5FF8-CB02-20DF-5FE939C737A1}"/>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41" name="Google Shape;722;p34">
                <a:extLst>
                  <a:ext uri="{FF2B5EF4-FFF2-40B4-BE49-F238E27FC236}">
                    <a16:creationId xmlns:a16="http://schemas.microsoft.com/office/drawing/2014/main" id="{AAE49216-260D-9D8A-E956-FEB21E3B3058}"/>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42" name="Google Shape;723;p34">
                <a:extLst>
                  <a:ext uri="{FF2B5EF4-FFF2-40B4-BE49-F238E27FC236}">
                    <a16:creationId xmlns:a16="http://schemas.microsoft.com/office/drawing/2014/main" id="{A85F8C1A-775B-9D6F-358D-FE3A3055F87E}"/>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32" name="Grupo 231">
              <a:extLst>
                <a:ext uri="{FF2B5EF4-FFF2-40B4-BE49-F238E27FC236}">
                  <a16:creationId xmlns:a16="http://schemas.microsoft.com/office/drawing/2014/main" id="{9BCD8389-3F50-7969-5D82-0D9E92775974}"/>
                </a:ext>
              </a:extLst>
            </p:cNvPr>
            <p:cNvGrpSpPr/>
            <p:nvPr/>
          </p:nvGrpSpPr>
          <p:grpSpPr>
            <a:xfrm>
              <a:off x="15378112" y="-6746875"/>
              <a:ext cx="2538413" cy="2951163"/>
              <a:chOff x="15378112" y="-6746875"/>
              <a:chExt cx="2538413" cy="2951163"/>
            </a:xfrm>
          </p:grpSpPr>
          <p:sp>
            <p:nvSpPr>
              <p:cNvPr id="237" name="Google Shape;724;p34">
                <a:extLst>
                  <a:ext uri="{FF2B5EF4-FFF2-40B4-BE49-F238E27FC236}">
                    <a16:creationId xmlns:a16="http://schemas.microsoft.com/office/drawing/2014/main" id="{C360D870-1ECC-2DB6-7791-92799BBEE75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38" name="Google Shape;725;p34">
                <a:extLst>
                  <a:ext uri="{FF2B5EF4-FFF2-40B4-BE49-F238E27FC236}">
                    <a16:creationId xmlns:a16="http://schemas.microsoft.com/office/drawing/2014/main" id="{5A5C26E6-01FB-1FEF-33C4-651BDC931A0F}"/>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39" name="Google Shape;726;p34">
                <a:extLst>
                  <a:ext uri="{FF2B5EF4-FFF2-40B4-BE49-F238E27FC236}">
                    <a16:creationId xmlns:a16="http://schemas.microsoft.com/office/drawing/2014/main" id="{127C3633-F126-3D6F-600A-6E9BACA6E401}"/>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33" name="Grupo 232">
              <a:extLst>
                <a:ext uri="{FF2B5EF4-FFF2-40B4-BE49-F238E27FC236}">
                  <a16:creationId xmlns:a16="http://schemas.microsoft.com/office/drawing/2014/main" id="{2F55DB82-D423-13EC-B17A-7BE8D6FBB668}"/>
                </a:ext>
              </a:extLst>
            </p:cNvPr>
            <p:cNvGrpSpPr/>
            <p:nvPr/>
          </p:nvGrpSpPr>
          <p:grpSpPr>
            <a:xfrm>
              <a:off x="12598400" y="-6746875"/>
              <a:ext cx="2619375" cy="2951163"/>
              <a:chOff x="12598400" y="-6746875"/>
              <a:chExt cx="2619375" cy="2951163"/>
            </a:xfrm>
          </p:grpSpPr>
          <p:sp>
            <p:nvSpPr>
              <p:cNvPr id="234" name="Google Shape;727;p34">
                <a:extLst>
                  <a:ext uri="{FF2B5EF4-FFF2-40B4-BE49-F238E27FC236}">
                    <a16:creationId xmlns:a16="http://schemas.microsoft.com/office/drawing/2014/main" id="{2C8E2E0A-50E1-06BA-C988-555C24C2FE09}"/>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35" name="Google Shape;728;p34">
                <a:extLst>
                  <a:ext uri="{FF2B5EF4-FFF2-40B4-BE49-F238E27FC236}">
                    <a16:creationId xmlns:a16="http://schemas.microsoft.com/office/drawing/2014/main" id="{6302E101-9683-0AEA-45E2-1EC1543CDC9B}"/>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36" name="Google Shape;729;p34">
                <a:extLst>
                  <a:ext uri="{FF2B5EF4-FFF2-40B4-BE49-F238E27FC236}">
                    <a16:creationId xmlns:a16="http://schemas.microsoft.com/office/drawing/2014/main" id="{155344C7-0C15-CCC8-FE2C-4F395778C097}"/>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243" name="Grupo 242">
            <a:extLst>
              <a:ext uri="{FF2B5EF4-FFF2-40B4-BE49-F238E27FC236}">
                <a16:creationId xmlns:a16="http://schemas.microsoft.com/office/drawing/2014/main" id="{27D9298D-3D6D-A2FC-8FAE-00D4EB9A2FC5}"/>
              </a:ext>
            </a:extLst>
          </p:cNvPr>
          <p:cNvGrpSpPr/>
          <p:nvPr/>
        </p:nvGrpSpPr>
        <p:grpSpPr>
          <a:xfrm>
            <a:off x="10328496" y="4209227"/>
            <a:ext cx="559730" cy="199442"/>
            <a:chOff x="12192000" y="-6746875"/>
            <a:chExt cx="9142412" cy="2951163"/>
          </a:xfrm>
        </p:grpSpPr>
        <p:sp>
          <p:nvSpPr>
            <p:cNvPr id="244" name="Google Shape;719;p34">
              <a:extLst>
                <a:ext uri="{FF2B5EF4-FFF2-40B4-BE49-F238E27FC236}">
                  <a16:creationId xmlns:a16="http://schemas.microsoft.com/office/drawing/2014/main" id="{7F0725F8-7153-720E-4365-BD4B9B6FD30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45" name="Google Shape;720;p34">
              <a:extLst>
                <a:ext uri="{FF2B5EF4-FFF2-40B4-BE49-F238E27FC236}">
                  <a16:creationId xmlns:a16="http://schemas.microsoft.com/office/drawing/2014/main" id="{648ACF9D-BE0E-B3A5-5061-4CE965FE4530}"/>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246" name="Grupo 245">
              <a:extLst>
                <a:ext uri="{FF2B5EF4-FFF2-40B4-BE49-F238E27FC236}">
                  <a16:creationId xmlns:a16="http://schemas.microsoft.com/office/drawing/2014/main" id="{B5E32DB0-2E29-6EC4-6D6C-06094FB62093}"/>
                </a:ext>
              </a:extLst>
            </p:cNvPr>
            <p:cNvGrpSpPr/>
            <p:nvPr/>
          </p:nvGrpSpPr>
          <p:grpSpPr>
            <a:xfrm>
              <a:off x="18081625" y="-6746875"/>
              <a:ext cx="2538412" cy="2951163"/>
              <a:chOff x="18081625" y="-6746875"/>
              <a:chExt cx="2538412" cy="2951163"/>
            </a:xfrm>
          </p:grpSpPr>
          <p:sp>
            <p:nvSpPr>
              <p:cNvPr id="255" name="Google Shape;721;p34">
                <a:extLst>
                  <a:ext uri="{FF2B5EF4-FFF2-40B4-BE49-F238E27FC236}">
                    <a16:creationId xmlns:a16="http://schemas.microsoft.com/office/drawing/2014/main" id="{F3B8C53E-0026-8365-8AF3-BBB372D9EB3C}"/>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6" name="Google Shape;722;p34">
                <a:extLst>
                  <a:ext uri="{FF2B5EF4-FFF2-40B4-BE49-F238E27FC236}">
                    <a16:creationId xmlns:a16="http://schemas.microsoft.com/office/drawing/2014/main" id="{B8DAFE0D-D6FB-8E0E-47DA-82D2A47AA88C}"/>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7" name="Google Shape;723;p34">
                <a:extLst>
                  <a:ext uri="{FF2B5EF4-FFF2-40B4-BE49-F238E27FC236}">
                    <a16:creationId xmlns:a16="http://schemas.microsoft.com/office/drawing/2014/main" id="{A2E2E925-4448-AAFF-58A1-6DF4EB2B802C}"/>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47" name="Grupo 246">
              <a:extLst>
                <a:ext uri="{FF2B5EF4-FFF2-40B4-BE49-F238E27FC236}">
                  <a16:creationId xmlns:a16="http://schemas.microsoft.com/office/drawing/2014/main" id="{FCB8584C-8130-C82C-AB3C-82433A6180ED}"/>
                </a:ext>
              </a:extLst>
            </p:cNvPr>
            <p:cNvGrpSpPr/>
            <p:nvPr/>
          </p:nvGrpSpPr>
          <p:grpSpPr>
            <a:xfrm>
              <a:off x="15378112" y="-6746875"/>
              <a:ext cx="2538413" cy="2951163"/>
              <a:chOff x="15378112" y="-6746875"/>
              <a:chExt cx="2538413" cy="2951163"/>
            </a:xfrm>
          </p:grpSpPr>
          <p:sp>
            <p:nvSpPr>
              <p:cNvPr id="252" name="Google Shape;724;p34">
                <a:extLst>
                  <a:ext uri="{FF2B5EF4-FFF2-40B4-BE49-F238E27FC236}">
                    <a16:creationId xmlns:a16="http://schemas.microsoft.com/office/drawing/2014/main" id="{A0DBA247-D123-B477-7351-4692120EBFD7}"/>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3" name="Google Shape;725;p34">
                <a:extLst>
                  <a:ext uri="{FF2B5EF4-FFF2-40B4-BE49-F238E27FC236}">
                    <a16:creationId xmlns:a16="http://schemas.microsoft.com/office/drawing/2014/main" id="{FAD0FAEA-B14B-40E1-2032-0B1A54B94A0F}"/>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4" name="Google Shape;726;p34">
                <a:extLst>
                  <a:ext uri="{FF2B5EF4-FFF2-40B4-BE49-F238E27FC236}">
                    <a16:creationId xmlns:a16="http://schemas.microsoft.com/office/drawing/2014/main" id="{720F8FFB-EBA2-8CE5-1247-1A0FEA7CD4F2}"/>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48" name="Grupo 247">
              <a:extLst>
                <a:ext uri="{FF2B5EF4-FFF2-40B4-BE49-F238E27FC236}">
                  <a16:creationId xmlns:a16="http://schemas.microsoft.com/office/drawing/2014/main" id="{0D6B46ED-E5AD-0CCE-D732-9819B06BC384}"/>
                </a:ext>
              </a:extLst>
            </p:cNvPr>
            <p:cNvGrpSpPr/>
            <p:nvPr/>
          </p:nvGrpSpPr>
          <p:grpSpPr>
            <a:xfrm>
              <a:off x="12598400" y="-6746875"/>
              <a:ext cx="2619375" cy="2951163"/>
              <a:chOff x="12598400" y="-6746875"/>
              <a:chExt cx="2619375" cy="2951163"/>
            </a:xfrm>
          </p:grpSpPr>
          <p:sp>
            <p:nvSpPr>
              <p:cNvPr id="249" name="Google Shape;727;p34">
                <a:extLst>
                  <a:ext uri="{FF2B5EF4-FFF2-40B4-BE49-F238E27FC236}">
                    <a16:creationId xmlns:a16="http://schemas.microsoft.com/office/drawing/2014/main" id="{6B74728E-98D0-6568-A395-904EF6C349E2}"/>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0" name="Google Shape;728;p34">
                <a:extLst>
                  <a:ext uri="{FF2B5EF4-FFF2-40B4-BE49-F238E27FC236}">
                    <a16:creationId xmlns:a16="http://schemas.microsoft.com/office/drawing/2014/main" id="{0FC64EA1-1818-E5DC-4CAD-509F3C3EB223}"/>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51" name="Google Shape;729;p34">
                <a:extLst>
                  <a:ext uri="{FF2B5EF4-FFF2-40B4-BE49-F238E27FC236}">
                    <a16:creationId xmlns:a16="http://schemas.microsoft.com/office/drawing/2014/main" id="{03CA955A-86B0-B0C8-3F05-A0D0C3779B99}"/>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258" name="Grupo 257">
            <a:extLst>
              <a:ext uri="{FF2B5EF4-FFF2-40B4-BE49-F238E27FC236}">
                <a16:creationId xmlns:a16="http://schemas.microsoft.com/office/drawing/2014/main" id="{BEA02F4C-D6F6-3076-5BA2-B8F8C1015317}"/>
              </a:ext>
            </a:extLst>
          </p:cNvPr>
          <p:cNvGrpSpPr/>
          <p:nvPr/>
        </p:nvGrpSpPr>
        <p:grpSpPr>
          <a:xfrm>
            <a:off x="10328496" y="4800104"/>
            <a:ext cx="559730" cy="199442"/>
            <a:chOff x="12192000" y="-6746875"/>
            <a:chExt cx="9142412" cy="2951163"/>
          </a:xfrm>
        </p:grpSpPr>
        <p:sp>
          <p:nvSpPr>
            <p:cNvPr id="259" name="Google Shape;719;p34">
              <a:extLst>
                <a:ext uri="{FF2B5EF4-FFF2-40B4-BE49-F238E27FC236}">
                  <a16:creationId xmlns:a16="http://schemas.microsoft.com/office/drawing/2014/main" id="{750A71E1-F1D5-230D-4AF3-8FE1CEFC6AC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0" name="Google Shape;720;p34">
              <a:extLst>
                <a:ext uri="{FF2B5EF4-FFF2-40B4-BE49-F238E27FC236}">
                  <a16:creationId xmlns:a16="http://schemas.microsoft.com/office/drawing/2014/main" id="{5CF86F94-98FB-3778-93DF-56FBE97E98D8}"/>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261" name="Grupo 260">
              <a:extLst>
                <a:ext uri="{FF2B5EF4-FFF2-40B4-BE49-F238E27FC236}">
                  <a16:creationId xmlns:a16="http://schemas.microsoft.com/office/drawing/2014/main" id="{A883ADE3-8DA1-2A73-BAE2-250408EE3A32}"/>
                </a:ext>
              </a:extLst>
            </p:cNvPr>
            <p:cNvGrpSpPr/>
            <p:nvPr/>
          </p:nvGrpSpPr>
          <p:grpSpPr>
            <a:xfrm>
              <a:off x="18081625" y="-6746875"/>
              <a:ext cx="2538412" cy="2951163"/>
              <a:chOff x="18081625" y="-6746875"/>
              <a:chExt cx="2538412" cy="2951163"/>
            </a:xfrm>
          </p:grpSpPr>
          <p:sp>
            <p:nvSpPr>
              <p:cNvPr id="270" name="Google Shape;721;p34">
                <a:extLst>
                  <a:ext uri="{FF2B5EF4-FFF2-40B4-BE49-F238E27FC236}">
                    <a16:creationId xmlns:a16="http://schemas.microsoft.com/office/drawing/2014/main" id="{1C38FB9E-B31A-C7B7-8F47-06F8232ABD83}"/>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71" name="Google Shape;722;p34">
                <a:extLst>
                  <a:ext uri="{FF2B5EF4-FFF2-40B4-BE49-F238E27FC236}">
                    <a16:creationId xmlns:a16="http://schemas.microsoft.com/office/drawing/2014/main" id="{AAA0F80B-3A31-7E08-FE35-03B1F4318594}"/>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72" name="Google Shape;723;p34">
                <a:extLst>
                  <a:ext uri="{FF2B5EF4-FFF2-40B4-BE49-F238E27FC236}">
                    <a16:creationId xmlns:a16="http://schemas.microsoft.com/office/drawing/2014/main" id="{DA6CABA7-82B2-C4CC-449E-E9468559967B}"/>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62" name="Grupo 261">
              <a:extLst>
                <a:ext uri="{FF2B5EF4-FFF2-40B4-BE49-F238E27FC236}">
                  <a16:creationId xmlns:a16="http://schemas.microsoft.com/office/drawing/2014/main" id="{6899C64D-1978-E917-604A-3B08F202F9AC}"/>
                </a:ext>
              </a:extLst>
            </p:cNvPr>
            <p:cNvGrpSpPr/>
            <p:nvPr/>
          </p:nvGrpSpPr>
          <p:grpSpPr>
            <a:xfrm>
              <a:off x="15378112" y="-6746875"/>
              <a:ext cx="2538413" cy="2951163"/>
              <a:chOff x="15378112" y="-6746875"/>
              <a:chExt cx="2538413" cy="2951163"/>
            </a:xfrm>
          </p:grpSpPr>
          <p:sp>
            <p:nvSpPr>
              <p:cNvPr id="267" name="Google Shape;724;p34">
                <a:extLst>
                  <a:ext uri="{FF2B5EF4-FFF2-40B4-BE49-F238E27FC236}">
                    <a16:creationId xmlns:a16="http://schemas.microsoft.com/office/drawing/2014/main" id="{2B808C0D-AFBB-E258-0AED-BE2D42656AAD}"/>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68" name="Google Shape;725;p34">
                <a:extLst>
                  <a:ext uri="{FF2B5EF4-FFF2-40B4-BE49-F238E27FC236}">
                    <a16:creationId xmlns:a16="http://schemas.microsoft.com/office/drawing/2014/main" id="{0FD79ABE-8223-FDCB-28C6-0D3C514014E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69" name="Google Shape;726;p34">
                <a:extLst>
                  <a:ext uri="{FF2B5EF4-FFF2-40B4-BE49-F238E27FC236}">
                    <a16:creationId xmlns:a16="http://schemas.microsoft.com/office/drawing/2014/main" id="{004C82C1-BDCA-5169-275A-18B9C16CB160}"/>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263" name="Grupo 262">
              <a:extLst>
                <a:ext uri="{FF2B5EF4-FFF2-40B4-BE49-F238E27FC236}">
                  <a16:creationId xmlns:a16="http://schemas.microsoft.com/office/drawing/2014/main" id="{49A19ABC-4EB3-2B28-6899-13B3A04437E2}"/>
                </a:ext>
              </a:extLst>
            </p:cNvPr>
            <p:cNvGrpSpPr/>
            <p:nvPr/>
          </p:nvGrpSpPr>
          <p:grpSpPr>
            <a:xfrm>
              <a:off x="12598400" y="-6746875"/>
              <a:ext cx="2619375" cy="2951163"/>
              <a:chOff x="12598400" y="-6746875"/>
              <a:chExt cx="2619375" cy="2951163"/>
            </a:xfrm>
          </p:grpSpPr>
          <p:sp>
            <p:nvSpPr>
              <p:cNvPr id="264" name="Google Shape;727;p34">
                <a:extLst>
                  <a:ext uri="{FF2B5EF4-FFF2-40B4-BE49-F238E27FC236}">
                    <a16:creationId xmlns:a16="http://schemas.microsoft.com/office/drawing/2014/main" id="{FDAB17E2-350D-4723-B1E6-1B6D7531C3DA}"/>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65" name="Google Shape;728;p34">
                <a:extLst>
                  <a:ext uri="{FF2B5EF4-FFF2-40B4-BE49-F238E27FC236}">
                    <a16:creationId xmlns:a16="http://schemas.microsoft.com/office/drawing/2014/main" id="{AC3C6C9A-0BD2-BBBA-9DE1-840501A90145}"/>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66" name="Google Shape;729;p34">
                <a:extLst>
                  <a:ext uri="{FF2B5EF4-FFF2-40B4-BE49-F238E27FC236}">
                    <a16:creationId xmlns:a16="http://schemas.microsoft.com/office/drawing/2014/main" id="{88FE26FC-F29F-5966-35CD-FD9ED968970C}"/>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52572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41">
            <a:extLst>
              <a:ext uri="{FF2B5EF4-FFF2-40B4-BE49-F238E27FC236}">
                <a16:creationId xmlns:a16="http://schemas.microsoft.com/office/drawing/2014/main" id="{4C4CB33C-8910-AE96-1086-E5AC80E537CE}"/>
              </a:ext>
            </a:extLst>
          </p:cNvPr>
          <p:cNvSpPr/>
          <p:nvPr/>
        </p:nvSpPr>
        <p:spPr>
          <a:xfrm rot="16200000">
            <a:off x="5633135" y="-3514904"/>
            <a:ext cx="892919"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3" name="Rectángulo: esquinas redondeadas 92">
            <a:extLst>
              <a:ext uri="{FF2B5EF4-FFF2-40B4-BE49-F238E27FC236}">
                <a16:creationId xmlns:a16="http://schemas.microsoft.com/office/drawing/2014/main" id="{5D2DE9AE-D4E7-92E8-C236-143CCD48960A}"/>
              </a:ext>
            </a:extLst>
          </p:cNvPr>
          <p:cNvSpPr/>
          <p:nvPr/>
        </p:nvSpPr>
        <p:spPr>
          <a:xfrm rot="10800000">
            <a:off x="5503146" y="1227172"/>
            <a:ext cx="6097159" cy="334903"/>
          </a:xfrm>
          <a:prstGeom prst="parallelogram">
            <a:avLst>
              <a:gd name="adj" fmla="val 31421"/>
            </a:avLst>
          </a:prstGeom>
          <a:solidFill>
            <a:srgbClr val="41678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13" name="Rectángulo 12">
            <a:extLst>
              <a:ext uri="{FF2B5EF4-FFF2-40B4-BE49-F238E27FC236}">
                <a16:creationId xmlns:a16="http://schemas.microsoft.com/office/drawing/2014/main" id="{0ED0D044-51DF-3DFC-7735-754FD6D6AE2B}"/>
              </a:ext>
            </a:extLst>
          </p:cNvPr>
          <p:cNvSpPr/>
          <p:nvPr/>
        </p:nvSpPr>
        <p:spPr>
          <a:xfrm>
            <a:off x="18926" y="5482454"/>
            <a:ext cx="3634730" cy="1157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a:extLst>
              <a:ext uri="{FF2B5EF4-FFF2-40B4-BE49-F238E27FC236}">
                <a16:creationId xmlns:a16="http://schemas.microsoft.com/office/drawing/2014/main" id="{7DACB6D5-F8AA-ED03-697D-36A582258F97}"/>
              </a:ext>
            </a:extLst>
          </p:cNvPr>
          <p:cNvGrpSpPr/>
          <p:nvPr/>
        </p:nvGrpSpPr>
        <p:grpSpPr>
          <a:xfrm>
            <a:off x="10142292" y="3354698"/>
            <a:ext cx="2438848" cy="756562"/>
            <a:chOff x="10142292" y="3418198"/>
            <a:chExt cx="2438848" cy="756562"/>
          </a:xfrm>
        </p:grpSpPr>
        <p:graphicFrame>
          <p:nvGraphicFramePr>
            <p:cNvPr id="5" name="Chart 9">
              <a:extLst>
                <a:ext uri="{FF2B5EF4-FFF2-40B4-BE49-F238E27FC236}">
                  <a16:creationId xmlns:a16="http://schemas.microsoft.com/office/drawing/2014/main" id="{891257EF-6619-0ED8-198B-D964BEE62B1F}"/>
                </a:ext>
              </a:extLst>
            </p:cNvPr>
            <p:cNvGraphicFramePr/>
            <p:nvPr>
              <p:extLst>
                <p:ext uri="{D42A27DB-BD31-4B8C-83A1-F6EECF244321}">
                  <p14:modId xmlns:p14="http://schemas.microsoft.com/office/powerpoint/2010/main" val="3798764804"/>
                </p:ext>
              </p:extLst>
            </p:nvPr>
          </p:nvGraphicFramePr>
          <p:xfrm>
            <a:off x="10142292" y="3418198"/>
            <a:ext cx="2438848" cy="756562"/>
          </p:xfrm>
          <a:graphic>
            <a:graphicData uri="http://schemas.openxmlformats.org/drawingml/2006/chart">
              <c:chart xmlns:c="http://schemas.openxmlformats.org/drawingml/2006/chart" xmlns:r="http://schemas.openxmlformats.org/officeDocument/2006/relationships" r:id="rId2"/>
            </a:graphicData>
          </a:graphic>
        </p:graphicFrame>
        <p:sp>
          <p:nvSpPr>
            <p:cNvPr id="6" name="Triángulo isósceles 5">
              <a:extLst>
                <a:ext uri="{FF2B5EF4-FFF2-40B4-BE49-F238E27FC236}">
                  <a16:creationId xmlns:a16="http://schemas.microsoft.com/office/drawing/2014/main" id="{4EFFB21A-D8EF-1687-41D8-273C99E059B6}"/>
                </a:ext>
              </a:extLst>
            </p:cNvPr>
            <p:cNvSpPr/>
            <p:nvPr/>
          </p:nvSpPr>
          <p:spPr>
            <a:xfrm rot="10800000">
              <a:off x="10621759" y="3591390"/>
              <a:ext cx="154004" cy="73361"/>
            </a:xfrm>
            <a:prstGeom prst="triangl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 name="Rectángulo: esquinas redondeadas 41">
            <a:extLst>
              <a:ext uri="{FF2B5EF4-FFF2-40B4-BE49-F238E27FC236}">
                <a16:creationId xmlns:a16="http://schemas.microsoft.com/office/drawing/2014/main" id="{71489BB4-9F62-D46D-F35F-F2787F8C020A}"/>
              </a:ext>
            </a:extLst>
          </p:cNvPr>
          <p:cNvSpPr/>
          <p:nvPr/>
        </p:nvSpPr>
        <p:spPr>
          <a:xfrm rot="16200000">
            <a:off x="5514160" y="-279646"/>
            <a:ext cx="1157343"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11" name="Rectángulo: esquinas redondeadas 41">
            <a:extLst>
              <a:ext uri="{FF2B5EF4-FFF2-40B4-BE49-F238E27FC236}">
                <a16:creationId xmlns:a16="http://schemas.microsoft.com/office/drawing/2014/main" id="{9854C1DC-C2D8-B45F-D154-BB01D645C49E}"/>
              </a:ext>
            </a:extLst>
          </p:cNvPr>
          <p:cNvSpPr/>
          <p:nvPr/>
        </p:nvSpPr>
        <p:spPr>
          <a:xfrm rot="16200000">
            <a:off x="5297592" y="-1977895"/>
            <a:ext cx="1553939" cy="10838987"/>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algn="ctr"/>
            <a:endParaRPr lang="es-CO" sz="1400" kern="0">
              <a:latin typeface="Montserrat Medium"/>
            </a:endParaRPr>
          </a:p>
        </p:txBody>
      </p:sp>
      <p:sp>
        <p:nvSpPr>
          <p:cNvPr id="15" name="CuadroTexto 14">
            <a:extLst>
              <a:ext uri="{FF2B5EF4-FFF2-40B4-BE49-F238E27FC236}">
                <a16:creationId xmlns:a16="http://schemas.microsoft.com/office/drawing/2014/main" id="{9E105673-C026-270C-30AD-EA1919FF2CCD}"/>
              </a:ext>
            </a:extLst>
          </p:cNvPr>
          <p:cNvSpPr txBox="1"/>
          <p:nvPr/>
        </p:nvSpPr>
        <p:spPr>
          <a:xfrm>
            <a:off x="4999429" y="5336225"/>
            <a:ext cx="3054402" cy="2308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900" b="0" i="1" u="none" strike="noStrike" kern="1200" cap="none" spc="0" normalizeH="0" baseline="0" noProof="0">
                <a:ln>
                  <a:noFill/>
                </a:ln>
                <a:solidFill>
                  <a:srgbClr val="000000"/>
                </a:solidFill>
                <a:uLnTx/>
                <a:uFillTx/>
                <a:latin typeface="Montserrat Medium"/>
                <a:ea typeface="+mn-ea"/>
                <a:cs typeface="+mn-cs"/>
              </a:rPr>
              <a:t>Nivel de desempeño de los teletrabajadores</a:t>
            </a:r>
          </a:p>
        </p:txBody>
      </p:sp>
      <p:sp>
        <p:nvSpPr>
          <p:cNvPr id="16" name="CuadroTexto 15">
            <a:extLst>
              <a:ext uri="{FF2B5EF4-FFF2-40B4-BE49-F238E27FC236}">
                <a16:creationId xmlns:a16="http://schemas.microsoft.com/office/drawing/2014/main" id="{EDA21528-E2B8-F483-C756-87A2E8156778}"/>
              </a:ext>
            </a:extLst>
          </p:cNvPr>
          <p:cNvSpPr txBox="1"/>
          <p:nvPr/>
        </p:nvSpPr>
        <p:spPr>
          <a:xfrm>
            <a:off x="7367184" y="5322364"/>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17" name="CuadroTexto 16">
            <a:extLst>
              <a:ext uri="{FF2B5EF4-FFF2-40B4-BE49-F238E27FC236}">
                <a16:creationId xmlns:a16="http://schemas.microsoft.com/office/drawing/2014/main" id="{7711588E-FB6A-E0AD-8503-D73AED26F36B}"/>
              </a:ext>
            </a:extLst>
          </p:cNvPr>
          <p:cNvSpPr txBox="1"/>
          <p:nvPr/>
        </p:nvSpPr>
        <p:spPr>
          <a:xfrm>
            <a:off x="8663513" y="5331252"/>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100 % </a:t>
            </a:r>
          </a:p>
        </p:txBody>
      </p:sp>
      <p:sp>
        <p:nvSpPr>
          <p:cNvPr id="18" name="CuadroTexto 17">
            <a:extLst>
              <a:ext uri="{FF2B5EF4-FFF2-40B4-BE49-F238E27FC236}">
                <a16:creationId xmlns:a16="http://schemas.microsoft.com/office/drawing/2014/main" id="{795DF9E2-5949-D0C9-7234-C127C6E0D5B6}"/>
              </a:ext>
            </a:extLst>
          </p:cNvPr>
          <p:cNvSpPr txBox="1"/>
          <p:nvPr/>
        </p:nvSpPr>
        <p:spPr>
          <a:xfrm>
            <a:off x="838322" y="4784519"/>
            <a:ext cx="4507010"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Satisfacción de los funcionarios frente a las políticas implementadas</a:t>
            </a:r>
            <a:r>
              <a:rPr kumimoji="0" lang="es-MX" sz="800" b="1" i="0" u="none" strike="noStrike" kern="1200" cap="none" spc="0" normalizeH="0" baseline="0" noProof="0">
                <a:ln>
                  <a:noFill/>
                </a:ln>
                <a:solidFill>
                  <a:srgbClr val="00609C"/>
                </a:solidFill>
                <a:effectLst/>
                <a:uLnTx/>
                <a:uFillTx/>
                <a:latin typeface="Montserrat Medium"/>
                <a:ea typeface="+mn-ea"/>
                <a:cs typeface="+mn-cs"/>
              </a:rPr>
              <a:t>  </a:t>
            </a:r>
            <a:r>
              <a:rPr kumimoji="0" lang="es-MX" sz="1050" b="1" i="0" u="none" strike="noStrike" kern="1200" cap="none" spc="0" normalizeH="0" baseline="0" noProof="0">
                <a:ln>
                  <a:noFill/>
                </a:ln>
                <a:solidFill>
                  <a:srgbClr val="00609C"/>
                </a:solidFill>
                <a:effectLst/>
                <a:uLnTx/>
                <a:uFillTx/>
                <a:latin typeface="Montserrat Medium"/>
                <a:ea typeface="+mn-ea"/>
                <a:cs typeface="+mn-cs"/>
              </a:rPr>
              <a:t> </a:t>
            </a:r>
          </a:p>
        </p:txBody>
      </p:sp>
      <p:sp>
        <p:nvSpPr>
          <p:cNvPr id="19" name="CuadroTexto 18">
            <a:extLst>
              <a:ext uri="{FF2B5EF4-FFF2-40B4-BE49-F238E27FC236}">
                <a16:creationId xmlns:a16="http://schemas.microsoft.com/office/drawing/2014/main" id="{156609E7-CA17-9E35-2668-136471B1D349}"/>
              </a:ext>
            </a:extLst>
          </p:cNvPr>
          <p:cNvSpPr txBox="1"/>
          <p:nvPr/>
        </p:nvSpPr>
        <p:spPr>
          <a:xfrm>
            <a:off x="821847" y="5330397"/>
            <a:ext cx="4852927"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00609C"/>
                </a:solidFill>
                <a:effectLst/>
                <a:uLnTx/>
                <a:uFillTx/>
                <a:latin typeface="Montserrat Medium"/>
                <a:ea typeface="+mn-ea"/>
                <a:cs typeface="+mn-cs"/>
              </a:rPr>
              <a:t>**Productividad de los teletrabajadores </a:t>
            </a:r>
          </a:p>
        </p:txBody>
      </p:sp>
      <p:sp>
        <p:nvSpPr>
          <p:cNvPr id="20" name="CuadroTexto 19">
            <a:extLst>
              <a:ext uri="{FF2B5EF4-FFF2-40B4-BE49-F238E27FC236}">
                <a16:creationId xmlns:a16="http://schemas.microsoft.com/office/drawing/2014/main" id="{6213A4AC-3307-5DE5-A3D8-B2452EF2FCF9}"/>
              </a:ext>
            </a:extLst>
          </p:cNvPr>
          <p:cNvSpPr txBox="1"/>
          <p:nvPr/>
        </p:nvSpPr>
        <p:spPr>
          <a:xfrm>
            <a:off x="5350133" y="4834799"/>
            <a:ext cx="1897950" cy="2308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900" b="0" i="1" u="none" strike="noStrike" kern="1200" cap="none" spc="0" normalizeH="0" baseline="0" noProof="0">
                <a:ln>
                  <a:noFill/>
                </a:ln>
                <a:solidFill>
                  <a:srgbClr val="000000"/>
                </a:solidFill>
                <a:uLnTx/>
                <a:uFillTx/>
                <a:latin typeface="Montserrat Medium"/>
                <a:ea typeface="+mn-ea"/>
                <a:cs typeface="+mn-cs"/>
              </a:rPr>
              <a:t>Calificación para la vigencia </a:t>
            </a:r>
          </a:p>
        </p:txBody>
      </p:sp>
      <p:sp>
        <p:nvSpPr>
          <p:cNvPr id="21" name="CuadroTexto 20">
            <a:extLst>
              <a:ext uri="{FF2B5EF4-FFF2-40B4-BE49-F238E27FC236}">
                <a16:creationId xmlns:a16="http://schemas.microsoft.com/office/drawing/2014/main" id="{700A637F-CE6B-C438-976A-0BEA44AC9D7B}"/>
              </a:ext>
            </a:extLst>
          </p:cNvPr>
          <p:cNvSpPr txBox="1"/>
          <p:nvPr/>
        </p:nvSpPr>
        <p:spPr>
          <a:xfrm>
            <a:off x="7367184" y="4823257"/>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Anual</a:t>
            </a:r>
          </a:p>
        </p:txBody>
      </p:sp>
      <p:sp>
        <p:nvSpPr>
          <p:cNvPr id="22" name="CuadroTexto 21">
            <a:extLst>
              <a:ext uri="{FF2B5EF4-FFF2-40B4-BE49-F238E27FC236}">
                <a16:creationId xmlns:a16="http://schemas.microsoft.com/office/drawing/2014/main" id="{3F88FCE0-5A4B-FD1E-7DE3-001BB86219C7}"/>
              </a:ext>
            </a:extLst>
          </p:cNvPr>
          <p:cNvSpPr txBox="1"/>
          <p:nvPr/>
        </p:nvSpPr>
        <p:spPr>
          <a:xfrm>
            <a:off x="8663513" y="4832145"/>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80 % </a:t>
            </a:r>
          </a:p>
        </p:txBody>
      </p:sp>
      <p:sp>
        <p:nvSpPr>
          <p:cNvPr id="23" name="CuadroTexto 22">
            <a:extLst>
              <a:ext uri="{FF2B5EF4-FFF2-40B4-BE49-F238E27FC236}">
                <a16:creationId xmlns:a16="http://schemas.microsoft.com/office/drawing/2014/main" id="{510F00AC-9BFE-C70B-FF13-D13BCCCBC0A0}"/>
              </a:ext>
            </a:extLst>
          </p:cNvPr>
          <p:cNvSpPr txBox="1"/>
          <p:nvPr/>
        </p:nvSpPr>
        <p:spPr>
          <a:xfrm>
            <a:off x="837288" y="1816499"/>
            <a:ext cx="3976139"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Nivel de desarrollo de la estrategia de transformación digital y analítica</a:t>
            </a:r>
          </a:p>
        </p:txBody>
      </p:sp>
      <p:sp>
        <p:nvSpPr>
          <p:cNvPr id="24" name="CuadroTexto 23">
            <a:extLst>
              <a:ext uri="{FF2B5EF4-FFF2-40B4-BE49-F238E27FC236}">
                <a16:creationId xmlns:a16="http://schemas.microsoft.com/office/drawing/2014/main" id="{846E45F7-7FCE-4DD3-A551-6A7FDFC54AB6}"/>
              </a:ext>
            </a:extLst>
          </p:cNvPr>
          <p:cNvSpPr txBox="1"/>
          <p:nvPr/>
        </p:nvSpPr>
        <p:spPr>
          <a:xfrm>
            <a:off x="5588579" y="1781026"/>
            <a:ext cx="1778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25" name="CuadroTexto 24">
            <a:extLst>
              <a:ext uri="{FF2B5EF4-FFF2-40B4-BE49-F238E27FC236}">
                <a16:creationId xmlns:a16="http://schemas.microsoft.com/office/drawing/2014/main" id="{4CD4FE51-B539-F747-A0C2-7534424415F6}"/>
              </a:ext>
            </a:extLst>
          </p:cNvPr>
          <p:cNvSpPr txBox="1"/>
          <p:nvPr/>
        </p:nvSpPr>
        <p:spPr>
          <a:xfrm>
            <a:off x="7387425" y="1863545"/>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26" name="CuadroTexto 25">
            <a:extLst>
              <a:ext uri="{FF2B5EF4-FFF2-40B4-BE49-F238E27FC236}">
                <a16:creationId xmlns:a16="http://schemas.microsoft.com/office/drawing/2014/main" id="{BBFD6FBC-2C87-FBE6-2CB7-84223C3C8569}"/>
              </a:ext>
            </a:extLst>
          </p:cNvPr>
          <p:cNvSpPr txBox="1"/>
          <p:nvPr/>
        </p:nvSpPr>
        <p:spPr>
          <a:xfrm>
            <a:off x="8683754" y="1872433"/>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27" name="CuadroTexto 26">
            <a:extLst>
              <a:ext uri="{FF2B5EF4-FFF2-40B4-BE49-F238E27FC236}">
                <a16:creationId xmlns:a16="http://schemas.microsoft.com/office/drawing/2014/main" id="{EC4D6CF8-681A-D08D-DF17-2348EA0D49DF}"/>
              </a:ext>
            </a:extLst>
          </p:cNvPr>
          <p:cNvSpPr txBox="1"/>
          <p:nvPr/>
        </p:nvSpPr>
        <p:spPr>
          <a:xfrm>
            <a:off x="5021947" y="3653042"/>
            <a:ext cx="27927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sng" strike="noStrike" kern="1200" cap="none" spc="0" normalizeH="0" baseline="0" noProof="0">
                <a:ln>
                  <a:noFill/>
                </a:ln>
                <a:solidFill>
                  <a:prstClr val="black"/>
                </a:solidFill>
                <a:effectLst/>
                <a:uLnTx/>
                <a:uFillTx/>
                <a:latin typeface="Montserrat Medium"/>
                <a:ea typeface="+mn-ea"/>
                <a:cs typeface="+mn-cs"/>
              </a:rPr>
              <a:t>% de avance completado </a:t>
            </a:r>
          </a:p>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900" b="0" i="1" u="none" strike="noStrike" kern="1200" cap="none" spc="0" normalizeH="0" baseline="0" noProof="0">
                <a:ln>
                  <a:noFill/>
                </a:ln>
                <a:solidFill>
                  <a:prstClr val="black"/>
                </a:solidFill>
                <a:effectLst/>
                <a:uLnTx/>
                <a:uFillTx/>
                <a:latin typeface="Montserrat Medium"/>
                <a:ea typeface="+mn-ea"/>
                <a:cs typeface="+mn-cs"/>
              </a:rPr>
              <a:t>% de avance esperado</a:t>
            </a:r>
          </a:p>
        </p:txBody>
      </p:sp>
      <p:sp>
        <p:nvSpPr>
          <p:cNvPr id="28" name="CuadroTexto 27">
            <a:extLst>
              <a:ext uri="{FF2B5EF4-FFF2-40B4-BE49-F238E27FC236}">
                <a16:creationId xmlns:a16="http://schemas.microsoft.com/office/drawing/2014/main" id="{A8009700-3332-2530-FA68-54ADBB2FE31F}"/>
              </a:ext>
            </a:extLst>
          </p:cNvPr>
          <p:cNvSpPr txBox="1"/>
          <p:nvPr/>
        </p:nvSpPr>
        <p:spPr>
          <a:xfrm>
            <a:off x="7367185" y="3701862"/>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Trimestral</a:t>
            </a:r>
          </a:p>
        </p:txBody>
      </p:sp>
      <p:sp>
        <p:nvSpPr>
          <p:cNvPr id="29" name="CuadroTexto 28">
            <a:extLst>
              <a:ext uri="{FF2B5EF4-FFF2-40B4-BE49-F238E27FC236}">
                <a16:creationId xmlns:a16="http://schemas.microsoft.com/office/drawing/2014/main" id="{22B19C74-824C-665A-4084-791FB98D1A67}"/>
              </a:ext>
            </a:extLst>
          </p:cNvPr>
          <p:cNvSpPr txBox="1"/>
          <p:nvPr/>
        </p:nvSpPr>
        <p:spPr>
          <a:xfrm>
            <a:off x="8663514" y="3710750"/>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95 % </a:t>
            </a:r>
          </a:p>
        </p:txBody>
      </p:sp>
      <p:sp>
        <p:nvSpPr>
          <p:cNvPr id="30" name="CuadroTexto 29">
            <a:extLst>
              <a:ext uri="{FF2B5EF4-FFF2-40B4-BE49-F238E27FC236}">
                <a16:creationId xmlns:a16="http://schemas.microsoft.com/office/drawing/2014/main" id="{89792B81-E717-C93E-0E5C-B63E1CF5A185}"/>
              </a:ext>
            </a:extLst>
          </p:cNvPr>
          <p:cNvSpPr txBox="1"/>
          <p:nvPr/>
        </p:nvSpPr>
        <p:spPr>
          <a:xfrm>
            <a:off x="830284" y="3045296"/>
            <a:ext cx="4450243" cy="25391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a:ln>
                  <a:noFill/>
                </a:ln>
                <a:solidFill>
                  <a:srgbClr val="00609C"/>
                </a:solidFill>
                <a:effectLst/>
                <a:uLnTx/>
                <a:uFillTx/>
                <a:latin typeface="Montserrat Medium"/>
                <a:ea typeface="+mn-ea"/>
                <a:cs typeface="+mn-cs"/>
              </a:rPr>
              <a:t>*Indicador de Avance en la Gestión del Conocimiento (IAGC)</a:t>
            </a:r>
            <a:endParaRPr kumimoji="0" lang="es-MX" sz="1050" b="1" i="0" u="none" strike="noStrike" kern="1200" cap="none" spc="0" normalizeH="0" baseline="0" noProof="0">
              <a:ln>
                <a:noFill/>
              </a:ln>
              <a:solidFill>
                <a:srgbClr val="00609C"/>
              </a:solidFill>
              <a:effectLst/>
              <a:uLnTx/>
              <a:uFillTx/>
              <a:latin typeface="Montserrat Medium"/>
              <a:ea typeface="+mn-ea"/>
              <a:cs typeface="+mn-cs"/>
            </a:endParaRPr>
          </a:p>
        </p:txBody>
      </p:sp>
      <p:sp>
        <p:nvSpPr>
          <p:cNvPr id="31" name="CuadroTexto 30">
            <a:extLst>
              <a:ext uri="{FF2B5EF4-FFF2-40B4-BE49-F238E27FC236}">
                <a16:creationId xmlns:a16="http://schemas.microsoft.com/office/drawing/2014/main" id="{C14B53FB-085C-56AC-23D6-169866006DA4}"/>
              </a:ext>
            </a:extLst>
          </p:cNvPr>
          <p:cNvSpPr txBox="1"/>
          <p:nvPr/>
        </p:nvSpPr>
        <p:spPr>
          <a:xfrm>
            <a:off x="813139" y="3631320"/>
            <a:ext cx="4450243" cy="415498"/>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Nivel de desarrollo del proyecto del sistema de gestión del conocimiento e innovación</a:t>
            </a:r>
          </a:p>
        </p:txBody>
      </p:sp>
      <p:sp>
        <p:nvSpPr>
          <p:cNvPr id="32" name="CuadroTexto 31">
            <a:extLst>
              <a:ext uri="{FF2B5EF4-FFF2-40B4-BE49-F238E27FC236}">
                <a16:creationId xmlns:a16="http://schemas.microsoft.com/office/drawing/2014/main" id="{E15A0799-BCDD-13CB-08C0-B748755236E3}"/>
              </a:ext>
            </a:extLst>
          </p:cNvPr>
          <p:cNvSpPr txBox="1"/>
          <p:nvPr/>
        </p:nvSpPr>
        <p:spPr>
          <a:xfrm>
            <a:off x="5221158" y="2952918"/>
            <a:ext cx="25004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CO" sz="900" b="0" i="1" strike="noStrike" kern="1200" cap="none" spc="0" normalizeH="0" baseline="0" noProof="0">
                <a:ln>
                  <a:noFill/>
                </a:ln>
                <a:solidFill>
                  <a:prstClr val="black"/>
                </a:solidFill>
                <a:effectLst/>
                <a:uLnTx/>
                <a:uFillTx/>
                <a:latin typeface="Montserrat Medium"/>
                <a:ea typeface="+mn-ea"/>
                <a:cs typeface="+mn-cs"/>
              </a:rPr>
              <a:t>Promedio de los resultados obtenidos en cada dimensión</a:t>
            </a:r>
            <a:endParaRPr kumimoji="0" lang="es-MX" sz="900" b="0" i="1" strike="noStrike" kern="1200" cap="none" spc="0" normalizeH="0" baseline="0" noProof="0">
              <a:ln>
                <a:noFill/>
              </a:ln>
              <a:solidFill>
                <a:prstClr val="black"/>
              </a:solidFill>
              <a:effectLst/>
              <a:uLnTx/>
              <a:uFillTx/>
              <a:latin typeface="Montserrat Medium"/>
              <a:ea typeface="+mn-ea"/>
              <a:cs typeface="+mn-cs"/>
            </a:endParaRPr>
          </a:p>
        </p:txBody>
      </p:sp>
      <p:sp>
        <p:nvSpPr>
          <p:cNvPr id="33" name="CuadroTexto 32">
            <a:extLst>
              <a:ext uri="{FF2B5EF4-FFF2-40B4-BE49-F238E27FC236}">
                <a16:creationId xmlns:a16="http://schemas.microsoft.com/office/drawing/2014/main" id="{279334B3-F867-45F6-62F7-2A2C92FA781B}"/>
              </a:ext>
            </a:extLst>
          </p:cNvPr>
          <p:cNvSpPr txBox="1"/>
          <p:nvPr/>
        </p:nvSpPr>
        <p:spPr>
          <a:xfrm>
            <a:off x="7367185" y="2985580"/>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Semestral</a:t>
            </a:r>
          </a:p>
        </p:txBody>
      </p:sp>
      <p:sp>
        <p:nvSpPr>
          <p:cNvPr id="34" name="CuadroTexto 33">
            <a:extLst>
              <a:ext uri="{FF2B5EF4-FFF2-40B4-BE49-F238E27FC236}">
                <a16:creationId xmlns:a16="http://schemas.microsoft.com/office/drawing/2014/main" id="{2F14E3CB-22DD-01C9-1BBF-E27E9EB6984D}"/>
              </a:ext>
            </a:extLst>
          </p:cNvPr>
          <p:cNvSpPr txBox="1"/>
          <p:nvPr/>
        </p:nvSpPr>
        <p:spPr>
          <a:xfrm>
            <a:off x="8663514" y="2994468"/>
            <a:ext cx="165950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3.5 </a:t>
            </a:r>
          </a:p>
        </p:txBody>
      </p:sp>
      <p:sp>
        <p:nvSpPr>
          <p:cNvPr id="36" name="CuadroTexto 35">
            <a:extLst>
              <a:ext uri="{FF2B5EF4-FFF2-40B4-BE49-F238E27FC236}">
                <a16:creationId xmlns:a16="http://schemas.microsoft.com/office/drawing/2014/main" id="{E75C8CC7-5E20-524E-8BE3-33A272FB6240}"/>
              </a:ext>
            </a:extLst>
          </p:cNvPr>
          <p:cNvSpPr txBox="1"/>
          <p:nvPr/>
        </p:nvSpPr>
        <p:spPr>
          <a:xfrm>
            <a:off x="10858460" y="4854451"/>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050" b="1">
                <a:solidFill>
                  <a:prstClr val="black"/>
                </a:solidFill>
                <a:latin typeface="Montserrat Medium"/>
              </a:rPr>
              <a:t>91%</a:t>
            </a:r>
            <a:endParaRPr kumimoji="0" lang="es-MX" sz="1050" b="1" i="0" u="none" strike="noStrike" kern="1200" cap="none" spc="0" normalizeH="0" baseline="0" noProof="0">
              <a:ln>
                <a:noFill/>
              </a:ln>
              <a:solidFill>
                <a:prstClr val="black"/>
              </a:solidFill>
              <a:effectLst/>
              <a:uLnTx/>
              <a:uFillTx/>
              <a:latin typeface="Montserrat Medium"/>
              <a:ea typeface="+mn-ea"/>
              <a:cs typeface="+mn-cs"/>
            </a:endParaRPr>
          </a:p>
        </p:txBody>
      </p:sp>
      <p:sp>
        <p:nvSpPr>
          <p:cNvPr id="37" name="CuadroTexto 36">
            <a:extLst>
              <a:ext uri="{FF2B5EF4-FFF2-40B4-BE49-F238E27FC236}">
                <a16:creationId xmlns:a16="http://schemas.microsoft.com/office/drawing/2014/main" id="{F184B34E-BC0A-8834-A92F-9DBA4EF28451}"/>
              </a:ext>
            </a:extLst>
          </p:cNvPr>
          <p:cNvSpPr txBox="1"/>
          <p:nvPr/>
        </p:nvSpPr>
        <p:spPr>
          <a:xfrm>
            <a:off x="10773433" y="3706940"/>
            <a:ext cx="68580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050" b="1">
                <a:solidFill>
                  <a:prstClr val="black"/>
                </a:solidFill>
                <a:latin typeface="Montserrat Medium"/>
              </a:rPr>
              <a:t>100</a:t>
            </a:r>
            <a:r>
              <a:rPr kumimoji="0" lang="es-MX" sz="105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38" name="CuadroTexto 37">
            <a:extLst>
              <a:ext uri="{FF2B5EF4-FFF2-40B4-BE49-F238E27FC236}">
                <a16:creationId xmlns:a16="http://schemas.microsoft.com/office/drawing/2014/main" id="{25CDC45C-74D5-02BE-1AC1-95FE9243176F}"/>
              </a:ext>
            </a:extLst>
          </p:cNvPr>
          <p:cNvSpPr txBox="1"/>
          <p:nvPr/>
        </p:nvSpPr>
        <p:spPr>
          <a:xfrm>
            <a:off x="10833060" y="1849039"/>
            <a:ext cx="67044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lang="es-MX" sz="1050" b="1">
                <a:solidFill>
                  <a:prstClr val="black"/>
                </a:solidFill>
                <a:latin typeface="Montserrat Medium"/>
              </a:rPr>
              <a:t>100</a:t>
            </a:r>
            <a:r>
              <a:rPr kumimoji="0" lang="es-MX" sz="1050" b="1" i="0" u="none" strike="noStrike" kern="1200" cap="none" spc="0" normalizeH="0" baseline="0" noProof="0">
                <a:ln>
                  <a:noFill/>
                </a:ln>
                <a:solidFill>
                  <a:prstClr val="black"/>
                </a:solidFill>
                <a:effectLst/>
                <a:uLnTx/>
                <a:uFillTx/>
                <a:latin typeface="Montserrat Medium"/>
                <a:ea typeface="+mn-ea"/>
                <a:cs typeface="+mn-cs"/>
              </a:rPr>
              <a:t>% </a:t>
            </a:r>
          </a:p>
        </p:txBody>
      </p:sp>
      <p:sp>
        <p:nvSpPr>
          <p:cNvPr id="40" name="Freeform 83">
            <a:extLst>
              <a:ext uri="{FF2B5EF4-FFF2-40B4-BE49-F238E27FC236}">
                <a16:creationId xmlns:a16="http://schemas.microsoft.com/office/drawing/2014/main" id="{CC6E908A-6D8D-8806-CF40-273A235D67BB}"/>
              </a:ext>
            </a:extLst>
          </p:cNvPr>
          <p:cNvSpPr>
            <a:spLocks noEditPoints="1"/>
          </p:cNvSpPr>
          <p:nvPr/>
        </p:nvSpPr>
        <p:spPr bwMode="auto">
          <a:xfrm flipH="1">
            <a:off x="3578080" y="5339060"/>
            <a:ext cx="142316"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1" name="Freeform 83">
            <a:extLst>
              <a:ext uri="{FF2B5EF4-FFF2-40B4-BE49-F238E27FC236}">
                <a16:creationId xmlns:a16="http://schemas.microsoft.com/office/drawing/2014/main" id="{1B668EAC-1AE9-8A66-0400-BF90232A9EC7}"/>
              </a:ext>
            </a:extLst>
          </p:cNvPr>
          <p:cNvSpPr>
            <a:spLocks noEditPoints="1"/>
          </p:cNvSpPr>
          <p:nvPr/>
        </p:nvSpPr>
        <p:spPr bwMode="auto">
          <a:xfrm flipH="1">
            <a:off x="2158024" y="5015171"/>
            <a:ext cx="151152" cy="12400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3" name="Rectángulo 42">
            <a:extLst>
              <a:ext uri="{FF2B5EF4-FFF2-40B4-BE49-F238E27FC236}">
                <a16:creationId xmlns:a16="http://schemas.microsoft.com/office/drawing/2014/main" id="{BB5E3B94-E654-0C28-4E90-AF929CB299A8}"/>
              </a:ext>
            </a:extLst>
          </p:cNvPr>
          <p:cNvSpPr/>
          <p:nvPr/>
        </p:nvSpPr>
        <p:spPr>
          <a:xfrm>
            <a:off x="757060" y="6033472"/>
            <a:ext cx="5365184" cy="512190"/>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       Indicador de impacto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600" b="1" kern="0">
              <a:solidFill>
                <a:srgbClr val="00609C"/>
              </a:solidFill>
              <a:latin typeface="Montserrat Medium"/>
              <a:ea typeface="Roboto Light" panose="02000000000000000000" pitchFamily="2" charset="0"/>
              <a:cs typeface="Myanmar Text"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 </a:t>
            </a:r>
            <a:r>
              <a:rPr kumimoji="0" lang="es-MX"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Este indicador se reportará </a:t>
            </a:r>
            <a:r>
              <a:rPr lang="es-MX" sz="600" b="1" kern="0">
                <a:solidFill>
                  <a:srgbClr val="00609C"/>
                </a:solidFill>
                <a:latin typeface="Montserrat Medium"/>
                <a:ea typeface="Roboto Light" panose="02000000000000000000" pitchFamily="2" charset="0"/>
                <a:cs typeface="Myanmar Text" panose="020B0604020202020204" pitchFamily="34" charset="0"/>
              </a:rPr>
              <a:t>durante </a:t>
            </a:r>
            <a:r>
              <a:rPr kumimoji="0" lang="es-MX"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rPr>
              <a:t>el mes de febrero ya que actualmente se está realizando la recolección de información con las distintos departamentos del fondo para determinar su resultado.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a:ln>
                <a:noFill/>
              </a:ln>
              <a:solidFill>
                <a:srgbClr val="00609C"/>
              </a:solidFill>
              <a:effectLst/>
              <a:uLnTx/>
              <a:uFillTx/>
              <a:latin typeface="Montserrat Medium"/>
              <a:ea typeface="Roboto Light" panose="02000000000000000000" pitchFamily="2" charset="0"/>
              <a:cs typeface="Myanmar Text"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600" b="1" kern="0">
                <a:solidFill>
                  <a:srgbClr val="0070C0"/>
                </a:solidFill>
                <a:latin typeface="Montserrat Medium"/>
                <a:ea typeface="Roboto Light" panose="02000000000000000000" pitchFamily="2" charset="0"/>
                <a:cs typeface="Myanmar Text" panose="020B0604020202020204" pitchFamily="34" charset="0"/>
              </a:rPr>
              <a:t>**</a:t>
            </a:r>
            <a:r>
              <a:rPr lang="es-MX" sz="600" b="1" kern="0">
                <a:solidFill>
                  <a:srgbClr val="0070C0"/>
                </a:solidFill>
                <a:latin typeface="Montserrat Medium"/>
                <a:ea typeface="Roboto Light" panose="02000000000000000000" pitchFamily="2" charset="0"/>
                <a:cs typeface="Myanmar Text" panose="020B0604020202020204" pitchFamily="34" charset="0"/>
              </a:rPr>
              <a:t> Este indicador aún no tiene resultados ya que este se mide con la evaluación de desempeño, la cual se encuentra en desarrollo. Se espera reportar este indicador en el mes de abril.</a:t>
            </a:r>
            <a:endParaRPr lang="es-CO" sz="600" b="1" kern="0">
              <a:solidFill>
                <a:srgbClr val="0070C0"/>
              </a:solidFill>
              <a:latin typeface="Montserrat Medium"/>
              <a:ea typeface="Roboto Light" panose="02000000000000000000" pitchFamily="2" charset="0"/>
              <a:cs typeface="Myanmar Text" panose="020B0604020202020204" pitchFamily="34" charset="0"/>
            </a:endParaRPr>
          </a:p>
        </p:txBody>
      </p:sp>
      <p:sp>
        <p:nvSpPr>
          <p:cNvPr id="44" name="Freeform 83">
            <a:extLst>
              <a:ext uri="{FF2B5EF4-FFF2-40B4-BE49-F238E27FC236}">
                <a16:creationId xmlns:a16="http://schemas.microsoft.com/office/drawing/2014/main" id="{E562EF9A-95E2-0871-BDA7-C4A1046DFBE0}"/>
              </a:ext>
            </a:extLst>
          </p:cNvPr>
          <p:cNvSpPr>
            <a:spLocks noEditPoints="1"/>
          </p:cNvSpPr>
          <p:nvPr/>
        </p:nvSpPr>
        <p:spPr bwMode="auto">
          <a:xfrm flipH="1">
            <a:off x="853565" y="5974503"/>
            <a:ext cx="78364" cy="68282"/>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Montserrat Medium"/>
              <a:ea typeface="+mn-ea"/>
              <a:cs typeface="+mn-cs"/>
            </a:endParaRPr>
          </a:p>
        </p:txBody>
      </p:sp>
      <p:sp>
        <p:nvSpPr>
          <p:cNvPr id="45" name="Paralelogramo 44">
            <a:extLst>
              <a:ext uri="{FF2B5EF4-FFF2-40B4-BE49-F238E27FC236}">
                <a16:creationId xmlns:a16="http://schemas.microsoft.com/office/drawing/2014/main" id="{54D1D0CB-F45E-190A-6A59-5052C5345A47}"/>
              </a:ext>
            </a:extLst>
          </p:cNvPr>
          <p:cNvSpPr/>
          <p:nvPr/>
        </p:nvSpPr>
        <p:spPr>
          <a:xfrm>
            <a:off x="643933" y="1281195"/>
            <a:ext cx="3405288" cy="290160"/>
          </a:xfrm>
          <a:prstGeom prst="parallelogram">
            <a:avLst/>
          </a:prstGeom>
          <a:solidFill>
            <a:srgbClr val="FEB70E"/>
          </a:solidFill>
          <a:ln w="12700" cap="flat" cmpd="sng" algn="ctr">
            <a:solidFill>
              <a:srgbClr val="FEB70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6" name="CuadroTexto 45">
            <a:extLst>
              <a:ext uri="{FF2B5EF4-FFF2-40B4-BE49-F238E27FC236}">
                <a16:creationId xmlns:a16="http://schemas.microsoft.com/office/drawing/2014/main" id="{57D7E9D4-F678-A285-DFE2-ADABFCFA092B}"/>
              </a:ext>
            </a:extLst>
          </p:cNvPr>
          <p:cNvSpPr txBox="1"/>
          <p:nvPr/>
        </p:nvSpPr>
        <p:spPr>
          <a:xfrm>
            <a:off x="956213" y="1294409"/>
            <a:ext cx="2690707"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Transformación Digital y Analítica</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7" name="Paralelogramo 46">
            <a:extLst>
              <a:ext uri="{FF2B5EF4-FFF2-40B4-BE49-F238E27FC236}">
                <a16:creationId xmlns:a16="http://schemas.microsoft.com/office/drawing/2014/main" id="{8229D3DB-C1B1-A87B-5804-4A2CB19D4A98}"/>
              </a:ext>
            </a:extLst>
          </p:cNvPr>
          <p:cNvSpPr/>
          <p:nvPr/>
        </p:nvSpPr>
        <p:spPr>
          <a:xfrm>
            <a:off x="646949" y="2508703"/>
            <a:ext cx="3406263" cy="314913"/>
          </a:xfrm>
          <a:prstGeom prst="parallelogram">
            <a:avLst/>
          </a:prstGeom>
          <a:solidFill>
            <a:srgbClr val="FF8701"/>
          </a:solidFill>
          <a:ln w="12700" cap="flat" cmpd="sng" algn="ctr">
            <a:solidFill>
              <a:srgbClr val="FF870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48" name="CuadroTexto 47">
            <a:extLst>
              <a:ext uri="{FF2B5EF4-FFF2-40B4-BE49-F238E27FC236}">
                <a16:creationId xmlns:a16="http://schemas.microsoft.com/office/drawing/2014/main" id="{D65E757D-8561-3DBF-C85B-B8086FAB9A67}"/>
              </a:ext>
            </a:extLst>
          </p:cNvPr>
          <p:cNvSpPr txBox="1"/>
          <p:nvPr/>
        </p:nvSpPr>
        <p:spPr>
          <a:xfrm>
            <a:off x="830284" y="2539146"/>
            <a:ext cx="2942566"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Gestión del Conocimiento e Innovación</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49" name="Paralelogramo 48">
            <a:extLst>
              <a:ext uri="{FF2B5EF4-FFF2-40B4-BE49-F238E27FC236}">
                <a16:creationId xmlns:a16="http://schemas.microsoft.com/office/drawing/2014/main" id="{F246145F-3FF5-BAF2-3B19-2FA643199C8F}"/>
              </a:ext>
            </a:extLst>
          </p:cNvPr>
          <p:cNvSpPr/>
          <p:nvPr/>
        </p:nvSpPr>
        <p:spPr>
          <a:xfrm>
            <a:off x="658454" y="4361983"/>
            <a:ext cx="3394758" cy="324825"/>
          </a:xfrm>
          <a:prstGeom prst="parallelogram">
            <a:avLst/>
          </a:prstGeom>
          <a:solidFill>
            <a:srgbClr val="FF5B00"/>
          </a:solidFill>
          <a:ln w="12700" cap="flat" cmpd="sng" algn="ctr">
            <a:solidFill>
              <a:srgbClr val="FF5B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sp>
        <p:nvSpPr>
          <p:cNvPr id="50" name="CuadroTexto 49">
            <a:extLst>
              <a:ext uri="{FF2B5EF4-FFF2-40B4-BE49-F238E27FC236}">
                <a16:creationId xmlns:a16="http://schemas.microsoft.com/office/drawing/2014/main" id="{8A7B9007-940E-CC32-AFC6-867610BCA463}"/>
              </a:ext>
            </a:extLst>
          </p:cNvPr>
          <p:cNvSpPr txBox="1"/>
          <p:nvPr/>
        </p:nvSpPr>
        <p:spPr>
          <a:xfrm>
            <a:off x="1034721" y="4403045"/>
            <a:ext cx="2630849"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FFFFFF"/>
                </a:solidFill>
                <a:effectLst/>
                <a:uLnTx/>
                <a:uFillTx/>
                <a:latin typeface="Montserrat Medium"/>
                <a:ea typeface="+mn-ea"/>
                <a:cs typeface="+mn-cs"/>
              </a:rPr>
              <a:t>Capital Humano Estratégico</a:t>
            </a:r>
            <a:endParaRPr kumimoji="0" lang="es-CO" sz="1100" b="1" i="0" u="none" strike="noStrike" kern="1200" cap="none" spc="0" normalizeH="0" baseline="0" noProof="0">
              <a:ln>
                <a:noFill/>
              </a:ln>
              <a:solidFill>
                <a:srgbClr val="FFFFFF"/>
              </a:solidFill>
              <a:effectLst/>
              <a:uLnTx/>
              <a:uFillTx/>
              <a:latin typeface="Montserrat Medium"/>
              <a:ea typeface="+mn-ea"/>
              <a:cs typeface="+mn-cs"/>
            </a:endParaRPr>
          </a:p>
        </p:txBody>
      </p:sp>
      <p:sp>
        <p:nvSpPr>
          <p:cNvPr id="54" name="CuadroTexto 53">
            <a:extLst>
              <a:ext uri="{FF2B5EF4-FFF2-40B4-BE49-F238E27FC236}">
                <a16:creationId xmlns:a16="http://schemas.microsoft.com/office/drawing/2014/main" id="{532FA61A-05A5-8638-35D1-0927B7726624}"/>
              </a:ext>
            </a:extLst>
          </p:cNvPr>
          <p:cNvSpPr txBox="1"/>
          <p:nvPr/>
        </p:nvSpPr>
        <p:spPr>
          <a:xfrm flipH="1">
            <a:off x="6050971" y="1241373"/>
            <a:ext cx="2133573"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Formula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5" name="CuadroTexto 54">
            <a:extLst>
              <a:ext uri="{FF2B5EF4-FFF2-40B4-BE49-F238E27FC236}">
                <a16:creationId xmlns:a16="http://schemas.microsoft.com/office/drawing/2014/main" id="{9A55CBC5-DDC8-B41F-3E96-3AD60FDC1D64}"/>
              </a:ext>
            </a:extLst>
          </p:cNvPr>
          <p:cNvSpPr txBox="1"/>
          <p:nvPr/>
        </p:nvSpPr>
        <p:spPr>
          <a:xfrm flipH="1">
            <a:off x="7684893" y="1241373"/>
            <a:ext cx="1451742" cy="276999"/>
          </a:xfrm>
          <a:prstGeom prst="rect">
            <a:avLst/>
          </a:prstGeom>
          <a:solidFill>
            <a:srgbClr val="41678C"/>
          </a:solid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Periodicidad</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6" name="CuadroTexto 55">
            <a:extLst>
              <a:ext uri="{FF2B5EF4-FFF2-40B4-BE49-F238E27FC236}">
                <a16:creationId xmlns:a16="http://schemas.microsoft.com/office/drawing/2014/main" id="{8910D412-DA90-4703-43E1-3560C851EECF}"/>
              </a:ext>
            </a:extLst>
          </p:cNvPr>
          <p:cNvSpPr txBox="1"/>
          <p:nvPr/>
        </p:nvSpPr>
        <p:spPr>
          <a:xfrm flipH="1">
            <a:off x="9048685" y="1244429"/>
            <a:ext cx="992567" cy="276999"/>
          </a:xfrm>
          <a:prstGeom prst="rect">
            <a:avLst/>
          </a:prstGeom>
          <a:solidFill>
            <a:srgbClr val="41678C"/>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Meta</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57" name="CuadroTexto 56">
            <a:extLst>
              <a:ext uri="{FF2B5EF4-FFF2-40B4-BE49-F238E27FC236}">
                <a16:creationId xmlns:a16="http://schemas.microsoft.com/office/drawing/2014/main" id="{B836F6BA-717B-8883-DDB4-39B6BEA55A61}"/>
              </a:ext>
            </a:extLst>
          </p:cNvPr>
          <p:cNvSpPr txBox="1"/>
          <p:nvPr/>
        </p:nvSpPr>
        <p:spPr>
          <a:xfrm flipH="1">
            <a:off x="10248952" y="1240684"/>
            <a:ext cx="992567" cy="27699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prstClr val="white"/>
                </a:solidFill>
                <a:effectLst/>
                <a:uLnTx/>
                <a:uFillTx/>
                <a:latin typeface="Montserrat Medium"/>
                <a:ea typeface="+mn-ea"/>
                <a:cs typeface="+mn-cs"/>
              </a:rPr>
              <a:t>Resultado</a:t>
            </a:r>
            <a:endParaRPr kumimoji="0" lang="es-CO" sz="1200" b="1" i="0" u="none" strike="noStrike" kern="1200" cap="none" spc="0" normalizeH="0" baseline="0" noProof="0">
              <a:ln>
                <a:noFill/>
              </a:ln>
              <a:solidFill>
                <a:prstClr val="white"/>
              </a:solidFill>
              <a:effectLst/>
              <a:uLnTx/>
              <a:uFillTx/>
              <a:latin typeface="Montserrat Medium"/>
              <a:ea typeface="+mn-ea"/>
              <a:cs typeface="+mn-cs"/>
            </a:endParaRPr>
          </a:p>
        </p:txBody>
      </p:sp>
      <p:sp>
        <p:nvSpPr>
          <p:cNvPr id="2" name="Título 1">
            <a:extLst>
              <a:ext uri="{FF2B5EF4-FFF2-40B4-BE49-F238E27FC236}">
                <a16:creationId xmlns:a16="http://schemas.microsoft.com/office/drawing/2014/main" id="{FB2DAFDC-A73E-839E-14F2-9BC1090E5C50}"/>
              </a:ext>
            </a:extLst>
          </p:cNvPr>
          <p:cNvSpPr txBox="1">
            <a:spLocks/>
          </p:cNvSpPr>
          <p:nvPr/>
        </p:nvSpPr>
        <p:spPr>
          <a:xfrm>
            <a:off x="655196" y="2840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Indicadores estratégicos</a:t>
            </a:r>
          </a:p>
        </p:txBody>
      </p:sp>
      <p:sp>
        <p:nvSpPr>
          <p:cNvPr id="42" name="CuadroTexto 41">
            <a:extLst>
              <a:ext uri="{FF2B5EF4-FFF2-40B4-BE49-F238E27FC236}">
                <a16:creationId xmlns:a16="http://schemas.microsoft.com/office/drawing/2014/main" id="{0E183413-D112-B2BD-BC93-29BC6C1CE620}"/>
              </a:ext>
            </a:extLst>
          </p:cNvPr>
          <p:cNvSpPr txBox="1"/>
          <p:nvPr/>
        </p:nvSpPr>
        <p:spPr>
          <a:xfrm>
            <a:off x="679810" y="721329"/>
            <a:ext cx="10491727" cy="400110"/>
          </a:xfrm>
          <a:prstGeom prst="rect">
            <a:avLst/>
          </a:prstGeom>
          <a:noFill/>
        </p:spPr>
        <p:txBody>
          <a:bodyPr wrap="square">
            <a:spAutoFit/>
          </a:bodyPr>
          <a:lstStyle/>
          <a:p>
            <a:r>
              <a:rPr lang="es-CO" sz="2000">
                <a:solidFill>
                  <a:srgbClr val="B28A3F"/>
                </a:solidFill>
                <a:latin typeface="+mj-lt"/>
                <a:ea typeface="+mj-ea"/>
                <a:cs typeface="+mj-cs"/>
              </a:rPr>
              <a:t>Tablero de control: Indicadores estratégicos</a:t>
            </a:r>
          </a:p>
        </p:txBody>
      </p:sp>
      <p:sp>
        <p:nvSpPr>
          <p:cNvPr id="14" name="Título 1">
            <a:extLst>
              <a:ext uri="{FF2B5EF4-FFF2-40B4-BE49-F238E27FC236}">
                <a16:creationId xmlns:a16="http://schemas.microsoft.com/office/drawing/2014/main" id="{E60CF17D-5FC8-DA6C-FB1B-1A5E0D2374CA}"/>
              </a:ext>
            </a:extLst>
          </p:cNvPr>
          <p:cNvSpPr txBox="1">
            <a:spLocks/>
          </p:cNvSpPr>
          <p:nvPr/>
        </p:nvSpPr>
        <p:spPr>
          <a:xfrm>
            <a:off x="10584178" y="599770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No aplica=N.A.</a:t>
            </a:r>
          </a:p>
        </p:txBody>
      </p:sp>
      <p:sp>
        <p:nvSpPr>
          <p:cNvPr id="52" name="Título 1">
            <a:extLst>
              <a:ext uri="{FF2B5EF4-FFF2-40B4-BE49-F238E27FC236}">
                <a16:creationId xmlns:a16="http://schemas.microsoft.com/office/drawing/2014/main" id="{D1DF7222-0FB3-FDB8-EFE5-496993301C14}"/>
              </a:ext>
            </a:extLst>
          </p:cNvPr>
          <p:cNvSpPr txBox="1">
            <a:spLocks/>
          </p:cNvSpPr>
          <p:nvPr/>
        </p:nvSpPr>
        <p:spPr>
          <a:xfrm>
            <a:off x="6328020" y="6023016"/>
            <a:ext cx="1164680"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800" b="1" i="0" u="none" strike="noStrike" kern="0" cap="none" spc="0" normalizeH="0" baseline="0" noProof="0">
                <a:ln>
                  <a:noFill/>
                </a:ln>
                <a:solidFill>
                  <a:prstClr val="black"/>
                </a:solidFill>
                <a:effectLst/>
                <a:uLnTx/>
                <a:uFillTx/>
                <a:latin typeface="Montserrat Medium"/>
                <a:ea typeface="+mj-ea"/>
                <a:cs typeface="+mj-cs"/>
              </a:rPr>
              <a:t>Cumple los límites de Tolerancia</a:t>
            </a:r>
          </a:p>
        </p:txBody>
      </p:sp>
      <p:sp>
        <p:nvSpPr>
          <p:cNvPr id="53" name="Título 1">
            <a:extLst>
              <a:ext uri="{FF2B5EF4-FFF2-40B4-BE49-F238E27FC236}">
                <a16:creationId xmlns:a16="http://schemas.microsoft.com/office/drawing/2014/main" id="{EFCC7E80-240D-DE48-6BF1-8F72AB2B5A26}"/>
              </a:ext>
            </a:extLst>
          </p:cNvPr>
          <p:cNvSpPr txBox="1">
            <a:spLocks/>
          </p:cNvSpPr>
          <p:nvPr/>
        </p:nvSpPr>
        <p:spPr>
          <a:xfrm>
            <a:off x="7718587" y="6026150"/>
            <a:ext cx="128154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Dentro de los límites de la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sp>
        <p:nvSpPr>
          <p:cNvPr id="68" name="Título 1">
            <a:extLst>
              <a:ext uri="{FF2B5EF4-FFF2-40B4-BE49-F238E27FC236}">
                <a16:creationId xmlns:a16="http://schemas.microsoft.com/office/drawing/2014/main" id="{5AA1D5C9-C421-C36C-69C5-A7A9B1956E31}"/>
              </a:ext>
            </a:extLst>
          </p:cNvPr>
          <p:cNvSpPr txBox="1">
            <a:spLocks/>
          </p:cNvSpPr>
          <p:nvPr/>
        </p:nvSpPr>
        <p:spPr>
          <a:xfrm>
            <a:off x="9181484" y="6011827"/>
            <a:ext cx="1299891"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800" kern="0">
                <a:solidFill>
                  <a:prstClr val="black"/>
                </a:solidFill>
                <a:latin typeface="Montserrat Medium"/>
              </a:rPr>
              <a:t>Por fuera de los límites de Tolerancia</a:t>
            </a:r>
            <a:endParaRPr kumimoji="0" lang="es-CO" sz="800" b="1" i="0" u="none" strike="noStrike" kern="0" cap="none" spc="0" normalizeH="0" baseline="0" noProof="0">
              <a:ln>
                <a:noFill/>
              </a:ln>
              <a:solidFill>
                <a:prstClr val="black"/>
              </a:solidFill>
              <a:effectLst/>
              <a:uLnTx/>
              <a:uFillTx/>
              <a:latin typeface="Montserrat Medium"/>
              <a:ea typeface="+mj-ea"/>
              <a:cs typeface="+mj-cs"/>
            </a:endParaRPr>
          </a:p>
        </p:txBody>
      </p:sp>
      <p:grpSp>
        <p:nvGrpSpPr>
          <p:cNvPr id="69" name="Grupo 68">
            <a:extLst>
              <a:ext uri="{FF2B5EF4-FFF2-40B4-BE49-F238E27FC236}">
                <a16:creationId xmlns:a16="http://schemas.microsoft.com/office/drawing/2014/main" id="{855671D8-871D-DD28-3332-3EC0D4F11C65}"/>
              </a:ext>
            </a:extLst>
          </p:cNvPr>
          <p:cNvGrpSpPr/>
          <p:nvPr/>
        </p:nvGrpSpPr>
        <p:grpSpPr>
          <a:xfrm>
            <a:off x="6096000" y="6104307"/>
            <a:ext cx="260638" cy="92870"/>
            <a:chOff x="12192000" y="-6746875"/>
            <a:chExt cx="9142412" cy="2951163"/>
          </a:xfrm>
        </p:grpSpPr>
        <p:sp>
          <p:nvSpPr>
            <p:cNvPr id="70" name="Google Shape;719;p34">
              <a:extLst>
                <a:ext uri="{FF2B5EF4-FFF2-40B4-BE49-F238E27FC236}">
                  <a16:creationId xmlns:a16="http://schemas.microsoft.com/office/drawing/2014/main" id="{171B2348-806E-5BB2-96FC-71017541B70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1" name="Google Shape;720;p34">
              <a:extLst>
                <a:ext uri="{FF2B5EF4-FFF2-40B4-BE49-F238E27FC236}">
                  <a16:creationId xmlns:a16="http://schemas.microsoft.com/office/drawing/2014/main" id="{8EFD8E8F-F947-D065-4A36-611628610AAC}"/>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72" name="Grupo 71">
              <a:extLst>
                <a:ext uri="{FF2B5EF4-FFF2-40B4-BE49-F238E27FC236}">
                  <a16:creationId xmlns:a16="http://schemas.microsoft.com/office/drawing/2014/main" id="{4EC48809-D222-8189-C439-7516E49157C1}"/>
                </a:ext>
              </a:extLst>
            </p:cNvPr>
            <p:cNvGrpSpPr/>
            <p:nvPr/>
          </p:nvGrpSpPr>
          <p:grpSpPr>
            <a:xfrm>
              <a:off x="18081625" y="-6746875"/>
              <a:ext cx="2538412" cy="2951163"/>
              <a:chOff x="18081625" y="-6746875"/>
              <a:chExt cx="2538412" cy="2951163"/>
            </a:xfrm>
          </p:grpSpPr>
          <p:sp>
            <p:nvSpPr>
              <p:cNvPr id="81" name="Google Shape;721;p34">
                <a:extLst>
                  <a:ext uri="{FF2B5EF4-FFF2-40B4-BE49-F238E27FC236}">
                    <a16:creationId xmlns:a16="http://schemas.microsoft.com/office/drawing/2014/main" id="{A523EBBA-A4C3-CF2F-E0D2-2036D4A099A7}"/>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2" name="Google Shape;722;p34">
                <a:extLst>
                  <a:ext uri="{FF2B5EF4-FFF2-40B4-BE49-F238E27FC236}">
                    <a16:creationId xmlns:a16="http://schemas.microsoft.com/office/drawing/2014/main" id="{345AC74D-5E11-66DE-C026-E4684C5C2B9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3" name="Google Shape;723;p34">
                <a:extLst>
                  <a:ext uri="{FF2B5EF4-FFF2-40B4-BE49-F238E27FC236}">
                    <a16:creationId xmlns:a16="http://schemas.microsoft.com/office/drawing/2014/main" id="{9EEC7CEE-8EFA-947B-A5BF-59E3E1EFCEDE}"/>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3" name="Grupo 72">
              <a:extLst>
                <a:ext uri="{FF2B5EF4-FFF2-40B4-BE49-F238E27FC236}">
                  <a16:creationId xmlns:a16="http://schemas.microsoft.com/office/drawing/2014/main" id="{02FD74B4-23C9-9EBB-457B-B5D0FCA1E8C8}"/>
                </a:ext>
              </a:extLst>
            </p:cNvPr>
            <p:cNvGrpSpPr/>
            <p:nvPr/>
          </p:nvGrpSpPr>
          <p:grpSpPr>
            <a:xfrm>
              <a:off x="15378112" y="-6746875"/>
              <a:ext cx="2538413" cy="2951163"/>
              <a:chOff x="15378112" y="-6746875"/>
              <a:chExt cx="2538413" cy="2951163"/>
            </a:xfrm>
          </p:grpSpPr>
          <p:sp>
            <p:nvSpPr>
              <p:cNvPr id="78" name="Google Shape;724;p34">
                <a:extLst>
                  <a:ext uri="{FF2B5EF4-FFF2-40B4-BE49-F238E27FC236}">
                    <a16:creationId xmlns:a16="http://schemas.microsoft.com/office/drawing/2014/main" id="{CFB32C7E-B03C-ECC8-1970-567EAE60CA7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9" name="Google Shape;725;p34">
                <a:extLst>
                  <a:ext uri="{FF2B5EF4-FFF2-40B4-BE49-F238E27FC236}">
                    <a16:creationId xmlns:a16="http://schemas.microsoft.com/office/drawing/2014/main" id="{CC74A243-79EC-0480-4523-EBA394C5827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0" name="Google Shape;726;p34">
                <a:extLst>
                  <a:ext uri="{FF2B5EF4-FFF2-40B4-BE49-F238E27FC236}">
                    <a16:creationId xmlns:a16="http://schemas.microsoft.com/office/drawing/2014/main" id="{55433A73-4ACD-F5BE-B09D-0339DE5C2E27}"/>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74" name="Grupo 73">
              <a:extLst>
                <a:ext uri="{FF2B5EF4-FFF2-40B4-BE49-F238E27FC236}">
                  <a16:creationId xmlns:a16="http://schemas.microsoft.com/office/drawing/2014/main" id="{552D197C-9FEB-B5CA-6B76-F5206BBBA7CD}"/>
                </a:ext>
              </a:extLst>
            </p:cNvPr>
            <p:cNvGrpSpPr/>
            <p:nvPr/>
          </p:nvGrpSpPr>
          <p:grpSpPr>
            <a:xfrm>
              <a:off x="12598400" y="-6746875"/>
              <a:ext cx="2619375" cy="2951163"/>
              <a:chOff x="12598400" y="-6746875"/>
              <a:chExt cx="2619375" cy="2951163"/>
            </a:xfrm>
          </p:grpSpPr>
          <p:sp>
            <p:nvSpPr>
              <p:cNvPr id="75" name="Google Shape;727;p34">
                <a:extLst>
                  <a:ext uri="{FF2B5EF4-FFF2-40B4-BE49-F238E27FC236}">
                    <a16:creationId xmlns:a16="http://schemas.microsoft.com/office/drawing/2014/main" id="{01EC3AB8-034C-5434-B655-7743F5F57E24}"/>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6" name="Google Shape;728;p34">
                <a:extLst>
                  <a:ext uri="{FF2B5EF4-FFF2-40B4-BE49-F238E27FC236}">
                    <a16:creationId xmlns:a16="http://schemas.microsoft.com/office/drawing/2014/main" id="{28258F4F-7DE5-9BBD-5529-030042CF88E2}"/>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7" name="Google Shape;729;p34">
                <a:extLst>
                  <a:ext uri="{FF2B5EF4-FFF2-40B4-BE49-F238E27FC236}">
                    <a16:creationId xmlns:a16="http://schemas.microsoft.com/office/drawing/2014/main" id="{F282EF18-E5D9-CBC0-ABDD-854B090119DE}"/>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84" name="Grupo 83">
            <a:extLst>
              <a:ext uri="{FF2B5EF4-FFF2-40B4-BE49-F238E27FC236}">
                <a16:creationId xmlns:a16="http://schemas.microsoft.com/office/drawing/2014/main" id="{4E476C63-2739-FB0A-C844-0DD79B2FCB2D}"/>
              </a:ext>
            </a:extLst>
          </p:cNvPr>
          <p:cNvGrpSpPr/>
          <p:nvPr/>
        </p:nvGrpSpPr>
        <p:grpSpPr>
          <a:xfrm>
            <a:off x="7492700" y="6104307"/>
            <a:ext cx="260638" cy="92870"/>
            <a:chOff x="12192000" y="-6746875"/>
            <a:chExt cx="9142412" cy="2951163"/>
          </a:xfrm>
        </p:grpSpPr>
        <p:sp>
          <p:nvSpPr>
            <p:cNvPr id="85" name="Google Shape;719;p34">
              <a:extLst>
                <a:ext uri="{FF2B5EF4-FFF2-40B4-BE49-F238E27FC236}">
                  <a16:creationId xmlns:a16="http://schemas.microsoft.com/office/drawing/2014/main" id="{7874AA6D-2C2F-262D-8BDA-1D814058A22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6" name="Google Shape;720;p34">
              <a:extLst>
                <a:ext uri="{FF2B5EF4-FFF2-40B4-BE49-F238E27FC236}">
                  <a16:creationId xmlns:a16="http://schemas.microsoft.com/office/drawing/2014/main" id="{6403F194-5A98-AD0A-EE5A-399B9DC6ABC5}"/>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87" name="Grupo 86">
              <a:extLst>
                <a:ext uri="{FF2B5EF4-FFF2-40B4-BE49-F238E27FC236}">
                  <a16:creationId xmlns:a16="http://schemas.microsoft.com/office/drawing/2014/main" id="{89B342C4-72D4-4561-108D-6771928E6FA3}"/>
                </a:ext>
              </a:extLst>
            </p:cNvPr>
            <p:cNvGrpSpPr/>
            <p:nvPr/>
          </p:nvGrpSpPr>
          <p:grpSpPr>
            <a:xfrm>
              <a:off x="18081625" y="-6746875"/>
              <a:ext cx="2538412" cy="2951163"/>
              <a:chOff x="18081625" y="-6746875"/>
              <a:chExt cx="2538412" cy="2951163"/>
            </a:xfrm>
          </p:grpSpPr>
          <p:sp>
            <p:nvSpPr>
              <p:cNvPr id="96" name="Google Shape;721;p34">
                <a:extLst>
                  <a:ext uri="{FF2B5EF4-FFF2-40B4-BE49-F238E27FC236}">
                    <a16:creationId xmlns:a16="http://schemas.microsoft.com/office/drawing/2014/main" id="{2F1FCD47-1231-ED0E-E207-D630BFC89448}"/>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7" name="Google Shape;722;p34">
                <a:extLst>
                  <a:ext uri="{FF2B5EF4-FFF2-40B4-BE49-F238E27FC236}">
                    <a16:creationId xmlns:a16="http://schemas.microsoft.com/office/drawing/2014/main" id="{3BDA956A-D970-3B4A-EF66-5B19CB00ECFC}"/>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8" name="Google Shape;723;p34">
                <a:extLst>
                  <a:ext uri="{FF2B5EF4-FFF2-40B4-BE49-F238E27FC236}">
                    <a16:creationId xmlns:a16="http://schemas.microsoft.com/office/drawing/2014/main" id="{2CD48068-D9D1-B6AC-9D63-DF3623A8DCC2}"/>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8" name="Grupo 87">
              <a:extLst>
                <a:ext uri="{FF2B5EF4-FFF2-40B4-BE49-F238E27FC236}">
                  <a16:creationId xmlns:a16="http://schemas.microsoft.com/office/drawing/2014/main" id="{54BAF7A2-8FED-34C8-6135-AE0CE1B32445}"/>
                </a:ext>
              </a:extLst>
            </p:cNvPr>
            <p:cNvGrpSpPr/>
            <p:nvPr/>
          </p:nvGrpSpPr>
          <p:grpSpPr>
            <a:xfrm>
              <a:off x="15378112" y="-6746875"/>
              <a:ext cx="2538413" cy="2951163"/>
              <a:chOff x="15378112" y="-6746875"/>
              <a:chExt cx="2538413" cy="2951163"/>
            </a:xfrm>
          </p:grpSpPr>
          <p:sp>
            <p:nvSpPr>
              <p:cNvPr id="93" name="Google Shape;724;p34">
                <a:extLst>
                  <a:ext uri="{FF2B5EF4-FFF2-40B4-BE49-F238E27FC236}">
                    <a16:creationId xmlns:a16="http://schemas.microsoft.com/office/drawing/2014/main" id="{566E1479-0B45-1680-DF7A-66FF0DD672B7}"/>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4" name="Google Shape;725;p34">
                <a:extLst>
                  <a:ext uri="{FF2B5EF4-FFF2-40B4-BE49-F238E27FC236}">
                    <a16:creationId xmlns:a16="http://schemas.microsoft.com/office/drawing/2014/main" id="{FCAA2222-148B-E477-90DA-416A29C1DCBF}"/>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5" name="Google Shape;726;p34">
                <a:extLst>
                  <a:ext uri="{FF2B5EF4-FFF2-40B4-BE49-F238E27FC236}">
                    <a16:creationId xmlns:a16="http://schemas.microsoft.com/office/drawing/2014/main" id="{CC7EB24C-C170-0CE3-FBD9-00FEC1D11E11}"/>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89" name="Grupo 88">
              <a:extLst>
                <a:ext uri="{FF2B5EF4-FFF2-40B4-BE49-F238E27FC236}">
                  <a16:creationId xmlns:a16="http://schemas.microsoft.com/office/drawing/2014/main" id="{39A5F54B-BBBF-D5A3-F5A7-451AEB7A82BC}"/>
                </a:ext>
              </a:extLst>
            </p:cNvPr>
            <p:cNvGrpSpPr/>
            <p:nvPr/>
          </p:nvGrpSpPr>
          <p:grpSpPr>
            <a:xfrm>
              <a:off x="12598400" y="-6746875"/>
              <a:ext cx="2619375" cy="2951163"/>
              <a:chOff x="12598400" y="-6746875"/>
              <a:chExt cx="2619375" cy="2951163"/>
            </a:xfrm>
          </p:grpSpPr>
          <p:sp>
            <p:nvSpPr>
              <p:cNvPr id="90" name="Google Shape;727;p34">
                <a:extLst>
                  <a:ext uri="{FF2B5EF4-FFF2-40B4-BE49-F238E27FC236}">
                    <a16:creationId xmlns:a16="http://schemas.microsoft.com/office/drawing/2014/main" id="{3700C47B-21B4-F3DE-664F-17E31E9FD21B}"/>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1" name="Google Shape;728;p34">
                <a:extLst>
                  <a:ext uri="{FF2B5EF4-FFF2-40B4-BE49-F238E27FC236}">
                    <a16:creationId xmlns:a16="http://schemas.microsoft.com/office/drawing/2014/main" id="{A8C0C004-1619-DE58-5306-C86B52086BF2}"/>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2" name="Google Shape;729;p34">
                <a:extLst>
                  <a:ext uri="{FF2B5EF4-FFF2-40B4-BE49-F238E27FC236}">
                    <a16:creationId xmlns:a16="http://schemas.microsoft.com/office/drawing/2014/main" id="{D406AA56-255E-C781-AC43-56F4803BE759}"/>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99" name="Grupo 98">
            <a:extLst>
              <a:ext uri="{FF2B5EF4-FFF2-40B4-BE49-F238E27FC236}">
                <a16:creationId xmlns:a16="http://schemas.microsoft.com/office/drawing/2014/main" id="{5D033E6C-F45C-B624-336D-7FE3BCA06087}"/>
              </a:ext>
            </a:extLst>
          </p:cNvPr>
          <p:cNvGrpSpPr/>
          <p:nvPr/>
        </p:nvGrpSpPr>
        <p:grpSpPr>
          <a:xfrm>
            <a:off x="8947650" y="6102505"/>
            <a:ext cx="260638" cy="92870"/>
            <a:chOff x="12192000" y="-6746875"/>
            <a:chExt cx="9142412" cy="2951163"/>
          </a:xfrm>
        </p:grpSpPr>
        <p:sp>
          <p:nvSpPr>
            <p:cNvPr id="100" name="Google Shape;719;p34">
              <a:extLst>
                <a:ext uri="{FF2B5EF4-FFF2-40B4-BE49-F238E27FC236}">
                  <a16:creationId xmlns:a16="http://schemas.microsoft.com/office/drawing/2014/main" id="{5183E2D5-9647-A459-2594-6B27B39E06F1}"/>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1" name="Google Shape;720;p34">
              <a:extLst>
                <a:ext uri="{FF2B5EF4-FFF2-40B4-BE49-F238E27FC236}">
                  <a16:creationId xmlns:a16="http://schemas.microsoft.com/office/drawing/2014/main" id="{6701B56A-1E8A-FCB5-473A-ABF221E921E5}"/>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02" name="Grupo 101">
              <a:extLst>
                <a:ext uri="{FF2B5EF4-FFF2-40B4-BE49-F238E27FC236}">
                  <a16:creationId xmlns:a16="http://schemas.microsoft.com/office/drawing/2014/main" id="{3439074A-80A9-2522-F209-3FCFF58EC3D9}"/>
                </a:ext>
              </a:extLst>
            </p:cNvPr>
            <p:cNvGrpSpPr/>
            <p:nvPr/>
          </p:nvGrpSpPr>
          <p:grpSpPr>
            <a:xfrm>
              <a:off x="18081625" y="-6746875"/>
              <a:ext cx="2538412" cy="2951163"/>
              <a:chOff x="18081625" y="-6746875"/>
              <a:chExt cx="2538412" cy="2951163"/>
            </a:xfrm>
          </p:grpSpPr>
          <p:sp>
            <p:nvSpPr>
              <p:cNvPr id="111" name="Google Shape;721;p34">
                <a:extLst>
                  <a:ext uri="{FF2B5EF4-FFF2-40B4-BE49-F238E27FC236}">
                    <a16:creationId xmlns:a16="http://schemas.microsoft.com/office/drawing/2014/main" id="{C51061C8-6627-9D6D-446B-77F4F109F4B7}"/>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2" name="Google Shape;722;p34">
                <a:extLst>
                  <a:ext uri="{FF2B5EF4-FFF2-40B4-BE49-F238E27FC236}">
                    <a16:creationId xmlns:a16="http://schemas.microsoft.com/office/drawing/2014/main" id="{4275DEB7-EC72-31B8-EF31-DB0A98511CA3}"/>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3" name="Google Shape;723;p34">
                <a:extLst>
                  <a:ext uri="{FF2B5EF4-FFF2-40B4-BE49-F238E27FC236}">
                    <a16:creationId xmlns:a16="http://schemas.microsoft.com/office/drawing/2014/main" id="{C1304099-9892-B214-E1D0-D195FC38DD67}"/>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03" name="Grupo 102">
              <a:extLst>
                <a:ext uri="{FF2B5EF4-FFF2-40B4-BE49-F238E27FC236}">
                  <a16:creationId xmlns:a16="http://schemas.microsoft.com/office/drawing/2014/main" id="{5EAA90E8-10AB-4966-AFDD-18F7214F9FC3}"/>
                </a:ext>
              </a:extLst>
            </p:cNvPr>
            <p:cNvGrpSpPr/>
            <p:nvPr/>
          </p:nvGrpSpPr>
          <p:grpSpPr>
            <a:xfrm>
              <a:off x="15378112" y="-6746875"/>
              <a:ext cx="2538413" cy="2951163"/>
              <a:chOff x="15378112" y="-6746875"/>
              <a:chExt cx="2538413" cy="2951163"/>
            </a:xfrm>
          </p:grpSpPr>
          <p:sp>
            <p:nvSpPr>
              <p:cNvPr id="108" name="Google Shape;724;p34">
                <a:extLst>
                  <a:ext uri="{FF2B5EF4-FFF2-40B4-BE49-F238E27FC236}">
                    <a16:creationId xmlns:a16="http://schemas.microsoft.com/office/drawing/2014/main" id="{99130857-D3EA-8A7B-6E72-D64C29D684D0}"/>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9" name="Google Shape;725;p34">
                <a:extLst>
                  <a:ext uri="{FF2B5EF4-FFF2-40B4-BE49-F238E27FC236}">
                    <a16:creationId xmlns:a16="http://schemas.microsoft.com/office/drawing/2014/main" id="{21BB6CB8-61CC-5E1B-1EFA-6A02DD0B497A}"/>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10" name="Google Shape;726;p34">
                <a:extLst>
                  <a:ext uri="{FF2B5EF4-FFF2-40B4-BE49-F238E27FC236}">
                    <a16:creationId xmlns:a16="http://schemas.microsoft.com/office/drawing/2014/main" id="{D993EE90-A015-A20D-C8CB-7F2E3857E533}"/>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04" name="Grupo 103">
              <a:extLst>
                <a:ext uri="{FF2B5EF4-FFF2-40B4-BE49-F238E27FC236}">
                  <a16:creationId xmlns:a16="http://schemas.microsoft.com/office/drawing/2014/main" id="{0AD69D0D-4188-9BC7-2D03-B48A4AC5161A}"/>
                </a:ext>
              </a:extLst>
            </p:cNvPr>
            <p:cNvGrpSpPr/>
            <p:nvPr/>
          </p:nvGrpSpPr>
          <p:grpSpPr>
            <a:xfrm>
              <a:off x="12598400" y="-6746875"/>
              <a:ext cx="2619375" cy="2951163"/>
              <a:chOff x="12598400" y="-6746875"/>
              <a:chExt cx="2619375" cy="2951163"/>
            </a:xfrm>
          </p:grpSpPr>
          <p:sp>
            <p:nvSpPr>
              <p:cNvPr id="105" name="Google Shape;727;p34">
                <a:extLst>
                  <a:ext uri="{FF2B5EF4-FFF2-40B4-BE49-F238E27FC236}">
                    <a16:creationId xmlns:a16="http://schemas.microsoft.com/office/drawing/2014/main" id="{EE235C97-85FE-A657-5A8E-5C274542BAD3}"/>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6" name="Google Shape;728;p34">
                <a:extLst>
                  <a:ext uri="{FF2B5EF4-FFF2-40B4-BE49-F238E27FC236}">
                    <a16:creationId xmlns:a16="http://schemas.microsoft.com/office/drawing/2014/main" id="{337CB4F7-20E8-F156-5EAF-91E93E9FD963}"/>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7" name="Google Shape;729;p34">
                <a:extLst>
                  <a:ext uri="{FF2B5EF4-FFF2-40B4-BE49-F238E27FC236}">
                    <a16:creationId xmlns:a16="http://schemas.microsoft.com/office/drawing/2014/main" id="{389F63D1-C64C-05A3-009E-0AB83AC972EE}"/>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14" name="Grupo 113">
            <a:extLst>
              <a:ext uri="{FF2B5EF4-FFF2-40B4-BE49-F238E27FC236}">
                <a16:creationId xmlns:a16="http://schemas.microsoft.com/office/drawing/2014/main" id="{58E46FB5-09B4-F3DA-DB17-7784FF6DCA7E}"/>
              </a:ext>
            </a:extLst>
          </p:cNvPr>
          <p:cNvGrpSpPr/>
          <p:nvPr/>
        </p:nvGrpSpPr>
        <p:grpSpPr>
          <a:xfrm>
            <a:off x="10373883" y="6102505"/>
            <a:ext cx="260638" cy="92870"/>
            <a:chOff x="12192000" y="-6746875"/>
            <a:chExt cx="9142412" cy="2951163"/>
          </a:xfrm>
        </p:grpSpPr>
        <p:sp>
          <p:nvSpPr>
            <p:cNvPr id="115" name="Google Shape;719;p34">
              <a:extLst>
                <a:ext uri="{FF2B5EF4-FFF2-40B4-BE49-F238E27FC236}">
                  <a16:creationId xmlns:a16="http://schemas.microsoft.com/office/drawing/2014/main" id="{7B1CBF99-6168-0F7E-A26F-FB1C16B8EE01}"/>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6" name="Google Shape;720;p34">
              <a:extLst>
                <a:ext uri="{FF2B5EF4-FFF2-40B4-BE49-F238E27FC236}">
                  <a16:creationId xmlns:a16="http://schemas.microsoft.com/office/drawing/2014/main" id="{11CCF2CD-3F15-6C61-AFF4-D0FEEA279B0E}"/>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17" name="Grupo 116">
              <a:extLst>
                <a:ext uri="{FF2B5EF4-FFF2-40B4-BE49-F238E27FC236}">
                  <a16:creationId xmlns:a16="http://schemas.microsoft.com/office/drawing/2014/main" id="{50BBD23E-E8DD-DF7E-AECF-F203BCBA087A}"/>
                </a:ext>
              </a:extLst>
            </p:cNvPr>
            <p:cNvGrpSpPr/>
            <p:nvPr/>
          </p:nvGrpSpPr>
          <p:grpSpPr>
            <a:xfrm>
              <a:off x="18081625" y="-6746875"/>
              <a:ext cx="2538412" cy="2951163"/>
              <a:chOff x="18081625" y="-6746875"/>
              <a:chExt cx="2538412" cy="2951163"/>
            </a:xfrm>
          </p:grpSpPr>
          <p:sp>
            <p:nvSpPr>
              <p:cNvPr id="126" name="Google Shape;721;p34">
                <a:extLst>
                  <a:ext uri="{FF2B5EF4-FFF2-40B4-BE49-F238E27FC236}">
                    <a16:creationId xmlns:a16="http://schemas.microsoft.com/office/drawing/2014/main" id="{95E4D6BF-E76F-F2F3-3F52-B33B389C8A86}"/>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7" name="Google Shape;722;p34">
                <a:extLst>
                  <a:ext uri="{FF2B5EF4-FFF2-40B4-BE49-F238E27FC236}">
                    <a16:creationId xmlns:a16="http://schemas.microsoft.com/office/drawing/2014/main" id="{39E4CBD9-121B-7CE4-AE40-4D3435E2AE4A}"/>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8" name="Google Shape;723;p34">
                <a:extLst>
                  <a:ext uri="{FF2B5EF4-FFF2-40B4-BE49-F238E27FC236}">
                    <a16:creationId xmlns:a16="http://schemas.microsoft.com/office/drawing/2014/main" id="{6F16E1CC-73C2-C75B-11B5-C59678D106F3}"/>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8" name="Grupo 117">
              <a:extLst>
                <a:ext uri="{FF2B5EF4-FFF2-40B4-BE49-F238E27FC236}">
                  <a16:creationId xmlns:a16="http://schemas.microsoft.com/office/drawing/2014/main" id="{58EF3526-B2CB-A228-EB1B-14A36471E214}"/>
                </a:ext>
              </a:extLst>
            </p:cNvPr>
            <p:cNvGrpSpPr/>
            <p:nvPr/>
          </p:nvGrpSpPr>
          <p:grpSpPr>
            <a:xfrm>
              <a:off x="15378112" y="-6746875"/>
              <a:ext cx="2538413" cy="2951163"/>
              <a:chOff x="15378112" y="-6746875"/>
              <a:chExt cx="2538413" cy="2951163"/>
            </a:xfrm>
          </p:grpSpPr>
          <p:sp>
            <p:nvSpPr>
              <p:cNvPr id="123" name="Google Shape;724;p34">
                <a:extLst>
                  <a:ext uri="{FF2B5EF4-FFF2-40B4-BE49-F238E27FC236}">
                    <a16:creationId xmlns:a16="http://schemas.microsoft.com/office/drawing/2014/main" id="{19CD77F0-7888-0BDF-6EB0-E926786B55F4}"/>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4" name="Google Shape;725;p34">
                <a:extLst>
                  <a:ext uri="{FF2B5EF4-FFF2-40B4-BE49-F238E27FC236}">
                    <a16:creationId xmlns:a16="http://schemas.microsoft.com/office/drawing/2014/main" id="{B508445D-0C9F-1A66-337C-7A2DA02E5903}"/>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5" name="Google Shape;726;p34">
                <a:extLst>
                  <a:ext uri="{FF2B5EF4-FFF2-40B4-BE49-F238E27FC236}">
                    <a16:creationId xmlns:a16="http://schemas.microsoft.com/office/drawing/2014/main" id="{9E34117D-CB39-B498-D7B7-72FA0A52F890}"/>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19" name="Grupo 118">
              <a:extLst>
                <a:ext uri="{FF2B5EF4-FFF2-40B4-BE49-F238E27FC236}">
                  <a16:creationId xmlns:a16="http://schemas.microsoft.com/office/drawing/2014/main" id="{BC1A083E-519A-9EBF-9D0B-31F48BC800F7}"/>
                </a:ext>
              </a:extLst>
            </p:cNvPr>
            <p:cNvGrpSpPr/>
            <p:nvPr/>
          </p:nvGrpSpPr>
          <p:grpSpPr>
            <a:xfrm>
              <a:off x="12598400" y="-6746875"/>
              <a:ext cx="2619375" cy="2951163"/>
              <a:chOff x="12598400" y="-6746875"/>
              <a:chExt cx="2619375" cy="2951163"/>
            </a:xfrm>
          </p:grpSpPr>
          <p:sp>
            <p:nvSpPr>
              <p:cNvPr id="120" name="Google Shape;727;p34">
                <a:extLst>
                  <a:ext uri="{FF2B5EF4-FFF2-40B4-BE49-F238E27FC236}">
                    <a16:creationId xmlns:a16="http://schemas.microsoft.com/office/drawing/2014/main" id="{A3C1DF7D-E993-0C94-05E2-BCC4DFC29278}"/>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1" name="Google Shape;728;p34">
                <a:extLst>
                  <a:ext uri="{FF2B5EF4-FFF2-40B4-BE49-F238E27FC236}">
                    <a16:creationId xmlns:a16="http://schemas.microsoft.com/office/drawing/2014/main" id="{250061A4-BDD3-959D-0307-02159E4C7A5F}"/>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22" name="Google Shape;729;p34">
                <a:extLst>
                  <a:ext uri="{FF2B5EF4-FFF2-40B4-BE49-F238E27FC236}">
                    <a16:creationId xmlns:a16="http://schemas.microsoft.com/office/drawing/2014/main" id="{358E4605-29AB-16D7-9142-FFCA5658D0A2}"/>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29" name="Grupo 128">
            <a:extLst>
              <a:ext uri="{FF2B5EF4-FFF2-40B4-BE49-F238E27FC236}">
                <a16:creationId xmlns:a16="http://schemas.microsoft.com/office/drawing/2014/main" id="{C3BFBD61-32DA-7E32-96BF-038D1A6AC469}"/>
              </a:ext>
            </a:extLst>
          </p:cNvPr>
          <p:cNvGrpSpPr/>
          <p:nvPr/>
        </p:nvGrpSpPr>
        <p:grpSpPr>
          <a:xfrm>
            <a:off x="10328496" y="1873643"/>
            <a:ext cx="559730" cy="199442"/>
            <a:chOff x="12192000" y="-6746875"/>
            <a:chExt cx="9142412" cy="2951163"/>
          </a:xfrm>
        </p:grpSpPr>
        <p:sp>
          <p:nvSpPr>
            <p:cNvPr id="130" name="Google Shape;719;p34">
              <a:extLst>
                <a:ext uri="{FF2B5EF4-FFF2-40B4-BE49-F238E27FC236}">
                  <a16:creationId xmlns:a16="http://schemas.microsoft.com/office/drawing/2014/main" id="{3965C4B2-8974-6708-9C47-7C2ADFFD89E7}"/>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1" name="Google Shape;720;p34">
              <a:extLst>
                <a:ext uri="{FF2B5EF4-FFF2-40B4-BE49-F238E27FC236}">
                  <a16:creationId xmlns:a16="http://schemas.microsoft.com/office/drawing/2014/main" id="{B021FEA7-3072-D0BA-286C-0B240994E6E8}"/>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32" name="Grupo 131">
              <a:extLst>
                <a:ext uri="{FF2B5EF4-FFF2-40B4-BE49-F238E27FC236}">
                  <a16:creationId xmlns:a16="http://schemas.microsoft.com/office/drawing/2014/main" id="{9331BD5A-9152-6A10-DE51-F095F597EDD3}"/>
                </a:ext>
              </a:extLst>
            </p:cNvPr>
            <p:cNvGrpSpPr/>
            <p:nvPr/>
          </p:nvGrpSpPr>
          <p:grpSpPr>
            <a:xfrm>
              <a:off x="18081625" y="-6746875"/>
              <a:ext cx="2538412" cy="2951163"/>
              <a:chOff x="18081625" y="-6746875"/>
              <a:chExt cx="2538412" cy="2951163"/>
            </a:xfrm>
          </p:grpSpPr>
          <p:sp>
            <p:nvSpPr>
              <p:cNvPr id="141" name="Google Shape;721;p34">
                <a:extLst>
                  <a:ext uri="{FF2B5EF4-FFF2-40B4-BE49-F238E27FC236}">
                    <a16:creationId xmlns:a16="http://schemas.microsoft.com/office/drawing/2014/main" id="{797F378F-80CC-D201-9BAA-7F502035AA3E}"/>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2" name="Google Shape;722;p34">
                <a:extLst>
                  <a:ext uri="{FF2B5EF4-FFF2-40B4-BE49-F238E27FC236}">
                    <a16:creationId xmlns:a16="http://schemas.microsoft.com/office/drawing/2014/main" id="{B0F8C5C5-335E-1FA3-0814-F62349CA736C}"/>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3" name="Google Shape;723;p34">
                <a:extLst>
                  <a:ext uri="{FF2B5EF4-FFF2-40B4-BE49-F238E27FC236}">
                    <a16:creationId xmlns:a16="http://schemas.microsoft.com/office/drawing/2014/main" id="{D25A0A84-D617-FBA7-B271-F15BB3004470}"/>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33" name="Grupo 132">
              <a:extLst>
                <a:ext uri="{FF2B5EF4-FFF2-40B4-BE49-F238E27FC236}">
                  <a16:creationId xmlns:a16="http://schemas.microsoft.com/office/drawing/2014/main" id="{C9373980-FB12-7644-E77B-A6366BD910DC}"/>
                </a:ext>
              </a:extLst>
            </p:cNvPr>
            <p:cNvGrpSpPr/>
            <p:nvPr/>
          </p:nvGrpSpPr>
          <p:grpSpPr>
            <a:xfrm>
              <a:off x="15378112" y="-6746875"/>
              <a:ext cx="2538413" cy="2951163"/>
              <a:chOff x="15378112" y="-6746875"/>
              <a:chExt cx="2538413" cy="2951163"/>
            </a:xfrm>
          </p:grpSpPr>
          <p:sp>
            <p:nvSpPr>
              <p:cNvPr id="138" name="Google Shape;724;p34">
                <a:extLst>
                  <a:ext uri="{FF2B5EF4-FFF2-40B4-BE49-F238E27FC236}">
                    <a16:creationId xmlns:a16="http://schemas.microsoft.com/office/drawing/2014/main" id="{4E57660A-3B8D-7009-23EB-4B2AA863A137}"/>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9" name="Google Shape;725;p34">
                <a:extLst>
                  <a:ext uri="{FF2B5EF4-FFF2-40B4-BE49-F238E27FC236}">
                    <a16:creationId xmlns:a16="http://schemas.microsoft.com/office/drawing/2014/main" id="{FF5748D7-292F-6104-485B-6E761B0B1798}"/>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40" name="Google Shape;726;p34">
                <a:extLst>
                  <a:ext uri="{FF2B5EF4-FFF2-40B4-BE49-F238E27FC236}">
                    <a16:creationId xmlns:a16="http://schemas.microsoft.com/office/drawing/2014/main" id="{5AEF515F-3330-C01D-9A67-BA39D29F0552}"/>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34" name="Grupo 133">
              <a:extLst>
                <a:ext uri="{FF2B5EF4-FFF2-40B4-BE49-F238E27FC236}">
                  <a16:creationId xmlns:a16="http://schemas.microsoft.com/office/drawing/2014/main" id="{01933442-9731-1672-413D-83029688DA5D}"/>
                </a:ext>
              </a:extLst>
            </p:cNvPr>
            <p:cNvGrpSpPr/>
            <p:nvPr/>
          </p:nvGrpSpPr>
          <p:grpSpPr>
            <a:xfrm>
              <a:off x="12598400" y="-6746875"/>
              <a:ext cx="2619375" cy="2951163"/>
              <a:chOff x="12598400" y="-6746875"/>
              <a:chExt cx="2619375" cy="2951163"/>
            </a:xfrm>
          </p:grpSpPr>
          <p:sp>
            <p:nvSpPr>
              <p:cNvPr id="135" name="Google Shape;727;p34">
                <a:extLst>
                  <a:ext uri="{FF2B5EF4-FFF2-40B4-BE49-F238E27FC236}">
                    <a16:creationId xmlns:a16="http://schemas.microsoft.com/office/drawing/2014/main" id="{C4F2E9BF-C31D-60E7-FE3E-DA65F2E9A70B}"/>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6" name="Google Shape;728;p34">
                <a:extLst>
                  <a:ext uri="{FF2B5EF4-FFF2-40B4-BE49-F238E27FC236}">
                    <a16:creationId xmlns:a16="http://schemas.microsoft.com/office/drawing/2014/main" id="{442D90B0-C8BD-4083-0EED-C089BA139BBC}"/>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37" name="Google Shape;729;p34">
                <a:extLst>
                  <a:ext uri="{FF2B5EF4-FFF2-40B4-BE49-F238E27FC236}">
                    <a16:creationId xmlns:a16="http://schemas.microsoft.com/office/drawing/2014/main" id="{833EEA01-E294-9968-342D-91BDD8F4AFE1}"/>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159" name="Grupo 158">
            <a:extLst>
              <a:ext uri="{FF2B5EF4-FFF2-40B4-BE49-F238E27FC236}">
                <a16:creationId xmlns:a16="http://schemas.microsoft.com/office/drawing/2014/main" id="{38AB3AC0-6C2B-3FC3-1D83-7E473D37F419}"/>
              </a:ext>
            </a:extLst>
          </p:cNvPr>
          <p:cNvGrpSpPr/>
          <p:nvPr/>
        </p:nvGrpSpPr>
        <p:grpSpPr>
          <a:xfrm>
            <a:off x="10328496" y="3727189"/>
            <a:ext cx="559730" cy="199442"/>
            <a:chOff x="12192000" y="-6746875"/>
            <a:chExt cx="9142412" cy="2951163"/>
          </a:xfrm>
        </p:grpSpPr>
        <p:sp>
          <p:nvSpPr>
            <p:cNvPr id="160" name="Google Shape;719;p34">
              <a:extLst>
                <a:ext uri="{FF2B5EF4-FFF2-40B4-BE49-F238E27FC236}">
                  <a16:creationId xmlns:a16="http://schemas.microsoft.com/office/drawing/2014/main" id="{214B13A7-9F47-8EA1-FEF4-8A63FE4443FD}"/>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1" name="Google Shape;720;p34">
              <a:extLst>
                <a:ext uri="{FF2B5EF4-FFF2-40B4-BE49-F238E27FC236}">
                  <a16:creationId xmlns:a16="http://schemas.microsoft.com/office/drawing/2014/main" id="{BCB1FAA7-079E-ABC8-4204-731EDEE8C736}"/>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62" name="Grupo 161">
              <a:extLst>
                <a:ext uri="{FF2B5EF4-FFF2-40B4-BE49-F238E27FC236}">
                  <a16:creationId xmlns:a16="http://schemas.microsoft.com/office/drawing/2014/main" id="{937C9577-506C-795F-18C8-DCE854B024DD}"/>
                </a:ext>
              </a:extLst>
            </p:cNvPr>
            <p:cNvGrpSpPr/>
            <p:nvPr/>
          </p:nvGrpSpPr>
          <p:grpSpPr>
            <a:xfrm>
              <a:off x="18081625" y="-6746875"/>
              <a:ext cx="2538412" cy="2951163"/>
              <a:chOff x="18081625" y="-6746875"/>
              <a:chExt cx="2538412" cy="2951163"/>
            </a:xfrm>
          </p:grpSpPr>
          <p:sp>
            <p:nvSpPr>
              <p:cNvPr id="171" name="Google Shape;721;p34">
                <a:extLst>
                  <a:ext uri="{FF2B5EF4-FFF2-40B4-BE49-F238E27FC236}">
                    <a16:creationId xmlns:a16="http://schemas.microsoft.com/office/drawing/2014/main" id="{49650054-5B11-A570-6933-1C436B9DD6AC}"/>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2" name="Google Shape;722;p34">
                <a:extLst>
                  <a:ext uri="{FF2B5EF4-FFF2-40B4-BE49-F238E27FC236}">
                    <a16:creationId xmlns:a16="http://schemas.microsoft.com/office/drawing/2014/main" id="{5853662D-A06D-6874-20A2-425EE23A8BE1}"/>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3" name="Google Shape;723;p34">
                <a:extLst>
                  <a:ext uri="{FF2B5EF4-FFF2-40B4-BE49-F238E27FC236}">
                    <a16:creationId xmlns:a16="http://schemas.microsoft.com/office/drawing/2014/main" id="{DF935480-B13E-9161-2185-CC6BF411A7CC}"/>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63" name="Grupo 162">
              <a:extLst>
                <a:ext uri="{FF2B5EF4-FFF2-40B4-BE49-F238E27FC236}">
                  <a16:creationId xmlns:a16="http://schemas.microsoft.com/office/drawing/2014/main" id="{59A5309B-31B2-575B-E704-1202AC69F1B9}"/>
                </a:ext>
              </a:extLst>
            </p:cNvPr>
            <p:cNvGrpSpPr/>
            <p:nvPr/>
          </p:nvGrpSpPr>
          <p:grpSpPr>
            <a:xfrm>
              <a:off x="15378112" y="-6746875"/>
              <a:ext cx="2538413" cy="2951163"/>
              <a:chOff x="15378112" y="-6746875"/>
              <a:chExt cx="2538413" cy="2951163"/>
            </a:xfrm>
          </p:grpSpPr>
          <p:sp>
            <p:nvSpPr>
              <p:cNvPr id="168" name="Google Shape;724;p34">
                <a:extLst>
                  <a:ext uri="{FF2B5EF4-FFF2-40B4-BE49-F238E27FC236}">
                    <a16:creationId xmlns:a16="http://schemas.microsoft.com/office/drawing/2014/main" id="{B31A0901-AF56-34B1-D818-04EB0E290A96}"/>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9" name="Google Shape;725;p34">
                <a:extLst>
                  <a:ext uri="{FF2B5EF4-FFF2-40B4-BE49-F238E27FC236}">
                    <a16:creationId xmlns:a16="http://schemas.microsoft.com/office/drawing/2014/main" id="{B481CA72-0D34-B1B4-D5F4-D391DA4E7E4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70" name="Google Shape;726;p34">
                <a:extLst>
                  <a:ext uri="{FF2B5EF4-FFF2-40B4-BE49-F238E27FC236}">
                    <a16:creationId xmlns:a16="http://schemas.microsoft.com/office/drawing/2014/main" id="{D0047487-BD3E-E0B1-BC14-7BCA44BEA453}"/>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64" name="Grupo 163">
              <a:extLst>
                <a:ext uri="{FF2B5EF4-FFF2-40B4-BE49-F238E27FC236}">
                  <a16:creationId xmlns:a16="http://schemas.microsoft.com/office/drawing/2014/main" id="{D502288B-CA21-23B4-ACBD-BB33E337E259}"/>
                </a:ext>
              </a:extLst>
            </p:cNvPr>
            <p:cNvGrpSpPr/>
            <p:nvPr/>
          </p:nvGrpSpPr>
          <p:grpSpPr>
            <a:xfrm>
              <a:off x="12598400" y="-6746875"/>
              <a:ext cx="2619375" cy="2951163"/>
              <a:chOff x="12598400" y="-6746875"/>
              <a:chExt cx="2619375" cy="2951163"/>
            </a:xfrm>
          </p:grpSpPr>
          <p:sp>
            <p:nvSpPr>
              <p:cNvPr id="165" name="Google Shape;727;p34">
                <a:extLst>
                  <a:ext uri="{FF2B5EF4-FFF2-40B4-BE49-F238E27FC236}">
                    <a16:creationId xmlns:a16="http://schemas.microsoft.com/office/drawing/2014/main" id="{6C365B61-17BC-BFCE-EFE1-23893AA3427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6" name="Google Shape;728;p34">
                <a:extLst>
                  <a:ext uri="{FF2B5EF4-FFF2-40B4-BE49-F238E27FC236}">
                    <a16:creationId xmlns:a16="http://schemas.microsoft.com/office/drawing/2014/main" id="{C67D7EB5-02D4-13A5-C83F-B5724B401434}"/>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67" name="Google Shape;729;p34">
                <a:extLst>
                  <a:ext uri="{FF2B5EF4-FFF2-40B4-BE49-F238E27FC236}">
                    <a16:creationId xmlns:a16="http://schemas.microsoft.com/office/drawing/2014/main" id="{DA106558-9870-1875-9A61-96326F980D09}"/>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
        <p:nvSpPr>
          <p:cNvPr id="189" name="CuadroTexto 188">
            <a:extLst>
              <a:ext uri="{FF2B5EF4-FFF2-40B4-BE49-F238E27FC236}">
                <a16:creationId xmlns:a16="http://schemas.microsoft.com/office/drawing/2014/main" id="{4C30079B-FB9B-CF4F-3D03-0AEE5DF54478}"/>
              </a:ext>
            </a:extLst>
          </p:cNvPr>
          <p:cNvSpPr txBox="1"/>
          <p:nvPr/>
        </p:nvSpPr>
        <p:spPr>
          <a:xfrm>
            <a:off x="10858460" y="5350948"/>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N.A.</a:t>
            </a:r>
          </a:p>
        </p:txBody>
      </p:sp>
      <p:grpSp>
        <p:nvGrpSpPr>
          <p:cNvPr id="190" name="Grupo 189">
            <a:extLst>
              <a:ext uri="{FF2B5EF4-FFF2-40B4-BE49-F238E27FC236}">
                <a16:creationId xmlns:a16="http://schemas.microsoft.com/office/drawing/2014/main" id="{28D7BF81-EC45-C870-02A5-C2B53047CD28}"/>
              </a:ext>
            </a:extLst>
          </p:cNvPr>
          <p:cNvGrpSpPr/>
          <p:nvPr/>
        </p:nvGrpSpPr>
        <p:grpSpPr>
          <a:xfrm>
            <a:off x="10328496" y="5367035"/>
            <a:ext cx="559730" cy="199442"/>
            <a:chOff x="12192000" y="-6746875"/>
            <a:chExt cx="9142412" cy="2951163"/>
          </a:xfrm>
        </p:grpSpPr>
        <p:sp>
          <p:nvSpPr>
            <p:cNvPr id="191" name="Google Shape;719;p34">
              <a:extLst>
                <a:ext uri="{FF2B5EF4-FFF2-40B4-BE49-F238E27FC236}">
                  <a16:creationId xmlns:a16="http://schemas.microsoft.com/office/drawing/2014/main" id="{5F696491-14E1-837F-2135-724A0C8FBDAE}"/>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92" name="Google Shape;720;p34">
              <a:extLst>
                <a:ext uri="{FF2B5EF4-FFF2-40B4-BE49-F238E27FC236}">
                  <a16:creationId xmlns:a16="http://schemas.microsoft.com/office/drawing/2014/main" id="{365457DA-C3B9-C4FD-DDC8-04BB0F910D3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93" name="Grupo 192">
              <a:extLst>
                <a:ext uri="{FF2B5EF4-FFF2-40B4-BE49-F238E27FC236}">
                  <a16:creationId xmlns:a16="http://schemas.microsoft.com/office/drawing/2014/main" id="{3190CD71-D420-D360-94AA-6E52C075966F}"/>
                </a:ext>
              </a:extLst>
            </p:cNvPr>
            <p:cNvGrpSpPr/>
            <p:nvPr/>
          </p:nvGrpSpPr>
          <p:grpSpPr>
            <a:xfrm>
              <a:off x="18081625" y="-6746875"/>
              <a:ext cx="2538412" cy="2951163"/>
              <a:chOff x="18081625" y="-6746875"/>
              <a:chExt cx="2538412" cy="2951163"/>
            </a:xfrm>
          </p:grpSpPr>
          <p:sp>
            <p:nvSpPr>
              <p:cNvPr id="202" name="Google Shape;721;p34">
                <a:extLst>
                  <a:ext uri="{FF2B5EF4-FFF2-40B4-BE49-F238E27FC236}">
                    <a16:creationId xmlns:a16="http://schemas.microsoft.com/office/drawing/2014/main" id="{13C91C20-CBD8-F215-45AC-8F5297A3002E}"/>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3" name="Google Shape;722;p34">
                <a:extLst>
                  <a:ext uri="{FF2B5EF4-FFF2-40B4-BE49-F238E27FC236}">
                    <a16:creationId xmlns:a16="http://schemas.microsoft.com/office/drawing/2014/main" id="{5E89504E-00C9-2E59-41EF-57812917B990}"/>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6" name="Google Shape;723;p34">
                <a:extLst>
                  <a:ext uri="{FF2B5EF4-FFF2-40B4-BE49-F238E27FC236}">
                    <a16:creationId xmlns:a16="http://schemas.microsoft.com/office/drawing/2014/main" id="{5988AC28-551B-397A-F7C9-912FF4E34F42}"/>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94" name="Grupo 193">
              <a:extLst>
                <a:ext uri="{FF2B5EF4-FFF2-40B4-BE49-F238E27FC236}">
                  <a16:creationId xmlns:a16="http://schemas.microsoft.com/office/drawing/2014/main" id="{BC915C78-2640-4F44-9D52-97E002DED3DD}"/>
                </a:ext>
              </a:extLst>
            </p:cNvPr>
            <p:cNvGrpSpPr/>
            <p:nvPr/>
          </p:nvGrpSpPr>
          <p:grpSpPr>
            <a:xfrm>
              <a:off x="15378112" y="-6746875"/>
              <a:ext cx="2538413" cy="2951163"/>
              <a:chOff x="15378112" y="-6746875"/>
              <a:chExt cx="2538413" cy="2951163"/>
            </a:xfrm>
          </p:grpSpPr>
          <p:sp>
            <p:nvSpPr>
              <p:cNvPr id="199" name="Google Shape;724;p34">
                <a:extLst>
                  <a:ext uri="{FF2B5EF4-FFF2-40B4-BE49-F238E27FC236}">
                    <a16:creationId xmlns:a16="http://schemas.microsoft.com/office/drawing/2014/main" id="{32CC896E-3033-1A27-955E-13A625A84C34}"/>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0" name="Google Shape;725;p34">
                <a:extLst>
                  <a:ext uri="{FF2B5EF4-FFF2-40B4-BE49-F238E27FC236}">
                    <a16:creationId xmlns:a16="http://schemas.microsoft.com/office/drawing/2014/main" id="{802F0003-8245-90E3-7A54-A264FA483F8E}"/>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1" name="Google Shape;726;p34">
                <a:extLst>
                  <a:ext uri="{FF2B5EF4-FFF2-40B4-BE49-F238E27FC236}">
                    <a16:creationId xmlns:a16="http://schemas.microsoft.com/office/drawing/2014/main" id="{D9CB5392-E709-6D60-2BB2-AAD49116790C}"/>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95" name="Grupo 194">
              <a:extLst>
                <a:ext uri="{FF2B5EF4-FFF2-40B4-BE49-F238E27FC236}">
                  <a16:creationId xmlns:a16="http://schemas.microsoft.com/office/drawing/2014/main" id="{4D9BFCD3-69E2-B89C-7B68-0A0F7B697941}"/>
                </a:ext>
              </a:extLst>
            </p:cNvPr>
            <p:cNvGrpSpPr/>
            <p:nvPr/>
          </p:nvGrpSpPr>
          <p:grpSpPr>
            <a:xfrm>
              <a:off x="12598400" y="-6746875"/>
              <a:ext cx="2619375" cy="2951163"/>
              <a:chOff x="12598400" y="-6746875"/>
              <a:chExt cx="2619375" cy="2951163"/>
            </a:xfrm>
          </p:grpSpPr>
          <p:sp>
            <p:nvSpPr>
              <p:cNvPr id="196" name="Google Shape;727;p34">
                <a:extLst>
                  <a:ext uri="{FF2B5EF4-FFF2-40B4-BE49-F238E27FC236}">
                    <a16:creationId xmlns:a16="http://schemas.microsoft.com/office/drawing/2014/main" id="{935ADE53-F473-C698-4F27-E7C03EA26D99}"/>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7" name="Google Shape;728;p34">
                <a:extLst>
                  <a:ext uri="{FF2B5EF4-FFF2-40B4-BE49-F238E27FC236}">
                    <a16:creationId xmlns:a16="http://schemas.microsoft.com/office/drawing/2014/main" id="{F92C8BE9-3BF6-56A8-8F1C-E31AAEE32A40}"/>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98" name="Google Shape;729;p34">
                <a:extLst>
                  <a:ext uri="{FF2B5EF4-FFF2-40B4-BE49-F238E27FC236}">
                    <a16:creationId xmlns:a16="http://schemas.microsoft.com/office/drawing/2014/main" id="{908A563E-4B35-88AF-C9F7-63607392E386}"/>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
        <p:nvSpPr>
          <p:cNvPr id="7" name="CuadroTexto 6">
            <a:extLst>
              <a:ext uri="{FF2B5EF4-FFF2-40B4-BE49-F238E27FC236}">
                <a16:creationId xmlns:a16="http://schemas.microsoft.com/office/drawing/2014/main" id="{B4FF5DCF-C840-5482-874B-08FA496EF82D}"/>
              </a:ext>
            </a:extLst>
          </p:cNvPr>
          <p:cNvSpPr txBox="1"/>
          <p:nvPr/>
        </p:nvSpPr>
        <p:spPr>
          <a:xfrm>
            <a:off x="10858460" y="3028782"/>
            <a:ext cx="52863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
              </a:spcBef>
              <a:spcAft>
                <a:spcPts val="0"/>
              </a:spcAft>
              <a:buClrTx/>
              <a:buSzTx/>
              <a:buFontTx/>
              <a:buNone/>
              <a:tabLst/>
              <a:defRPr/>
            </a:pPr>
            <a:r>
              <a:rPr kumimoji="0" lang="es-MX" sz="1050" b="1" i="0" u="none" strike="noStrike" kern="1200" cap="none" spc="0" normalizeH="0" baseline="0" noProof="0">
                <a:ln>
                  <a:noFill/>
                </a:ln>
                <a:solidFill>
                  <a:prstClr val="black"/>
                </a:solidFill>
                <a:effectLst/>
                <a:uLnTx/>
                <a:uFillTx/>
                <a:latin typeface="Montserrat Medium"/>
                <a:ea typeface="+mn-ea"/>
                <a:cs typeface="+mn-cs"/>
              </a:rPr>
              <a:t>N.A.</a:t>
            </a:r>
          </a:p>
        </p:txBody>
      </p:sp>
      <p:grpSp>
        <p:nvGrpSpPr>
          <p:cNvPr id="144" name="Grupo 143">
            <a:extLst>
              <a:ext uri="{FF2B5EF4-FFF2-40B4-BE49-F238E27FC236}">
                <a16:creationId xmlns:a16="http://schemas.microsoft.com/office/drawing/2014/main" id="{0731AA9A-CECF-6590-61C1-B35D60BA876E}"/>
              </a:ext>
            </a:extLst>
          </p:cNvPr>
          <p:cNvGrpSpPr/>
          <p:nvPr/>
        </p:nvGrpSpPr>
        <p:grpSpPr>
          <a:xfrm>
            <a:off x="10328496" y="3044869"/>
            <a:ext cx="559730" cy="199442"/>
            <a:chOff x="12192000" y="-6746875"/>
            <a:chExt cx="9142412" cy="2951163"/>
          </a:xfrm>
        </p:grpSpPr>
        <p:sp>
          <p:nvSpPr>
            <p:cNvPr id="145" name="Google Shape;719;p34">
              <a:extLst>
                <a:ext uri="{FF2B5EF4-FFF2-40B4-BE49-F238E27FC236}">
                  <a16:creationId xmlns:a16="http://schemas.microsoft.com/office/drawing/2014/main" id="{7493CC70-FDC4-FEB0-B9E6-C7D08FE2C985}"/>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6" name="Google Shape;720;p34">
              <a:extLst>
                <a:ext uri="{FF2B5EF4-FFF2-40B4-BE49-F238E27FC236}">
                  <a16:creationId xmlns:a16="http://schemas.microsoft.com/office/drawing/2014/main" id="{05FFC622-A427-D234-F06A-890C52F2489C}"/>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147" name="Grupo 146">
              <a:extLst>
                <a:ext uri="{FF2B5EF4-FFF2-40B4-BE49-F238E27FC236}">
                  <a16:creationId xmlns:a16="http://schemas.microsoft.com/office/drawing/2014/main" id="{B9195CF9-B37A-2158-3DF9-A4DD9BBC0C12}"/>
                </a:ext>
              </a:extLst>
            </p:cNvPr>
            <p:cNvGrpSpPr/>
            <p:nvPr/>
          </p:nvGrpSpPr>
          <p:grpSpPr>
            <a:xfrm>
              <a:off x="18081625" y="-6746875"/>
              <a:ext cx="2538412" cy="2951163"/>
              <a:chOff x="18081625" y="-6746875"/>
              <a:chExt cx="2538412" cy="2951163"/>
            </a:xfrm>
          </p:grpSpPr>
          <p:sp>
            <p:nvSpPr>
              <p:cNvPr id="156" name="Google Shape;721;p34">
                <a:extLst>
                  <a:ext uri="{FF2B5EF4-FFF2-40B4-BE49-F238E27FC236}">
                    <a16:creationId xmlns:a16="http://schemas.microsoft.com/office/drawing/2014/main" id="{2DF2995B-06CD-EA6C-7A27-0C587E69AC90}"/>
                  </a:ext>
                </a:extLst>
              </p:cNvPr>
              <p:cNvSpPr txBox="1">
                <a:spLocks noChangeArrowheads="1"/>
              </p:cNvSpPr>
              <p:nvPr/>
            </p:nvSpPr>
            <p:spPr bwMode="auto">
              <a:xfrm>
                <a:off x="18081625" y="-4667250"/>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7" name="Google Shape;722;p34">
                <a:extLst>
                  <a:ext uri="{FF2B5EF4-FFF2-40B4-BE49-F238E27FC236}">
                    <a16:creationId xmlns:a16="http://schemas.microsoft.com/office/drawing/2014/main" id="{5BCC7DEB-5A8F-ADCE-C753-20AA4EF401B8}"/>
                  </a:ext>
                </a:extLst>
              </p:cNvPr>
              <p:cNvSpPr txBox="1">
                <a:spLocks noChangeArrowheads="1"/>
              </p:cNvSpPr>
              <p:nvPr/>
            </p:nvSpPr>
            <p:spPr bwMode="auto">
              <a:xfrm>
                <a:off x="18081625" y="-6746875"/>
                <a:ext cx="2538412"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8" name="Google Shape;723;p34">
                <a:extLst>
                  <a:ext uri="{FF2B5EF4-FFF2-40B4-BE49-F238E27FC236}">
                    <a16:creationId xmlns:a16="http://schemas.microsoft.com/office/drawing/2014/main" id="{C88549A9-CCF3-1ACB-3727-5EF72CC1201D}"/>
                  </a:ext>
                </a:extLst>
              </p:cNvPr>
              <p:cNvSpPr txBox="1">
                <a:spLocks noChangeArrowheads="1"/>
              </p:cNvSpPr>
              <p:nvPr/>
            </p:nvSpPr>
            <p:spPr bwMode="auto">
              <a:xfrm>
                <a:off x="18081625" y="-5875337"/>
                <a:ext cx="2538412"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8" name="Grupo 147">
              <a:extLst>
                <a:ext uri="{FF2B5EF4-FFF2-40B4-BE49-F238E27FC236}">
                  <a16:creationId xmlns:a16="http://schemas.microsoft.com/office/drawing/2014/main" id="{CBD5392F-AB81-A2BF-EAA6-30A5A2F0319C}"/>
                </a:ext>
              </a:extLst>
            </p:cNvPr>
            <p:cNvGrpSpPr/>
            <p:nvPr/>
          </p:nvGrpSpPr>
          <p:grpSpPr>
            <a:xfrm>
              <a:off x="15378112" y="-6746875"/>
              <a:ext cx="2538413" cy="2951163"/>
              <a:chOff x="15378112" y="-6746875"/>
              <a:chExt cx="2538413" cy="2951163"/>
            </a:xfrm>
          </p:grpSpPr>
          <p:sp>
            <p:nvSpPr>
              <p:cNvPr id="153" name="Google Shape;724;p34">
                <a:extLst>
                  <a:ext uri="{FF2B5EF4-FFF2-40B4-BE49-F238E27FC236}">
                    <a16:creationId xmlns:a16="http://schemas.microsoft.com/office/drawing/2014/main" id="{2DC6ED70-0B58-850F-8D78-1A459AFB2007}"/>
                  </a:ext>
                </a:extLst>
              </p:cNvPr>
              <p:cNvSpPr txBox="1">
                <a:spLocks noChangeArrowheads="1"/>
              </p:cNvSpPr>
              <p:nvPr/>
            </p:nvSpPr>
            <p:spPr bwMode="auto">
              <a:xfrm>
                <a:off x="15378112" y="-4667250"/>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4" name="Google Shape;725;p34">
                <a:extLst>
                  <a:ext uri="{FF2B5EF4-FFF2-40B4-BE49-F238E27FC236}">
                    <a16:creationId xmlns:a16="http://schemas.microsoft.com/office/drawing/2014/main" id="{A365DEDD-8569-2D7C-7E43-66629DD76F3C}"/>
                  </a:ext>
                </a:extLst>
              </p:cNvPr>
              <p:cNvSpPr txBox="1">
                <a:spLocks noChangeArrowheads="1"/>
              </p:cNvSpPr>
              <p:nvPr/>
            </p:nvSpPr>
            <p:spPr bwMode="auto">
              <a:xfrm>
                <a:off x="15378112" y="-5875337"/>
                <a:ext cx="2538413"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5" name="Google Shape;726;p34">
                <a:extLst>
                  <a:ext uri="{FF2B5EF4-FFF2-40B4-BE49-F238E27FC236}">
                    <a16:creationId xmlns:a16="http://schemas.microsoft.com/office/drawing/2014/main" id="{5120741F-78C1-0FAF-AEF2-43FEF943FDF2}"/>
                  </a:ext>
                </a:extLst>
              </p:cNvPr>
              <p:cNvSpPr txBox="1">
                <a:spLocks noChangeArrowheads="1"/>
              </p:cNvSpPr>
              <p:nvPr/>
            </p:nvSpPr>
            <p:spPr bwMode="auto">
              <a:xfrm>
                <a:off x="15378112" y="-6746875"/>
                <a:ext cx="2538413"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9" name="Grupo 148">
              <a:extLst>
                <a:ext uri="{FF2B5EF4-FFF2-40B4-BE49-F238E27FC236}">
                  <a16:creationId xmlns:a16="http://schemas.microsoft.com/office/drawing/2014/main" id="{54FAC6D1-5349-D502-F8A0-A7EDAA08906C}"/>
                </a:ext>
              </a:extLst>
            </p:cNvPr>
            <p:cNvGrpSpPr/>
            <p:nvPr/>
          </p:nvGrpSpPr>
          <p:grpSpPr>
            <a:xfrm>
              <a:off x="12598400" y="-6746875"/>
              <a:ext cx="2619375" cy="2951163"/>
              <a:chOff x="12598400" y="-6746875"/>
              <a:chExt cx="2619375" cy="2951163"/>
            </a:xfrm>
          </p:grpSpPr>
          <p:sp>
            <p:nvSpPr>
              <p:cNvPr id="150" name="Google Shape;727;p34">
                <a:extLst>
                  <a:ext uri="{FF2B5EF4-FFF2-40B4-BE49-F238E27FC236}">
                    <a16:creationId xmlns:a16="http://schemas.microsoft.com/office/drawing/2014/main" id="{B766FB3D-3CCD-4B24-9846-A3BCDAC75A04}"/>
                  </a:ext>
                </a:extLst>
              </p:cNvPr>
              <p:cNvSpPr txBox="1">
                <a:spLocks noChangeArrowheads="1"/>
              </p:cNvSpPr>
              <p:nvPr/>
            </p:nvSpPr>
            <p:spPr bwMode="auto">
              <a:xfrm>
                <a:off x="12598400" y="-5875337"/>
                <a:ext cx="2619375" cy="1208087"/>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1" name="Google Shape;728;p34">
                <a:extLst>
                  <a:ext uri="{FF2B5EF4-FFF2-40B4-BE49-F238E27FC236}">
                    <a16:creationId xmlns:a16="http://schemas.microsoft.com/office/drawing/2014/main" id="{ABB6638F-80C1-AA30-F122-4234ACEDB706}"/>
                  </a:ext>
                </a:extLst>
              </p:cNvPr>
              <p:cNvSpPr txBox="1">
                <a:spLocks noChangeArrowheads="1"/>
              </p:cNvSpPr>
              <p:nvPr/>
            </p:nvSpPr>
            <p:spPr bwMode="auto">
              <a:xfrm>
                <a:off x="12598400" y="-4667250"/>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52" name="Google Shape;729;p34">
                <a:extLst>
                  <a:ext uri="{FF2B5EF4-FFF2-40B4-BE49-F238E27FC236}">
                    <a16:creationId xmlns:a16="http://schemas.microsoft.com/office/drawing/2014/main" id="{3B6CFDB6-59F5-982F-B5E6-212C2AEC485E}"/>
                  </a:ext>
                </a:extLst>
              </p:cNvPr>
              <p:cNvSpPr txBox="1">
                <a:spLocks noChangeArrowheads="1"/>
              </p:cNvSpPr>
              <p:nvPr/>
            </p:nvSpPr>
            <p:spPr bwMode="auto">
              <a:xfrm>
                <a:off x="12598400" y="-6746875"/>
                <a:ext cx="2619375" cy="871538"/>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grpSp>
        <p:nvGrpSpPr>
          <p:cNvPr id="35" name="Grupo 34">
            <a:extLst>
              <a:ext uri="{FF2B5EF4-FFF2-40B4-BE49-F238E27FC236}">
                <a16:creationId xmlns:a16="http://schemas.microsoft.com/office/drawing/2014/main" id="{D8532080-9FB6-04BB-954C-DC20630A9869}"/>
              </a:ext>
            </a:extLst>
          </p:cNvPr>
          <p:cNvGrpSpPr/>
          <p:nvPr/>
        </p:nvGrpSpPr>
        <p:grpSpPr>
          <a:xfrm>
            <a:off x="10328513" y="4870329"/>
            <a:ext cx="559743" cy="199442"/>
            <a:chOff x="12192000" y="-6746875"/>
            <a:chExt cx="9142412" cy="2951163"/>
          </a:xfrm>
        </p:grpSpPr>
        <p:sp>
          <p:nvSpPr>
            <p:cNvPr id="39" name="Google Shape;719;p34">
              <a:extLst>
                <a:ext uri="{FF2B5EF4-FFF2-40B4-BE49-F238E27FC236}">
                  <a16:creationId xmlns:a16="http://schemas.microsoft.com/office/drawing/2014/main" id="{11F3BFC2-C92C-BE6D-921E-94F10CD990C9}"/>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51" name="Google Shape;720;p34">
              <a:extLst>
                <a:ext uri="{FF2B5EF4-FFF2-40B4-BE49-F238E27FC236}">
                  <a16:creationId xmlns:a16="http://schemas.microsoft.com/office/drawing/2014/main" id="{B24DF287-EBBA-6295-772E-065EBD01306B}"/>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nvGrpSpPr>
            <p:cNvPr id="58" name="Grupo 57">
              <a:extLst>
                <a:ext uri="{FF2B5EF4-FFF2-40B4-BE49-F238E27FC236}">
                  <a16:creationId xmlns:a16="http://schemas.microsoft.com/office/drawing/2014/main" id="{420A90AD-FEFD-4633-6921-AFB538B9400F}"/>
                </a:ext>
              </a:extLst>
            </p:cNvPr>
            <p:cNvGrpSpPr/>
            <p:nvPr/>
          </p:nvGrpSpPr>
          <p:grpSpPr>
            <a:xfrm>
              <a:off x="18081625" y="-6746875"/>
              <a:ext cx="2538412" cy="2951163"/>
              <a:chOff x="18081625" y="-6746875"/>
              <a:chExt cx="2538412" cy="2951163"/>
            </a:xfrm>
          </p:grpSpPr>
          <p:sp>
            <p:nvSpPr>
              <p:cNvPr id="67" name="Google Shape;721;p34">
                <a:extLst>
                  <a:ext uri="{FF2B5EF4-FFF2-40B4-BE49-F238E27FC236}">
                    <a16:creationId xmlns:a16="http://schemas.microsoft.com/office/drawing/2014/main" id="{983B387D-BD00-249E-8EDF-7F12400FF948}"/>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4" name="Google Shape;722;p34">
                <a:extLst>
                  <a:ext uri="{FF2B5EF4-FFF2-40B4-BE49-F238E27FC236}">
                    <a16:creationId xmlns:a16="http://schemas.microsoft.com/office/drawing/2014/main" id="{A4E0203E-A8D4-47A2-DA36-78C77C7FC1C3}"/>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205" name="Google Shape;723;p34">
                <a:extLst>
                  <a:ext uri="{FF2B5EF4-FFF2-40B4-BE49-F238E27FC236}">
                    <a16:creationId xmlns:a16="http://schemas.microsoft.com/office/drawing/2014/main" id="{1BA30457-347B-15F1-93BF-9D11CCAB2371}"/>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59" name="Grupo 58">
              <a:extLst>
                <a:ext uri="{FF2B5EF4-FFF2-40B4-BE49-F238E27FC236}">
                  <a16:creationId xmlns:a16="http://schemas.microsoft.com/office/drawing/2014/main" id="{CE254604-CDA4-4073-7D93-CF8E5EC441A5}"/>
                </a:ext>
              </a:extLst>
            </p:cNvPr>
            <p:cNvGrpSpPr/>
            <p:nvPr/>
          </p:nvGrpSpPr>
          <p:grpSpPr>
            <a:xfrm>
              <a:off x="15378112" y="-6746875"/>
              <a:ext cx="2538413" cy="2951163"/>
              <a:chOff x="15378112" y="-6746875"/>
              <a:chExt cx="2538413" cy="2951163"/>
            </a:xfrm>
          </p:grpSpPr>
          <p:sp>
            <p:nvSpPr>
              <p:cNvPr id="64" name="Google Shape;724;p34">
                <a:extLst>
                  <a:ext uri="{FF2B5EF4-FFF2-40B4-BE49-F238E27FC236}">
                    <a16:creationId xmlns:a16="http://schemas.microsoft.com/office/drawing/2014/main" id="{40A9B41E-F93B-3CE6-6FAD-669F2815F40B}"/>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65" name="Google Shape;725;p34">
                <a:extLst>
                  <a:ext uri="{FF2B5EF4-FFF2-40B4-BE49-F238E27FC236}">
                    <a16:creationId xmlns:a16="http://schemas.microsoft.com/office/drawing/2014/main" id="{A4EC5E86-B867-EC7D-ADED-C830218A6F86}"/>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66" name="Google Shape;726;p34">
                <a:extLst>
                  <a:ext uri="{FF2B5EF4-FFF2-40B4-BE49-F238E27FC236}">
                    <a16:creationId xmlns:a16="http://schemas.microsoft.com/office/drawing/2014/main" id="{567D4A7E-9AA5-273E-83B5-38E02CF9ABEA}"/>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60" name="Grupo 59">
              <a:extLst>
                <a:ext uri="{FF2B5EF4-FFF2-40B4-BE49-F238E27FC236}">
                  <a16:creationId xmlns:a16="http://schemas.microsoft.com/office/drawing/2014/main" id="{56FD75A2-DEFF-E595-69E7-75E597EF77C9}"/>
                </a:ext>
              </a:extLst>
            </p:cNvPr>
            <p:cNvGrpSpPr/>
            <p:nvPr/>
          </p:nvGrpSpPr>
          <p:grpSpPr>
            <a:xfrm>
              <a:off x="12598400" y="-6746875"/>
              <a:ext cx="2619375" cy="2951163"/>
              <a:chOff x="12598400" y="-6746875"/>
              <a:chExt cx="2619375" cy="2951163"/>
            </a:xfrm>
          </p:grpSpPr>
          <p:sp>
            <p:nvSpPr>
              <p:cNvPr id="61" name="Google Shape;727;p34">
                <a:extLst>
                  <a:ext uri="{FF2B5EF4-FFF2-40B4-BE49-F238E27FC236}">
                    <a16:creationId xmlns:a16="http://schemas.microsoft.com/office/drawing/2014/main" id="{E9EA152B-51FC-DF9C-BBA5-E0FE62232D5F}"/>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62" name="Google Shape;728;p34">
                <a:extLst>
                  <a:ext uri="{FF2B5EF4-FFF2-40B4-BE49-F238E27FC236}">
                    <a16:creationId xmlns:a16="http://schemas.microsoft.com/office/drawing/2014/main" id="{1BF8467B-AFC9-5FA0-97EC-6B7D591D62A3}"/>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63" name="Google Shape;729;p34">
                <a:extLst>
                  <a:ext uri="{FF2B5EF4-FFF2-40B4-BE49-F238E27FC236}">
                    <a16:creationId xmlns:a16="http://schemas.microsoft.com/office/drawing/2014/main" id="{758BC01F-210A-7A5F-0E04-5181B5CF0455}"/>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88913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DFB56-DF64-E8B9-91D0-CD25DB9504C6}"/>
              </a:ext>
            </a:extLst>
          </p:cNvPr>
          <p:cNvSpPr txBox="1">
            <a:spLocks/>
          </p:cNvSpPr>
          <p:nvPr/>
        </p:nvSpPr>
        <p:spPr>
          <a:xfrm>
            <a:off x="1200925" y="2617648"/>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CO" sz="4800" b="0" i="0" u="none" strike="noStrike" kern="1200" cap="none" spc="0" normalizeH="0" baseline="0" noProof="0">
                <a:ln>
                  <a:noFill/>
                </a:ln>
                <a:solidFill>
                  <a:schemeClr val="bg1"/>
                </a:solidFill>
                <a:effectLst/>
                <a:uLnTx/>
                <a:uFillTx/>
                <a:latin typeface="Montserrat ExtraBold"/>
                <a:ea typeface="+mj-ea"/>
                <a:cs typeface="+mj-cs"/>
              </a:rPr>
              <a:t>Gracias</a:t>
            </a:r>
          </a:p>
        </p:txBody>
      </p:sp>
    </p:spTree>
    <p:extLst>
      <p:ext uri="{BB962C8B-B14F-4D97-AF65-F5344CB8AC3E}">
        <p14:creationId xmlns:p14="http://schemas.microsoft.com/office/powerpoint/2010/main" val="62592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4B1F2-B126-4BC2-8243-5542272112E7}"/>
              </a:ext>
            </a:extLst>
          </p:cNvPr>
          <p:cNvSpPr>
            <a:spLocks noGrp="1"/>
          </p:cNvSpPr>
          <p:nvPr>
            <p:ph type="title"/>
          </p:nvPr>
        </p:nvSpPr>
        <p:spPr>
          <a:xfrm>
            <a:off x="4775200" y="1191840"/>
            <a:ext cx="7291882" cy="3679963"/>
          </a:xfrm>
        </p:spPr>
        <p:txBody>
          <a:bodyPr>
            <a:normAutofit/>
          </a:bodyPr>
          <a:lstStyle/>
          <a:p>
            <a:r>
              <a:rPr kumimoji="0" lang="es-MX" sz="52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t>1. Avances generales Plan Estratégico</a:t>
            </a:r>
            <a:br>
              <a:rPr kumimoji="0" lang="es-CO" sz="36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lang="es-CO"/>
          </a:p>
        </p:txBody>
      </p:sp>
      <p:pic>
        <p:nvPicPr>
          <p:cNvPr id="6" name="Marcador de posición de imagen 5" descr="Un grupo de personas en un salón de clases&#10;&#10;El contenido generado por IA puede ser incorrecto.">
            <a:extLst>
              <a:ext uri="{FF2B5EF4-FFF2-40B4-BE49-F238E27FC236}">
                <a16:creationId xmlns:a16="http://schemas.microsoft.com/office/drawing/2014/main" id="{06EB1635-B60C-1722-EBC4-F995A92873E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1121"/>
          <a:stretch/>
        </p:blipFill>
        <p:spPr>
          <a:xfrm>
            <a:off x="-911967" y="488705"/>
            <a:ext cx="5125931" cy="5073895"/>
          </a:xfrm>
        </p:spPr>
      </p:pic>
    </p:spTree>
    <p:extLst>
      <p:ext uri="{BB962C8B-B14F-4D97-AF65-F5344CB8AC3E}">
        <p14:creationId xmlns:p14="http://schemas.microsoft.com/office/powerpoint/2010/main" val="392943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A3FD03-7611-0F42-582A-1A3BC7416458}"/>
              </a:ext>
            </a:extLst>
          </p:cNvPr>
          <p:cNvSpPr/>
          <p:nvPr/>
        </p:nvSpPr>
        <p:spPr>
          <a:xfrm>
            <a:off x="60455" y="5648970"/>
            <a:ext cx="3635245" cy="9596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02" name="Paralelogramo 501">
            <a:extLst>
              <a:ext uri="{FF2B5EF4-FFF2-40B4-BE49-F238E27FC236}">
                <a16:creationId xmlns:a16="http://schemas.microsoft.com/office/drawing/2014/main" id="{513FF986-A7F7-C9DC-F93E-455F5D553C06}"/>
              </a:ext>
            </a:extLst>
          </p:cNvPr>
          <p:cNvSpPr/>
          <p:nvPr/>
        </p:nvSpPr>
        <p:spPr>
          <a:xfrm>
            <a:off x="780417" y="5255121"/>
            <a:ext cx="2002471" cy="676106"/>
          </a:xfrm>
          <a:prstGeom prst="parallelogram">
            <a:avLst>
              <a:gd name="adj" fmla="val 25014"/>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9" name="Paralelogramo 468">
            <a:extLst>
              <a:ext uri="{FF2B5EF4-FFF2-40B4-BE49-F238E27FC236}">
                <a16:creationId xmlns:a16="http://schemas.microsoft.com/office/drawing/2014/main" id="{EADFD3FF-A5E6-F74F-A63E-C906AA43F9EE}"/>
              </a:ext>
            </a:extLst>
          </p:cNvPr>
          <p:cNvSpPr/>
          <p:nvPr/>
        </p:nvSpPr>
        <p:spPr>
          <a:xfrm>
            <a:off x="780417" y="4211368"/>
            <a:ext cx="2002471" cy="676106"/>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6" name="Paralelogramo 465">
            <a:extLst>
              <a:ext uri="{FF2B5EF4-FFF2-40B4-BE49-F238E27FC236}">
                <a16:creationId xmlns:a16="http://schemas.microsoft.com/office/drawing/2014/main" id="{A91D94DD-4CA2-CB1B-6CDE-20E4AB8DA259}"/>
              </a:ext>
            </a:extLst>
          </p:cNvPr>
          <p:cNvSpPr/>
          <p:nvPr/>
        </p:nvSpPr>
        <p:spPr>
          <a:xfrm>
            <a:off x="780417" y="3186508"/>
            <a:ext cx="2002471" cy="676106"/>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54" name="Google Shape;827;p26">
            <a:extLst>
              <a:ext uri="{FF2B5EF4-FFF2-40B4-BE49-F238E27FC236}">
                <a16:creationId xmlns:a16="http://schemas.microsoft.com/office/drawing/2014/main" id="{96E7CDFD-1BD2-1A14-A4F5-5E88059C35D2}"/>
              </a:ext>
            </a:extLst>
          </p:cNvPr>
          <p:cNvSpPr/>
          <p:nvPr/>
        </p:nvSpPr>
        <p:spPr>
          <a:xfrm>
            <a:off x="4721813"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5" name="Google Shape;827;p26">
            <a:extLst>
              <a:ext uri="{FF2B5EF4-FFF2-40B4-BE49-F238E27FC236}">
                <a16:creationId xmlns:a16="http://schemas.microsoft.com/office/drawing/2014/main" id="{F1B088C9-3752-BFC5-3280-2640E34FAF0E}"/>
              </a:ext>
            </a:extLst>
          </p:cNvPr>
          <p:cNvSpPr/>
          <p:nvPr/>
        </p:nvSpPr>
        <p:spPr>
          <a:xfrm>
            <a:off x="6367674"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6" name="Google Shape;827;p26">
            <a:extLst>
              <a:ext uri="{FF2B5EF4-FFF2-40B4-BE49-F238E27FC236}">
                <a16:creationId xmlns:a16="http://schemas.microsoft.com/office/drawing/2014/main" id="{7CB26936-2FD3-3D61-813A-ABC26541AB2C}"/>
              </a:ext>
            </a:extLst>
          </p:cNvPr>
          <p:cNvSpPr/>
          <p:nvPr/>
        </p:nvSpPr>
        <p:spPr>
          <a:xfrm>
            <a:off x="8002873"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5" name="Google Shape;827;p26">
            <a:extLst>
              <a:ext uri="{FF2B5EF4-FFF2-40B4-BE49-F238E27FC236}">
                <a16:creationId xmlns:a16="http://schemas.microsoft.com/office/drawing/2014/main" id="{7D6F23EC-3588-7FE7-BE94-D85B52445E6B}"/>
              </a:ext>
            </a:extLst>
          </p:cNvPr>
          <p:cNvSpPr/>
          <p:nvPr/>
        </p:nvSpPr>
        <p:spPr>
          <a:xfrm>
            <a:off x="3054990" y="1560976"/>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74" name="Paralelogramo 373">
            <a:extLst>
              <a:ext uri="{FF2B5EF4-FFF2-40B4-BE49-F238E27FC236}">
                <a16:creationId xmlns:a16="http://schemas.microsoft.com/office/drawing/2014/main" id="{E02FA544-A00A-430C-367D-7340FA90D9DF}"/>
              </a:ext>
            </a:extLst>
          </p:cNvPr>
          <p:cNvSpPr/>
          <p:nvPr/>
        </p:nvSpPr>
        <p:spPr>
          <a:xfrm>
            <a:off x="758192" y="2135917"/>
            <a:ext cx="2034221" cy="757053"/>
          </a:xfrm>
          <a:prstGeom prst="parallelogram">
            <a:avLst>
              <a:gd name="adj" fmla="val 25014"/>
            </a:avLst>
          </a:prstGeom>
          <a:solidFill>
            <a:srgbClr val="2DAB6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75" name="Freeform 5">
            <a:extLst>
              <a:ext uri="{FF2B5EF4-FFF2-40B4-BE49-F238E27FC236}">
                <a16:creationId xmlns:a16="http://schemas.microsoft.com/office/drawing/2014/main" id="{86287EE3-DD8E-D068-00AC-9A1AB3F41218}"/>
              </a:ext>
            </a:extLst>
          </p:cNvPr>
          <p:cNvSpPr>
            <a:spLocks/>
          </p:cNvSpPr>
          <p:nvPr/>
        </p:nvSpPr>
        <p:spPr bwMode="auto">
          <a:xfrm>
            <a:off x="556851" y="3099481"/>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2</a:t>
            </a:r>
          </a:p>
        </p:txBody>
      </p:sp>
      <p:sp>
        <p:nvSpPr>
          <p:cNvPr id="376" name="Freeform 5">
            <a:extLst>
              <a:ext uri="{FF2B5EF4-FFF2-40B4-BE49-F238E27FC236}">
                <a16:creationId xmlns:a16="http://schemas.microsoft.com/office/drawing/2014/main" id="{50AFAFEC-5647-0E1B-13AD-7C3DE26D5F16}"/>
              </a:ext>
            </a:extLst>
          </p:cNvPr>
          <p:cNvSpPr>
            <a:spLocks/>
          </p:cNvSpPr>
          <p:nvPr/>
        </p:nvSpPr>
        <p:spPr bwMode="auto">
          <a:xfrm>
            <a:off x="559099" y="2060609"/>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1</a:t>
            </a:r>
          </a:p>
        </p:txBody>
      </p:sp>
      <p:sp>
        <p:nvSpPr>
          <p:cNvPr id="384" name="Subtitle 2">
            <a:extLst>
              <a:ext uri="{FF2B5EF4-FFF2-40B4-BE49-F238E27FC236}">
                <a16:creationId xmlns:a16="http://schemas.microsoft.com/office/drawing/2014/main" id="{598953D7-12E4-9598-706F-B44EF2893897}"/>
              </a:ext>
            </a:extLst>
          </p:cNvPr>
          <p:cNvSpPr txBox="1"/>
          <p:nvPr/>
        </p:nvSpPr>
        <p:spPr>
          <a:xfrm>
            <a:off x="772306" y="2189406"/>
            <a:ext cx="2034220" cy="658835"/>
          </a:xfrm>
          <a:prstGeom prst="rect">
            <a:avLst/>
          </a:prstGeom>
          <a:noFill/>
          <a:ln cap="flat">
            <a:noFill/>
          </a:ln>
          <a:effectLst/>
        </p:spPr>
        <p:txBody>
          <a:bodyPr vert="horz" wrap="square" lIns="91440" tIns="45720" rIns="91440" bIns="45720" anchor="ctr" anchorCtr="0" compatLnSpc="1">
            <a:spAutoFit/>
          </a:bodyPr>
          <a:lstStyle/>
          <a:p>
            <a:pPr marL="0" marR="0" lvl="0" indent="0" algn="ctr" defTabSz="1087633" rtl="0" eaLnBrk="1" fontAlgn="auto" latinLnBrk="0" hangingPunct="1">
              <a:lnSpc>
                <a:spcPct val="120000"/>
              </a:lnSpc>
              <a:spcBef>
                <a:spcPts val="200"/>
              </a:spcBef>
              <a:spcAft>
                <a:spcPts val="0"/>
              </a:spcAft>
              <a:buClrTx/>
              <a:buSzTx/>
              <a:buFontTx/>
              <a:buNone/>
              <a:tabLst/>
              <a:defRPr sz="1800" b="0" i="0" u="none" strike="noStrike" kern="0" cap="none" spc="0" baseline="0">
                <a:solidFill>
                  <a:srgbClr val="000000"/>
                </a:solidFill>
                <a:uFillTx/>
              </a:defRPr>
            </a:pPr>
            <a:r>
              <a:rPr kumimoji="0" lang="es-CO" sz="105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Medium"/>
                <a:ea typeface="+mn-ea"/>
                <a:cs typeface="Open Sans Light"/>
              </a:rPr>
              <a:t>Máxima efectividad en el pago del Seguro de Depósitos </a:t>
            </a:r>
          </a:p>
        </p:txBody>
      </p:sp>
      <p:sp>
        <p:nvSpPr>
          <p:cNvPr id="385" name="Subtitle 2">
            <a:extLst>
              <a:ext uri="{FF2B5EF4-FFF2-40B4-BE49-F238E27FC236}">
                <a16:creationId xmlns:a16="http://schemas.microsoft.com/office/drawing/2014/main" id="{9C3E6EBC-4DAD-0AF1-C687-FD91543D0C28}"/>
              </a:ext>
            </a:extLst>
          </p:cNvPr>
          <p:cNvSpPr txBox="1"/>
          <p:nvPr/>
        </p:nvSpPr>
        <p:spPr>
          <a:xfrm>
            <a:off x="2916392" y="2485559"/>
            <a:ext cx="1675991"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 </a:t>
            </a:r>
          </a:p>
        </p:txBody>
      </p:sp>
      <p:sp>
        <p:nvSpPr>
          <p:cNvPr id="386" name="Subtitle 2">
            <a:extLst>
              <a:ext uri="{FF2B5EF4-FFF2-40B4-BE49-F238E27FC236}">
                <a16:creationId xmlns:a16="http://schemas.microsoft.com/office/drawing/2014/main" id="{4DB12670-8F7D-D57A-8249-A7393C4063EB}"/>
              </a:ext>
            </a:extLst>
          </p:cNvPr>
          <p:cNvSpPr txBox="1"/>
          <p:nvPr/>
        </p:nvSpPr>
        <p:spPr>
          <a:xfrm>
            <a:off x="5108805" y="2454782"/>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387" name="Subtitle 2">
            <a:extLst>
              <a:ext uri="{FF2B5EF4-FFF2-40B4-BE49-F238E27FC236}">
                <a16:creationId xmlns:a16="http://schemas.microsoft.com/office/drawing/2014/main" id="{D380A541-857B-6B2C-66E5-8105F7E78D4C}"/>
              </a:ext>
            </a:extLst>
          </p:cNvPr>
          <p:cNvSpPr txBox="1"/>
          <p:nvPr/>
        </p:nvSpPr>
        <p:spPr>
          <a:xfrm>
            <a:off x="6662348" y="2454782"/>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388" name="TextBox 2">
            <a:extLst>
              <a:ext uri="{FF2B5EF4-FFF2-40B4-BE49-F238E27FC236}">
                <a16:creationId xmlns:a16="http://schemas.microsoft.com/office/drawing/2014/main" id="{FCAE0FAB-2F15-2E54-D663-7D41B1714D55}"/>
              </a:ext>
            </a:extLst>
          </p:cNvPr>
          <p:cNvSpPr txBox="1"/>
          <p:nvPr/>
        </p:nvSpPr>
        <p:spPr>
          <a:xfrm>
            <a:off x="3188923" y="1631650"/>
            <a:ext cx="1179837" cy="3693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FIN PLANEADO</a:t>
            </a:r>
          </a:p>
        </p:txBody>
      </p:sp>
      <p:sp>
        <p:nvSpPr>
          <p:cNvPr id="389" name="TextBox 2">
            <a:extLst>
              <a:ext uri="{FF2B5EF4-FFF2-40B4-BE49-F238E27FC236}">
                <a16:creationId xmlns:a16="http://schemas.microsoft.com/office/drawing/2014/main" id="{E32AC14F-B2AF-D5DA-9411-3A44C27FC79A}"/>
              </a:ext>
            </a:extLst>
          </p:cNvPr>
          <p:cNvSpPr txBox="1"/>
          <p:nvPr/>
        </p:nvSpPr>
        <p:spPr>
          <a:xfrm>
            <a:off x="4872901" y="1734352"/>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90" name="TextBox 2">
            <a:extLst>
              <a:ext uri="{FF2B5EF4-FFF2-40B4-BE49-F238E27FC236}">
                <a16:creationId xmlns:a16="http://schemas.microsoft.com/office/drawing/2014/main" id="{386FA21F-7AD7-346B-027D-4FF09D7A3C27}"/>
              </a:ext>
            </a:extLst>
          </p:cNvPr>
          <p:cNvSpPr txBox="1"/>
          <p:nvPr/>
        </p:nvSpPr>
        <p:spPr>
          <a:xfrm>
            <a:off x="6474840" y="1721145"/>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sp>
        <p:nvSpPr>
          <p:cNvPr id="392" name="Subtitle 2">
            <a:extLst>
              <a:ext uri="{FF2B5EF4-FFF2-40B4-BE49-F238E27FC236}">
                <a16:creationId xmlns:a16="http://schemas.microsoft.com/office/drawing/2014/main" id="{ABD30E3B-7C3E-318E-8EE5-B717D8FE590D}"/>
              </a:ext>
            </a:extLst>
          </p:cNvPr>
          <p:cNvSpPr txBox="1"/>
          <p:nvPr/>
        </p:nvSpPr>
        <p:spPr>
          <a:xfrm>
            <a:off x="895916" y="3183858"/>
            <a:ext cx="1825292"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Marco efectivo de resolución y recuperación</a:t>
            </a:r>
          </a:p>
        </p:txBody>
      </p:sp>
      <p:sp>
        <p:nvSpPr>
          <p:cNvPr id="393" name="Subtitle 2">
            <a:extLst>
              <a:ext uri="{FF2B5EF4-FFF2-40B4-BE49-F238E27FC236}">
                <a16:creationId xmlns:a16="http://schemas.microsoft.com/office/drawing/2014/main" id="{F49F3F63-61AD-D6A9-8773-707EB1E87EF4}"/>
              </a:ext>
            </a:extLst>
          </p:cNvPr>
          <p:cNvSpPr txBox="1"/>
          <p:nvPr/>
        </p:nvSpPr>
        <p:spPr>
          <a:xfrm>
            <a:off x="2976868" y="5456748"/>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94" name="Subtitle 2">
            <a:extLst>
              <a:ext uri="{FF2B5EF4-FFF2-40B4-BE49-F238E27FC236}">
                <a16:creationId xmlns:a16="http://schemas.microsoft.com/office/drawing/2014/main" id="{2138CCB6-57E5-215B-7FAE-1B4C46917261}"/>
              </a:ext>
            </a:extLst>
          </p:cNvPr>
          <p:cNvSpPr txBox="1"/>
          <p:nvPr/>
        </p:nvSpPr>
        <p:spPr>
          <a:xfrm>
            <a:off x="5108805" y="3344675"/>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395" name="Subtitle 2">
            <a:extLst>
              <a:ext uri="{FF2B5EF4-FFF2-40B4-BE49-F238E27FC236}">
                <a16:creationId xmlns:a16="http://schemas.microsoft.com/office/drawing/2014/main" id="{4D26C927-99EA-570F-28F3-8C2684582784}"/>
              </a:ext>
            </a:extLst>
          </p:cNvPr>
          <p:cNvSpPr txBox="1"/>
          <p:nvPr/>
        </p:nvSpPr>
        <p:spPr>
          <a:xfrm>
            <a:off x="6662348" y="3344675"/>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396" name="Freeform 5">
            <a:extLst>
              <a:ext uri="{FF2B5EF4-FFF2-40B4-BE49-F238E27FC236}">
                <a16:creationId xmlns:a16="http://schemas.microsoft.com/office/drawing/2014/main" id="{2E3292A8-41D7-4AE4-5546-3C8F46039AF6}"/>
              </a:ext>
            </a:extLst>
          </p:cNvPr>
          <p:cNvSpPr>
            <a:spLocks/>
          </p:cNvSpPr>
          <p:nvPr/>
        </p:nvSpPr>
        <p:spPr bwMode="auto">
          <a:xfrm>
            <a:off x="564940" y="4136340"/>
            <a:ext cx="378000" cy="39240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3</a:t>
            </a:r>
          </a:p>
        </p:txBody>
      </p:sp>
      <p:sp>
        <p:nvSpPr>
          <p:cNvPr id="397" name="Subtitle 2">
            <a:extLst>
              <a:ext uri="{FF2B5EF4-FFF2-40B4-BE49-F238E27FC236}">
                <a16:creationId xmlns:a16="http://schemas.microsoft.com/office/drawing/2014/main" id="{DAA226CC-56FF-F15D-86A1-42B3CE967135}"/>
              </a:ext>
            </a:extLst>
          </p:cNvPr>
          <p:cNvSpPr txBox="1"/>
          <p:nvPr/>
        </p:nvSpPr>
        <p:spPr>
          <a:xfrm>
            <a:off x="704033" y="4213390"/>
            <a:ext cx="2017175"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Robustecimiento del sistema de Alertas Tempranas</a:t>
            </a:r>
          </a:p>
        </p:txBody>
      </p:sp>
      <p:sp>
        <p:nvSpPr>
          <p:cNvPr id="398" name="Subtitle 2">
            <a:extLst>
              <a:ext uri="{FF2B5EF4-FFF2-40B4-BE49-F238E27FC236}">
                <a16:creationId xmlns:a16="http://schemas.microsoft.com/office/drawing/2014/main" id="{5FAD70A5-32EB-9BDC-1913-B6F7DC39A8AE}"/>
              </a:ext>
            </a:extLst>
          </p:cNvPr>
          <p:cNvSpPr txBox="1"/>
          <p:nvPr/>
        </p:nvSpPr>
        <p:spPr>
          <a:xfrm>
            <a:off x="2982603" y="4392156"/>
            <a:ext cx="1543568"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99" name="Subtitle 2">
            <a:extLst>
              <a:ext uri="{FF2B5EF4-FFF2-40B4-BE49-F238E27FC236}">
                <a16:creationId xmlns:a16="http://schemas.microsoft.com/office/drawing/2014/main" id="{5C9B478F-005C-F882-23A6-D7C2FAB63DE6}"/>
              </a:ext>
            </a:extLst>
          </p:cNvPr>
          <p:cNvSpPr txBox="1"/>
          <p:nvPr/>
        </p:nvSpPr>
        <p:spPr>
          <a:xfrm>
            <a:off x="5108805" y="436522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00" name="Subtitle 2">
            <a:extLst>
              <a:ext uri="{FF2B5EF4-FFF2-40B4-BE49-F238E27FC236}">
                <a16:creationId xmlns:a16="http://schemas.microsoft.com/office/drawing/2014/main" id="{1EAA96B0-D40B-E539-A464-733124EA413E}"/>
              </a:ext>
            </a:extLst>
          </p:cNvPr>
          <p:cNvSpPr txBox="1"/>
          <p:nvPr/>
        </p:nvSpPr>
        <p:spPr>
          <a:xfrm>
            <a:off x="6662348" y="436522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401" name="Freeform 5">
            <a:extLst>
              <a:ext uri="{FF2B5EF4-FFF2-40B4-BE49-F238E27FC236}">
                <a16:creationId xmlns:a16="http://schemas.microsoft.com/office/drawing/2014/main" id="{B117D816-8A3C-C421-626B-82A208FD8507}"/>
              </a:ext>
            </a:extLst>
          </p:cNvPr>
          <p:cNvSpPr>
            <a:spLocks/>
          </p:cNvSpPr>
          <p:nvPr/>
        </p:nvSpPr>
        <p:spPr bwMode="auto">
          <a:xfrm>
            <a:off x="561479" y="5177453"/>
            <a:ext cx="378000" cy="392400"/>
          </a:xfrm>
          <a:prstGeom prst="parallelogram">
            <a:avLst/>
          </a:prstGeom>
          <a:solidFill>
            <a:srgbClr val="61A139"/>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4</a:t>
            </a:r>
          </a:p>
        </p:txBody>
      </p:sp>
      <p:sp>
        <p:nvSpPr>
          <p:cNvPr id="402" name="Subtitle 2">
            <a:extLst>
              <a:ext uri="{FF2B5EF4-FFF2-40B4-BE49-F238E27FC236}">
                <a16:creationId xmlns:a16="http://schemas.microsoft.com/office/drawing/2014/main" id="{44C0EB1C-1F72-ED83-0405-E7649B02098C}"/>
              </a:ext>
            </a:extLst>
          </p:cNvPr>
          <p:cNvSpPr txBox="1"/>
          <p:nvPr/>
        </p:nvSpPr>
        <p:spPr>
          <a:xfrm>
            <a:off x="810615" y="5266220"/>
            <a:ext cx="1893791"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Fortalecimiento de la estrategia de inversión y disposición de la reserva</a:t>
            </a:r>
            <a:endParaRPr kumimoji="0" lang="es-CO" sz="1050" b="1" i="0" u="none" strike="noStrike" kern="0" cap="none" spc="0" normalizeH="0" baseline="0" noProof="0">
              <a:ln>
                <a:noFill/>
              </a:ln>
              <a:solidFill>
                <a:srgbClr val="FFFFFF"/>
              </a:solidFill>
              <a:effectLst/>
              <a:uLnTx/>
              <a:uFillTx/>
              <a:latin typeface="Montserrat Medium"/>
              <a:ea typeface="+mn-ea"/>
              <a:cs typeface="Open Sans Light"/>
            </a:endParaRPr>
          </a:p>
        </p:txBody>
      </p:sp>
      <p:sp>
        <p:nvSpPr>
          <p:cNvPr id="403" name="Subtitle 2">
            <a:extLst>
              <a:ext uri="{FF2B5EF4-FFF2-40B4-BE49-F238E27FC236}">
                <a16:creationId xmlns:a16="http://schemas.microsoft.com/office/drawing/2014/main" id="{B9FB54BC-B994-750D-FB6C-8F327DA319C9}"/>
              </a:ext>
            </a:extLst>
          </p:cNvPr>
          <p:cNvSpPr txBox="1"/>
          <p:nvPr/>
        </p:nvSpPr>
        <p:spPr>
          <a:xfrm>
            <a:off x="5108805" y="5429818"/>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404" name="Subtitle 2">
            <a:extLst>
              <a:ext uri="{FF2B5EF4-FFF2-40B4-BE49-F238E27FC236}">
                <a16:creationId xmlns:a16="http://schemas.microsoft.com/office/drawing/2014/main" id="{D3A3D5FA-1324-3FA0-D31E-A49183B36F92}"/>
              </a:ext>
            </a:extLst>
          </p:cNvPr>
          <p:cNvSpPr txBox="1"/>
          <p:nvPr/>
        </p:nvSpPr>
        <p:spPr>
          <a:xfrm>
            <a:off x="6662348" y="5429818"/>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427" name="Subtitle 2">
            <a:extLst>
              <a:ext uri="{FF2B5EF4-FFF2-40B4-BE49-F238E27FC236}">
                <a16:creationId xmlns:a16="http://schemas.microsoft.com/office/drawing/2014/main" id="{707A6815-B2F9-CC5A-ED3A-E6F12A117CE5}"/>
              </a:ext>
            </a:extLst>
          </p:cNvPr>
          <p:cNvSpPr txBox="1"/>
          <p:nvPr/>
        </p:nvSpPr>
        <p:spPr>
          <a:xfrm>
            <a:off x="2976868" y="3371605"/>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 name="Título 1">
            <a:extLst>
              <a:ext uri="{FF2B5EF4-FFF2-40B4-BE49-F238E27FC236}">
                <a16:creationId xmlns:a16="http://schemas.microsoft.com/office/drawing/2014/main" id="{D8D8E955-2F1A-37C8-3F24-B39AC5402AE4}"/>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4" name="CuadroTexto 3">
            <a:extLst>
              <a:ext uri="{FF2B5EF4-FFF2-40B4-BE49-F238E27FC236}">
                <a16:creationId xmlns:a16="http://schemas.microsoft.com/office/drawing/2014/main" id="{E62B7793-5BCD-3A54-4CBE-084D6659B689}"/>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463" name="Conector recto 462">
            <a:extLst>
              <a:ext uri="{FF2B5EF4-FFF2-40B4-BE49-F238E27FC236}">
                <a16:creationId xmlns:a16="http://schemas.microsoft.com/office/drawing/2014/main" id="{6F1ABDFA-D025-A1C9-D3E5-D0095A1DE200}"/>
              </a:ext>
            </a:extLst>
          </p:cNvPr>
          <p:cNvCxnSpPr>
            <a:cxnSpLocks/>
          </p:cNvCxnSpPr>
          <p:nvPr/>
        </p:nvCxnSpPr>
        <p:spPr>
          <a:xfrm>
            <a:off x="2924765" y="2993901"/>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65" name="Conector recto 464">
            <a:extLst>
              <a:ext uri="{FF2B5EF4-FFF2-40B4-BE49-F238E27FC236}">
                <a16:creationId xmlns:a16="http://schemas.microsoft.com/office/drawing/2014/main" id="{63C4F2F2-5AA8-4EF9-DEEA-B0BC6B8E8940}"/>
              </a:ext>
            </a:extLst>
          </p:cNvPr>
          <p:cNvCxnSpPr>
            <a:cxnSpLocks/>
          </p:cNvCxnSpPr>
          <p:nvPr/>
        </p:nvCxnSpPr>
        <p:spPr>
          <a:xfrm>
            <a:off x="2924765" y="3988401"/>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0" name="Conector recto 499">
            <a:extLst>
              <a:ext uri="{FF2B5EF4-FFF2-40B4-BE49-F238E27FC236}">
                <a16:creationId xmlns:a16="http://schemas.microsoft.com/office/drawing/2014/main" id="{E82A07B3-819F-0FEA-61FF-D56CCBA7AC58}"/>
              </a:ext>
            </a:extLst>
          </p:cNvPr>
          <p:cNvCxnSpPr>
            <a:cxnSpLocks/>
          </p:cNvCxnSpPr>
          <p:nvPr/>
        </p:nvCxnSpPr>
        <p:spPr>
          <a:xfrm>
            <a:off x="2924765" y="5042263"/>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3" name="Conector recto 502">
            <a:extLst>
              <a:ext uri="{FF2B5EF4-FFF2-40B4-BE49-F238E27FC236}">
                <a16:creationId xmlns:a16="http://schemas.microsoft.com/office/drawing/2014/main" id="{70781D6F-93AD-3C51-E968-494781A082E1}"/>
              </a:ext>
            </a:extLst>
          </p:cNvPr>
          <p:cNvCxnSpPr>
            <a:cxnSpLocks/>
          </p:cNvCxnSpPr>
          <p:nvPr/>
        </p:nvCxnSpPr>
        <p:spPr>
          <a:xfrm>
            <a:off x="2924765" y="6045524"/>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602" name="TextBox 2">
            <a:extLst>
              <a:ext uri="{FF2B5EF4-FFF2-40B4-BE49-F238E27FC236}">
                <a16:creationId xmlns:a16="http://schemas.microsoft.com/office/drawing/2014/main" id="{56A33E18-A57B-2BFF-FE3A-0A5568184950}"/>
              </a:ext>
            </a:extLst>
          </p:cNvPr>
          <p:cNvSpPr txBox="1"/>
          <p:nvPr/>
        </p:nvSpPr>
        <p:spPr>
          <a:xfrm>
            <a:off x="8059364" y="1577386"/>
            <a:ext cx="1474932" cy="507831"/>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ESTADO A 31 DE DICIEMBRE DE 2025</a:t>
            </a:r>
          </a:p>
        </p:txBody>
      </p:sp>
      <p:sp>
        <p:nvSpPr>
          <p:cNvPr id="24" name="Google Shape;827;p26">
            <a:extLst>
              <a:ext uri="{FF2B5EF4-FFF2-40B4-BE49-F238E27FC236}">
                <a16:creationId xmlns:a16="http://schemas.microsoft.com/office/drawing/2014/main" id="{4D33DAB9-8518-4F8E-5351-666CCA72BAED}"/>
              </a:ext>
            </a:extLst>
          </p:cNvPr>
          <p:cNvSpPr/>
          <p:nvPr/>
        </p:nvSpPr>
        <p:spPr>
          <a:xfrm>
            <a:off x="9773682" y="1474260"/>
            <a:ext cx="2073601" cy="524242"/>
          </a:xfrm>
          <a:prstGeom prst="parallelogram">
            <a:avLst>
              <a:gd name="adj" fmla="val 14535"/>
            </a:avLst>
          </a:prstGeom>
          <a:solidFill>
            <a:srgbClr val="00609C"/>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25" name="Título 1">
            <a:extLst>
              <a:ext uri="{FF2B5EF4-FFF2-40B4-BE49-F238E27FC236}">
                <a16:creationId xmlns:a16="http://schemas.microsoft.com/office/drawing/2014/main" id="{DCEE1A39-6A33-C514-3BC3-3A359136EDED}"/>
              </a:ext>
            </a:extLst>
          </p:cNvPr>
          <p:cNvSpPr txBox="1">
            <a:spLocks/>
          </p:cNvSpPr>
          <p:nvPr/>
        </p:nvSpPr>
        <p:spPr>
          <a:xfrm>
            <a:off x="10558805" y="4924704"/>
            <a:ext cx="128847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26" name="Título 1">
            <a:extLst>
              <a:ext uri="{FF2B5EF4-FFF2-40B4-BE49-F238E27FC236}">
                <a16:creationId xmlns:a16="http://schemas.microsoft.com/office/drawing/2014/main" id="{8993293F-494A-1684-0F41-B122AA47C76E}"/>
              </a:ext>
            </a:extLst>
          </p:cNvPr>
          <p:cNvSpPr txBox="1">
            <a:spLocks/>
          </p:cNvSpPr>
          <p:nvPr/>
        </p:nvSpPr>
        <p:spPr>
          <a:xfrm>
            <a:off x="10558805" y="5215778"/>
            <a:ext cx="1288479"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27" name="Título 1">
            <a:extLst>
              <a:ext uri="{FF2B5EF4-FFF2-40B4-BE49-F238E27FC236}">
                <a16:creationId xmlns:a16="http://schemas.microsoft.com/office/drawing/2014/main" id="{0F6EADF6-BDE4-EC36-7D44-7568A06CC968}"/>
              </a:ext>
            </a:extLst>
          </p:cNvPr>
          <p:cNvSpPr txBox="1">
            <a:spLocks/>
          </p:cNvSpPr>
          <p:nvPr/>
        </p:nvSpPr>
        <p:spPr>
          <a:xfrm>
            <a:off x="10562185" y="5517351"/>
            <a:ext cx="1199760"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28" name="Título 1">
            <a:extLst>
              <a:ext uri="{FF2B5EF4-FFF2-40B4-BE49-F238E27FC236}">
                <a16:creationId xmlns:a16="http://schemas.microsoft.com/office/drawing/2014/main" id="{C446EB45-D73A-2164-A50A-9CFB374F6E87}"/>
              </a:ext>
            </a:extLst>
          </p:cNvPr>
          <p:cNvSpPr txBox="1">
            <a:spLocks/>
          </p:cNvSpPr>
          <p:nvPr/>
        </p:nvSpPr>
        <p:spPr>
          <a:xfrm>
            <a:off x="10554460" y="4379724"/>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29" name="Título 1">
            <a:extLst>
              <a:ext uri="{FF2B5EF4-FFF2-40B4-BE49-F238E27FC236}">
                <a16:creationId xmlns:a16="http://schemas.microsoft.com/office/drawing/2014/main" id="{F3CEEF6F-1F75-2615-DBB2-302335E53E41}"/>
              </a:ext>
            </a:extLst>
          </p:cNvPr>
          <p:cNvSpPr txBox="1">
            <a:spLocks/>
          </p:cNvSpPr>
          <p:nvPr/>
        </p:nvSpPr>
        <p:spPr>
          <a:xfrm>
            <a:off x="10544594" y="4681438"/>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0" name="Conector recto 29">
            <a:extLst>
              <a:ext uri="{FF2B5EF4-FFF2-40B4-BE49-F238E27FC236}">
                <a16:creationId xmlns:a16="http://schemas.microsoft.com/office/drawing/2014/main" id="{BB61EB6C-1A82-5B77-6A04-EF178CBB84F5}"/>
              </a:ext>
            </a:extLst>
          </p:cNvPr>
          <p:cNvCxnSpPr/>
          <p:nvPr/>
        </p:nvCxnSpPr>
        <p:spPr>
          <a:xfrm>
            <a:off x="10534728" y="4619863"/>
            <a:ext cx="991742" cy="0"/>
          </a:xfrm>
          <a:prstGeom prst="line">
            <a:avLst/>
          </a:prstGeom>
          <a:noFill/>
          <a:ln w="19050" cap="flat" cmpd="sng" algn="ctr">
            <a:solidFill>
              <a:sysClr val="windowText" lastClr="000000"/>
            </a:solidFill>
            <a:prstDash val="solid"/>
            <a:miter lim="800000"/>
          </a:ln>
          <a:effectLst/>
        </p:spPr>
      </p:cxnSp>
      <p:sp>
        <p:nvSpPr>
          <p:cNvPr id="31" name="Título 1">
            <a:extLst>
              <a:ext uri="{FF2B5EF4-FFF2-40B4-BE49-F238E27FC236}">
                <a16:creationId xmlns:a16="http://schemas.microsoft.com/office/drawing/2014/main" id="{3D9646D7-F975-0AE5-33A2-B9AE7ECAEE3A}"/>
              </a:ext>
            </a:extLst>
          </p:cNvPr>
          <p:cNvSpPr txBox="1">
            <a:spLocks/>
          </p:cNvSpPr>
          <p:nvPr/>
        </p:nvSpPr>
        <p:spPr>
          <a:xfrm>
            <a:off x="9847338" y="4491951"/>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2" name="CuadroTexto 31">
            <a:extLst>
              <a:ext uri="{FF2B5EF4-FFF2-40B4-BE49-F238E27FC236}">
                <a16:creationId xmlns:a16="http://schemas.microsoft.com/office/drawing/2014/main" id="{BFE315CB-8628-5B16-945F-A72969DD7831}"/>
              </a:ext>
            </a:extLst>
          </p:cNvPr>
          <p:cNvSpPr txBox="1"/>
          <p:nvPr/>
        </p:nvSpPr>
        <p:spPr>
          <a:xfrm>
            <a:off x="9937343" y="1458190"/>
            <a:ext cx="17693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Avance General Plan Estratégico</a:t>
            </a:r>
          </a:p>
        </p:txBody>
      </p:sp>
      <p:sp>
        <p:nvSpPr>
          <p:cNvPr id="33" name="Rectángulo 32">
            <a:extLst>
              <a:ext uri="{FF2B5EF4-FFF2-40B4-BE49-F238E27FC236}">
                <a16:creationId xmlns:a16="http://schemas.microsoft.com/office/drawing/2014/main" id="{3B59ABF6-256A-47DA-4252-5CE8318B02B6}"/>
              </a:ext>
            </a:extLst>
          </p:cNvPr>
          <p:cNvSpPr/>
          <p:nvPr/>
        </p:nvSpPr>
        <p:spPr>
          <a:xfrm>
            <a:off x="9768471" y="4677357"/>
            <a:ext cx="2032710" cy="1633396"/>
          </a:xfrm>
          <a:prstGeom prst="rect">
            <a:avLst/>
          </a:prstGeom>
          <a:no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34" name="Grupo 33">
            <a:extLst>
              <a:ext uri="{FF2B5EF4-FFF2-40B4-BE49-F238E27FC236}">
                <a16:creationId xmlns:a16="http://schemas.microsoft.com/office/drawing/2014/main" id="{D448C540-4C67-B870-9AD6-824100A17F1A}"/>
              </a:ext>
            </a:extLst>
          </p:cNvPr>
          <p:cNvGrpSpPr/>
          <p:nvPr/>
        </p:nvGrpSpPr>
        <p:grpSpPr>
          <a:xfrm>
            <a:off x="9847346" y="4962171"/>
            <a:ext cx="618690" cy="189235"/>
            <a:chOff x="12192000" y="-6746875"/>
            <a:chExt cx="9142412" cy="2951163"/>
          </a:xfrm>
        </p:grpSpPr>
        <p:sp>
          <p:nvSpPr>
            <p:cNvPr id="35" name="Google Shape;719;p34">
              <a:extLst>
                <a:ext uri="{FF2B5EF4-FFF2-40B4-BE49-F238E27FC236}">
                  <a16:creationId xmlns:a16="http://schemas.microsoft.com/office/drawing/2014/main" id="{BF4290A4-65E4-D749-5CB8-7BA0B90212F0}"/>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6" name="Google Shape;720;p34">
              <a:extLst>
                <a:ext uri="{FF2B5EF4-FFF2-40B4-BE49-F238E27FC236}">
                  <a16:creationId xmlns:a16="http://schemas.microsoft.com/office/drawing/2014/main" id="{7B57EFCA-610B-DDD8-7EC1-44AD8CB287EE}"/>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37" name="Grupo 36">
              <a:extLst>
                <a:ext uri="{FF2B5EF4-FFF2-40B4-BE49-F238E27FC236}">
                  <a16:creationId xmlns:a16="http://schemas.microsoft.com/office/drawing/2014/main" id="{2A3ED81C-4335-1403-CF21-268AC55F62CB}"/>
                </a:ext>
              </a:extLst>
            </p:cNvPr>
            <p:cNvGrpSpPr/>
            <p:nvPr/>
          </p:nvGrpSpPr>
          <p:grpSpPr>
            <a:xfrm>
              <a:off x="18081625" y="-6746875"/>
              <a:ext cx="2538412" cy="2951163"/>
              <a:chOff x="18081625" y="-6746875"/>
              <a:chExt cx="2538412" cy="2951163"/>
            </a:xfrm>
          </p:grpSpPr>
          <p:sp>
            <p:nvSpPr>
              <p:cNvPr id="46" name="Google Shape;721;p34">
                <a:extLst>
                  <a:ext uri="{FF2B5EF4-FFF2-40B4-BE49-F238E27FC236}">
                    <a16:creationId xmlns:a16="http://schemas.microsoft.com/office/drawing/2014/main" id="{D925E3FF-0971-8DD0-B701-FD3689E80C4A}"/>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7" name="Google Shape;722;p34">
                <a:extLst>
                  <a:ext uri="{FF2B5EF4-FFF2-40B4-BE49-F238E27FC236}">
                    <a16:creationId xmlns:a16="http://schemas.microsoft.com/office/drawing/2014/main" id="{64BB87A5-4750-34C2-89D9-D9E7D92390ED}"/>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 name="Google Shape;723;p34">
                <a:extLst>
                  <a:ext uri="{FF2B5EF4-FFF2-40B4-BE49-F238E27FC236}">
                    <a16:creationId xmlns:a16="http://schemas.microsoft.com/office/drawing/2014/main" id="{AF32B82C-949D-B57E-2638-EECFE1C96A76}"/>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8" name="Grupo 37">
              <a:extLst>
                <a:ext uri="{FF2B5EF4-FFF2-40B4-BE49-F238E27FC236}">
                  <a16:creationId xmlns:a16="http://schemas.microsoft.com/office/drawing/2014/main" id="{C2FFABE9-4C93-2D12-576A-A9E9BCA148D1}"/>
                </a:ext>
              </a:extLst>
            </p:cNvPr>
            <p:cNvGrpSpPr/>
            <p:nvPr/>
          </p:nvGrpSpPr>
          <p:grpSpPr>
            <a:xfrm>
              <a:off x="15378112" y="-6746875"/>
              <a:ext cx="2538413" cy="2951163"/>
              <a:chOff x="15378112" y="-6746875"/>
              <a:chExt cx="2538413" cy="2951163"/>
            </a:xfrm>
          </p:grpSpPr>
          <p:sp>
            <p:nvSpPr>
              <p:cNvPr id="43" name="Google Shape;724;p34">
                <a:extLst>
                  <a:ext uri="{FF2B5EF4-FFF2-40B4-BE49-F238E27FC236}">
                    <a16:creationId xmlns:a16="http://schemas.microsoft.com/office/drawing/2014/main" id="{DC847AA8-A9DE-0484-6263-D4FCF1ADFCD0}"/>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4" name="Google Shape;725;p34">
                <a:extLst>
                  <a:ext uri="{FF2B5EF4-FFF2-40B4-BE49-F238E27FC236}">
                    <a16:creationId xmlns:a16="http://schemas.microsoft.com/office/drawing/2014/main" id="{4B364E7A-7FC7-2A1E-404A-30057EFB8AFA}"/>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 name="Google Shape;726;p34">
                <a:extLst>
                  <a:ext uri="{FF2B5EF4-FFF2-40B4-BE49-F238E27FC236}">
                    <a16:creationId xmlns:a16="http://schemas.microsoft.com/office/drawing/2014/main" id="{EF3AF55C-C4FC-DEE0-1A7F-871D3F502FDD}"/>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9" name="Grupo 38">
              <a:extLst>
                <a:ext uri="{FF2B5EF4-FFF2-40B4-BE49-F238E27FC236}">
                  <a16:creationId xmlns:a16="http://schemas.microsoft.com/office/drawing/2014/main" id="{15B93A96-BBFD-CBB3-4137-BAE52858003B}"/>
                </a:ext>
              </a:extLst>
            </p:cNvPr>
            <p:cNvGrpSpPr/>
            <p:nvPr/>
          </p:nvGrpSpPr>
          <p:grpSpPr>
            <a:xfrm>
              <a:off x="12598400" y="-6746875"/>
              <a:ext cx="2619375" cy="2951163"/>
              <a:chOff x="12598400" y="-6746875"/>
              <a:chExt cx="2619375" cy="2951163"/>
            </a:xfrm>
          </p:grpSpPr>
          <p:sp>
            <p:nvSpPr>
              <p:cNvPr id="40" name="Google Shape;727;p34">
                <a:extLst>
                  <a:ext uri="{FF2B5EF4-FFF2-40B4-BE49-F238E27FC236}">
                    <a16:creationId xmlns:a16="http://schemas.microsoft.com/office/drawing/2014/main" id="{93A93C52-A8F6-715B-626F-54A4FD8AA299}"/>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 name="Google Shape;728;p34">
                <a:extLst>
                  <a:ext uri="{FF2B5EF4-FFF2-40B4-BE49-F238E27FC236}">
                    <a16:creationId xmlns:a16="http://schemas.microsoft.com/office/drawing/2014/main" id="{D4F82974-4356-2EA7-A517-EDED16CA808B}"/>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 name="Google Shape;729;p34">
                <a:extLst>
                  <a:ext uri="{FF2B5EF4-FFF2-40B4-BE49-F238E27FC236}">
                    <a16:creationId xmlns:a16="http://schemas.microsoft.com/office/drawing/2014/main" id="{B4647EBE-D9BA-193A-0CC5-78A61D27E1DE}"/>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9" name="Grupo 48">
            <a:extLst>
              <a:ext uri="{FF2B5EF4-FFF2-40B4-BE49-F238E27FC236}">
                <a16:creationId xmlns:a16="http://schemas.microsoft.com/office/drawing/2014/main" id="{3FC374CB-4FD8-1CCB-B0D8-0A0E2D1925A3}"/>
              </a:ext>
            </a:extLst>
          </p:cNvPr>
          <p:cNvGrpSpPr/>
          <p:nvPr/>
        </p:nvGrpSpPr>
        <p:grpSpPr>
          <a:xfrm>
            <a:off x="9847346" y="5263865"/>
            <a:ext cx="618690" cy="189235"/>
            <a:chOff x="12192000" y="-6746875"/>
            <a:chExt cx="9142412" cy="2951163"/>
          </a:xfrm>
        </p:grpSpPr>
        <p:sp>
          <p:nvSpPr>
            <p:cNvPr id="50" name="Google Shape;719;p34">
              <a:extLst>
                <a:ext uri="{FF2B5EF4-FFF2-40B4-BE49-F238E27FC236}">
                  <a16:creationId xmlns:a16="http://schemas.microsoft.com/office/drawing/2014/main" id="{48891435-4767-6ABF-1F06-10B629D0DB7C}"/>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51" name="Google Shape;720;p34">
              <a:extLst>
                <a:ext uri="{FF2B5EF4-FFF2-40B4-BE49-F238E27FC236}">
                  <a16:creationId xmlns:a16="http://schemas.microsoft.com/office/drawing/2014/main" id="{5821B496-C15F-E920-88F5-C09EDD8F97A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52" name="Grupo 51">
              <a:extLst>
                <a:ext uri="{FF2B5EF4-FFF2-40B4-BE49-F238E27FC236}">
                  <a16:creationId xmlns:a16="http://schemas.microsoft.com/office/drawing/2014/main" id="{CB3F0C52-A673-EF02-D172-BC8BCEFE2483}"/>
                </a:ext>
              </a:extLst>
            </p:cNvPr>
            <p:cNvGrpSpPr/>
            <p:nvPr/>
          </p:nvGrpSpPr>
          <p:grpSpPr>
            <a:xfrm>
              <a:off x="18081625" y="-6746875"/>
              <a:ext cx="2538412" cy="2951163"/>
              <a:chOff x="18081625" y="-6746875"/>
              <a:chExt cx="2538412" cy="2951163"/>
            </a:xfrm>
          </p:grpSpPr>
          <p:sp>
            <p:nvSpPr>
              <p:cNvPr id="61" name="Google Shape;721;p34">
                <a:extLst>
                  <a:ext uri="{FF2B5EF4-FFF2-40B4-BE49-F238E27FC236}">
                    <a16:creationId xmlns:a16="http://schemas.microsoft.com/office/drawing/2014/main" id="{50329C3C-4DA2-3712-5956-F4CB715C6521}"/>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 name="Google Shape;722;p34">
                <a:extLst>
                  <a:ext uri="{FF2B5EF4-FFF2-40B4-BE49-F238E27FC236}">
                    <a16:creationId xmlns:a16="http://schemas.microsoft.com/office/drawing/2014/main" id="{A21E6650-6548-0558-4A0A-1B0D862754D0}"/>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3" name="Google Shape;723;p34">
                <a:extLst>
                  <a:ext uri="{FF2B5EF4-FFF2-40B4-BE49-F238E27FC236}">
                    <a16:creationId xmlns:a16="http://schemas.microsoft.com/office/drawing/2014/main" id="{80A85FD9-1A37-0CFD-C981-084447CFDEDD}"/>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3" name="Grupo 52">
              <a:extLst>
                <a:ext uri="{FF2B5EF4-FFF2-40B4-BE49-F238E27FC236}">
                  <a16:creationId xmlns:a16="http://schemas.microsoft.com/office/drawing/2014/main" id="{972E0C25-9E6A-39DB-AB2E-AAD1A9038F0A}"/>
                </a:ext>
              </a:extLst>
            </p:cNvPr>
            <p:cNvGrpSpPr/>
            <p:nvPr/>
          </p:nvGrpSpPr>
          <p:grpSpPr>
            <a:xfrm>
              <a:off x="15378112" y="-6746875"/>
              <a:ext cx="2538413" cy="2951163"/>
              <a:chOff x="15378112" y="-6746875"/>
              <a:chExt cx="2538413" cy="2951163"/>
            </a:xfrm>
          </p:grpSpPr>
          <p:sp>
            <p:nvSpPr>
              <p:cNvPr id="58" name="Google Shape;724;p34">
                <a:extLst>
                  <a:ext uri="{FF2B5EF4-FFF2-40B4-BE49-F238E27FC236}">
                    <a16:creationId xmlns:a16="http://schemas.microsoft.com/office/drawing/2014/main" id="{9103BA83-C985-E7CB-3026-212A5D16BCEB}"/>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9" name="Google Shape;725;p34">
                <a:extLst>
                  <a:ext uri="{FF2B5EF4-FFF2-40B4-BE49-F238E27FC236}">
                    <a16:creationId xmlns:a16="http://schemas.microsoft.com/office/drawing/2014/main" id="{711CE9E9-6F13-E9B1-55BE-92A0E75D523F}"/>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0" name="Google Shape;726;p34">
                <a:extLst>
                  <a:ext uri="{FF2B5EF4-FFF2-40B4-BE49-F238E27FC236}">
                    <a16:creationId xmlns:a16="http://schemas.microsoft.com/office/drawing/2014/main" id="{13EBBD32-EADD-0F19-8778-5FE39B9B7614}"/>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54" name="Grupo 53">
              <a:extLst>
                <a:ext uri="{FF2B5EF4-FFF2-40B4-BE49-F238E27FC236}">
                  <a16:creationId xmlns:a16="http://schemas.microsoft.com/office/drawing/2014/main" id="{DA7A8550-C374-9EFE-83E5-3A188D51489F}"/>
                </a:ext>
              </a:extLst>
            </p:cNvPr>
            <p:cNvGrpSpPr/>
            <p:nvPr/>
          </p:nvGrpSpPr>
          <p:grpSpPr>
            <a:xfrm>
              <a:off x="12598400" y="-6746875"/>
              <a:ext cx="2619375" cy="2951163"/>
              <a:chOff x="12598400" y="-6746875"/>
              <a:chExt cx="2619375" cy="2951163"/>
            </a:xfrm>
          </p:grpSpPr>
          <p:sp>
            <p:nvSpPr>
              <p:cNvPr id="55" name="Google Shape;727;p34">
                <a:extLst>
                  <a:ext uri="{FF2B5EF4-FFF2-40B4-BE49-F238E27FC236}">
                    <a16:creationId xmlns:a16="http://schemas.microsoft.com/office/drawing/2014/main" id="{FEB38778-AD76-7D2D-4D98-595407224207}"/>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6" name="Google Shape;728;p34">
                <a:extLst>
                  <a:ext uri="{FF2B5EF4-FFF2-40B4-BE49-F238E27FC236}">
                    <a16:creationId xmlns:a16="http://schemas.microsoft.com/office/drawing/2014/main" id="{070AD694-9D0C-4409-6500-D53B2433D2AA}"/>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7" name="Google Shape;729;p34">
                <a:extLst>
                  <a:ext uri="{FF2B5EF4-FFF2-40B4-BE49-F238E27FC236}">
                    <a16:creationId xmlns:a16="http://schemas.microsoft.com/office/drawing/2014/main" id="{3779FAB9-3C88-44AC-A832-42544ECEB2B7}"/>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48" name="Grupo 447">
            <a:extLst>
              <a:ext uri="{FF2B5EF4-FFF2-40B4-BE49-F238E27FC236}">
                <a16:creationId xmlns:a16="http://schemas.microsoft.com/office/drawing/2014/main" id="{6E76DDE4-FF1E-77E1-9C88-1918689682B7}"/>
              </a:ext>
            </a:extLst>
          </p:cNvPr>
          <p:cNvGrpSpPr/>
          <p:nvPr/>
        </p:nvGrpSpPr>
        <p:grpSpPr>
          <a:xfrm>
            <a:off x="9847346" y="5556739"/>
            <a:ext cx="618690" cy="189235"/>
            <a:chOff x="12192000" y="-6746875"/>
            <a:chExt cx="9142412" cy="2951163"/>
          </a:xfrm>
        </p:grpSpPr>
        <p:sp>
          <p:nvSpPr>
            <p:cNvPr id="449" name="Google Shape;719;p34">
              <a:extLst>
                <a:ext uri="{FF2B5EF4-FFF2-40B4-BE49-F238E27FC236}">
                  <a16:creationId xmlns:a16="http://schemas.microsoft.com/office/drawing/2014/main" id="{95395535-3FDD-4066-5781-4726479C95CF}"/>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50" name="Google Shape;720;p34">
              <a:extLst>
                <a:ext uri="{FF2B5EF4-FFF2-40B4-BE49-F238E27FC236}">
                  <a16:creationId xmlns:a16="http://schemas.microsoft.com/office/drawing/2014/main" id="{3A48FD18-73C6-401A-C489-22E69B6D9549}"/>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51" name="Grupo 450">
              <a:extLst>
                <a:ext uri="{FF2B5EF4-FFF2-40B4-BE49-F238E27FC236}">
                  <a16:creationId xmlns:a16="http://schemas.microsoft.com/office/drawing/2014/main" id="{87677BEA-2385-FC67-E3FA-9518F0D8CCD3}"/>
                </a:ext>
              </a:extLst>
            </p:cNvPr>
            <p:cNvGrpSpPr/>
            <p:nvPr/>
          </p:nvGrpSpPr>
          <p:grpSpPr>
            <a:xfrm>
              <a:off x="18081625" y="-6746875"/>
              <a:ext cx="2538412" cy="2951163"/>
              <a:chOff x="18081625" y="-6746875"/>
              <a:chExt cx="2538412" cy="2951163"/>
            </a:xfrm>
          </p:grpSpPr>
          <p:sp>
            <p:nvSpPr>
              <p:cNvPr id="460" name="Google Shape;721;p34">
                <a:extLst>
                  <a:ext uri="{FF2B5EF4-FFF2-40B4-BE49-F238E27FC236}">
                    <a16:creationId xmlns:a16="http://schemas.microsoft.com/office/drawing/2014/main" id="{749BC986-BF61-323C-1A23-27A11791F16B}"/>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61" name="Google Shape;722;p34">
                <a:extLst>
                  <a:ext uri="{FF2B5EF4-FFF2-40B4-BE49-F238E27FC236}">
                    <a16:creationId xmlns:a16="http://schemas.microsoft.com/office/drawing/2014/main" id="{861BA2FD-D833-7621-A4C9-FB02E969DEE1}"/>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62" name="Google Shape;723;p34">
                <a:extLst>
                  <a:ext uri="{FF2B5EF4-FFF2-40B4-BE49-F238E27FC236}">
                    <a16:creationId xmlns:a16="http://schemas.microsoft.com/office/drawing/2014/main" id="{ABC72B00-0751-D8CE-04E6-0C5606883A3D}"/>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2" name="Grupo 451">
              <a:extLst>
                <a:ext uri="{FF2B5EF4-FFF2-40B4-BE49-F238E27FC236}">
                  <a16:creationId xmlns:a16="http://schemas.microsoft.com/office/drawing/2014/main" id="{B5186D41-126C-BE87-5AC4-D4D7A4474150}"/>
                </a:ext>
              </a:extLst>
            </p:cNvPr>
            <p:cNvGrpSpPr/>
            <p:nvPr/>
          </p:nvGrpSpPr>
          <p:grpSpPr>
            <a:xfrm>
              <a:off x="15378112" y="-6746875"/>
              <a:ext cx="2538413" cy="2951163"/>
              <a:chOff x="15378112" y="-6746875"/>
              <a:chExt cx="2538413" cy="2951163"/>
            </a:xfrm>
          </p:grpSpPr>
          <p:sp>
            <p:nvSpPr>
              <p:cNvPr id="457" name="Google Shape;724;p34">
                <a:extLst>
                  <a:ext uri="{FF2B5EF4-FFF2-40B4-BE49-F238E27FC236}">
                    <a16:creationId xmlns:a16="http://schemas.microsoft.com/office/drawing/2014/main" id="{5A18D8CF-E76C-2239-86E9-241579F1AE69}"/>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8" name="Google Shape;725;p34">
                <a:extLst>
                  <a:ext uri="{FF2B5EF4-FFF2-40B4-BE49-F238E27FC236}">
                    <a16:creationId xmlns:a16="http://schemas.microsoft.com/office/drawing/2014/main" id="{E20457FD-2020-C252-8075-11AC278EED62}"/>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9" name="Google Shape;726;p34">
                <a:extLst>
                  <a:ext uri="{FF2B5EF4-FFF2-40B4-BE49-F238E27FC236}">
                    <a16:creationId xmlns:a16="http://schemas.microsoft.com/office/drawing/2014/main" id="{CDFCF09D-BDF8-D5F6-7B6B-4A4E9069C9DD}"/>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53" name="Grupo 452">
              <a:extLst>
                <a:ext uri="{FF2B5EF4-FFF2-40B4-BE49-F238E27FC236}">
                  <a16:creationId xmlns:a16="http://schemas.microsoft.com/office/drawing/2014/main" id="{BB56D851-BCF1-2A10-14C6-1A506BF82E04}"/>
                </a:ext>
              </a:extLst>
            </p:cNvPr>
            <p:cNvGrpSpPr/>
            <p:nvPr/>
          </p:nvGrpSpPr>
          <p:grpSpPr>
            <a:xfrm>
              <a:off x="12598400" y="-6746875"/>
              <a:ext cx="2619375" cy="2951163"/>
              <a:chOff x="12598400" y="-6746875"/>
              <a:chExt cx="2619375" cy="2951163"/>
            </a:xfrm>
          </p:grpSpPr>
          <p:sp>
            <p:nvSpPr>
              <p:cNvPr id="454" name="Google Shape;727;p34">
                <a:extLst>
                  <a:ext uri="{FF2B5EF4-FFF2-40B4-BE49-F238E27FC236}">
                    <a16:creationId xmlns:a16="http://schemas.microsoft.com/office/drawing/2014/main" id="{A8B1D855-F6B5-1556-EC1D-46B749981150}"/>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5" name="Google Shape;728;p34">
                <a:extLst>
                  <a:ext uri="{FF2B5EF4-FFF2-40B4-BE49-F238E27FC236}">
                    <a16:creationId xmlns:a16="http://schemas.microsoft.com/office/drawing/2014/main" id="{FF0B89EA-B79A-D7DE-379B-1F5CA50AED60}"/>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56" name="Google Shape;729;p34">
                <a:extLst>
                  <a:ext uri="{FF2B5EF4-FFF2-40B4-BE49-F238E27FC236}">
                    <a16:creationId xmlns:a16="http://schemas.microsoft.com/office/drawing/2014/main" id="{CCF30F82-0F8F-7C40-1B6B-37BF07B76B48}"/>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467" name="Conector recto 466">
            <a:extLst>
              <a:ext uri="{FF2B5EF4-FFF2-40B4-BE49-F238E27FC236}">
                <a16:creationId xmlns:a16="http://schemas.microsoft.com/office/drawing/2014/main" id="{756D0CAC-1C51-331B-8B8E-83D24F5D497A}"/>
              </a:ext>
            </a:extLst>
          </p:cNvPr>
          <p:cNvCxnSpPr>
            <a:cxnSpLocks/>
          </p:cNvCxnSpPr>
          <p:nvPr/>
        </p:nvCxnSpPr>
        <p:spPr>
          <a:xfrm>
            <a:off x="9781770" y="6153921"/>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graphicFrame>
        <p:nvGraphicFramePr>
          <p:cNvPr id="468" name="Chart 10">
            <a:extLst>
              <a:ext uri="{FF2B5EF4-FFF2-40B4-BE49-F238E27FC236}">
                <a16:creationId xmlns:a16="http://schemas.microsoft.com/office/drawing/2014/main" id="{46177772-3447-49E7-95EA-D50BD20E579C}"/>
              </a:ext>
            </a:extLst>
          </p:cNvPr>
          <p:cNvGraphicFramePr/>
          <p:nvPr>
            <p:extLst>
              <p:ext uri="{D42A27DB-BD31-4B8C-83A1-F6EECF244321}">
                <p14:modId xmlns:p14="http://schemas.microsoft.com/office/powerpoint/2010/main" val="2150656382"/>
              </p:ext>
            </p:extLst>
          </p:nvPr>
        </p:nvGraphicFramePr>
        <p:xfrm>
          <a:off x="8929187" y="2210532"/>
          <a:ext cx="3862960" cy="2283840"/>
        </p:xfrm>
        <a:graphic>
          <a:graphicData uri="http://schemas.openxmlformats.org/drawingml/2006/chart">
            <c:chart xmlns:c="http://schemas.openxmlformats.org/drawingml/2006/chart" xmlns:r="http://schemas.openxmlformats.org/officeDocument/2006/relationships" r:id="rId2"/>
          </a:graphicData>
        </a:graphic>
      </p:graphicFrame>
      <p:sp>
        <p:nvSpPr>
          <p:cNvPr id="470" name="TextBox 17">
            <a:extLst>
              <a:ext uri="{FF2B5EF4-FFF2-40B4-BE49-F238E27FC236}">
                <a16:creationId xmlns:a16="http://schemas.microsoft.com/office/drawing/2014/main" id="{1078E4C4-BD4D-EB11-14A5-4D25C2EB7713}"/>
              </a:ext>
            </a:extLst>
          </p:cNvPr>
          <p:cNvSpPr txBox="1"/>
          <p:nvPr/>
        </p:nvSpPr>
        <p:spPr>
          <a:xfrm>
            <a:off x="10377870" y="2845024"/>
            <a:ext cx="981359" cy="461665"/>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6397"/>
                </a:solidFill>
                <a:effectLst>
                  <a:outerShdw blurRad="38100" dist="38100" dir="2700000" algn="tl">
                    <a:srgbClr val="000000">
                      <a:alpha val="43137"/>
                    </a:srgbClr>
                  </a:outerShdw>
                </a:effectLst>
                <a:latin typeface="Myriad Pro" panose="020B0503030403020204"/>
                <a:ea typeface="League Spartan" charset="0"/>
                <a:cs typeface="Poppins SemiBold" pitchFamily="2" charset="77"/>
              </a:rPr>
              <a:t>100</a:t>
            </a:r>
            <a:r>
              <a:rPr kumimoji="0" lang="en-US" sz="2400" b="1" i="0" u="none" strike="noStrike" kern="1200" cap="none" spc="0" normalizeH="0" baseline="0" noProof="0">
                <a:ln>
                  <a:noFill/>
                </a:ln>
                <a:solidFill>
                  <a:srgbClr val="006397"/>
                </a:solidFill>
                <a:effectLst>
                  <a:outerShdw blurRad="38100" dist="38100" dir="2700000" algn="tl">
                    <a:srgbClr val="000000">
                      <a:alpha val="43137"/>
                    </a:srgbClr>
                  </a:outerShdw>
                </a:effectLst>
                <a:uLnTx/>
                <a:uFillTx/>
                <a:latin typeface="Myriad Pro" panose="020B0503030403020204"/>
                <a:ea typeface="League Spartan" charset="0"/>
                <a:cs typeface="Poppins SemiBold" pitchFamily="2" charset="77"/>
              </a:rPr>
              <a:t>%</a:t>
            </a:r>
          </a:p>
        </p:txBody>
      </p:sp>
      <p:cxnSp>
        <p:nvCxnSpPr>
          <p:cNvPr id="473" name="Conector recto 472">
            <a:extLst>
              <a:ext uri="{FF2B5EF4-FFF2-40B4-BE49-F238E27FC236}">
                <a16:creationId xmlns:a16="http://schemas.microsoft.com/office/drawing/2014/main" id="{77C747AB-DFB8-5EDF-539E-5AEEA609A82E}"/>
              </a:ext>
            </a:extLst>
          </p:cNvPr>
          <p:cNvCxnSpPr>
            <a:cxnSpLocks/>
          </p:cNvCxnSpPr>
          <p:nvPr/>
        </p:nvCxnSpPr>
        <p:spPr>
          <a:xfrm>
            <a:off x="9688392" y="4286529"/>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pic>
        <p:nvPicPr>
          <p:cNvPr id="478" name="Gráfico 477" descr="Marca de insignia1 con relleno sólido">
            <a:extLst>
              <a:ext uri="{FF2B5EF4-FFF2-40B4-BE49-F238E27FC236}">
                <a16:creationId xmlns:a16="http://schemas.microsoft.com/office/drawing/2014/main" id="{00BCB87E-C09C-A755-F81A-CBA666008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827" y="5793747"/>
            <a:ext cx="342434" cy="342434"/>
          </a:xfrm>
          <a:prstGeom prst="rect">
            <a:avLst/>
          </a:prstGeom>
        </p:spPr>
      </p:pic>
      <p:sp>
        <p:nvSpPr>
          <p:cNvPr id="479" name="Título 1">
            <a:extLst>
              <a:ext uri="{FF2B5EF4-FFF2-40B4-BE49-F238E27FC236}">
                <a16:creationId xmlns:a16="http://schemas.microsoft.com/office/drawing/2014/main" id="{4623FED9-B299-F16B-0CE4-FDBA1E9F817E}"/>
              </a:ext>
            </a:extLst>
          </p:cNvPr>
          <p:cNvSpPr txBox="1">
            <a:spLocks/>
          </p:cNvSpPr>
          <p:nvPr/>
        </p:nvSpPr>
        <p:spPr>
          <a:xfrm>
            <a:off x="10544594" y="5816976"/>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Proyecto finalizado</a:t>
            </a:r>
          </a:p>
        </p:txBody>
      </p:sp>
      <p:sp>
        <p:nvSpPr>
          <p:cNvPr id="480" name="Google Shape;827;p26">
            <a:extLst>
              <a:ext uri="{FF2B5EF4-FFF2-40B4-BE49-F238E27FC236}">
                <a16:creationId xmlns:a16="http://schemas.microsoft.com/office/drawing/2014/main" id="{80147A0E-A311-38F1-837B-6154CBDFA103}"/>
              </a:ext>
            </a:extLst>
          </p:cNvPr>
          <p:cNvSpPr/>
          <p:nvPr/>
        </p:nvSpPr>
        <p:spPr>
          <a:xfrm>
            <a:off x="9688392" y="3624521"/>
            <a:ext cx="2210340" cy="524242"/>
          </a:xfrm>
          <a:prstGeom prst="parallelogram">
            <a:avLst>
              <a:gd name="adj" fmla="val 14535"/>
            </a:avLst>
          </a:prstGeom>
          <a:solidFill>
            <a:srgbClr val="006397"/>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481" name="CuadroTexto 480">
            <a:extLst>
              <a:ext uri="{FF2B5EF4-FFF2-40B4-BE49-F238E27FC236}">
                <a16:creationId xmlns:a16="http://schemas.microsoft.com/office/drawing/2014/main" id="{32471650-70B6-F662-03A1-A1B1735727A7}"/>
              </a:ext>
            </a:extLst>
          </p:cNvPr>
          <p:cNvSpPr txBox="1"/>
          <p:nvPr/>
        </p:nvSpPr>
        <p:spPr>
          <a:xfrm>
            <a:off x="9943389" y="3731968"/>
            <a:ext cx="176936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Convenciones</a:t>
            </a:r>
          </a:p>
        </p:txBody>
      </p:sp>
      <p:pic>
        <p:nvPicPr>
          <p:cNvPr id="22" name="Gráfico 21" descr="Marca de insignia1 con relleno sólido">
            <a:extLst>
              <a:ext uri="{FF2B5EF4-FFF2-40B4-BE49-F238E27FC236}">
                <a16:creationId xmlns:a16="http://schemas.microsoft.com/office/drawing/2014/main" id="{0B2E4C68-8876-0BAB-3409-FC6E60ACB2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2266902"/>
            <a:ext cx="576000" cy="576000"/>
          </a:xfrm>
          <a:prstGeom prst="rect">
            <a:avLst/>
          </a:prstGeom>
        </p:spPr>
      </p:pic>
      <p:pic>
        <p:nvPicPr>
          <p:cNvPr id="23" name="Gráfico 22" descr="Marca de insignia1 con relleno sólido">
            <a:extLst>
              <a:ext uri="{FF2B5EF4-FFF2-40B4-BE49-F238E27FC236}">
                <a16:creationId xmlns:a16="http://schemas.microsoft.com/office/drawing/2014/main" id="{19C241B4-3735-C916-42E7-9008971B29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3203881"/>
            <a:ext cx="576000" cy="576000"/>
          </a:xfrm>
          <a:prstGeom prst="rect">
            <a:avLst/>
          </a:prstGeom>
        </p:spPr>
      </p:pic>
      <p:pic>
        <p:nvPicPr>
          <p:cNvPr id="464" name="Gráfico 463" descr="Marca de insignia1 con relleno sólido">
            <a:extLst>
              <a:ext uri="{FF2B5EF4-FFF2-40B4-BE49-F238E27FC236}">
                <a16:creationId xmlns:a16="http://schemas.microsoft.com/office/drawing/2014/main" id="{C4F97CD0-90C0-6A57-785D-EE1940D5C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4231826"/>
            <a:ext cx="576000" cy="576000"/>
          </a:xfrm>
          <a:prstGeom prst="rect">
            <a:avLst/>
          </a:prstGeom>
        </p:spPr>
      </p:pic>
      <p:pic>
        <p:nvPicPr>
          <p:cNvPr id="471" name="Gráfico 470" descr="Marca de insignia1 con relleno sólido">
            <a:extLst>
              <a:ext uri="{FF2B5EF4-FFF2-40B4-BE49-F238E27FC236}">
                <a16:creationId xmlns:a16="http://schemas.microsoft.com/office/drawing/2014/main" id="{EE37920A-766E-7B4E-633D-6A68007D4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5310829"/>
            <a:ext cx="576000" cy="576000"/>
          </a:xfrm>
          <a:prstGeom prst="rect">
            <a:avLst/>
          </a:prstGeom>
        </p:spPr>
      </p:pic>
    </p:spTree>
    <p:extLst>
      <p:ext uri="{BB962C8B-B14F-4D97-AF65-F5344CB8AC3E}">
        <p14:creationId xmlns:p14="http://schemas.microsoft.com/office/powerpoint/2010/main" val="10714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8FF0-6DE0-C0DE-6B44-A1F4E21B5C3E}"/>
            </a:ext>
          </a:extLst>
        </p:cNvPr>
        <p:cNvGrpSpPr/>
        <p:nvPr/>
      </p:nvGrpSpPr>
      <p:grpSpPr>
        <a:xfrm>
          <a:off x="0" y="0"/>
          <a:ext cx="0" cy="0"/>
          <a:chOff x="0" y="0"/>
          <a:chExt cx="0" cy="0"/>
        </a:xfrm>
      </p:grpSpPr>
      <p:graphicFrame>
        <p:nvGraphicFramePr>
          <p:cNvPr id="7" name="Chart 10">
            <a:extLst>
              <a:ext uri="{FF2B5EF4-FFF2-40B4-BE49-F238E27FC236}">
                <a16:creationId xmlns:a16="http://schemas.microsoft.com/office/drawing/2014/main" id="{9C726E03-2461-28F4-957E-8AA8B342EAB9}"/>
              </a:ext>
            </a:extLst>
          </p:cNvPr>
          <p:cNvGraphicFramePr/>
          <p:nvPr>
            <p:extLst>
              <p:ext uri="{D42A27DB-BD31-4B8C-83A1-F6EECF244321}">
                <p14:modId xmlns:p14="http://schemas.microsoft.com/office/powerpoint/2010/main" val="627575462"/>
              </p:ext>
            </p:extLst>
          </p:nvPr>
        </p:nvGraphicFramePr>
        <p:xfrm>
          <a:off x="8929187" y="2210532"/>
          <a:ext cx="3862960" cy="2283840"/>
        </p:xfrm>
        <a:graphic>
          <a:graphicData uri="http://schemas.openxmlformats.org/drawingml/2006/chart">
            <c:chart xmlns:c="http://schemas.openxmlformats.org/drawingml/2006/chart" xmlns:r="http://schemas.openxmlformats.org/officeDocument/2006/relationships" r:id="rId2"/>
          </a:graphicData>
        </a:graphic>
      </p:graphicFrame>
      <p:sp>
        <p:nvSpPr>
          <p:cNvPr id="550" name="Rectángulo 549">
            <a:extLst>
              <a:ext uri="{FF2B5EF4-FFF2-40B4-BE49-F238E27FC236}">
                <a16:creationId xmlns:a16="http://schemas.microsoft.com/office/drawing/2014/main" id="{327F0990-C6DC-BBB0-02A9-112AFA396E7D}"/>
              </a:ext>
            </a:extLst>
          </p:cNvPr>
          <p:cNvSpPr/>
          <p:nvPr/>
        </p:nvSpPr>
        <p:spPr>
          <a:xfrm>
            <a:off x="60455" y="5706088"/>
            <a:ext cx="3635245" cy="9596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02" name="Paralelogramo 501">
            <a:extLst>
              <a:ext uri="{FF2B5EF4-FFF2-40B4-BE49-F238E27FC236}">
                <a16:creationId xmlns:a16="http://schemas.microsoft.com/office/drawing/2014/main" id="{25F99EEC-70E8-D0B6-349A-45C7354B4087}"/>
              </a:ext>
            </a:extLst>
          </p:cNvPr>
          <p:cNvSpPr/>
          <p:nvPr/>
        </p:nvSpPr>
        <p:spPr>
          <a:xfrm>
            <a:off x="780417" y="4885825"/>
            <a:ext cx="2002471" cy="676106"/>
          </a:xfrm>
          <a:prstGeom prst="parallelogram">
            <a:avLst>
              <a:gd name="adj" fmla="val 25014"/>
            </a:avLst>
          </a:prstGeom>
          <a:solidFill>
            <a:srgbClr val="FF5B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9" name="Paralelogramo 468">
            <a:extLst>
              <a:ext uri="{FF2B5EF4-FFF2-40B4-BE49-F238E27FC236}">
                <a16:creationId xmlns:a16="http://schemas.microsoft.com/office/drawing/2014/main" id="{8AE226D2-902D-66F3-55B2-5CEB90CE169A}"/>
              </a:ext>
            </a:extLst>
          </p:cNvPr>
          <p:cNvSpPr/>
          <p:nvPr/>
        </p:nvSpPr>
        <p:spPr>
          <a:xfrm>
            <a:off x="780417" y="3842072"/>
            <a:ext cx="2002471" cy="676106"/>
          </a:xfrm>
          <a:prstGeom prst="parallelogram">
            <a:avLst>
              <a:gd name="adj" fmla="val 25014"/>
            </a:avLst>
          </a:prstGeom>
          <a:solidFill>
            <a:srgbClr val="FF8701"/>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6" name="Paralelogramo 465">
            <a:extLst>
              <a:ext uri="{FF2B5EF4-FFF2-40B4-BE49-F238E27FC236}">
                <a16:creationId xmlns:a16="http://schemas.microsoft.com/office/drawing/2014/main" id="{AD5DEF88-50A1-6484-61A8-63D7EC6CFB18}"/>
              </a:ext>
            </a:extLst>
          </p:cNvPr>
          <p:cNvSpPr/>
          <p:nvPr/>
        </p:nvSpPr>
        <p:spPr>
          <a:xfrm>
            <a:off x="780417" y="2817212"/>
            <a:ext cx="2002471" cy="676106"/>
          </a:xfrm>
          <a:prstGeom prst="parallelogram">
            <a:avLst>
              <a:gd name="adj" fmla="val 25014"/>
            </a:avLst>
          </a:prstGeom>
          <a:solidFill>
            <a:srgbClr val="FFB40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54" name="Google Shape;827;p26">
            <a:extLst>
              <a:ext uri="{FF2B5EF4-FFF2-40B4-BE49-F238E27FC236}">
                <a16:creationId xmlns:a16="http://schemas.microsoft.com/office/drawing/2014/main" id="{1856B719-B843-408E-DD65-E97D85BF93DA}"/>
              </a:ext>
            </a:extLst>
          </p:cNvPr>
          <p:cNvSpPr/>
          <p:nvPr/>
        </p:nvSpPr>
        <p:spPr>
          <a:xfrm>
            <a:off x="4721813"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5" name="Google Shape;827;p26">
            <a:extLst>
              <a:ext uri="{FF2B5EF4-FFF2-40B4-BE49-F238E27FC236}">
                <a16:creationId xmlns:a16="http://schemas.microsoft.com/office/drawing/2014/main" id="{E383A3B2-C53C-006E-651E-279BF82E1D0C}"/>
              </a:ext>
            </a:extLst>
          </p:cNvPr>
          <p:cNvSpPr/>
          <p:nvPr/>
        </p:nvSpPr>
        <p:spPr>
          <a:xfrm>
            <a:off x="6367674"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56" name="Google Shape;827;p26">
            <a:extLst>
              <a:ext uri="{FF2B5EF4-FFF2-40B4-BE49-F238E27FC236}">
                <a16:creationId xmlns:a16="http://schemas.microsoft.com/office/drawing/2014/main" id="{FC4CE17C-F3C2-4124-6262-D74FD28989AB}"/>
              </a:ext>
            </a:extLst>
          </p:cNvPr>
          <p:cNvSpPr/>
          <p:nvPr/>
        </p:nvSpPr>
        <p:spPr>
          <a:xfrm>
            <a:off x="8002873"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5" name="Google Shape;827;p26">
            <a:extLst>
              <a:ext uri="{FF2B5EF4-FFF2-40B4-BE49-F238E27FC236}">
                <a16:creationId xmlns:a16="http://schemas.microsoft.com/office/drawing/2014/main" id="{8C8137FE-0407-FAED-5F43-28BD894D9780}"/>
              </a:ext>
            </a:extLst>
          </p:cNvPr>
          <p:cNvSpPr/>
          <p:nvPr/>
        </p:nvSpPr>
        <p:spPr>
          <a:xfrm>
            <a:off x="3054990" y="1191680"/>
            <a:ext cx="1494773" cy="524242"/>
          </a:xfrm>
          <a:prstGeom prst="parallelogram">
            <a:avLst>
              <a:gd name="adj" fmla="val 19986"/>
            </a:avLst>
          </a:prstGeom>
          <a:solidFill>
            <a:srgbClr val="00639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Medium"/>
              <a:ea typeface="+mn-ea"/>
              <a:cs typeface="+mn-cs"/>
              <a:sym typeface="Open Sans"/>
            </a:endParaRPr>
          </a:p>
        </p:txBody>
      </p:sp>
      <p:sp>
        <p:nvSpPr>
          <p:cNvPr id="374" name="Paralelogramo 373">
            <a:extLst>
              <a:ext uri="{FF2B5EF4-FFF2-40B4-BE49-F238E27FC236}">
                <a16:creationId xmlns:a16="http://schemas.microsoft.com/office/drawing/2014/main" id="{050E6103-511A-FC88-8839-763DE6932B72}"/>
              </a:ext>
            </a:extLst>
          </p:cNvPr>
          <p:cNvSpPr/>
          <p:nvPr/>
        </p:nvSpPr>
        <p:spPr>
          <a:xfrm>
            <a:off x="758192" y="1766621"/>
            <a:ext cx="2034221" cy="757053"/>
          </a:xfrm>
          <a:prstGeom prst="parallelogram">
            <a:avLst>
              <a:gd name="adj" fmla="val 25014"/>
            </a:avLst>
          </a:prstGeom>
          <a:solidFill>
            <a:srgbClr val="FFE003"/>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375" name="Freeform 5">
            <a:extLst>
              <a:ext uri="{FF2B5EF4-FFF2-40B4-BE49-F238E27FC236}">
                <a16:creationId xmlns:a16="http://schemas.microsoft.com/office/drawing/2014/main" id="{BB5F53CB-CC6E-53CB-0856-DAA860216C52}"/>
              </a:ext>
            </a:extLst>
          </p:cNvPr>
          <p:cNvSpPr>
            <a:spLocks/>
          </p:cNvSpPr>
          <p:nvPr/>
        </p:nvSpPr>
        <p:spPr bwMode="auto">
          <a:xfrm>
            <a:off x="556851" y="2730185"/>
            <a:ext cx="378000" cy="392400"/>
          </a:xfrm>
          <a:prstGeom prst="parallelogram">
            <a:avLst/>
          </a:prstGeom>
          <a:solidFill>
            <a:srgbClr val="E2A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6</a:t>
            </a:r>
          </a:p>
        </p:txBody>
      </p:sp>
      <p:sp>
        <p:nvSpPr>
          <p:cNvPr id="376" name="Freeform 5">
            <a:extLst>
              <a:ext uri="{FF2B5EF4-FFF2-40B4-BE49-F238E27FC236}">
                <a16:creationId xmlns:a16="http://schemas.microsoft.com/office/drawing/2014/main" id="{BE07DB7E-B770-979B-0C42-434E405DB98A}"/>
              </a:ext>
            </a:extLst>
          </p:cNvPr>
          <p:cNvSpPr>
            <a:spLocks/>
          </p:cNvSpPr>
          <p:nvPr/>
        </p:nvSpPr>
        <p:spPr bwMode="auto">
          <a:xfrm>
            <a:off x="559099" y="1691313"/>
            <a:ext cx="378000" cy="392400"/>
          </a:xfrm>
          <a:prstGeom prst="parallelogram">
            <a:avLst/>
          </a:prstGeom>
          <a:solidFill>
            <a:srgbClr val="E6CB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5</a:t>
            </a:r>
          </a:p>
        </p:txBody>
      </p:sp>
      <p:sp>
        <p:nvSpPr>
          <p:cNvPr id="384" name="Subtitle 2">
            <a:extLst>
              <a:ext uri="{FF2B5EF4-FFF2-40B4-BE49-F238E27FC236}">
                <a16:creationId xmlns:a16="http://schemas.microsoft.com/office/drawing/2014/main" id="{871EA8F6-9E8D-73C3-DF19-631E1EBCF755}"/>
              </a:ext>
            </a:extLst>
          </p:cNvPr>
          <p:cNvSpPr txBox="1"/>
          <p:nvPr/>
        </p:nvSpPr>
        <p:spPr>
          <a:xfrm>
            <a:off x="724681" y="1805143"/>
            <a:ext cx="2010582" cy="658835"/>
          </a:xfrm>
          <a:prstGeom prst="rect">
            <a:avLst/>
          </a:prstGeom>
          <a:noFill/>
          <a:ln cap="flat">
            <a:noFill/>
          </a:ln>
          <a:effectLst/>
        </p:spPr>
        <p:txBody>
          <a:bodyPr vert="horz" wrap="square" lIns="91440" tIns="45720" rIns="91440" bIns="45720" anchor="ctr" anchorCtr="0" compatLnSpc="1">
            <a:spAutoFit/>
          </a:bodyPr>
          <a:lstStyle/>
          <a:p>
            <a:pPr marL="0" marR="0" lvl="0" indent="0" algn="ctr" defTabSz="1087633" rtl="0" eaLnBrk="1" fontAlgn="auto" latinLnBrk="0" hangingPunct="1">
              <a:lnSpc>
                <a:spcPct val="120000"/>
              </a:lnSpc>
              <a:spcBef>
                <a:spcPts val="200"/>
              </a:spcBef>
              <a:spcAft>
                <a:spcPts val="0"/>
              </a:spcAft>
              <a:buClrTx/>
              <a:buSzTx/>
              <a:buFontTx/>
              <a:buNone/>
              <a:tabLst/>
              <a:defRPr sz="1800" b="0" i="0" u="none" strike="noStrike" kern="0" cap="none" spc="0" baseline="0">
                <a:solidFill>
                  <a:srgbClr val="000000"/>
                </a:solidFill>
                <a:uFillTx/>
              </a:defRPr>
            </a:pPr>
            <a:r>
              <a:rPr kumimoji="0" lang="es-MX" sz="105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Montserrat Medium"/>
                <a:ea typeface="+mn-ea"/>
                <a:cs typeface="Open Sans Light"/>
              </a:rPr>
              <a:t>Fortalecimiento de la estrategia de comunicaciones del Fondo</a:t>
            </a:r>
          </a:p>
        </p:txBody>
      </p:sp>
      <p:sp>
        <p:nvSpPr>
          <p:cNvPr id="385" name="Subtitle 2">
            <a:extLst>
              <a:ext uri="{FF2B5EF4-FFF2-40B4-BE49-F238E27FC236}">
                <a16:creationId xmlns:a16="http://schemas.microsoft.com/office/drawing/2014/main" id="{99C5324B-1B6A-132D-8541-2A0B56F55EA4}"/>
              </a:ext>
            </a:extLst>
          </p:cNvPr>
          <p:cNvSpPr txBox="1"/>
          <p:nvPr/>
        </p:nvSpPr>
        <p:spPr>
          <a:xfrm>
            <a:off x="2916392" y="2112416"/>
            <a:ext cx="1675991"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86" name="Subtitle 2">
            <a:extLst>
              <a:ext uri="{FF2B5EF4-FFF2-40B4-BE49-F238E27FC236}">
                <a16:creationId xmlns:a16="http://schemas.microsoft.com/office/drawing/2014/main" id="{AA2FE8C1-B710-2446-E02B-1E29E44FA724}"/>
              </a:ext>
            </a:extLst>
          </p:cNvPr>
          <p:cNvSpPr txBox="1"/>
          <p:nvPr/>
        </p:nvSpPr>
        <p:spPr>
          <a:xfrm>
            <a:off x="5108805" y="208548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387" name="Subtitle 2">
            <a:extLst>
              <a:ext uri="{FF2B5EF4-FFF2-40B4-BE49-F238E27FC236}">
                <a16:creationId xmlns:a16="http://schemas.microsoft.com/office/drawing/2014/main" id="{1C5E2CC3-F189-6F6E-B532-7CAE21B7E8C9}"/>
              </a:ext>
            </a:extLst>
          </p:cNvPr>
          <p:cNvSpPr txBox="1"/>
          <p:nvPr/>
        </p:nvSpPr>
        <p:spPr>
          <a:xfrm>
            <a:off x="6662348" y="208548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endParaRPr kumimoji="0" lang="en-US" sz="1400" b="0" i="0" u="none" strike="noStrike" kern="0" cap="none" spc="0" normalizeH="0" baseline="0" noProof="0">
              <a:ln>
                <a:noFill/>
              </a:ln>
              <a:solidFill>
                <a:srgbClr val="000000"/>
              </a:solidFill>
              <a:effectLst/>
              <a:uLnTx/>
              <a:uFillTx/>
              <a:latin typeface="Montserrat Medium"/>
              <a:ea typeface="+mn-ea"/>
              <a:cs typeface="+mn-cs"/>
            </a:endParaRPr>
          </a:p>
        </p:txBody>
      </p:sp>
      <p:sp>
        <p:nvSpPr>
          <p:cNvPr id="388" name="TextBox 2">
            <a:extLst>
              <a:ext uri="{FF2B5EF4-FFF2-40B4-BE49-F238E27FC236}">
                <a16:creationId xmlns:a16="http://schemas.microsoft.com/office/drawing/2014/main" id="{781D6C83-E1AB-5E1D-E8B9-FAFFDB915261}"/>
              </a:ext>
            </a:extLst>
          </p:cNvPr>
          <p:cNvSpPr txBox="1"/>
          <p:nvPr/>
        </p:nvSpPr>
        <p:spPr>
          <a:xfrm>
            <a:off x="3188923" y="1262354"/>
            <a:ext cx="1179837" cy="3693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FIN PLANEADO</a:t>
            </a:r>
          </a:p>
        </p:txBody>
      </p:sp>
      <p:sp>
        <p:nvSpPr>
          <p:cNvPr id="389" name="TextBox 2">
            <a:extLst>
              <a:ext uri="{FF2B5EF4-FFF2-40B4-BE49-F238E27FC236}">
                <a16:creationId xmlns:a16="http://schemas.microsoft.com/office/drawing/2014/main" id="{A9DEE2FC-5CE4-9814-D17F-2981A45B7E5E}"/>
              </a:ext>
            </a:extLst>
          </p:cNvPr>
          <p:cNvSpPr txBox="1"/>
          <p:nvPr/>
        </p:nvSpPr>
        <p:spPr>
          <a:xfrm>
            <a:off x="4872901" y="1365056"/>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390" name="TextBox 2">
            <a:extLst>
              <a:ext uri="{FF2B5EF4-FFF2-40B4-BE49-F238E27FC236}">
                <a16:creationId xmlns:a16="http://schemas.microsoft.com/office/drawing/2014/main" id="{1E236673-C1BA-3E5E-40B6-C6BACF7BCD23}"/>
              </a:ext>
            </a:extLst>
          </p:cNvPr>
          <p:cNvSpPr txBox="1"/>
          <p:nvPr/>
        </p:nvSpPr>
        <p:spPr>
          <a:xfrm>
            <a:off x="6474840" y="1351849"/>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sp>
        <p:nvSpPr>
          <p:cNvPr id="391" name="TextBox 2">
            <a:extLst>
              <a:ext uri="{FF2B5EF4-FFF2-40B4-BE49-F238E27FC236}">
                <a16:creationId xmlns:a16="http://schemas.microsoft.com/office/drawing/2014/main" id="{1A8ED7D3-DC9B-22EB-4896-703380C1A7F6}"/>
              </a:ext>
            </a:extLst>
          </p:cNvPr>
          <p:cNvSpPr txBox="1"/>
          <p:nvPr/>
        </p:nvSpPr>
        <p:spPr>
          <a:xfrm>
            <a:off x="8056098" y="1209459"/>
            <a:ext cx="1474932" cy="507831"/>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ESTADO A 31 DE DICIEMBRE DE 2025</a:t>
            </a:r>
          </a:p>
        </p:txBody>
      </p:sp>
      <p:sp>
        <p:nvSpPr>
          <p:cNvPr id="392" name="Subtitle 2">
            <a:extLst>
              <a:ext uri="{FF2B5EF4-FFF2-40B4-BE49-F238E27FC236}">
                <a16:creationId xmlns:a16="http://schemas.microsoft.com/office/drawing/2014/main" id="{FD603473-FE54-7FFF-D2BF-528B010C6353}"/>
              </a:ext>
            </a:extLst>
          </p:cNvPr>
          <p:cNvSpPr txBox="1"/>
          <p:nvPr/>
        </p:nvSpPr>
        <p:spPr>
          <a:xfrm>
            <a:off x="895916" y="2814562"/>
            <a:ext cx="1825292"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Estrategia de transformación digital y analítica</a:t>
            </a:r>
          </a:p>
        </p:txBody>
      </p:sp>
      <p:sp>
        <p:nvSpPr>
          <p:cNvPr id="393" name="Subtitle 2">
            <a:extLst>
              <a:ext uri="{FF2B5EF4-FFF2-40B4-BE49-F238E27FC236}">
                <a16:creationId xmlns:a16="http://schemas.microsoft.com/office/drawing/2014/main" id="{20C0DA1D-22F8-2565-E765-1B12CF19BDB0}"/>
              </a:ext>
            </a:extLst>
          </p:cNvPr>
          <p:cNvSpPr txBox="1"/>
          <p:nvPr/>
        </p:nvSpPr>
        <p:spPr>
          <a:xfrm>
            <a:off x="2976868" y="5091299"/>
            <a:ext cx="1555039"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 DICIEMBRE/2025 </a:t>
            </a:r>
          </a:p>
        </p:txBody>
      </p:sp>
      <p:sp>
        <p:nvSpPr>
          <p:cNvPr id="394" name="Subtitle 2">
            <a:extLst>
              <a:ext uri="{FF2B5EF4-FFF2-40B4-BE49-F238E27FC236}">
                <a16:creationId xmlns:a16="http://schemas.microsoft.com/office/drawing/2014/main" id="{0B430767-ACD5-9FD1-9A25-094CDBE52943}"/>
              </a:ext>
            </a:extLst>
          </p:cNvPr>
          <p:cNvSpPr txBox="1"/>
          <p:nvPr/>
        </p:nvSpPr>
        <p:spPr>
          <a:xfrm>
            <a:off x="5108805" y="2975379"/>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395" name="Subtitle 2">
            <a:extLst>
              <a:ext uri="{FF2B5EF4-FFF2-40B4-BE49-F238E27FC236}">
                <a16:creationId xmlns:a16="http://schemas.microsoft.com/office/drawing/2014/main" id="{9FA55260-2CBA-04B4-0C9A-AB50A4D65A99}"/>
              </a:ext>
            </a:extLst>
          </p:cNvPr>
          <p:cNvSpPr txBox="1"/>
          <p:nvPr/>
        </p:nvSpPr>
        <p:spPr>
          <a:xfrm>
            <a:off x="6662348" y="2975379"/>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r>
              <a:rPr lang="en-US" sz="1400" kern="0">
                <a:solidFill>
                  <a:srgbClr val="000000"/>
                </a:solidFill>
                <a:latin typeface="Montserrat Medium"/>
              </a:rPr>
              <a:t>%</a:t>
            </a:r>
            <a:endParaRPr kumimoji="0" lang="en-US" sz="1400" b="0" i="0" u="none" strike="noStrike" kern="0" cap="none" spc="0" normalizeH="0" baseline="0" noProof="0">
              <a:ln>
                <a:noFill/>
              </a:ln>
              <a:solidFill>
                <a:srgbClr val="000000"/>
              </a:solidFill>
              <a:effectLst/>
              <a:uLnTx/>
              <a:uFillTx/>
              <a:latin typeface="Montserrat Medium"/>
              <a:ea typeface="+mn-ea"/>
              <a:cs typeface="+mn-cs"/>
            </a:endParaRPr>
          </a:p>
        </p:txBody>
      </p:sp>
      <p:sp>
        <p:nvSpPr>
          <p:cNvPr id="396" name="Freeform 5">
            <a:extLst>
              <a:ext uri="{FF2B5EF4-FFF2-40B4-BE49-F238E27FC236}">
                <a16:creationId xmlns:a16="http://schemas.microsoft.com/office/drawing/2014/main" id="{EE65CB63-08E7-34DC-1994-FB7F9238AE5F}"/>
              </a:ext>
            </a:extLst>
          </p:cNvPr>
          <p:cNvSpPr>
            <a:spLocks/>
          </p:cNvSpPr>
          <p:nvPr/>
        </p:nvSpPr>
        <p:spPr bwMode="auto">
          <a:xfrm>
            <a:off x="564940" y="3767044"/>
            <a:ext cx="378000" cy="392400"/>
          </a:xfrm>
          <a:prstGeom prst="parallelogram">
            <a:avLst/>
          </a:prstGeom>
          <a:solidFill>
            <a:srgbClr val="DE74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7</a:t>
            </a:r>
          </a:p>
        </p:txBody>
      </p:sp>
      <p:sp>
        <p:nvSpPr>
          <p:cNvPr id="397" name="Subtitle 2">
            <a:extLst>
              <a:ext uri="{FF2B5EF4-FFF2-40B4-BE49-F238E27FC236}">
                <a16:creationId xmlns:a16="http://schemas.microsoft.com/office/drawing/2014/main" id="{376D53CE-A7E3-BA32-7B39-5D3A904FD34D}"/>
              </a:ext>
            </a:extLst>
          </p:cNvPr>
          <p:cNvSpPr txBox="1"/>
          <p:nvPr/>
        </p:nvSpPr>
        <p:spPr>
          <a:xfrm>
            <a:off x="794525" y="3941044"/>
            <a:ext cx="2017175" cy="4649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CO" sz="1050" b="1" i="0" u="none" strike="noStrike" kern="0" cap="none" spc="0" normalizeH="0" baseline="0" noProof="0">
                <a:ln>
                  <a:noFill/>
                </a:ln>
                <a:solidFill>
                  <a:srgbClr val="FFFFFF"/>
                </a:solidFill>
                <a:effectLst/>
                <a:uLnTx/>
                <a:uFillTx/>
                <a:latin typeface="Montserrat Medium"/>
                <a:ea typeface="+mn-ea"/>
                <a:cs typeface="Open Sans Light"/>
              </a:rPr>
              <a:t>Fogafín = Innovación + Conocimiento</a:t>
            </a:r>
          </a:p>
        </p:txBody>
      </p:sp>
      <p:sp>
        <p:nvSpPr>
          <p:cNvPr id="398" name="Subtitle 2">
            <a:extLst>
              <a:ext uri="{FF2B5EF4-FFF2-40B4-BE49-F238E27FC236}">
                <a16:creationId xmlns:a16="http://schemas.microsoft.com/office/drawing/2014/main" id="{2915CAFA-EBAE-5CC5-1305-27BD8EE321AC}"/>
              </a:ext>
            </a:extLst>
          </p:cNvPr>
          <p:cNvSpPr txBox="1"/>
          <p:nvPr/>
        </p:nvSpPr>
        <p:spPr>
          <a:xfrm>
            <a:off x="2982603" y="4022860"/>
            <a:ext cx="1543568"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01/JULIO/2025</a:t>
            </a:r>
          </a:p>
        </p:txBody>
      </p:sp>
      <p:sp>
        <p:nvSpPr>
          <p:cNvPr id="399" name="Subtitle 2">
            <a:extLst>
              <a:ext uri="{FF2B5EF4-FFF2-40B4-BE49-F238E27FC236}">
                <a16:creationId xmlns:a16="http://schemas.microsoft.com/office/drawing/2014/main" id="{2FC90CA5-43D6-1AD3-65A7-CE5F6C8F1C6D}"/>
              </a:ext>
            </a:extLst>
          </p:cNvPr>
          <p:cNvSpPr txBox="1"/>
          <p:nvPr/>
        </p:nvSpPr>
        <p:spPr>
          <a:xfrm>
            <a:off x="5108805" y="3995930"/>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00" name="Subtitle 2">
            <a:extLst>
              <a:ext uri="{FF2B5EF4-FFF2-40B4-BE49-F238E27FC236}">
                <a16:creationId xmlns:a16="http://schemas.microsoft.com/office/drawing/2014/main" id="{BA7DE9F1-CAA6-6CA4-90D4-BA4C30B85B00}"/>
              </a:ext>
            </a:extLst>
          </p:cNvPr>
          <p:cNvSpPr txBox="1"/>
          <p:nvPr/>
        </p:nvSpPr>
        <p:spPr>
          <a:xfrm>
            <a:off x="6662348" y="3995930"/>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01" name="Freeform 5">
            <a:extLst>
              <a:ext uri="{FF2B5EF4-FFF2-40B4-BE49-F238E27FC236}">
                <a16:creationId xmlns:a16="http://schemas.microsoft.com/office/drawing/2014/main" id="{C0C8DEFA-3973-31B8-D655-9F204E047345}"/>
              </a:ext>
            </a:extLst>
          </p:cNvPr>
          <p:cNvSpPr>
            <a:spLocks/>
          </p:cNvSpPr>
          <p:nvPr/>
        </p:nvSpPr>
        <p:spPr bwMode="auto">
          <a:xfrm>
            <a:off x="561479" y="4808157"/>
            <a:ext cx="378000" cy="392400"/>
          </a:xfrm>
          <a:prstGeom prst="parallelogram">
            <a:avLst/>
          </a:prstGeom>
          <a:solidFill>
            <a:srgbClr val="E25100"/>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8</a:t>
            </a:r>
          </a:p>
        </p:txBody>
      </p:sp>
      <p:sp>
        <p:nvSpPr>
          <p:cNvPr id="402" name="Subtitle 2">
            <a:extLst>
              <a:ext uri="{FF2B5EF4-FFF2-40B4-BE49-F238E27FC236}">
                <a16:creationId xmlns:a16="http://schemas.microsoft.com/office/drawing/2014/main" id="{C5E970FB-7EF2-CD27-BD5E-29B722C6ACA0}"/>
              </a:ext>
            </a:extLst>
          </p:cNvPr>
          <p:cNvSpPr txBox="1"/>
          <p:nvPr/>
        </p:nvSpPr>
        <p:spPr>
          <a:xfrm>
            <a:off x="848193" y="4993874"/>
            <a:ext cx="1893791" cy="4649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Capital humano estratégico</a:t>
            </a:r>
          </a:p>
        </p:txBody>
      </p:sp>
      <p:sp>
        <p:nvSpPr>
          <p:cNvPr id="403" name="Subtitle 2">
            <a:extLst>
              <a:ext uri="{FF2B5EF4-FFF2-40B4-BE49-F238E27FC236}">
                <a16:creationId xmlns:a16="http://schemas.microsoft.com/office/drawing/2014/main" id="{B6B60463-8153-94DE-DBDE-86D6EA3BDA73}"/>
              </a:ext>
            </a:extLst>
          </p:cNvPr>
          <p:cNvSpPr txBox="1"/>
          <p:nvPr/>
        </p:nvSpPr>
        <p:spPr>
          <a:xfrm>
            <a:off x="5108805" y="5060522"/>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404" name="Subtitle 2">
            <a:extLst>
              <a:ext uri="{FF2B5EF4-FFF2-40B4-BE49-F238E27FC236}">
                <a16:creationId xmlns:a16="http://schemas.microsoft.com/office/drawing/2014/main" id="{A1707136-006D-5129-1E30-8A737B938A7D}"/>
              </a:ext>
            </a:extLst>
          </p:cNvPr>
          <p:cNvSpPr txBox="1"/>
          <p:nvPr/>
        </p:nvSpPr>
        <p:spPr>
          <a:xfrm>
            <a:off x="6662348" y="5060522"/>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427" name="Subtitle 2">
            <a:extLst>
              <a:ext uri="{FF2B5EF4-FFF2-40B4-BE49-F238E27FC236}">
                <a16:creationId xmlns:a16="http://schemas.microsoft.com/office/drawing/2014/main" id="{CBCF46DF-DCEA-B47B-F1A5-AE94FDFA24BC}"/>
              </a:ext>
            </a:extLst>
          </p:cNvPr>
          <p:cNvSpPr txBox="1"/>
          <p:nvPr/>
        </p:nvSpPr>
        <p:spPr>
          <a:xfrm>
            <a:off x="2976868" y="3006156"/>
            <a:ext cx="1555039" cy="246221"/>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31/DICIEMBRE/2025</a:t>
            </a:r>
          </a:p>
        </p:txBody>
      </p:sp>
      <p:sp>
        <p:nvSpPr>
          <p:cNvPr id="3" name="Título 1">
            <a:extLst>
              <a:ext uri="{FF2B5EF4-FFF2-40B4-BE49-F238E27FC236}">
                <a16:creationId xmlns:a16="http://schemas.microsoft.com/office/drawing/2014/main" id="{889D74F7-B148-9495-BE16-6EE2C233C221}"/>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4" name="CuadroTexto 3">
            <a:extLst>
              <a:ext uri="{FF2B5EF4-FFF2-40B4-BE49-F238E27FC236}">
                <a16:creationId xmlns:a16="http://schemas.microsoft.com/office/drawing/2014/main" id="{79C8B432-2CA7-0012-88FB-0397CD4FB936}"/>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463" name="Conector recto 462">
            <a:extLst>
              <a:ext uri="{FF2B5EF4-FFF2-40B4-BE49-F238E27FC236}">
                <a16:creationId xmlns:a16="http://schemas.microsoft.com/office/drawing/2014/main" id="{34F9F5F4-0940-E3FA-BD00-63592EDEF3AC}"/>
              </a:ext>
            </a:extLst>
          </p:cNvPr>
          <p:cNvCxnSpPr>
            <a:cxnSpLocks/>
          </p:cNvCxnSpPr>
          <p:nvPr/>
        </p:nvCxnSpPr>
        <p:spPr>
          <a:xfrm>
            <a:off x="2924765" y="2624605"/>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465" name="Conector recto 464">
            <a:extLst>
              <a:ext uri="{FF2B5EF4-FFF2-40B4-BE49-F238E27FC236}">
                <a16:creationId xmlns:a16="http://schemas.microsoft.com/office/drawing/2014/main" id="{E4940EF4-617B-F7AC-0A54-05106BE4F93A}"/>
              </a:ext>
            </a:extLst>
          </p:cNvPr>
          <p:cNvCxnSpPr>
            <a:cxnSpLocks/>
          </p:cNvCxnSpPr>
          <p:nvPr/>
        </p:nvCxnSpPr>
        <p:spPr>
          <a:xfrm>
            <a:off x="2924765" y="3619105"/>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0" name="Conector recto 499">
            <a:extLst>
              <a:ext uri="{FF2B5EF4-FFF2-40B4-BE49-F238E27FC236}">
                <a16:creationId xmlns:a16="http://schemas.microsoft.com/office/drawing/2014/main" id="{4D0E39C6-01C5-A0CF-2897-CCF67673B2DF}"/>
              </a:ext>
            </a:extLst>
          </p:cNvPr>
          <p:cNvCxnSpPr>
            <a:cxnSpLocks/>
          </p:cNvCxnSpPr>
          <p:nvPr/>
        </p:nvCxnSpPr>
        <p:spPr>
          <a:xfrm>
            <a:off x="2924765" y="4672967"/>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503" name="Conector recto 502">
            <a:extLst>
              <a:ext uri="{FF2B5EF4-FFF2-40B4-BE49-F238E27FC236}">
                <a16:creationId xmlns:a16="http://schemas.microsoft.com/office/drawing/2014/main" id="{F3C0544D-EA12-23C5-8ECF-1D3C44E8642E}"/>
              </a:ext>
            </a:extLst>
          </p:cNvPr>
          <p:cNvCxnSpPr>
            <a:cxnSpLocks/>
          </p:cNvCxnSpPr>
          <p:nvPr/>
        </p:nvCxnSpPr>
        <p:spPr>
          <a:xfrm>
            <a:off x="2924765" y="5676228"/>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1" name="Paralelogramo 40">
            <a:extLst>
              <a:ext uri="{FF2B5EF4-FFF2-40B4-BE49-F238E27FC236}">
                <a16:creationId xmlns:a16="http://schemas.microsoft.com/office/drawing/2014/main" id="{9AC03345-D53A-B5E2-D1DE-941943A354FB}"/>
              </a:ext>
            </a:extLst>
          </p:cNvPr>
          <p:cNvSpPr/>
          <p:nvPr/>
        </p:nvSpPr>
        <p:spPr>
          <a:xfrm>
            <a:off x="780417" y="5811046"/>
            <a:ext cx="2002471" cy="676106"/>
          </a:xfrm>
          <a:prstGeom prst="parallelogram">
            <a:avLst>
              <a:gd name="adj" fmla="val 25014"/>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Montserrat Medium"/>
              <a:ea typeface="+mn-ea"/>
              <a:cs typeface="+mn-cs"/>
            </a:endParaRPr>
          </a:p>
        </p:txBody>
      </p:sp>
      <p:sp>
        <p:nvSpPr>
          <p:cNvPr id="462" name="Freeform 5">
            <a:extLst>
              <a:ext uri="{FF2B5EF4-FFF2-40B4-BE49-F238E27FC236}">
                <a16:creationId xmlns:a16="http://schemas.microsoft.com/office/drawing/2014/main" id="{70B9AECA-E73D-4563-F425-A1E5AED9D0FC}"/>
              </a:ext>
            </a:extLst>
          </p:cNvPr>
          <p:cNvSpPr>
            <a:spLocks/>
          </p:cNvSpPr>
          <p:nvPr/>
        </p:nvSpPr>
        <p:spPr bwMode="auto">
          <a:xfrm>
            <a:off x="561479" y="5733378"/>
            <a:ext cx="378000" cy="392400"/>
          </a:xfrm>
          <a:prstGeom prst="parallelogram">
            <a:avLst/>
          </a:prstGeom>
          <a:solidFill>
            <a:srgbClr val="20344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Medium"/>
                <a:ea typeface="+mn-ea"/>
                <a:cs typeface="+mn-cs"/>
              </a:rPr>
              <a:t>9</a:t>
            </a:r>
          </a:p>
        </p:txBody>
      </p:sp>
      <p:sp>
        <p:nvSpPr>
          <p:cNvPr id="464" name="Subtitle 2">
            <a:extLst>
              <a:ext uri="{FF2B5EF4-FFF2-40B4-BE49-F238E27FC236}">
                <a16:creationId xmlns:a16="http://schemas.microsoft.com/office/drawing/2014/main" id="{F102DF1D-4E48-F028-12CC-4DD3C50AC6F5}"/>
              </a:ext>
            </a:extLst>
          </p:cNvPr>
          <p:cNvSpPr txBox="1"/>
          <p:nvPr/>
        </p:nvSpPr>
        <p:spPr>
          <a:xfrm>
            <a:off x="853480" y="5822145"/>
            <a:ext cx="1893791" cy="658835"/>
          </a:xfrm>
          <a:prstGeom prst="rect">
            <a:avLst/>
          </a:prstGeom>
          <a:noFill/>
          <a:ln cap="flat">
            <a:noFill/>
          </a:ln>
          <a:effectLst/>
        </p:spPr>
        <p:txBody>
          <a:bodyPr vert="horz" wrap="square" lIns="91440" tIns="45720" rIns="91440" bIns="45720" anchor="ctr" anchorCtr="0" compatLnSpc="1">
            <a:spAutoFit/>
          </a:bodyPr>
          <a:lstStyle>
            <a:defPPr>
              <a:defRPr lang="es-CO"/>
            </a:defPPr>
            <a:lvl1pPr marR="0" lvl="0" indent="0" defTabSz="1087633" fontAlgn="auto">
              <a:lnSpc>
                <a:spcPct val="120000"/>
              </a:lnSpc>
              <a:spcBef>
                <a:spcPts val="200"/>
              </a:spcBef>
              <a:spcAft>
                <a:spcPts val="0"/>
              </a:spcAft>
              <a:buClrTx/>
              <a:buSzTx/>
              <a:buFontTx/>
              <a:buNone/>
              <a:tabLst/>
              <a:defRPr kumimoji="0" sz="1000" b="1" i="0" u="none" strike="noStrike" kern="0" cap="none" spc="0" normalizeH="0" baseline="0">
                <a:ln>
                  <a:noFill/>
                </a:ln>
                <a:solidFill>
                  <a:srgbClr val="FFFFFF"/>
                </a:solidFill>
                <a:effectLst/>
                <a:uLnTx/>
                <a:uFillTx/>
                <a:latin typeface="Montserrat Medium"/>
                <a:cs typeface="Open Sans Light"/>
              </a:defRPr>
            </a:lvl1pPr>
          </a:lstStyle>
          <a:p>
            <a:pPr marL="0" marR="0" lvl="0" indent="0" algn="ctr" defTabSz="1087633" rtl="0" eaLnBrk="1" fontAlgn="auto" latinLnBrk="0" hangingPunct="1">
              <a:lnSpc>
                <a:spcPct val="120000"/>
              </a:lnSpc>
              <a:spcBef>
                <a:spcPts val="200"/>
              </a:spcBef>
              <a:spcAft>
                <a:spcPts val="0"/>
              </a:spcAft>
              <a:buClrTx/>
              <a:buSzTx/>
              <a:buFontTx/>
              <a:buNone/>
              <a:tabLst/>
              <a:defRPr/>
            </a:pPr>
            <a:r>
              <a:rPr kumimoji="0" lang="es-MX" sz="1050" b="1" i="0" u="none" strike="noStrike" kern="0" cap="none" spc="0" normalizeH="0" baseline="0" noProof="0">
                <a:ln>
                  <a:noFill/>
                </a:ln>
                <a:solidFill>
                  <a:srgbClr val="FFFFFF"/>
                </a:solidFill>
                <a:effectLst/>
                <a:uLnTx/>
                <a:uFillTx/>
                <a:latin typeface="Montserrat Medium"/>
                <a:ea typeface="+mn-ea"/>
                <a:cs typeface="Open Sans Light"/>
              </a:rPr>
              <a:t>Estrategia de Tecnología y Continuidad del negocio</a:t>
            </a:r>
          </a:p>
        </p:txBody>
      </p:sp>
      <p:sp>
        <p:nvSpPr>
          <p:cNvPr id="467" name="Subtitle 2">
            <a:extLst>
              <a:ext uri="{FF2B5EF4-FFF2-40B4-BE49-F238E27FC236}">
                <a16:creationId xmlns:a16="http://schemas.microsoft.com/office/drawing/2014/main" id="{894916E2-CCC3-9F01-42EC-22C7CBDFB0CB}"/>
              </a:ext>
            </a:extLst>
          </p:cNvPr>
          <p:cNvSpPr txBox="1"/>
          <p:nvPr/>
        </p:nvSpPr>
        <p:spPr>
          <a:xfrm>
            <a:off x="2976868" y="6021736"/>
            <a:ext cx="1555039" cy="253916"/>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1087633" rtl="0" eaLnBrk="1" fontAlgn="auto" latinLnBrk="0" hangingPunct="1">
              <a:lnSpc>
                <a:spcPct val="100000"/>
              </a:lnSpc>
              <a:spcBef>
                <a:spcPts val="200"/>
              </a:spcBef>
              <a:spcAft>
                <a:spcPts val="0"/>
              </a:spcAft>
              <a:buClrTx/>
              <a:buSzTx/>
              <a:buFontTx/>
              <a:buNone/>
              <a:tabLst/>
              <a:defRPr sz="1800" b="0" i="0" u="none" strike="noStrike" kern="0" cap="none" spc="0" baseline="0">
                <a:solidFill>
                  <a:srgbClr val="000000"/>
                </a:solidFill>
                <a:uFillTx/>
              </a:defRPr>
            </a:pPr>
            <a:r>
              <a:rPr kumimoji="0" lang="es-ES" sz="1000" b="0" i="0" u="none" strike="noStrike" kern="0" cap="none" spc="0" normalizeH="0" baseline="0" noProof="0">
                <a:ln>
                  <a:noFill/>
                </a:ln>
                <a:solidFill>
                  <a:srgbClr val="000000"/>
                </a:solidFill>
                <a:effectLst/>
                <a:uLnTx/>
                <a:uFillTx/>
                <a:latin typeface="Montserrat Medium"/>
                <a:ea typeface="Open Sans Light" pitchFamily="34"/>
                <a:cs typeface="Open Sans Light" pitchFamily="34"/>
              </a:rPr>
              <a:t>01/DICIEMBRE/2025</a:t>
            </a:r>
          </a:p>
        </p:txBody>
      </p:sp>
      <p:sp>
        <p:nvSpPr>
          <p:cNvPr id="468" name="Subtitle 2">
            <a:extLst>
              <a:ext uri="{FF2B5EF4-FFF2-40B4-BE49-F238E27FC236}">
                <a16:creationId xmlns:a16="http://schemas.microsoft.com/office/drawing/2014/main" id="{FAD81BCB-063C-3381-1E1D-79061C444B83}"/>
              </a:ext>
            </a:extLst>
          </p:cNvPr>
          <p:cNvSpPr txBox="1"/>
          <p:nvPr/>
        </p:nvSpPr>
        <p:spPr>
          <a:xfrm>
            <a:off x="5108805" y="5994806"/>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sp>
        <p:nvSpPr>
          <p:cNvPr id="501" name="Subtitle 2">
            <a:extLst>
              <a:ext uri="{FF2B5EF4-FFF2-40B4-BE49-F238E27FC236}">
                <a16:creationId xmlns:a16="http://schemas.microsoft.com/office/drawing/2014/main" id="{2AE5B4A7-CA80-7ABF-8D9F-4092EF45B1AA}"/>
              </a:ext>
            </a:extLst>
          </p:cNvPr>
          <p:cNvSpPr txBox="1"/>
          <p:nvPr/>
        </p:nvSpPr>
        <p:spPr>
          <a:xfrm>
            <a:off x="6662348" y="5994806"/>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cxnSp>
        <p:nvCxnSpPr>
          <p:cNvPr id="534" name="Conector recto 533">
            <a:extLst>
              <a:ext uri="{FF2B5EF4-FFF2-40B4-BE49-F238E27FC236}">
                <a16:creationId xmlns:a16="http://schemas.microsoft.com/office/drawing/2014/main" id="{41B7174C-E3AD-5961-05B3-AB89AF369BB7}"/>
              </a:ext>
            </a:extLst>
          </p:cNvPr>
          <p:cNvCxnSpPr>
            <a:cxnSpLocks/>
          </p:cNvCxnSpPr>
          <p:nvPr/>
        </p:nvCxnSpPr>
        <p:spPr>
          <a:xfrm>
            <a:off x="2924765" y="6610512"/>
            <a:ext cx="6372000" cy="0"/>
          </a:xfrm>
          <a:prstGeom prst="line">
            <a:avLst/>
          </a:prstGeom>
          <a:ln w="190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pic>
        <p:nvPicPr>
          <p:cNvPr id="453" name="Gráfico 452" descr="Marca de insignia1 con relleno sólido">
            <a:extLst>
              <a:ext uri="{FF2B5EF4-FFF2-40B4-BE49-F238E27FC236}">
                <a16:creationId xmlns:a16="http://schemas.microsoft.com/office/drawing/2014/main" id="{12BDC604-8A79-2B1E-113E-53AE6DD61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3864481"/>
            <a:ext cx="576000" cy="576000"/>
          </a:xfrm>
          <a:prstGeom prst="rect">
            <a:avLst/>
          </a:prstGeom>
        </p:spPr>
      </p:pic>
      <p:sp>
        <p:nvSpPr>
          <p:cNvPr id="352" name="Google Shape;827;p26">
            <a:extLst>
              <a:ext uri="{FF2B5EF4-FFF2-40B4-BE49-F238E27FC236}">
                <a16:creationId xmlns:a16="http://schemas.microsoft.com/office/drawing/2014/main" id="{E1B81423-F88E-359A-DE74-00153A6BEC06}"/>
              </a:ext>
            </a:extLst>
          </p:cNvPr>
          <p:cNvSpPr/>
          <p:nvPr/>
        </p:nvSpPr>
        <p:spPr>
          <a:xfrm>
            <a:off x="9773682" y="1474260"/>
            <a:ext cx="2073601" cy="524242"/>
          </a:xfrm>
          <a:prstGeom prst="parallelogram">
            <a:avLst>
              <a:gd name="adj" fmla="val 14535"/>
            </a:avLst>
          </a:prstGeom>
          <a:solidFill>
            <a:srgbClr val="00609C"/>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353" name="Título 1">
            <a:extLst>
              <a:ext uri="{FF2B5EF4-FFF2-40B4-BE49-F238E27FC236}">
                <a16:creationId xmlns:a16="http://schemas.microsoft.com/office/drawing/2014/main" id="{DBB4EA42-5948-4C3D-E97D-23563B1608F4}"/>
              </a:ext>
            </a:extLst>
          </p:cNvPr>
          <p:cNvSpPr txBox="1">
            <a:spLocks/>
          </p:cNvSpPr>
          <p:nvPr/>
        </p:nvSpPr>
        <p:spPr>
          <a:xfrm>
            <a:off x="10558805" y="4924704"/>
            <a:ext cx="1288479" cy="303692"/>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En tiempo  (&gt;=95%)</a:t>
            </a:r>
          </a:p>
        </p:txBody>
      </p:sp>
      <p:sp>
        <p:nvSpPr>
          <p:cNvPr id="357" name="Título 1">
            <a:extLst>
              <a:ext uri="{FF2B5EF4-FFF2-40B4-BE49-F238E27FC236}">
                <a16:creationId xmlns:a16="http://schemas.microsoft.com/office/drawing/2014/main" id="{1EE9B6B1-05AF-F2E1-D32A-83F8CFE950BF}"/>
              </a:ext>
            </a:extLst>
          </p:cNvPr>
          <p:cNvSpPr txBox="1">
            <a:spLocks/>
          </p:cNvSpPr>
          <p:nvPr/>
        </p:nvSpPr>
        <p:spPr>
          <a:xfrm>
            <a:off x="10558805" y="5215778"/>
            <a:ext cx="1288479" cy="307925"/>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Desviado    (&gt;=85%)</a:t>
            </a:r>
          </a:p>
        </p:txBody>
      </p:sp>
      <p:sp>
        <p:nvSpPr>
          <p:cNvPr id="358" name="Título 1">
            <a:extLst>
              <a:ext uri="{FF2B5EF4-FFF2-40B4-BE49-F238E27FC236}">
                <a16:creationId xmlns:a16="http://schemas.microsoft.com/office/drawing/2014/main" id="{5BDAE463-D7FE-4A36-34D2-3BC3E24222A1}"/>
              </a:ext>
            </a:extLst>
          </p:cNvPr>
          <p:cNvSpPr txBox="1">
            <a:spLocks/>
          </p:cNvSpPr>
          <p:nvPr/>
        </p:nvSpPr>
        <p:spPr>
          <a:xfrm>
            <a:off x="10562185" y="5517351"/>
            <a:ext cx="1199760"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Atrasado    (&lt;85%)</a:t>
            </a:r>
          </a:p>
        </p:txBody>
      </p:sp>
      <p:sp>
        <p:nvSpPr>
          <p:cNvPr id="359" name="Título 1">
            <a:extLst>
              <a:ext uri="{FF2B5EF4-FFF2-40B4-BE49-F238E27FC236}">
                <a16:creationId xmlns:a16="http://schemas.microsoft.com/office/drawing/2014/main" id="{95E67A28-8C66-7082-8CA1-1263F976D8F0}"/>
              </a:ext>
            </a:extLst>
          </p:cNvPr>
          <p:cNvSpPr txBox="1">
            <a:spLocks/>
          </p:cNvSpPr>
          <p:nvPr/>
        </p:nvSpPr>
        <p:spPr>
          <a:xfrm>
            <a:off x="10554460" y="4379724"/>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Completado</a:t>
            </a:r>
          </a:p>
        </p:txBody>
      </p:sp>
      <p:sp>
        <p:nvSpPr>
          <p:cNvPr id="360" name="Título 1">
            <a:extLst>
              <a:ext uri="{FF2B5EF4-FFF2-40B4-BE49-F238E27FC236}">
                <a16:creationId xmlns:a16="http://schemas.microsoft.com/office/drawing/2014/main" id="{F29B8C3C-6832-7303-128D-D31C62DBD62D}"/>
              </a:ext>
            </a:extLst>
          </p:cNvPr>
          <p:cNvSpPr txBox="1">
            <a:spLocks/>
          </p:cNvSpPr>
          <p:nvPr/>
        </p:nvSpPr>
        <p:spPr>
          <a:xfrm>
            <a:off x="10544594" y="4681438"/>
            <a:ext cx="972010" cy="207601"/>
          </a:xfrm>
          <a:prstGeom prst="rect">
            <a:avLst/>
          </a:prstGeom>
        </p:spPr>
        <p:txBody>
          <a:bodyPr vert="horz" lIns="0" tIns="0" rIns="0" bIns="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 Esperado</a:t>
            </a:r>
          </a:p>
        </p:txBody>
      </p:sp>
      <p:cxnSp>
        <p:nvCxnSpPr>
          <p:cNvPr id="361" name="Conector recto 360">
            <a:extLst>
              <a:ext uri="{FF2B5EF4-FFF2-40B4-BE49-F238E27FC236}">
                <a16:creationId xmlns:a16="http://schemas.microsoft.com/office/drawing/2014/main" id="{76EDC8FD-9CDA-B311-B233-1AF4B2F2A84F}"/>
              </a:ext>
            </a:extLst>
          </p:cNvPr>
          <p:cNvCxnSpPr/>
          <p:nvPr/>
        </p:nvCxnSpPr>
        <p:spPr>
          <a:xfrm>
            <a:off x="10534728" y="4619863"/>
            <a:ext cx="991742" cy="0"/>
          </a:xfrm>
          <a:prstGeom prst="line">
            <a:avLst/>
          </a:prstGeom>
          <a:noFill/>
          <a:ln w="19050" cap="flat" cmpd="sng" algn="ctr">
            <a:solidFill>
              <a:sysClr val="windowText" lastClr="000000"/>
            </a:solidFill>
            <a:prstDash val="solid"/>
            <a:miter lim="800000"/>
          </a:ln>
          <a:effectLst/>
        </p:spPr>
      </p:cxnSp>
      <p:sp>
        <p:nvSpPr>
          <p:cNvPr id="362" name="Título 1">
            <a:extLst>
              <a:ext uri="{FF2B5EF4-FFF2-40B4-BE49-F238E27FC236}">
                <a16:creationId xmlns:a16="http://schemas.microsoft.com/office/drawing/2014/main" id="{35B6B36B-4463-6B6A-BF0A-33ED0179E2F0}"/>
              </a:ext>
            </a:extLst>
          </p:cNvPr>
          <p:cNvSpPr txBox="1">
            <a:spLocks/>
          </p:cNvSpPr>
          <p:nvPr/>
        </p:nvSpPr>
        <p:spPr>
          <a:xfrm>
            <a:off x="9847338" y="4491951"/>
            <a:ext cx="737012" cy="287129"/>
          </a:xfrm>
          <a:prstGeom prst="rect">
            <a:avLst/>
          </a:prstGeom>
        </p:spPr>
        <p:txBody>
          <a:bodyPr vert="horz" lIns="0" tIns="0" rIns="0" bIns="0" rtlCol="0" anchor="ctr">
            <a:noAutofit/>
          </a:bodyPr>
          <a:lstStyle>
            <a:defPPr>
              <a:defRPr lang="es-CO"/>
            </a:defPPr>
            <a:lvl1pPr algn="ctr">
              <a:lnSpc>
                <a:spcPct val="90000"/>
              </a:lnSpc>
              <a:spcBef>
                <a:spcPct val="0"/>
              </a:spcBef>
              <a:buNone/>
              <a:defRPr sz="1400" b="1">
                <a:latin typeface="Myriad Pro"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Estado =</a:t>
            </a:r>
          </a:p>
        </p:txBody>
      </p:sp>
      <p:sp>
        <p:nvSpPr>
          <p:cNvPr id="363" name="CuadroTexto 362">
            <a:extLst>
              <a:ext uri="{FF2B5EF4-FFF2-40B4-BE49-F238E27FC236}">
                <a16:creationId xmlns:a16="http://schemas.microsoft.com/office/drawing/2014/main" id="{582A6F76-39AA-6DD8-80B8-D4A09E20D91D}"/>
              </a:ext>
            </a:extLst>
          </p:cNvPr>
          <p:cNvSpPr txBox="1"/>
          <p:nvPr/>
        </p:nvSpPr>
        <p:spPr>
          <a:xfrm>
            <a:off x="9937343" y="1458190"/>
            <a:ext cx="176936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Avance General Plan Estratégico</a:t>
            </a:r>
          </a:p>
        </p:txBody>
      </p:sp>
      <p:sp>
        <p:nvSpPr>
          <p:cNvPr id="364" name="Rectángulo 363">
            <a:extLst>
              <a:ext uri="{FF2B5EF4-FFF2-40B4-BE49-F238E27FC236}">
                <a16:creationId xmlns:a16="http://schemas.microsoft.com/office/drawing/2014/main" id="{BF5AF6CD-DF98-CDBA-169A-9915D037BA08}"/>
              </a:ext>
            </a:extLst>
          </p:cNvPr>
          <p:cNvSpPr/>
          <p:nvPr/>
        </p:nvSpPr>
        <p:spPr>
          <a:xfrm>
            <a:off x="9768471" y="4677357"/>
            <a:ext cx="2032710" cy="1633396"/>
          </a:xfrm>
          <a:prstGeom prst="rect">
            <a:avLst/>
          </a:prstGeom>
          <a:noFill/>
          <a:ln w="12700" cap="flat" cmpd="sng" algn="ctr">
            <a:noFill/>
            <a:prstDash val="solid"/>
            <a:miter lim="800000"/>
          </a:ln>
          <a:effectLst>
            <a:outerShdw blurRad="50800" dist="381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Montserrat Medium"/>
              <a:ea typeface="+mn-ea"/>
              <a:cs typeface="+mn-cs"/>
            </a:endParaRPr>
          </a:p>
        </p:txBody>
      </p:sp>
      <p:grpSp>
        <p:nvGrpSpPr>
          <p:cNvPr id="365" name="Grupo 364">
            <a:extLst>
              <a:ext uri="{FF2B5EF4-FFF2-40B4-BE49-F238E27FC236}">
                <a16:creationId xmlns:a16="http://schemas.microsoft.com/office/drawing/2014/main" id="{CB44BD6C-2E70-FEC3-A5DE-4EA9207455F4}"/>
              </a:ext>
            </a:extLst>
          </p:cNvPr>
          <p:cNvGrpSpPr/>
          <p:nvPr/>
        </p:nvGrpSpPr>
        <p:grpSpPr>
          <a:xfrm>
            <a:off x="9847346" y="4962171"/>
            <a:ext cx="618690" cy="189235"/>
            <a:chOff x="12192000" y="-6746875"/>
            <a:chExt cx="9142412" cy="2951163"/>
          </a:xfrm>
        </p:grpSpPr>
        <p:sp>
          <p:nvSpPr>
            <p:cNvPr id="366" name="Google Shape;719;p34">
              <a:extLst>
                <a:ext uri="{FF2B5EF4-FFF2-40B4-BE49-F238E27FC236}">
                  <a16:creationId xmlns:a16="http://schemas.microsoft.com/office/drawing/2014/main" id="{8F5CAA44-556C-1CC5-F4FD-EDBA88A38FF9}"/>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67" name="Google Shape;720;p34">
              <a:extLst>
                <a:ext uri="{FF2B5EF4-FFF2-40B4-BE49-F238E27FC236}">
                  <a16:creationId xmlns:a16="http://schemas.microsoft.com/office/drawing/2014/main" id="{47A63195-698A-FDE2-2F9B-10E6E42C5C93}"/>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368" name="Grupo 367">
              <a:extLst>
                <a:ext uri="{FF2B5EF4-FFF2-40B4-BE49-F238E27FC236}">
                  <a16:creationId xmlns:a16="http://schemas.microsoft.com/office/drawing/2014/main" id="{52BCAC36-DD94-6859-E4EC-047B42E1AD6D}"/>
                </a:ext>
              </a:extLst>
            </p:cNvPr>
            <p:cNvGrpSpPr/>
            <p:nvPr/>
          </p:nvGrpSpPr>
          <p:grpSpPr>
            <a:xfrm>
              <a:off x="18081625" y="-6746875"/>
              <a:ext cx="2538412" cy="2951163"/>
              <a:chOff x="18081625" y="-6746875"/>
              <a:chExt cx="2538412" cy="2951163"/>
            </a:xfrm>
          </p:grpSpPr>
          <p:sp>
            <p:nvSpPr>
              <p:cNvPr id="380" name="Google Shape;721;p34">
                <a:extLst>
                  <a:ext uri="{FF2B5EF4-FFF2-40B4-BE49-F238E27FC236}">
                    <a16:creationId xmlns:a16="http://schemas.microsoft.com/office/drawing/2014/main" id="{64783882-562F-747F-2B41-6FD6AD82EC39}"/>
                  </a:ext>
                </a:extLst>
              </p:cNvPr>
              <p:cNvSpPr txBox="1">
                <a:spLocks noChangeArrowheads="1"/>
              </p:cNvSpPr>
              <p:nvPr/>
            </p:nvSpPr>
            <p:spPr bwMode="auto">
              <a:xfrm>
                <a:off x="18081625" y="-4667250"/>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1" name="Google Shape;722;p34">
                <a:extLst>
                  <a:ext uri="{FF2B5EF4-FFF2-40B4-BE49-F238E27FC236}">
                    <a16:creationId xmlns:a16="http://schemas.microsoft.com/office/drawing/2014/main" id="{D00FB098-994F-5943-AE60-66254920D5E0}"/>
                  </a:ext>
                </a:extLst>
              </p:cNvPr>
              <p:cNvSpPr txBox="1">
                <a:spLocks noChangeArrowheads="1"/>
              </p:cNvSpPr>
              <p:nvPr/>
            </p:nvSpPr>
            <p:spPr bwMode="auto">
              <a:xfrm>
                <a:off x="18081625" y="-6746875"/>
                <a:ext cx="2538412"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82" name="Google Shape;723;p34">
                <a:extLst>
                  <a:ext uri="{FF2B5EF4-FFF2-40B4-BE49-F238E27FC236}">
                    <a16:creationId xmlns:a16="http://schemas.microsoft.com/office/drawing/2014/main" id="{505C1114-50D3-ED5A-D083-39E6FE587848}"/>
                  </a:ext>
                </a:extLst>
              </p:cNvPr>
              <p:cNvSpPr txBox="1">
                <a:spLocks noChangeArrowheads="1"/>
              </p:cNvSpPr>
              <p:nvPr/>
            </p:nvSpPr>
            <p:spPr bwMode="auto">
              <a:xfrm>
                <a:off x="18081625" y="-5875337"/>
                <a:ext cx="2538412"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69" name="Grupo 368">
              <a:extLst>
                <a:ext uri="{FF2B5EF4-FFF2-40B4-BE49-F238E27FC236}">
                  <a16:creationId xmlns:a16="http://schemas.microsoft.com/office/drawing/2014/main" id="{7581F578-F9D7-2B66-34B6-85E0DEF3BA2E}"/>
                </a:ext>
              </a:extLst>
            </p:cNvPr>
            <p:cNvGrpSpPr/>
            <p:nvPr/>
          </p:nvGrpSpPr>
          <p:grpSpPr>
            <a:xfrm>
              <a:off x="15378112" y="-6746875"/>
              <a:ext cx="2538413" cy="2951163"/>
              <a:chOff x="15378112" y="-6746875"/>
              <a:chExt cx="2538413" cy="2951163"/>
            </a:xfrm>
          </p:grpSpPr>
          <p:sp>
            <p:nvSpPr>
              <p:cNvPr id="377" name="Google Shape;724;p34">
                <a:extLst>
                  <a:ext uri="{FF2B5EF4-FFF2-40B4-BE49-F238E27FC236}">
                    <a16:creationId xmlns:a16="http://schemas.microsoft.com/office/drawing/2014/main" id="{CCCD18BB-D66D-4284-22CA-5B51798541D9}"/>
                  </a:ext>
                </a:extLst>
              </p:cNvPr>
              <p:cNvSpPr txBox="1">
                <a:spLocks noChangeArrowheads="1"/>
              </p:cNvSpPr>
              <p:nvPr/>
            </p:nvSpPr>
            <p:spPr bwMode="auto">
              <a:xfrm>
                <a:off x="15378112" y="-4667250"/>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8" name="Google Shape;725;p34">
                <a:extLst>
                  <a:ext uri="{FF2B5EF4-FFF2-40B4-BE49-F238E27FC236}">
                    <a16:creationId xmlns:a16="http://schemas.microsoft.com/office/drawing/2014/main" id="{96E44E97-BBB8-913D-6034-E01077D8429C}"/>
                  </a:ext>
                </a:extLst>
              </p:cNvPr>
              <p:cNvSpPr txBox="1">
                <a:spLocks noChangeArrowheads="1"/>
              </p:cNvSpPr>
              <p:nvPr/>
            </p:nvSpPr>
            <p:spPr bwMode="auto">
              <a:xfrm>
                <a:off x="15378112" y="-5875337"/>
                <a:ext cx="2538413"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9" name="Google Shape;726;p34">
                <a:extLst>
                  <a:ext uri="{FF2B5EF4-FFF2-40B4-BE49-F238E27FC236}">
                    <a16:creationId xmlns:a16="http://schemas.microsoft.com/office/drawing/2014/main" id="{7FD94D3B-01BB-B612-0937-9C1550595831}"/>
                  </a:ext>
                </a:extLst>
              </p:cNvPr>
              <p:cNvSpPr txBox="1">
                <a:spLocks noChangeArrowheads="1"/>
              </p:cNvSpPr>
              <p:nvPr/>
            </p:nvSpPr>
            <p:spPr bwMode="auto">
              <a:xfrm>
                <a:off x="15378112" y="-6746875"/>
                <a:ext cx="2538413"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370" name="Grupo 369">
              <a:extLst>
                <a:ext uri="{FF2B5EF4-FFF2-40B4-BE49-F238E27FC236}">
                  <a16:creationId xmlns:a16="http://schemas.microsoft.com/office/drawing/2014/main" id="{44E51D93-4F3F-CDBE-75D4-310065CD91B1}"/>
                </a:ext>
              </a:extLst>
            </p:cNvPr>
            <p:cNvGrpSpPr/>
            <p:nvPr/>
          </p:nvGrpSpPr>
          <p:grpSpPr>
            <a:xfrm>
              <a:off x="12598400" y="-6746875"/>
              <a:ext cx="2619375" cy="2951163"/>
              <a:chOff x="12598400" y="-6746875"/>
              <a:chExt cx="2619375" cy="2951163"/>
            </a:xfrm>
          </p:grpSpPr>
          <p:sp>
            <p:nvSpPr>
              <p:cNvPr id="371" name="Google Shape;727;p34">
                <a:extLst>
                  <a:ext uri="{FF2B5EF4-FFF2-40B4-BE49-F238E27FC236}">
                    <a16:creationId xmlns:a16="http://schemas.microsoft.com/office/drawing/2014/main" id="{81897379-9F97-6021-A263-596737E4C831}"/>
                  </a:ext>
                </a:extLst>
              </p:cNvPr>
              <p:cNvSpPr txBox="1">
                <a:spLocks noChangeArrowheads="1"/>
              </p:cNvSpPr>
              <p:nvPr/>
            </p:nvSpPr>
            <p:spPr bwMode="auto">
              <a:xfrm>
                <a:off x="12598400" y="-5875337"/>
                <a:ext cx="2619375" cy="1208087"/>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2" name="Google Shape;728;p34">
                <a:extLst>
                  <a:ext uri="{FF2B5EF4-FFF2-40B4-BE49-F238E27FC236}">
                    <a16:creationId xmlns:a16="http://schemas.microsoft.com/office/drawing/2014/main" id="{0DE2C3C1-B3DA-6734-562C-942238CBB54B}"/>
                  </a:ext>
                </a:extLst>
              </p:cNvPr>
              <p:cNvSpPr txBox="1">
                <a:spLocks noChangeArrowheads="1"/>
              </p:cNvSpPr>
              <p:nvPr/>
            </p:nvSpPr>
            <p:spPr bwMode="auto">
              <a:xfrm>
                <a:off x="12598400" y="-4667250"/>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73" name="Google Shape;729;p34">
                <a:extLst>
                  <a:ext uri="{FF2B5EF4-FFF2-40B4-BE49-F238E27FC236}">
                    <a16:creationId xmlns:a16="http://schemas.microsoft.com/office/drawing/2014/main" id="{945DC8C3-1755-7125-DD5E-D561650227D6}"/>
                  </a:ext>
                </a:extLst>
              </p:cNvPr>
              <p:cNvSpPr txBox="1">
                <a:spLocks noChangeArrowheads="1"/>
              </p:cNvSpPr>
              <p:nvPr/>
            </p:nvSpPr>
            <p:spPr bwMode="auto">
              <a:xfrm>
                <a:off x="12598400" y="-6746875"/>
                <a:ext cx="2619375" cy="871538"/>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383" name="Grupo 382">
            <a:extLst>
              <a:ext uri="{FF2B5EF4-FFF2-40B4-BE49-F238E27FC236}">
                <a16:creationId xmlns:a16="http://schemas.microsoft.com/office/drawing/2014/main" id="{A9348BAE-3B0F-BEDF-4646-85E7C3C4D52C}"/>
              </a:ext>
            </a:extLst>
          </p:cNvPr>
          <p:cNvGrpSpPr/>
          <p:nvPr/>
        </p:nvGrpSpPr>
        <p:grpSpPr>
          <a:xfrm>
            <a:off x="9847346" y="5263865"/>
            <a:ext cx="618690" cy="189235"/>
            <a:chOff x="12192000" y="-6746875"/>
            <a:chExt cx="9142412" cy="2951163"/>
          </a:xfrm>
        </p:grpSpPr>
        <p:sp>
          <p:nvSpPr>
            <p:cNvPr id="405" name="Google Shape;719;p34">
              <a:extLst>
                <a:ext uri="{FF2B5EF4-FFF2-40B4-BE49-F238E27FC236}">
                  <a16:creationId xmlns:a16="http://schemas.microsoft.com/office/drawing/2014/main" id="{39EAF934-7A4D-C88E-F68F-4C5FACC90188}"/>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06" name="Google Shape;720;p34">
              <a:extLst>
                <a:ext uri="{FF2B5EF4-FFF2-40B4-BE49-F238E27FC236}">
                  <a16:creationId xmlns:a16="http://schemas.microsoft.com/office/drawing/2014/main" id="{81EABBF5-D514-744E-01F1-4663417CF16A}"/>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07" name="Grupo 406">
              <a:extLst>
                <a:ext uri="{FF2B5EF4-FFF2-40B4-BE49-F238E27FC236}">
                  <a16:creationId xmlns:a16="http://schemas.microsoft.com/office/drawing/2014/main" id="{31033EE6-8D8E-0204-F734-85754A57030C}"/>
                </a:ext>
              </a:extLst>
            </p:cNvPr>
            <p:cNvGrpSpPr/>
            <p:nvPr/>
          </p:nvGrpSpPr>
          <p:grpSpPr>
            <a:xfrm>
              <a:off x="18081625" y="-6746875"/>
              <a:ext cx="2538412" cy="2951163"/>
              <a:chOff x="18081625" y="-6746875"/>
              <a:chExt cx="2538412" cy="2951163"/>
            </a:xfrm>
          </p:grpSpPr>
          <p:sp>
            <p:nvSpPr>
              <p:cNvPr id="416" name="Google Shape;721;p34">
                <a:extLst>
                  <a:ext uri="{FF2B5EF4-FFF2-40B4-BE49-F238E27FC236}">
                    <a16:creationId xmlns:a16="http://schemas.microsoft.com/office/drawing/2014/main" id="{05BFF8C7-4D93-B237-CF32-1D3D7E235C54}"/>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7" name="Google Shape;722;p34">
                <a:extLst>
                  <a:ext uri="{FF2B5EF4-FFF2-40B4-BE49-F238E27FC236}">
                    <a16:creationId xmlns:a16="http://schemas.microsoft.com/office/drawing/2014/main" id="{DE621746-F8F4-E37F-A998-227DCD728B8A}"/>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8" name="Google Shape;723;p34">
                <a:extLst>
                  <a:ext uri="{FF2B5EF4-FFF2-40B4-BE49-F238E27FC236}">
                    <a16:creationId xmlns:a16="http://schemas.microsoft.com/office/drawing/2014/main" id="{7B42DA7A-CC0E-4B1C-7965-77507FD05B8A}"/>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08" name="Grupo 407">
              <a:extLst>
                <a:ext uri="{FF2B5EF4-FFF2-40B4-BE49-F238E27FC236}">
                  <a16:creationId xmlns:a16="http://schemas.microsoft.com/office/drawing/2014/main" id="{AF8E4A6C-EDB1-E3C9-84E0-9745B5E0D8FF}"/>
                </a:ext>
              </a:extLst>
            </p:cNvPr>
            <p:cNvGrpSpPr/>
            <p:nvPr/>
          </p:nvGrpSpPr>
          <p:grpSpPr>
            <a:xfrm>
              <a:off x="15378112" y="-6746875"/>
              <a:ext cx="2538413" cy="2951163"/>
              <a:chOff x="15378112" y="-6746875"/>
              <a:chExt cx="2538413" cy="2951163"/>
            </a:xfrm>
          </p:grpSpPr>
          <p:sp>
            <p:nvSpPr>
              <p:cNvPr id="413" name="Google Shape;724;p34">
                <a:extLst>
                  <a:ext uri="{FF2B5EF4-FFF2-40B4-BE49-F238E27FC236}">
                    <a16:creationId xmlns:a16="http://schemas.microsoft.com/office/drawing/2014/main" id="{8AE0F401-AA70-4E5F-DBDF-6C55BEF1172F}"/>
                  </a:ext>
                </a:extLst>
              </p:cNvPr>
              <p:cNvSpPr txBox="1">
                <a:spLocks noChangeArrowheads="1"/>
              </p:cNvSpPr>
              <p:nvPr/>
            </p:nvSpPr>
            <p:spPr bwMode="auto">
              <a:xfrm>
                <a:off x="15378112" y="-4667250"/>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4" name="Google Shape;725;p34">
                <a:extLst>
                  <a:ext uri="{FF2B5EF4-FFF2-40B4-BE49-F238E27FC236}">
                    <a16:creationId xmlns:a16="http://schemas.microsoft.com/office/drawing/2014/main" id="{5A46FEA0-7D80-472C-61BE-F113D2B60BCA}"/>
                  </a:ext>
                </a:extLst>
              </p:cNvPr>
              <p:cNvSpPr txBox="1">
                <a:spLocks noChangeArrowheads="1"/>
              </p:cNvSpPr>
              <p:nvPr/>
            </p:nvSpPr>
            <p:spPr bwMode="auto">
              <a:xfrm>
                <a:off x="15378112" y="-5875337"/>
                <a:ext cx="2538413"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5" name="Google Shape;726;p34">
                <a:extLst>
                  <a:ext uri="{FF2B5EF4-FFF2-40B4-BE49-F238E27FC236}">
                    <a16:creationId xmlns:a16="http://schemas.microsoft.com/office/drawing/2014/main" id="{DFF97B26-98D4-95A7-9396-7AD63A5BF314}"/>
                  </a:ext>
                </a:extLst>
              </p:cNvPr>
              <p:cNvSpPr txBox="1">
                <a:spLocks noChangeArrowheads="1"/>
              </p:cNvSpPr>
              <p:nvPr/>
            </p:nvSpPr>
            <p:spPr bwMode="auto">
              <a:xfrm>
                <a:off x="15378112" y="-6746875"/>
                <a:ext cx="2538413"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09" name="Grupo 408">
              <a:extLst>
                <a:ext uri="{FF2B5EF4-FFF2-40B4-BE49-F238E27FC236}">
                  <a16:creationId xmlns:a16="http://schemas.microsoft.com/office/drawing/2014/main" id="{4699A76F-4079-740C-FB65-4863B7FA5B0B}"/>
                </a:ext>
              </a:extLst>
            </p:cNvPr>
            <p:cNvGrpSpPr/>
            <p:nvPr/>
          </p:nvGrpSpPr>
          <p:grpSpPr>
            <a:xfrm>
              <a:off x="12598400" y="-6746875"/>
              <a:ext cx="2619375" cy="2951163"/>
              <a:chOff x="12598400" y="-6746875"/>
              <a:chExt cx="2619375" cy="2951163"/>
            </a:xfrm>
          </p:grpSpPr>
          <p:sp>
            <p:nvSpPr>
              <p:cNvPr id="410" name="Google Shape;727;p34">
                <a:extLst>
                  <a:ext uri="{FF2B5EF4-FFF2-40B4-BE49-F238E27FC236}">
                    <a16:creationId xmlns:a16="http://schemas.microsoft.com/office/drawing/2014/main" id="{5300F46F-3F4E-3CC2-9F80-0325DFA4489A}"/>
                  </a:ext>
                </a:extLst>
              </p:cNvPr>
              <p:cNvSpPr txBox="1">
                <a:spLocks noChangeArrowheads="1"/>
              </p:cNvSpPr>
              <p:nvPr/>
            </p:nvSpPr>
            <p:spPr bwMode="auto">
              <a:xfrm>
                <a:off x="12598400" y="-5875337"/>
                <a:ext cx="2619375" cy="12080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1" name="Google Shape;728;p34">
                <a:extLst>
                  <a:ext uri="{FF2B5EF4-FFF2-40B4-BE49-F238E27FC236}">
                    <a16:creationId xmlns:a16="http://schemas.microsoft.com/office/drawing/2014/main" id="{C835543F-27CE-1CB2-1C2D-0A5928F95A4E}"/>
                  </a:ext>
                </a:extLst>
              </p:cNvPr>
              <p:cNvSpPr txBox="1">
                <a:spLocks noChangeArrowheads="1"/>
              </p:cNvSpPr>
              <p:nvPr/>
            </p:nvSpPr>
            <p:spPr bwMode="auto">
              <a:xfrm>
                <a:off x="12598400" y="-4667250"/>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12" name="Google Shape;729;p34">
                <a:extLst>
                  <a:ext uri="{FF2B5EF4-FFF2-40B4-BE49-F238E27FC236}">
                    <a16:creationId xmlns:a16="http://schemas.microsoft.com/office/drawing/2014/main" id="{DF0DD2A2-8F95-A581-43AD-0773811AC4AE}"/>
                  </a:ext>
                </a:extLst>
              </p:cNvPr>
              <p:cNvSpPr txBox="1">
                <a:spLocks noChangeArrowheads="1"/>
              </p:cNvSpPr>
              <p:nvPr/>
            </p:nvSpPr>
            <p:spPr bwMode="auto">
              <a:xfrm>
                <a:off x="12598400" y="-6746875"/>
                <a:ext cx="2619375" cy="8715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grpSp>
        <p:nvGrpSpPr>
          <p:cNvPr id="419" name="Grupo 418">
            <a:extLst>
              <a:ext uri="{FF2B5EF4-FFF2-40B4-BE49-F238E27FC236}">
                <a16:creationId xmlns:a16="http://schemas.microsoft.com/office/drawing/2014/main" id="{300DC7C3-74C8-3666-F3D7-441BBAE3C0A7}"/>
              </a:ext>
            </a:extLst>
          </p:cNvPr>
          <p:cNvGrpSpPr/>
          <p:nvPr/>
        </p:nvGrpSpPr>
        <p:grpSpPr>
          <a:xfrm>
            <a:off x="9847346" y="5556739"/>
            <a:ext cx="618690" cy="189235"/>
            <a:chOff x="12192000" y="-6746875"/>
            <a:chExt cx="9142412" cy="2951163"/>
          </a:xfrm>
        </p:grpSpPr>
        <p:sp>
          <p:nvSpPr>
            <p:cNvPr id="420" name="Google Shape;719;p34">
              <a:extLst>
                <a:ext uri="{FF2B5EF4-FFF2-40B4-BE49-F238E27FC236}">
                  <a16:creationId xmlns:a16="http://schemas.microsoft.com/office/drawing/2014/main" id="{DE429510-912A-F4CE-2681-FE8A31A514C2}"/>
                </a:ext>
              </a:extLst>
            </p:cNvPr>
            <p:cNvSpPr>
              <a:spLocks/>
            </p:cNvSpPr>
            <p:nvPr/>
          </p:nvSpPr>
          <p:spPr bwMode="auto">
            <a:xfrm>
              <a:off x="12192000" y="-6746875"/>
              <a:ext cx="277812" cy="2951163"/>
            </a:xfrm>
            <a:custGeom>
              <a:avLst/>
              <a:gdLst>
                <a:gd name="T0" fmla="*/ 174753 w 62"/>
                <a:gd name="T1" fmla="*/ 2951163 h 660"/>
                <a:gd name="T2" fmla="*/ 85136 w 62"/>
                <a:gd name="T3" fmla="*/ 2870677 h 660"/>
                <a:gd name="T4" fmla="*/ 0 w 62"/>
                <a:gd name="T5" fmla="*/ 1475582 h 660"/>
                <a:gd name="T6" fmla="*/ 85136 w 62"/>
                <a:gd name="T7" fmla="*/ 76015 h 660"/>
                <a:gd name="T8" fmla="*/ 170272 w 62"/>
                <a:gd name="T9" fmla="*/ 0 h 660"/>
                <a:gd name="T10" fmla="*/ 277812 w 62"/>
                <a:gd name="T11" fmla="*/ 0 h 660"/>
                <a:gd name="T12" fmla="*/ 277812 w 62"/>
                <a:gd name="T13" fmla="*/ 2951163 h 660"/>
                <a:gd name="T14" fmla="*/ 174753 w 62"/>
                <a:gd name="T15" fmla="*/ 2951163 h 6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660" extrusionOk="0">
                  <a:moveTo>
                    <a:pt x="39" y="660"/>
                  </a:moveTo>
                  <a:cubicBezTo>
                    <a:pt x="29" y="660"/>
                    <a:pt x="21" y="652"/>
                    <a:pt x="19" y="642"/>
                  </a:cubicBezTo>
                  <a:cubicBezTo>
                    <a:pt x="13" y="603"/>
                    <a:pt x="0" y="498"/>
                    <a:pt x="0" y="330"/>
                  </a:cubicBezTo>
                  <a:cubicBezTo>
                    <a:pt x="0" y="155"/>
                    <a:pt x="13" y="54"/>
                    <a:pt x="19" y="17"/>
                  </a:cubicBezTo>
                  <a:cubicBezTo>
                    <a:pt x="21" y="7"/>
                    <a:pt x="29" y="0"/>
                    <a:pt x="38" y="0"/>
                  </a:cubicBezTo>
                  <a:cubicBezTo>
                    <a:pt x="62" y="0"/>
                    <a:pt x="62" y="0"/>
                    <a:pt x="62" y="0"/>
                  </a:cubicBezTo>
                  <a:cubicBezTo>
                    <a:pt x="62" y="660"/>
                    <a:pt x="62" y="660"/>
                    <a:pt x="62" y="660"/>
                  </a:cubicBezTo>
                  <a:lnTo>
                    <a:pt x="39" y="660"/>
                  </a:ln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421" name="Google Shape;720;p34">
              <a:extLst>
                <a:ext uri="{FF2B5EF4-FFF2-40B4-BE49-F238E27FC236}">
                  <a16:creationId xmlns:a16="http://schemas.microsoft.com/office/drawing/2014/main" id="{4C7EA91A-1021-093B-290D-3B5118F28686}"/>
                </a:ext>
              </a:extLst>
            </p:cNvPr>
            <p:cNvSpPr>
              <a:spLocks/>
            </p:cNvSpPr>
            <p:nvPr/>
          </p:nvSpPr>
          <p:spPr bwMode="auto">
            <a:xfrm>
              <a:off x="20758150" y="-6746875"/>
              <a:ext cx="576262" cy="2951163"/>
            </a:xfrm>
            <a:custGeom>
              <a:avLst/>
              <a:gdLst>
                <a:gd name="T0" fmla="*/ 330569 w 129"/>
                <a:gd name="T1" fmla="*/ 1927199 h 660"/>
                <a:gd name="T2" fmla="*/ 388642 w 129"/>
                <a:gd name="T3" fmla="*/ 1927199 h 660"/>
                <a:gd name="T4" fmla="*/ 544992 w 129"/>
                <a:gd name="T5" fmla="*/ 1788584 h 660"/>
                <a:gd name="T6" fmla="*/ 576262 w 129"/>
                <a:gd name="T7" fmla="*/ 1488996 h 660"/>
                <a:gd name="T8" fmla="*/ 544992 w 129"/>
                <a:gd name="T9" fmla="*/ 1180465 h 660"/>
                <a:gd name="T10" fmla="*/ 393109 w 129"/>
                <a:gd name="T11" fmla="*/ 1041850 h 660"/>
                <a:gd name="T12" fmla="*/ 330569 w 129"/>
                <a:gd name="T13" fmla="*/ 1041850 h 660"/>
                <a:gd name="T14" fmla="*/ 259095 w 129"/>
                <a:gd name="T15" fmla="*/ 974778 h 660"/>
                <a:gd name="T16" fmla="*/ 187620 w 129"/>
                <a:gd name="T17" fmla="*/ 71543 h 660"/>
                <a:gd name="T18" fmla="*/ 107212 w 129"/>
                <a:gd name="T19" fmla="*/ 0 h 660"/>
                <a:gd name="T20" fmla="*/ 0 w 129"/>
                <a:gd name="T21" fmla="*/ 0 h 660"/>
                <a:gd name="T22" fmla="*/ 0 w 129"/>
                <a:gd name="T23" fmla="*/ 2951163 h 660"/>
                <a:gd name="T24" fmla="*/ 107212 w 129"/>
                <a:gd name="T25" fmla="*/ 2951163 h 660"/>
                <a:gd name="T26" fmla="*/ 187620 w 129"/>
                <a:gd name="T27" fmla="*/ 2879620 h 660"/>
                <a:gd name="T28" fmla="*/ 259095 w 129"/>
                <a:gd name="T29" fmla="*/ 1998742 h 660"/>
                <a:gd name="T30" fmla="*/ 330569 w 129"/>
                <a:gd name="T31" fmla="*/ 1927199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9" h="660" extrusionOk="0">
                  <a:moveTo>
                    <a:pt x="74" y="431"/>
                  </a:moveTo>
                  <a:cubicBezTo>
                    <a:pt x="87" y="431"/>
                    <a:pt x="87" y="431"/>
                    <a:pt x="87" y="431"/>
                  </a:cubicBezTo>
                  <a:cubicBezTo>
                    <a:pt x="105" y="431"/>
                    <a:pt x="119" y="418"/>
                    <a:pt x="122" y="400"/>
                  </a:cubicBezTo>
                  <a:cubicBezTo>
                    <a:pt x="125" y="377"/>
                    <a:pt x="129" y="367"/>
                    <a:pt x="129" y="333"/>
                  </a:cubicBezTo>
                  <a:cubicBezTo>
                    <a:pt x="129" y="296"/>
                    <a:pt x="125" y="287"/>
                    <a:pt x="122" y="264"/>
                  </a:cubicBezTo>
                  <a:cubicBezTo>
                    <a:pt x="119" y="247"/>
                    <a:pt x="105" y="233"/>
                    <a:pt x="88" y="233"/>
                  </a:cubicBezTo>
                  <a:cubicBezTo>
                    <a:pt x="74" y="233"/>
                    <a:pt x="74" y="233"/>
                    <a:pt x="74" y="233"/>
                  </a:cubicBezTo>
                  <a:cubicBezTo>
                    <a:pt x="66" y="233"/>
                    <a:pt x="59" y="227"/>
                    <a:pt x="58" y="218"/>
                  </a:cubicBezTo>
                  <a:cubicBezTo>
                    <a:pt x="54" y="126"/>
                    <a:pt x="46" y="42"/>
                    <a:pt x="42" y="16"/>
                  </a:cubicBezTo>
                  <a:cubicBezTo>
                    <a:pt x="41" y="7"/>
                    <a:pt x="33" y="0"/>
                    <a:pt x="24" y="0"/>
                  </a:cubicBezTo>
                  <a:cubicBezTo>
                    <a:pt x="0" y="0"/>
                    <a:pt x="0" y="0"/>
                    <a:pt x="0" y="0"/>
                  </a:cubicBezTo>
                  <a:cubicBezTo>
                    <a:pt x="0" y="660"/>
                    <a:pt x="0" y="660"/>
                    <a:pt x="0" y="660"/>
                  </a:cubicBezTo>
                  <a:cubicBezTo>
                    <a:pt x="24" y="660"/>
                    <a:pt x="24" y="660"/>
                    <a:pt x="24" y="660"/>
                  </a:cubicBezTo>
                  <a:cubicBezTo>
                    <a:pt x="33" y="660"/>
                    <a:pt x="41" y="653"/>
                    <a:pt x="42" y="644"/>
                  </a:cubicBezTo>
                  <a:cubicBezTo>
                    <a:pt x="46" y="619"/>
                    <a:pt x="54" y="538"/>
                    <a:pt x="58" y="447"/>
                  </a:cubicBezTo>
                  <a:cubicBezTo>
                    <a:pt x="59" y="438"/>
                    <a:pt x="66" y="431"/>
                    <a:pt x="74" y="431"/>
                  </a:cubicBezTo>
                  <a:close/>
                </a:path>
              </a:pathLst>
            </a:custGeom>
            <a:solidFill>
              <a:srgbClr val="15151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grpSp>
          <p:nvGrpSpPr>
            <p:cNvPr id="422" name="Grupo 421">
              <a:extLst>
                <a:ext uri="{FF2B5EF4-FFF2-40B4-BE49-F238E27FC236}">
                  <a16:creationId xmlns:a16="http://schemas.microsoft.com/office/drawing/2014/main" id="{A3A54DCB-6A5F-8704-3EB4-D641AE9D89A7}"/>
                </a:ext>
              </a:extLst>
            </p:cNvPr>
            <p:cNvGrpSpPr/>
            <p:nvPr/>
          </p:nvGrpSpPr>
          <p:grpSpPr>
            <a:xfrm>
              <a:off x="18081625" y="-6746875"/>
              <a:ext cx="2538412" cy="2951163"/>
              <a:chOff x="18081625" y="-6746875"/>
              <a:chExt cx="2538412" cy="2951163"/>
            </a:xfrm>
          </p:grpSpPr>
          <p:sp>
            <p:nvSpPr>
              <p:cNvPr id="432" name="Google Shape;721;p34">
                <a:extLst>
                  <a:ext uri="{FF2B5EF4-FFF2-40B4-BE49-F238E27FC236}">
                    <a16:creationId xmlns:a16="http://schemas.microsoft.com/office/drawing/2014/main" id="{A4DF6D03-6D0F-D6F3-6944-1A02269BEF30}"/>
                  </a:ext>
                </a:extLst>
              </p:cNvPr>
              <p:cNvSpPr txBox="1">
                <a:spLocks noChangeArrowheads="1"/>
              </p:cNvSpPr>
              <p:nvPr/>
            </p:nvSpPr>
            <p:spPr bwMode="auto">
              <a:xfrm>
                <a:off x="18081625" y="-4667250"/>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3" name="Google Shape;722;p34">
                <a:extLst>
                  <a:ext uri="{FF2B5EF4-FFF2-40B4-BE49-F238E27FC236}">
                    <a16:creationId xmlns:a16="http://schemas.microsoft.com/office/drawing/2014/main" id="{A52BF4DD-DE77-6534-E179-9E96B967FC4D}"/>
                  </a:ext>
                </a:extLst>
              </p:cNvPr>
              <p:cNvSpPr txBox="1">
                <a:spLocks noChangeArrowheads="1"/>
              </p:cNvSpPr>
              <p:nvPr/>
            </p:nvSpPr>
            <p:spPr bwMode="auto">
              <a:xfrm>
                <a:off x="18081625" y="-6746875"/>
                <a:ext cx="2538412"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4" name="Google Shape;723;p34">
                <a:extLst>
                  <a:ext uri="{FF2B5EF4-FFF2-40B4-BE49-F238E27FC236}">
                    <a16:creationId xmlns:a16="http://schemas.microsoft.com/office/drawing/2014/main" id="{62AA289D-833B-AA65-067C-FC3EBC4A1994}"/>
                  </a:ext>
                </a:extLst>
              </p:cNvPr>
              <p:cNvSpPr txBox="1">
                <a:spLocks noChangeArrowheads="1"/>
              </p:cNvSpPr>
              <p:nvPr/>
            </p:nvSpPr>
            <p:spPr bwMode="auto">
              <a:xfrm>
                <a:off x="18081625" y="-5875337"/>
                <a:ext cx="2538412"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3" name="Grupo 422">
              <a:extLst>
                <a:ext uri="{FF2B5EF4-FFF2-40B4-BE49-F238E27FC236}">
                  <a16:creationId xmlns:a16="http://schemas.microsoft.com/office/drawing/2014/main" id="{18227BDC-0B51-89D0-67D7-F0CDE2354476}"/>
                </a:ext>
              </a:extLst>
            </p:cNvPr>
            <p:cNvGrpSpPr/>
            <p:nvPr/>
          </p:nvGrpSpPr>
          <p:grpSpPr>
            <a:xfrm>
              <a:off x="15378112" y="-6746875"/>
              <a:ext cx="2538413" cy="2951163"/>
              <a:chOff x="15378112" y="-6746875"/>
              <a:chExt cx="2538413" cy="2951163"/>
            </a:xfrm>
          </p:grpSpPr>
          <p:sp>
            <p:nvSpPr>
              <p:cNvPr id="429" name="Google Shape;724;p34">
                <a:extLst>
                  <a:ext uri="{FF2B5EF4-FFF2-40B4-BE49-F238E27FC236}">
                    <a16:creationId xmlns:a16="http://schemas.microsoft.com/office/drawing/2014/main" id="{6AB65009-E09D-A040-A81A-7664CB0F255E}"/>
                  </a:ext>
                </a:extLst>
              </p:cNvPr>
              <p:cNvSpPr txBox="1">
                <a:spLocks noChangeArrowheads="1"/>
              </p:cNvSpPr>
              <p:nvPr/>
            </p:nvSpPr>
            <p:spPr bwMode="auto">
              <a:xfrm>
                <a:off x="15378112" y="-4667250"/>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0" name="Google Shape;725;p34">
                <a:extLst>
                  <a:ext uri="{FF2B5EF4-FFF2-40B4-BE49-F238E27FC236}">
                    <a16:creationId xmlns:a16="http://schemas.microsoft.com/office/drawing/2014/main" id="{02E47982-1FB9-C2F3-0D78-87BCE7EB911F}"/>
                  </a:ext>
                </a:extLst>
              </p:cNvPr>
              <p:cNvSpPr txBox="1">
                <a:spLocks noChangeArrowheads="1"/>
              </p:cNvSpPr>
              <p:nvPr/>
            </p:nvSpPr>
            <p:spPr bwMode="auto">
              <a:xfrm>
                <a:off x="15378112" y="-5875337"/>
                <a:ext cx="2538413" cy="12080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31" name="Google Shape;726;p34">
                <a:extLst>
                  <a:ext uri="{FF2B5EF4-FFF2-40B4-BE49-F238E27FC236}">
                    <a16:creationId xmlns:a16="http://schemas.microsoft.com/office/drawing/2014/main" id="{7D461091-35AD-F272-B149-F7135FBBEB2B}"/>
                  </a:ext>
                </a:extLst>
              </p:cNvPr>
              <p:cNvSpPr txBox="1">
                <a:spLocks noChangeArrowheads="1"/>
              </p:cNvSpPr>
              <p:nvPr/>
            </p:nvSpPr>
            <p:spPr bwMode="auto">
              <a:xfrm>
                <a:off x="15378112" y="-6746875"/>
                <a:ext cx="2538413" cy="8715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424" name="Grupo 423">
              <a:extLst>
                <a:ext uri="{FF2B5EF4-FFF2-40B4-BE49-F238E27FC236}">
                  <a16:creationId xmlns:a16="http://schemas.microsoft.com/office/drawing/2014/main" id="{45388B4C-0143-FD07-B259-669C6BA6C13F}"/>
                </a:ext>
              </a:extLst>
            </p:cNvPr>
            <p:cNvGrpSpPr/>
            <p:nvPr/>
          </p:nvGrpSpPr>
          <p:grpSpPr>
            <a:xfrm>
              <a:off x="12598400" y="-6746875"/>
              <a:ext cx="2619375" cy="2951163"/>
              <a:chOff x="12598400" y="-6746875"/>
              <a:chExt cx="2619375" cy="2951163"/>
            </a:xfrm>
          </p:grpSpPr>
          <p:sp>
            <p:nvSpPr>
              <p:cNvPr id="425" name="Google Shape;727;p34">
                <a:extLst>
                  <a:ext uri="{FF2B5EF4-FFF2-40B4-BE49-F238E27FC236}">
                    <a16:creationId xmlns:a16="http://schemas.microsoft.com/office/drawing/2014/main" id="{890226F2-0A46-F23B-4A48-62212CB9489C}"/>
                  </a:ext>
                </a:extLst>
              </p:cNvPr>
              <p:cNvSpPr txBox="1">
                <a:spLocks noChangeArrowheads="1"/>
              </p:cNvSpPr>
              <p:nvPr/>
            </p:nvSpPr>
            <p:spPr bwMode="auto">
              <a:xfrm>
                <a:off x="12598400" y="-5875337"/>
                <a:ext cx="2619375" cy="1208087"/>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6" name="Google Shape;728;p34">
                <a:extLst>
                  <a:ext uri="{FF2B5EF4-FFF2-40B4-BE49-F238E27FC236}">
                    <a16:creationId xmlns:a16="http://schemas.microsoft.com/office/drawing/2014/main" id="{54FC83F4-CBF9-8937-91A1-E9D6E1C050E5}"/>
                  </a:ext>
                </a:extLst>
              </p:cNvPr>
              <p:cNvSpPr txBox="1">
                <a:spLocks noChangeArrowheads="1"/>
              </p:cNvSpPr>
              <p:nvPr/>
            </p:nvSpPr>
            <p:spPr bwMode="auto">
              <a:xfrm>
                <a:off x="12598400" y="-4667250"/>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28" name="Google Shape;729;p34">
                <a:extLst>
                  <a:ext uri="{FF2B5EF4-FFF2-40B4-BE49-F238E27FC236}">
                    <a16:creationId xmlns:a16="http://schemas.microsoft.com/office/drawing/2014/main" id="{5C95E745-4153-1E53-E75F-AC13CF23D5E4}"/>
                  </a:ext>
                </a:extLst>
              </p:cNvPr>
              <p:cNvSpPr txBox="1">
                <a:spLocks noChangeArrowheads="1"/>
              </p:cNvSpPr>
              <p:nvPr/>
            </p:nvSpPr>
            <p:spPr bwMode="auto">
              <a:xfrm>
                <a:off x="12598400" y="-6746875"/>
                <a:ext cx="2619375" cy="87153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s-EC" altLang="es-EC"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cxnSp>
        <p:nvCxnSpPr>
          <p:cNvPr id="435" name="Conector recto 434">
            <a:extLst>
              <a:ext uri="{FF2B5EF4-FFF2-40B4-BE49-F238E27FC236}">
                <a16:creationId xmlns:a16="http://schemas.microsoft.com/office/drawing/2014/main" id="{B45E151F-2C10-89F1-30FF-0B8348F3DD2F}"/>
              </a:ext>
            </a:extLst>
          </p:cNvPr>
          <p:cNvCxnSpPr>
            <a:cxnSpLocks/>
          </p:cNvCxnSpPr>
          <p:nvPr/>
        </p:nvCxnSpPr>
        <p:spPr>
          <a:xfrm>
            <a:off x="9781770" y="6153921"/>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sp>
        <p:nvSpPr>
          <p:cNvPr id="437" name="TextBox 17">
            <a:extLst>
              <a:ext uri="{FF2B5EF4-FFF2-40B4-BE49-F238E27FC236}">
                <a16:creationId xmlns:a16="http://schemas.microsoft.com/office/drawing/2014/main" id="{7634A15B-F74D-2B0A-F26A-334529E4AA04}"/>
              </a:ext>
            </a:extLst>
          </p:cNvPr>
          <p:cNvSpPr txBox="1"/>
          <p:nvPr/>
        </p:nvSpPr>
        <p:spPr>
          <a:xfrm>
            <a:off x="10377871" y="2845024"/>
            <a:ext cx="981359" cy="461665"/>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6397"/>
                </a:solidFill>
                <a:effectLst>
                  <a:outerShdw blurRad="38100" dist="38100" dir="2700000" algn="tl">
                    <a:srgbClr val="000000">
                      <a:alpha val="43137"/>
                    </a:srgbClr>
                  </a:outerShdw>
                </a:effectLst>
                <a:latin typeface="Myriad Pro" panose="020B0503030403020204"/>
                <a:ea typeface="League Spartan" charset="0"/>
                <a:cs typeface="Poppins SemiBold" pitchFamily="2" charset="77"/>
              </a:rPr>
              <a:t>100</a:t>
            </a:r>
            <a:r>
              <a:rPr kumimoji="0" lang="en-US" sz="2400" b="1" i="0" u="none" strike="noStrike" kern="1200" cap="none" spc="0" normalizeH="0" baseline="0" noProof="0">
                <a:ln>
                  <a:noFill/>
                </a:ln>
                <a:solidFill>
                  <a:srgbClr val="006397"/>
                </a:solidFill>
                <a:effectLst>
                  <a:outerShdw blurRad="38100" dist="38100" dir="2700000" algn="tl">
                    <a:srgbClr val="000000">
                      <a:alpha val="43137"/>
                    </a:srgbClr>
                  </a:outerShdw>
                </a:effectLst>
                <a:uLnTx/>
                <a:uFillTx/>
                <a:latin typeface="Myriad Pro" panose="020B0503030403020204"/>
                <a:ea typeface="League Spartan" charset="0"/>
                <a:cs typeface="Poppins SemiBold" pitchFamily="2" charset="77"/>
              </a:rPr>
              <a:t>%</a:t>
            </a:r>
          </a:p>
        </p:txBody>
      </p:sp>
      <p:cxnSp>
        <p:nvCxnSpPr>
          <p:cNvPr id="438" name="Conector recto 437">
            <a:extLst>
              <a:ext uri="{FF2B5EF4-FFF2-40B4-BE49-F238E27FC236}">
                <a16:creationId xmlns:a16="http://schemas.microsoft.com/office/drawing/2014/main" id="{423BE060-E127-9FB2-61C7-B9E41F00C995}"/>
              </a:ext>
            </a:extLst>
          </p:cNvPr>
          <p:cNvCxnSpPr>
            <a:cxnSpLocks/>
          </p:cNvCxnSpPr>
          <p:nvPr/>
        </p:nvCxnSpPr>
        <p:spPr>
          <a:xfrm>
            <a:off x="9688392" y="4286529"/>
            <a:ext cx="2124000" cy="0"/>
          </a:xfrm>
          <a:prstGeom prst="line">
            <a:avLst/>
          </a:prstGeom>
          <a:ln w="1905">
            <a:solidFill>
              <a:srgbClr val="006397"/>
            </a:solidFill>
            <a:prstDash val="lgDashDotDot"/>
          </a:ln>
        </p:spPr>
        <p:style>
          <a:lnRef idx="1">
            <a:schemeClr val="accent1"/>
          </a:lnRef>
          <a:fillRef idx="0">
            <a:schemeClr val="accent1"/>
          </a:fillRef>
          <a:effectRef idx="0">
            <a:schemeClr val="accent1"/>
          </a:effectRef>
          <a:fontRef idx="minor">
            <a:schemeClr val="tx1"/>
          </a:fontRef>
        </p:style>
      </p:cxnSp>
      <p:pic>
        <p:nvPicPr>
          <p:cNvPr id="439" name="Gráfico 438" descr="Marca de insignia1 con relleno sólido">
            <a:extLst>
              <a:ext uri="{FF2B5EF4-FFF2-40B4-BE49-F238E27FC236}">
                <a16:creationId xmlns:a16="http://schemas.microsoft.com/office/drawing/2014/main" id="{5685F210-3254-87D6-96C5-F79C7124F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827" y="5793747"/>
            <a:ext cx="342434" cy="342434"/>
          </a:xfrm>
          <a:prstGeom prst="rect">
            <a:avLst/>
          </a:prstGeom>
        </p:spPr>
      </p:pic>
      <p:sp>
        <p:nvSpPr>
          <p:cNvPr id="440" name="Título 1">
            <a:extLst>
              <a:ext uri="{FF2B5EF4-FFF2-40B4-BE49-F238E27FC236}">
                <a16:creationId xmlns:a16="http://schemas.microsoft.com/office/drawing/2014/main" id="{8C9BB577-6395-C15B-5866-62B08064E122}"/>
              </a:ext>
            </a:extLst>
          </p:cNvPr>
          <p:cNvSpPr txBox="1">
            <a:spLocks/>
          </p:cNvSpPr>
          <p:nvPr/>
        </p:nvSpPr>
        <p:spPr>
          <a:xfrm>
            <a:off x="10544594" y="5816976"/>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900" b="1" i="0" u="none" strike="noStrike" kern="0" cap="none" spc="0" normalizeH="0" baseline="0" noProof="0">
                <a:ln>
                  <a:noFill/>
                </a:ln>
                <a:solidFill>
                  <a:prstClr val="black"/>
                </a:solidFill>
                <a:effectLst/>
                <a:uLnTx/>
                <a:uFillTx/>
                <a:latin typeface="Montserrat Medium"/>
                <a:ea typeface="+mj-ea"/>
                <a:cs typeface="+mj-cs"/>
              </a:rPr>
              <a:t>Proyecto finalizado</a:t>
            </a:r>
          </a:p>
        </p:txBody>
      </p:sp>
      <p:sp>
        <p:nvSpPr>
          <p:cNvPr id="441" name="Google Shape;827;p26">
            <a:extLst>
              <a:ext uri="{FF2B5EF4-FFF2-40B4-BE49-F238E27FC236}">
                <a16:creationId xmlns:a16="http://schemas.microsoft.com/office/drawing/2014/main" id="{FF93D9A3-DB8E-63C0-DF71-248663AF4BC9}"/>
              </a:ext>
            </a:extLst>
          </p:cNvPr>
          <p:cNvSpPr/>
          <p:nvPr/>
        </p:nvSpPr>
        <p:spPr>
          <a:xfrm>
            <a:off x="9688392" y="3624521"/>
            <a:ext cx="2210340" cy="524242"/>
          </a:xfrm>
          <a:prstGeom prst="parallelogram">
            <a:avLst>
              <a:gd name="adj" fmla="val 14535"/>
            </a:avLst>
          </a:prstGeom>
          <a:solidFill>
            <a:srgbClr val="006397"/>
          </a:solidFill>
          <a:ln>
            <a:solidFill>
              <a:schemeClr val="tx2"/>
            </a:solidFill>
          </a:ln>
        </p:spPr>
        <p:txBody>
          <a:bodyPr spcFirstLastPara="1" wrap="square" lIns="91425" tIns="45700" rIns="91425" bIns="45700" anchor="ctr" anchorCtr="0">
            <a:no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0" sz="1600" b="0" i="0" u="none" strike="noStrike" kern="1200" cap="none" spc="0" normalizeH="0" baseline="0" noProof="0">
              <a:ln>
                <a:noFill/>
              </a:ln>
              <a:solidFill>
                <a:prstClr val="white"/>
              </a:solidFill>
              <a:effectLst/>
              <a:uLnTx/>
              <a:uFillTx/>
              <a:latin typeface="Montserrat"/>
              <a:ea typeface="Open Sans"/>
              <a:cs typeface="Open Sans"/>
              <a:sym typeface="Open Sans"/>
            </a:endParaRPr>
          </a:p>
        </p:txBody>
      </p:sp>
      <p:sp>
        <p:nvSpPr>
          <p:cNvPr id="442" name="CuadroTexto 441">
            <a:extLst>
              <a:ext uri="{FF2B5EF4-FFF2-40B4-BE49-F238E27FC236}">
                <a16:creationId xmlns:a16="http://schemas.microsoft.com/office/drawing/2014/main" id="{6D4AF8E9-9D78-5461-E0E2-E28C8C60783B}"/>
              </a:ext>
            </a:extLst>
          </p:cNvPr>
          <p:cNvSpPr txBox="1"/>
          <p:nvPr/>
        </p:nvSpPr>
        <p:spPr>
          <a:xfrm>
            <a:off x="9943389" y="3731968"/>
            <a:ext cx="176936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ontserrat Medium"/>
                <a:ea typeface="+mn-ea"/>
                <a:cs typeface="+mn-cs"/>
              </a:rPr>
              <a:t>Convenciones</a:t>
            </a:r>
          </a:p>
        </p:txBody>
      </p:sp>
      <p:pic>
        <p:nvPicPr>
          <p:cNvPr id="6" name="Gráfico 5" descr="Marca de insignia1 con relleno sólido">
            <a:extLst>
              <a:ext uri="{FF2B5EF4-FFF2-40B4-BE49-F238E27FC236}">
                <a16:creationId xmlns:a16="http://schemas.microsoft.com/office/drawing/2014/main" id="{9C0FD0EE-23B8-0152-CCD4-1C4CD3D9D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4899065"/>
            <a:ext cx="576000" cy="576000"/>
          </a:xfrm>
          <a:prstGeom prst="rect">
            <a:avLst/>
          </a:prstGeom>
        </p:spPr>
      </p:pic>
      <p:pic>
        <p:nvPicPr>
          <p:cNvPr id="8" name="Gráfico 7" descr="Marca de insignia1 con relleno sólido">
            <a:extLst>
              <a:ext uri="{FF2B5EF4-FFF2-40B4-BE49-F238E27FC236}">
                <a16:creationId xmlns:a16="http://schemas.microsoft.com/office/drawing/2014/main" id="{66307C0D-10B9-5FFE-24EB-80BE80F8D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5860694"/>
            <a:ext cx="576000" cy="576000"/>
          </a:xfrm>
          <a:prstGeom prst="rect">
            <a:avLst/>
          </a:prstGeom>
        </p:spPr>
      </p:pic>
      <p:pic>
        <p:nvPicPr>
          <p:cNvPr id="9" name="Gráfico 8" descr="Marca de insignia1 con relleno sólido">
            <a:extLst>
              <a:ext uri="{FF2B5EF4-FFF2-40B4-BE49-F238E27FC236}">
                <a16:creationId xmlns:a16="http://schemas.microsoft.com/office/drawing/2014/main" id="{DBA8E189-17DE-AA67-4532-5A0C96EC4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2868580"/>
            <a:ext cx="576000" cy="576000"/>
          </a:xfrm>
          <a:prstGeom prst="rect">
            <a:avLst/>
          </a:prstGeom>
        </p:spPr>
      </p:pic>
      <p:pic>
        <p:nvPicPr>
          <p:cNvPr id="10" name="Gráfico 9" descr="Marca de insignia1 con relleno sólido">
            <a:extLst>
              <a:ext uri="{FF2B5EF4-FFF2-40B4-BE49-F238E27FC236}">
                <a16:creationId xmlns:a16="http://schemas.microsoft.com/office/drawing/2014/main" id="{E9CFAFFA-77A5-9316-5E6A-008BBC26C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348" y="1954383"/>
            <a:ext cx="576000" cy="576000"/>
          </a:xfrm>
          <a:prstGeom prst="rect">
            <a:avLst/>
          </a:prstGeom>
        </p:spPr>
      </p:pic>
    </p:spTree>
    <p:extLst>
      <p:ext uri="{BB962C8B-B14F-4D97-AF65-F5344CB8AC3E}">
        <p14:creationId xmlns:p14="http://schemas.microsoft.com/office/powerpoint/2010/main" val="114910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38D557-958C-9D5A-7FA8-F8572AF20F78}"/>
              </a:ext>
            </a:extLst>
          </p:cNvPr>
          <p:cNvSpPr/>
          <p:nvPr/>
        </p:nvSpPr>
        <p:spPr>
          <a:xfrm>
            <a:off x="222229" y="5661833"/>
            <a:ext cx="3454421" cy="910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60" name="Shape 5147">
            <a:extLst>
              <a:ext uri="{FF2B5EF4-FFF2-40B4-BE49-F238E27FC236}">
                <a16:creationId xmlns:a16="http://schemas.microsoft.com/office/drawing/2014/main" id="{1DA0DEBE-C7D1-A132-4B42-48BD2C9A8CFA}"/>
              </a:ext>
            </a:extLst>
          </p:cNvPr>
          <p:cNvSpPr/>
          <p:nvPr/>
        </p:nvSpPr>
        <p:spPr>
          <a:xfrm>
            <a:off x="8876212" y="5984635"/>
            <a:ext cx="1502314" cy="424922"/>
          </a:xfrm>
          <a:prstGeom prst="rect">
            <a:avLst/>
          </a:prstGeom>
          <a:noFill/>
          <a:ln cap="flat">
            <a:noFill/>
            <a:prstDash val="solid"/>
          </a:ln>
          <a:effectLst>
            <a:outerShdw dist="25402" algn="tl">
              <a:srgbClr val="000000">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800" b="1" i="0" u="none" strike="noStrike" kern="0" cap="none" spc="0" normalizeH="0" baseline="0" noProof="0">
                <a:ln>
                  <a:noFill/>
                </a:ln>
                <a:solidFill>
                  <a:srgbClr val="000000"/>
                </a:solidFill>
                <a:effectLst/>
                <a:uLnTx/>
                <a:uFillTx/>
                <a:latin typeface="Montserrat Medium"/>
                <a:ea typeface="Roboto Light" pitchFamily="2"/>
                <a:cs typeface="Myanmar Text" pitchFamily="34"/>
              </a:rPr>
              <a:t>Q4</a:t>
            </a:r>
          </a:p>
        </p:txBody>
      </p:sp>
      <p:sp>
        <p:nvSpPr>
          <p:cNvPr id="64" name="Shape 5147">
            <a:extLst>
              <a:ext uri="{FF2B5EF4-FFF2-40B4-BE49-F238E27FC236}">
                <a16:creationId xmlns:a16="http://schemas.microsoft.com/office/drawing/2014/main" id="{FA870BCB-B275-52E6-1C49-D73A24A7F818}"/>
              </a:ext>
            </a:extLst>
          </p:cNvPr>
          <p:cNvSpPr/>
          <p:nvPr/>
        </p:nvSpPr>
        <p:spPr>
          <a:xfrm>
            <a:off x="8948404" y="1237604"/>
            <a:ext cx="1502314" cy="390468"/>
          </a:xfrm>
          <a:prstGeom prst="rect">
            <a:avLst/>
          </a:prstGeom>
          <a:noFill/>
          <a:ln cap="flat">
            <a:noFill/>
            <a:prstDash val="solid"/>
          </a:ln>
          <a:effectLst>
            <a:outerShdw dist="25402" algn="tl">
              <a:srgbClr val="000000">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800" b="1" i="0" u="none" strike="noStrike" kern="0" cap="none" spc="0" normalizeH="0" baseline="0" noProof="0">
                <a:ln>
                  <a:noFill/>
                </a:ln>
                <a:solidFill>
                  <a:srgbClr val="000000"/>
                </a:solidFill>
                <a:effectLst/>
                <a:uLnTx/>
                <a:uFillTx/>
                <a:latin typeface="Montserrat Medium"/>
                <a:ea typeface="Roboto Light"/>
                <a:cs typeface="Myanmar Text"/>
              </a:rPr>
              <a:t>100 %</a:t>
            </a:r>
          </a:p>
        </p:txBody>
      </p:sp>
      <p:sp>
        <p:nvSpPr>
          <p:cNvPr id="65" name="Rectángulo 64">
            <a:extLst>
              <a:ext uri="{FF2B5EF4-FFF2-40B4-BE49-F238E27FC236}">
                <a16:creationId xmlns:a16="http://schemas.microsoft.com/office/drawing/2014/main" id="{F10E34A7-3DBE-2BAA-82AA-353BF166406A}"/>
              </a:ext>
            </a:extLst>
          </p:cNvPr>
          <p:cNvSpPr/>
          <p:nvPr/>
        </p:nvSpPr>
        <p:spPr>
          <a:xfrm>
            <a:off x="692539" y="1561449"/>
            <a:ext cx="6563944" cy="1892958"/>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s-CO" sz="1600" b="1" i="0" u="none" strike="noStrike" kern="0" cap="none" spc="0" normalizeH="0" baseline="0" noProof="0">
                <a:ln>
                  <a:noFill/>
                </a:ln>
                <a:solidFill>
                  <a:srgbClr val="006397"/>
                </a:solidFill>
                <a:effectLst/>
                <a:uLnTx/>
                <a:uFillTx/>
                <a:latin typeface="Montserrat ExtraBold"/>
                <a:ea typeface="Roboto Light" panose="02000000000000000000" pitchFamily="2" charset="0"/>
                <a:cs typeface="+mn-cs"/>
              </a:rPr>
              <a:t>Indicador de Gestión: Cumplimiento al avance del portafolio de Programas y Proyectos</a:t>
            </a:r>
          </a:p>
          <a:p>
            <a:pPr marL="0" marR="0" lvl="0" indent="0" algn="l" defTabSz="914400" rtl="0" eaLnBrk="1" fontAlgn="auto" latinLnBrk="0" hangingPunct="1">
              <a:lnSpc>
                <a:spcPts val="22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endParaRPr>
          </a:p>
          <a:p>
            <a:pPr marL="0" marR="0" lvl="0" indent="0" algn="just" defTabSz="914400" rtl="0" eaLnBrk="1" fontAlgn="auto" latinLnBrk="0" hangingPunct="1">
              <a:lnSpc>
                <a:spcPts val="2200"/>
              </a:lnSpc>
              <a:spcBef>
                <a:spcPts val="0"/>
              </a:spcBef>
              <a:spcAft>
                <a:spcPts val="0"/>
              </a:spcAft>
              <a:buClrTx/>
              <a:buSzTx/>
              <a:buFontTx/>
              <a:buNone/>
              <a:tabLst/>
              <a:defRPr/>
            </a:pPr>
            <a:r>
              <a:rPr kumimoji="0" lang="es-CO" sz="16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Mide el nivel de cumplimiento de los proyectos respecto al promedio de avance completado y el avance esperado durante el trimestre.</a:t>
            </a:r>
          </a:p>
        </p:txBody>
      </p:sp>
      <p:sp>
        <p:nvSpPr>
          <p:cNvPr id="66" name="Rectángulo 65">
            <a:extLst>
              <a:ext uri="{FF2B5EF4-FFF2-40B4-BE49-F238E27FC236}">
                <a16:creationId xmlns:a16="http://schemas.microsoft.com/office/drawing/2014/main" id="{220E5E38-AB4E-AB4F-B8FF-48FC04ABB668}"/>
              </a:ext>
            </a:extLst>
          </p:cNvPr>
          <p:cNvSpPr/>
          <p:nvPr/>
        </p:nvSpPr>
        <p:spPr>
          <a:xfrm>
            <a:off x="2496878" y="3859706"/>
            <a:ext cx="2641049" cy="410369"/>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a:ln>
                  <a:noFill/>
                </a:ln>
                <a:solidFill>
                  <a:srgbClr val="006397"/>
                </a:solidFill>
                <a:effectLst/>
                <a:uLnTx/>
                <a:uFillTx/>
                <a:latin typeface="Montserrat ExtraBold"/>
                <a:ea typeface="Roboto Light" panose="02000000000000000000" pitchFamily="2" charset="0"/>
                <a:cs typeface="+mn-cs"/>
              </a:rPr>
              <a:t>Fórmula de medición:</a:t>
            </a:r>
          </a:p>
        </p:txBody>
      </p:sp>
      <p:grpSp>
        <p:nvGrpSpPr>
          <p:cNvPr id="67" name="Grupo 66">
            <a:extLst>
              <a:ext uri="{FF2B5EF4-FFF2-40B4-BE49-F238E27FC236}">
                <a16:creationId xmlns:a16="http://schemas.microsoft.com/office/drawing/2014/main" id="{2966F452-720C-C7DD-A41D-58DA066ADEFB}"/>
              </a:ext>
            </a:extLst>
          </p:cNvPr>
          <p:cNvGrpSpPr/>
          <p:nvPr/>
        </p:nvGrpSpPr>
        <p:grpSpPr>
          <a:xfrm>
            <a:off x="828774" y="4433166"/>
            <a:ext cx="6328500" cy="1401261"/>
            <a:chOff x="2038650" y="3883891"/>
            <a:chExt cx="5085866" cy="1401261"/>
          </a:xfrm>
        </p:grpSpPr>
        <p:sp>
          <p:nvSpPr>
            <p:cNvPr id="68" name="Rectángulo 67">
              <a:extLst>
                <a:ext uri="{FF2B5EF4-FFF2-40B4-BE49-F238E27FC236}">
                  <a16:creationId xmlns:a16="http://schemas.microsoft.com/office/drawing/2014/main" id="{D8E1CC13-E05F-9A72-B038-6CE2A4A4071E}"/>
                </a:ext>
              </a:extLst>
            </p:cNvPr>
            <p:cNvSpPr/>
            <p:nvPr/>
          </p:nvSpPr>
          <p:spPr>
            <a:xfrm>
              <a:off x="3734576" y="4348870"/>
              <a:ext cx="351253" cy="329336"/>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a:t>
              </a:r>
            </a:p>
          </p:txBody>
        </p:sp>
        <p:sp>
          <p:nvSpPr>
            <p:cNvPr id="69" name="Rectángulo 68">
              <a:extLst>
                <a:ext uri="{FF2B5EF4-FFF2-40B4-BE49-F238E27FC236}">
                  <a16:creationId xmlns:a16="http://schemas.microsoft.com/office/drawing/2014/main" id="{8600E5EB-2DE7-9E3D-19DF-0D0710D71128}"/>
                </a:ext>
              </a:extLst>
            </p:cNvPr>
            <p:cNvSpPr/>
            <p:nvPr/>
          </p:nvSpPr>
          <p:spPr>
            <a:xfrm>
              <a:off x="2038650" y="3883891"/>
              <a:ext cx="1684393" cy="1401261"/>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Cumplimiento al avance del portafolio de Programas y Proyectos</a:t>
              </a:r>
            </a:p>
          </p:txBody>
        </p:sp>
        <p:sp>
          <p:nvSpPr>
            <p:cNvPr id="70" name="Rectángulo 69">
              <a:extLst>
                <a:ext uri="{FF2B5EF4-FFF2-40B4-BE49-F238E27FC236}">
                  <a16:creationId xmlns:a16="http://schemas.microsoft.com/office/drawing/2014/main" id="{B4212AF3-79DD-6E23-1D6C-358BE635F0D1}"/>
                </a:ext>
              </a:extLst>
            </p:cNvPr>
            <p:cNvSpPr/>
            <p:nvPr/>
          </p:nvSpPr>
          <p:spPr>
            <a:xfrm>
              <a:off x="4184096" y="3905121"/>
              <a:ext cx="2940419" cy="536068"/>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Promedio del % de avance completado de los proyectos</a:t>
              </a:r>
            </a:p>
          </p:txBody>
        </p:sp>
        <p:sp>
          <p:nvSpPr>
            <p:cNvPr id="71" name="Rectángulo 70">
              <a:extLst>
                <a:ext uri="{FF2B5EF4-FFF2-40B4-BE49-F238E27FC236}">
                  <a16:creationId xmlns:a16="http://schemas.microsoft.com/office/drawing/2014/main" id="{4C198D6A-D080-0073-A6CA-F271C2B8132F}"/>
                </a:ext>
              </a:extLst>
            </p:cNvPr>
            <p:cNvSpPr/>
            <p:nvPr/>
          </p:nvSpPr>
          <p:spPr>
            <a:xfrm>
              <a:off x="4184096" y="4571642"/>
              <a:ext cx="2940420" cy="676120"/>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prstClr val="black"/>
                  </a:solidFill>
                  <a:effectLst/>
                  <a:uLnTx/>
                  <a:uFillTx/>
                  <a:latin typeface="Montserrat Medium"/>
                  <a:ea typeface="Roboto Light" panose="02000000000000000000" pitchFamily="2" charset="0"/>
                  <a:cs typeface="Myanmar Text" panose="020B0604020202020204" pitchFamily="34" charset="0"/>
                </a:rPr>
                <a:t>Promedio del % de avance esperado de los proyectos</a:t>
              </a:r>
            </a:p>
          </p:txBody>
        </p:sp>
        <p:cxnSp>
          <p:nvCxnSpPr>
            <p:cNvPr id="72" name="Conector recto 71">
              <a:extLst>
                <a:ext uri="{FF2B5EF4-FFF2-40B4-BE49-F238E27FC236}">
                  <a16:creationId xmlns:a16="http://schemas.microsoft.com/office/drawing/2014/main" id="{C826350B-E416-0294-80DF-B10EE4628BE5}"/>
                </a:ext>
              </a:extLst>
            </p:cNvPr>
            <p:cNvCxnSpPr/>
            <p:nvPr/>
          </p:nvCxnSpPr>
          <p:spPr>
            <a:xfrm>
              <a:off x="4184096" y="4536111"/>
              <a:ext cx="2940419" cy="0"/>
            </a:xfrm>
            <a:prstGeom prst="line">
              <a:avLst/>
            </a:prstGeom>
            <a:noFill/>
            <a:ln w="6350" cap="flat" cmpd="sng" algn="ctr">
              <a:solidFill>
                <a:schemeClr val="tx1"/>
              </a:solidFill>
              <a:prstDash val="solid"/>
              <a:miter lim="800000"/>
            </a:ln>
            <a:effectLst/>
          </p:spPr>
        </p:cxnSp>
      </p:grpSp>
      <p:sp>
        <p:nvSpPr>
          <p:cNvPr id="73" name="Rectángulo 57">
            <a:extLst>
              <a:ext uri="{FF2B5EF4-FFF2-40B4-BE49-F238E27FC236}">
                <a16:creationId xmlns:a16="http://schemas.microsoft.com/office/drawing/2014/main" id="{FD6F276D-9CA4-7D0A-A425-1A62DFF1655B}"/>
              </a:ext>
            </a:extLst>
          </p:cNvPr>
          <p:cNvSpPr/>
          <p:nvPr/>
        </p:nvSpPr>
        <p:spPr>
          <a:xfrm>
            <a:off x="460819" y="6056827"/>
            <a:ext cx="2227244" cy="709105"/>
          </a:xfrm>
          <a:prstGeom prst="rect">
            <a:avLst/>
          </a:prstGeom>
          <a:noFill/>
          <a:ln w="38100" cap="flat" cmpd="sng" algn="ctr">
            <a:noFill/>
            <a:prstDash val="solid"/>
          </a:ln>
          <a:effectLst>
            <a:outerShdw blurRad="88900" dist="25400" algn="ctr" rotWithShape="0">
              <a:srgbClr val="000000">
                <a:alpha val="40000"/>
              </a:srgb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LS: Límite superior</a:t>
            </a:r>
            <a:endParaRPr kumimoji="0" lang="en-US" sz="1800" b="0" i="0" u="none" strike="noStrike" kern="1200" cap="none" spc="0" normalizeH="0" baseline="0" noProof="0">
              <a:ln>
                <a:noFill/>
              </a:ln>
              <a:solidFill>
                <a:prstClr val="black"/>
              </a:solidFill>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M: Medio</a:t>
            </a:r>
            <a:endParaRPr kumimoji="0" lang="es-CO" sz="1800" b="0" i="0" u="none" strike="noStrike" kern="1200" cap="none" spc="0" normalizeH="0" baseline="0" noProof="0">
              <a:ln>
                <a:noFill/>
              </a:ln>
              <a:solidFill>
                <a:prstClr val="black"/>
              </a:solidFill>
              <a:effectLst/>
              <a:uLnTx/>
              <a:uFillTx/>
              <a:latin typeface="Montserrat Medium"/>
              <a:ea typeface="Roboto Ligh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0" cap="none" spc="0" normalizeH="0" baseline="0" noProof="0">
                <a:ln>
                  <a:noFill/>
                </a:ln>
                <a:solidFill>
                  <a:prstClr val="black"/>
                </a:solidFill>
                <a:effectLst/>
                <a:uLnTx/>
                <a:uFillTx/>
                <a:latin typeface="Montserrat Medium"/>
                <a:ea typeface="Roboto Light"/>
                <a:cs typeface="Myanmar Text"/>
              </a:rPr>
              <a:t>LI: Límite inferior</a:t>
            </a:r>
            <a:endParaRPr kumimoji="0" lang="es-CO" sz="1800" b="0" i="0" u="none" strike="noStrike" kern="1200" cap="none" spc="0" normalizeH="0" baseline="0" noProof="0">
              <a:ln>
                <a:noFill/>
              </a:ln>
              <a:solidFill>
                <a:prstClr val="black"/>
              </a:solidFill>
              <a:effectLst/>
              <a:uLnTx/>
              <a:uFillTx/>
              <a:latin typeface="Montserrat Medium"/>
              <a:ea typeface="+mn-ea"/>
              <a:cs typeface="Calibri"/>
            </a:endParaRPr>
          </a:p>
        </p:txBody>
      </p:sp>
      <p:sp>
        <p:nvSpPr>
          <p:cNvPr id="4" name="Título 1">
            <a:extLst>
              <a:ext uri="{FF2B5EF4-FFF2-40B4-BE49-F238E27FC236}">
                <a16:creationId xmlns:a16="http://schemas.microsoft.com/office/drawing/2014/main" id="{93DE3317-0744-F17A-49A5-7EF4649FD326}"/>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Avances Generales Plan Estratégico</a:t>
            </a:r>
          </a:p>
        </p:txBody>
      </p:sp>
      <p:sp>
        <p:nvSpPr>
          <p:cNvPr id="5" name="CuadroTexto 4">
            <a:extLst>
              <a:ext uri="{FF2B5EF4-FFF2-40B4-BE49-F238E27FC236}">
                <a16:creationId xmlns:a16="http://schemas.microsoft.com/office/drawing/2014/main" id="{F881FA30-B547-1D65-5E36-EBA839F5BAFC}"/>
              </a:ext>
            </a:extLst>
          </p:cNvPr>
          <p:cNvSpPr txBox="1"/>
          <p:nvPr/>
        </p:nvSpPr>
        <p:spPr>
          <a:xfrm>
            <a:off x="648475" y="695815"/>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Plan Estratégico 2021 - 2025</a:t>
            </a:r>
          </a:p>
        </p:txBody>
      </p:sp>
      <p:cxnSp>
        <p:nvCxnSpPr>
          <p:cNvPr id="164" name="Conector recto 163">
            <a:extLst>
              <a:ext uri="{FF2B5EF4-FFF2-40B4-BE49-F238E27FC236}">
                <a16:creationId xmlns:a16="http://schemas.microsoft.com/office/drawing/2014/main" id="{D57D6850-9207-19B3-73EC-18BB664E0A91}"/>
              </a:ext>
            </a:extLst>
          </p:cNvPr>
          <p:cNvCxnSpPr>
            <a:cxnSpLocks/>
          </p:cNvCxnSpPr>
          <p:nvPr/>
        </p:nvCxnSpPr>
        <p:spPr>
          <a:xfrm>
            <a:off x="465383" y="3597776"/>
            <a:ext cx="6840000" cy="0"/>
          </a:xfrm>
          <a:prstGeom prst="line">
            <a:avLst/>
          </a:prstGeom>
          <a:ln w="1905">
            <a:solidFill>
              <a:srgbClr val="006397"/>
            </a:solidFill>
            <a:prstDash val="lgDashDot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6" name="Conector recto 60">
            <a:extLst>
              <a:ext uri="{FF2B5EF4-FFF2-40B4-BE49-F238E27FC236}">
                <a16:creationId xmlns:a16="http://schemas.microsoft.com/office/drawing/2014/main" id="{9F1EF27C-3788-A944-1DCA-9A693C2DD3AE}"/>
              </a:ext>
            </a:extLst>
          </p:cNvPr>
          <p:cNvCxnSpPr>
            <a:cxnSpLocks/>
          </p:cNvCxnSpPr>
          <p:nvPr/>
        </p:nvCxnSpPr>
        <p:spPr>
          <a:xfrm>
            <a:off x="10450718" y="3176613"/>
            <a:ext cx="296771" cy="6622"/>
          </a:xfrm>
          <a:prstGeom prst="straightConnector1">
            <a:avLst/>
          </a:prstGeom>
          <a:noFill/>
          <a:ln w="28575" cap="flat">
            <a:solidFill>
              <a:schemeClr val="bg1">
                <a:lumMod val="50000"/>
              </a:schemeClr>
            </a:solidFill>
            <a:prstDash val="solid"/>
            <a:miter/>
            <a:headEnd type="none"/>
            <a:tailEnd type="triangle"/>
          </a:ln>
        </p:spPr>
      </p:cxnSp>
      <p:cxnSp>
        <p:nvCxnSpPr>
          <p:cNvPr id="237" name="Conector recto 61">
            <a:extLst>
              <a:ext uri="{FF2B5EF4-FFF2-40B4-BE49-F238E27FC236}">
                <a16:creationId xmlns:a16="http://schemas.microsoft.com/office/drawing/2014/main" id="{877021F4-3411-19CE-95C1-FE2913ECE6A4}"/>
              </a:ext>
            </a:extLst>
          </p:cNvPr>
          <p:cNvCxnSpPr>
            <a:cxnSpLocks/>
          </p:cNvCxnSpPr>
          <p:nvPr/>
        </p:nvCxnSpPr>
        <p:spPr>
          <a:xfrm>
            <a:off x="10450718" y="2564731"/>
            <a:ext cx="311715" cy="0"/>
          </a:xfrm>
          <a:prstGeom prst="straightConnector1">
            <a:avLst/>
          </a:prstGeom>
          <a:noFill/>
          <a:ln w="28575" cap="flat">
            <a:solidFill>
              <a:schemeClr val="bg1">
                <a:lumMod val="50000"/>
              </a:schemeClr>
            </a:solidFill>
            <a:prstDash val="solid"/>
            <a:miter/>
            <a:headEnd type="none"/>
            <a:tailEnd type="triangle"/>
          </a:ln>
        </p:spPr>
      </p:cxnSp>
      <p:cxnSp>
        <p:nvCxnSpPr>
          <p:cNvPr id="238" name="Conector recto 62">
            <a:extLst>
              <a:ext uri="{FF2B5EF4-FFF2-40B4-BE49-F238E27FC236}">
                <a16:creationId xmlns:a16="http://schemas.microsoft.com/office/drawing/2014/main" id="{CB53FE93-D7C1-1E71-568E-D6BC46AC0528}"/>
              </a:ext>
            </a:extLst>
          </p:cNvPr>
          <p:cNvCxnSpPr>
            <a:cxnSpLocks/>
          </p:cNvCxnSpPr>
          <p:nvPr/>
        </p:nvCxnSpPr>
        <p:spPr>
          <a:xfrm>
            <a:off x="10450718" y="2234870"/>
            <a:ext cx="326659" cy="0"/>
          </a:xfrm>
          <a:prstGeom prst="straightConnector1">
            <a:avLst/>
          </a:prstGeom>
          <a:noFill/>
          <a:ln w="28575" cap="flat">
            <a:solidFill>
              <a:schemeClr val="bg1">
                <a:lumMod val="50000"/>
              </a:schemeClr>
            </a:solidFill>
            <a:prstDash val="solid"/>
            <a:miter/>
            <a:headEnd type="none"/>
            <a:tailEnd type="triangle"/>
          </a:ln>
        </p:spPr>
      </p:cxnSp>
      <p:sp>
        <p:nvSpPr>
          <p:cNvPr id="239" name="Shape 5147">
            <a:extLst>
              <a:ext uri="{FF2B5EF4-FFF2-40B4-BE49-F238E27FC236}">
                <a16:creationId xmlns:a16="http://schemas.microsoft.com/office/drawing/2014/main" id="{31403843-D39E-7B77-EA95-CE110687124C}"/>
              </a:ext>
            </a:extLst>
          </p:cNvPr>
          <p:cNvSpPr/>
          <p:nvPr/>
        </p:nvSpPr>
        <p:spPr>
          <a:xfrm>
            <a:off x="10777377" y="2392622"/>
            <a:ext cx="934035"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M 95%</a:t>
            </a:r>
          </a:p>
        </p:txBody>
      </p:sp>
      <p:sp>
        <p:nvSpPr>
          <p:cNvPr id="240" name="Shape 5147">
            <a:extLst>
              <a:ext uri="{FF2B5EF4-FFF2-40B4-BE49-F238E27FC236}">
                <a16:creationId xmlns:a16="http://schemas.microsoft.com/office/drawing/2014/main" id="{B55E12F2-D51C-A894-CB35-6DD2A293E2B2}"/>
              </a:ext>
            </a:extLst>
          </p:cNvPr>
          <p:cNvSpPr/>
          <p:nvPr/>
        </p:nvSpPr>
        <p:spPr>
          <a:xfrm>
            <a:off x="10777377" y="2984509"/>
            <a:ext cx="954156"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LI 85%</a:t>
            </a:r>
          </a:p>
        </p:txBody>
      </p:sp>
      <p:sp>
        <p:nvSpPr>
          <p:cNvPr id="241" name="Shape 5147">
            <a:extLst>
              <a:ext uri="{FF2B5EF4-FFF2-40B4-BE49-F238E27FC236}">
                <a16:creationId xmlns:a16="http://schemas.microsoft.com/office/drawing/2014/main" id="{AC9DF372-B3EF-3277-4F4A-E45AC7BD596D}"/>
              </a:ext>
            </a:extLst>
          </p:cNvPr>
          <p:cNvSpPr/>
          <p:nvPr/>
        </p:nvSpPr>
        <p:spPr>
          <a:xfrm>
            <a:off x="10777377" y="2075851"/>
            <a:ext cx="954156" cy="318037"/>
          </a:xfrm>
          <a:prstGeom prst="rect">
            <a:avLst/>
          </a:prstGeom>
          <a:noFill/>
          <a:ln cap="flat">
            <a:noFill/>
            <a:prstDash val="solid"/>
          </a:ln>
        </p:spPr>
        <p:txBody>
          <a:bodyPr vert="horz" wrap="square" lIns="50804" tIns="50804" rIns="50804" bIns="50804"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CO" sz="1400" b="1" i="0" u="none" strike="noStrike" kern="0" cap="none" spc="0" normalizeH="0" baseline="0" noProof="0">
                <a:ln>
                  <a:noFill/>
                </a:ln>
                <a:solidFill>
                  <a:srgbClr val="595959"/>
                </a:solidFill>
                <a:effectLst/>
                <a:uLnTx/>
                <a:uFillTx/>
                <a:latin typeface="Montserrat Bold" panose="00000800000000000000" pitchFamily="2" charset="0"/>
                <a:ea typeface="Roboto Light" pitchFamily="2"/>
                <a:cs typeface="Myanmar Text" pitchFamily="34"/>
              </a:rPr>
              <a:t>LS 100%</a:t>
            </a:r>
          </a:p>
        </p:txBody>
      </p:sp>
      <p:sp>
        <p:nvSpPr>
          <p:cNvPr id="242" name="Google Shape;767;p36">
            <a:extLst>
              <a:ext uri="{FF2B5EF4-FFF2-40B4-BE49-F238E27FC236}">
                <a16:creationId xmlns:a16="http://schemas.microsoft.com/office/drawing/2014/main" id="{AA5A2387-8EA8-931A-E3E7-030BDF28B7DE}"/>
              </a:ext>
            </a:extLst>
          </p:cNvPr>
          <p:cNvSpPr>
            <a:spLocks/>
          </p:cNvSpPr>
          <p:nvPr/>
        </p:nvSpPr>
        <p:spPr bwMode="auto">
          <a:xfrm>
            <a:off x="8876213" y="1720746"/>
            <a:ext cx="1561367" cy="396824"/>
          </a:xfrm>
          <a:custGeom>
            <a:avLst/>
            <a:gdLst>
              <a:gd name="T0" fmla="*/ 1614389 w 578"/>
              <a:gd name="T1" fmla="*/ 136821 h 75"/>
              <a:gd name="T2" fmla="*/ 1614389 w 578"/>
              <a:gd name="T3" fmla="*/ 102616 h 75"/>
              <a:gd name="T4" fmla="*/ 1499075 w 578"/>
              <a:gd name="T5" fmla="*/ 17103 h 75"/>
              <a:gd name="T6" fmla="*/ 1247094 w 578"/>
              <a:gd name="T7" fmla="*/ 0 h 75"/>
              <a:gd name="T8" fmla="*/ 990842 w 578"/>
              <a:gd name="T9" fmla="*/ 17103 h 75"/>
              <a:gd name="T10" fmla="*/ 871258 w 578"/>
              <a:gd name="T11" fmla="*/ 102616 h 75"/>
              <a:gd name="T12" fmla="*/ 871258 w 578"/>
              <a:gd name="T13" fmla="*/ 136821 h 75"/>
              <a:gd name="T14" fmla="*/ 815736 w 578"/>
              <a:gd name="T15" fmla="*/ 175302 h 75"/>
              <a:gd name="T16" fmla="*/ 59792 w 578"/>
              <a:gd name="T17" fmla="*/ 213783 h 75"/>
              <a:gd name="T18" fmla="*/ 0 w 578"/>
              <a:gd name="T19" fmla="*/ 260816 h 75"/>
              <a:gd name="T20" fmla="*/ 0 w 578"/>
              <a:gd name="T21" fmla="*/ 320675 h 75"/>
              <a:gd name="T22" fmla="*/ 2468563 w 578"/>
              <a:gd name="T23" fmla="*/ 320675 h 75"/>
              <a:gd name="T24" fmla="*/ 2468563 w 578"/>
              <a:gd name="T25" fmla="*/ 256540 h 75"/>
              <a:gd name="T26" fmla="*/ 2408771 w 578"/>
              <a:gd name="T27" fmla="*/ 213783 h 75"/>
              <a:gd name="T28" fmla="*/ 1669910 w 578"/>
              <a:gd name="T29" fmla="*/ 175302 h 75"/>
              <a:gd name="T30" fmla="*/ 1614389 w 578"/>
              <a:gd name="T31" fmla="*/ 136821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8" h="75" extrusionOk="0">
                <a:moveTo>
                  <a:pt x="378" y="32"/>
                </a:moveTo>
                <a:cubicBezTo>
                  <a:pt x="378" y="24"/>
                  <a:pt x="378" y="24"/>
                  <a:pt x="378" y="24"/>
                </a:cubicBezTo>
                <a:cubicBezTo>
                  <a:pt x="378" y="14"/>
                  <a:pt x="366" y="5"/>
                  <a:pt x="351" y="4"/>
                </a:cubicBezTo>
                <a:cubicBezTo>
                  <a:pt x="330" y="2"/>
                  <a:pt x="322" y="0"/>
                  <a:pt x="292" y="0"/>
                </a:cubicBezTo>
                <a:cubicBezTo>
                  <a:pt x="259" y="0"/>
                  <a:pt x="251" y="2"/>
                  <a:pt x="232" y="4"/>
                </a:cubicBezTo>
                <a:cubicBezTo>
                  <a:pt x="216" y="5"/>
                  <a:pt x="204" y="14"/>
                  <a:pt x="204" y="24"/>
                </a:cubicBezTo>
                <a:cubicBezTo>
                  <a:pt x="204" y="32"/>
                  <a:pt x="204" y="32"/>
                  <a:pt x="204" y="32"/>
                </a:cubicBezTo>
                <a:cubicBezTo>
                  <a:pt x="204" y="36"/>
                  <a:pt x="198" y="40"/>
                  <a:pt x="191" y="41"/>
                </a:cubicBezTo>
                <a:cubicBezTo>
                  <a:pt x="110" y="43"/>
                  <a:pt x="37" y="48"/>
                  <a:pt x="14" y="50"/>
                </a:cubicBezTo>
                <a:cubicBezTo>
                  <a:pt x="6" y="51"/>
                  <a:pt x="0" y="55"/>
                  <a:pt x="0" y="61"/>
                </a:cubicBezTo>
                <a:cubicBezTo>
                  <a:pt x="0" y="75"/>
                  <a:pt x="0" y="75"/>
                  <a:pt x="0" y="75"/>
                </a:cubicBezTo>
                <a:cubicBezTo>
                  <a:pt x="578" y="75"/>
                  <a:pt x="578" y="75"/>
                  <a:pt x="578" y="75"/>
                </a:cubicBezTo>
                <a:cubicBezTo>
                  <a:pt x="578" y="60"/>
                  <a:pt x="578" y="60"/>
                  <a:pt x="578" y="60"/>
                </a:cubicBezTo>
                <a:cubicBezTo>
                  <a:pt x="578" y="55"/>
                  <a:pt x="572" y="51"/>
                  <a:pt x="564" y="50"/>
                </a:cubicBezTo>
                <a:cubicBezTo>
                  <a:pt x="542" y="48"/>
                  <a:pt x="471" y="43"/>
                  <a:pt x="391" y="41"/>
                </a:cubicBezTo>
                <a:cubicBezTo>
                  <a:pt x="384" y="40"/>
                  <a:pt x="378" y="36"/>
                  <a:pt x="378" y="32"/>
                </a:cubicBezTo>
                <a:close/>
              </a:path>
            </a:pathLst>
          </a:custGeom>
          <a:solidFill>
            <a:schemeClr val="bg1">
              <a:lumMod val="65000"/>
            </a:schemeClr>
          </a:solidFill>
          <a:ln>
            <a:solidFill>
              <a:schemeClr val="bg1">
                <a:lumMod val="75000"/>
              </a:schemeClr>
            </a:solidFill>
          </a:ln>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43" name="Google Shape;766;p36">
            <a:extLst>
              <a:ext uri="{FF2B5EF4-FFF2-40B4-BE49-F238E27FC236}">
                <a16:creationId xmlns:a16="http://schemas.microsoft.com/office/drawing/2014/main" id="{37B89434-D627-08B2-B4D6-00866516F66A}"/>
              </a:ext>
            </a:extLst>
          </p:cNvPr>
          <p:cNvSpPr>
            <a:spLocks/>
          </p:cNvSpPr>
          <p:nvPr/>
        </p:nvSpPr>
        <p:spPr bwMode="auto">
          <a:xfrm>
            <a:off x="8876212" y="5684148"/>
            <a:ext cx="1561367" cy="235465"/>
          </a:xfrm>
          <a:custGeom>
            <a:avLst/>
            <a:gdLst>
              <a:gd name="T0" fmla="*/ 2468563 w 578"/>
              <a:gd name="T1" fmla="*/ 59884 h 36"/>
              <a:gd name="T2" fmla="*/ 2404500 w 578"/>
              <a:gd name="T3" fmla="*/ 106935 h 36"/>
              <a:gd name="T4" fmla="*/ 1234282 w 578"/>
              <a:gd name="T5" fmla="*/ 153987 h 36"/>
              <a:gd name="T6" fmla="*/ 64063 w 578"/>
              <a:gd name="T7" fmla="*/ 106935 h 36"/>
              <a:gd name="T8" fmla="*/ 0 w 578"/>
              <a:gd name="T9" fmla="*/ 59884 h 36"/>
              <a:gd name="T10" fmla="*/ 0 w 578"/>
              <a:gd name="T11" fmla="*/ 0 h 36"/>
              <a:gd name="T12" fmla="*/ 2468563 w 578"/>
              <a:gd name="T13" fmla="*/ 0 h 36"/>
              <a:gd name="T14" fmla="*/ 2468563 w 578"/>
              <a:gd name="T15" fmla="*/ 59884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8" h="36" extrusionOk="0">
                <a:moveTo>
                  <a:pt x="578" y="14"/>
                </a:moveTo>
                <a:cubicBezTo>
                  <a:pt x="578" y="19"/>
                  <a:pt x="571" y="24"/>
                  <a:pt x="563" y="25"/>
                </a:cubicBezTo>
                <a:cubicBezTo>
                  <a:pt x="528" y="29"/>
                  <a:pt x="437" y="36"/>
                  <a:pt x="289" y="36"/>
                </a:cubicBezTo>
                <a:cubicBezTo>
                  <a:pt x="136" y="36"/>
                  <a:pt x="48" y="29"/>
                  <a:pt x="15" y="25"/>
                </a:cubicBezTo>
                <a:cubicBezTo>
                  <a:pt x="6" y="24"/>
                  <a:pt x="0" y="19"/>
                  <a:pt x="0" y="14"/>
                </a:cubicBezTo>
                <a:cubicBezTo>
                  <a:pt x="0" y="0"/>
                  <a:pt x="0" y="0"/>
                  <a:pt x="0" y="0"/>
                </a:cubicBezTo>
                <a:cubicBezTo>
                  <a:pt x="578" y="0"/>
                  <a:pt x="578" y="0"/>
                  <a:pt x="578" y="0"/>
                </a:cubicBezTo>
                <a:lnTo>
                  <a:pt x="578" y="14"/>
                </a:lnTo>
                <a:close/>
              </a:path>
            </a:pathLst>
          </a:custGeom>
          <a:solidFill>
            <a:schemeClr val="bg1">
              <a:lumMod val="65000"/>
            </a:schemeClr>
          </a:solidFill>
          <a:ln>
            <a:solidFill>
              <a:schemeClr val="bg1">
                <a:lumMod val="75000"/>
              </a:schemeClr>
            </a:solidFill>
          </a:ln>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5" name="Rectángulo: esquinas redondeadas 244">
            <a:extLst>
              <a:ext uri="{FF2B5EF4-FFF2-40B4-BE49-F238E27FC236}">
                <a16:creationId xmlns:a16="http://schemas.microsoft.com/office/drawing/2014/main" id="{77F20ABB-1B3E-B75A-B2ED-F3836DEADAD8}"/>
              </a:ext>
            </a:extLst>
          </p:cNvPr>
          <p:cNvSpPr/>
          <p:nvPr/>
        </p:nvSpPr>
        <p:spPr>
          <a:xfrm>
            <a:off x="8879712" y="2221138"/>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47" name="Rectángulo: esquinas redondeadas 246">
            <a:extLst>
              <a:ext uri="{FF2B5EF4-FFF2-40B4-BE49-F238E27FC236}">
                <a16:creationId xmlns:a16="http://schemas.microsoft.com/office/drawing/2014/main" id="{76FCFDA7-7809-BF2D-3060-A06CEC85C260}"/>
              </a:ext>
            </a:extLst>
          </p:cNvPr>
          <p:cNvSpPr/>
          <p:nvPr/>
        </p:nvSpPr>
        <p:spPr>
          <a:xfrm>
            <a:off x="8879712" y="2568753"/>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49" name="Rectángulo: esquinas redondeadas 248">
            <a:extLst>
              <a:ext uri="{FF2B5EF4-FFF2-40B4-BE49-F238E27FC236}">
                <a16:creationId xmlns:a16="http://schemas.microsoft.com/office/drawing/2014/main" id="{09C2A45E-B1AB-47E6-75F2-C6723B8A0DFA}"/>
              </a:ext>
            </a:extLst>
          </p:cNvPr>
          <p:cNvSpPr/>
          <p:nvPr/>
        </p:nvSpPr>
        <p:spPr>
          <a:xfrm>
            <a:off x="8879712" y="2882153"/>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1" name="Rectángulo: esquinas redondeadas 250">
            <a:extLst>
              <a:ext uri="{FF2B5EF4-FFF2-40B4-BE49-F238E27FC236}">
                <a16:creationId xmlns:a16="http://schemas.microsoft.com/office/drawing/2014/main" id="{5707C2ED-775D-FF44-C51F-602390629961}"/>
              </a:ext>
            </a:extLst>
          </p:cNvPr>
          <p:cNvSpPr/>
          <p:nvPr/>
        </p:nvSpPr>
        <p:spPr>
          <a:xfrm>
            <a:off x="8879712" y="318917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3" name="Rectángulo: esquinas redondeadas 252">
            <a:extLst>
              <a:ext uri="{FF2B5EF4-FFF2-40B4-BE49-F238E27FC236}">
                <a16:creationId xmlns:a16="http://schemas.microsoft.com/office/drawing/2014/main" id="{E2F65E6F-D73A-44D2-2288-DF037F6A020A}"/>
              </a:ext>
            </a:extLst>
          </p:cNvPr>
          <p:cNvSpPr/>
          <p:nvPr/>
        </p:nvSpPr>
        <p:spPr>
          <a:xfrm>
            <a:off x="8879712" y="3504917"/>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5" name="Rectángulo: esquinas redondeadas 254">
            <a:extLst>
              <a:ext uri="{FF2B5EF4-FFF2-40B4-BE49-F238E27FC236}">
                <a16:creationId xmlns:a16="http://schemas.microsoft.com/office/drawing/2014/main" id="{98A325FC-ED92-20AD-88AC-52B095BD098B}"/>
              </a:ext>
            </a:extLst>
          </p:cNvPr>
          <p:cNvSpPr/>
          <p:nvPr/>
        </p:nvSpPr>
        <p:spPr>
          <a:xfrm>
            <a:off x="8879712" y="381738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7" name="Rectángulo: esquinas redondeadas 256">
            <a:extLst>
              <a:ext uri="{FF2B5EF4-FFF2-40B4-BE49-F238E27FC236}">
                <a16:creationId xmlns:a16="http://schemas.microsoft.com/office/drawing/2014/main" id="{B8AF0D6F-33F8-F0DA-B8AB-933849C2B93D}"/>
              </a:ext>
            </a:extLst>
          </p:cNvPr>
          <p:cNvSpPr/>
          <p:nvPr/>
        </p:nvSpPr>
        <p:spPr>
          <a:xfrm>
            <a:off x="8879712" y="4129125"/>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59" name="Rectángulo: esquinas redondeadas 258">
            <a:extLst>
              <a:ext uri="{FF2B5EF4-FFF2-40B4-BE49-F238E27FC236}">
                <a16:creationId xmlns:a16="http://schemas.microsoft.com/office/drawing/2014/main" id="{B10EEFD4-CF53-0C9A-530C-9F830D68EF7E}"/>
              </a:ext>
            </a:extLst>
          </p:cNvPr>
          <p:cNvSpPr/>
          <p:nvPr/>
        </p:nvSpPr>
        <p:spPr>
          <a:xfrm>
            <a:off x="8879712" y="4440868"/>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1" name="Rectángulo: esquinas redondeadas 260">
            <a:extLst>
              <a:ext uri="{FF2B5EF4-FFF2-40B4-BE49-F238E27FC236}">
                <a16:creationId xmlns:a16="http://schemas.microsoft.com/office/drawing/2014/main" id="{B0EFB701-B414-0068-27DD-ED2D70AD69A9}"/>
              </a:ext>
            </a:extLst>
          </p:cNvPr>
          <p:cNvSpPr/>
          <p:nvPr/>
        </p:nvSpPr>
        <p:spPr>
          <a:xfrm>
            <a:off x="8879712" y="4753335"/>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3" name="Rectángulo: esquinas redondeadas 262">
            <a:extLst>
              <a:ext uri="{FF2B5EF4-FFF2-40B4-BE49-F238E27FC236}">
                <a16:creationId xmlns:a16="http://schemas.microsoft.com/office/drawing/2014/main" id="{504AAC09-1D3B-70E3-5588-50B9F64CA7D2}"/>
              </a:ext>
            </a:extLst>
          </p:cNvPr>
          <p:cNvSpPr/>
          <p:nvPr/>
        </p:nvSpPr>
        <p:spPr>
          <a:xfrm>
            <a:off x="8879712" y="5066012"/>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65" name="Rectángulo: esquinas redondeadas 264">
            <a:extLst>
              <a:ext uri="{FF2B5EF4-FFF2-40B4-BE49-F238E27FC236}">
                <a16:creationId xmlns:a16="http://schemas.microsoft.com/office/drawing/2014/main" id="{9EFD119E-1DDA-4232-FDEA-C5229BC45FF4}"/>
              </a:ext>
            </a:extLst>
          </p:cNvPr>
          <p:cNvSpPr/>
          <p:nvPr/>
        </p:nvSpPr>
        <p:spPr>
          <a:xfrm>
            <a:off x="8879712" y="5401731"/>
            <a:ext cx="1548747" cy="232149"/>
          </a:xfrm>
          <a:prstGeom prst="roundRect">
            <a:avLst>
              <a:gd name="adj" fmla="val 9487"/>
            </a:avLst>
          </a:prstGeom>
          <a:solidFill>
            <a:srgbClr val="0063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115507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4B1F2-B126-4BC2-8243-5542272112E7}"/>
              </a:ext>
            </a:extLst>
          </p:cNvPr>
          <p:cNvSpPr>
            <a:spLocks noGrp="1"/>
          </p:cNvSpPr>
          <p:nvPr>
            <p:ph type="title"/>
          </p:nvPr>
        </p:nvSpPr>
        <p:spPr>
          <a:xfrm>
            <a:off x="4775200" y="1191840"/>
            <a:ext cx="7291882" cy="3679963"/>
          </a:xfrm>
        </p:spPr>
        <p:txBody>
          <a:bodyPr>
            <a:normAutofit/>
          </a:bodyPr>
          <a:lstStyle/>
          <a:p>
            <a:r>
              <a:rPr lang="es-MX" sz="5200" b="1">
                <a:solidFill>
                  <a:srgbClr val="F2F2F2"/>
                </a:solidFill>
                <a:latin typeface="Montserrat Bold" panose="00000800000000000000" pitchFamily="2" charset="0"/>
                <a:ea typeface="+mn-ea"/>
                <a:cs typeface="+mn-cs"/>
              </a:rPr>
              <a:t>2</a:t>
            </a:r>
            <a:r>
              <a:rPr kumimoji="0" lang="es-MX" sz="52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t>. Avances de los proyectos </a:t>
            </a:r>
            <a:br>
              <a:rPr kumimoji="0" lang="es-CO" sz="3600" b="1" i="0" u="none" strike="noStrike" kern="1200" cap="none" spc="0" normalizeH="0" baseline="0" noProof="0">
                <a:ln>
                  <a:noFill/>
                </a:ln>
                <a:solidFill>
                  <a:srgbClr val="F2F2F2"/>
                </a:solidFill>
                <a:effectLst/>
                <a:uLnTx/>
                <a:uFillTx/>
                <a:latin typeface="Montserrat Bold" panose="00000800000000000000" pitchFamily="2" charset="0"/>
                <a:ea typeface="+mn-ea"/>
                <a:cs typeface="+mn-cs"/>
              </a:rPr>
            </a:br>
            <a:endParaRPr lang="es-CO"/>
          </a:p>
        </p:txBody>
      </p:sp>
      <p:pic>
        <p:nvPicPr>
          <p:cNvPr id="7" name="Marcador de posición de imagen 6" descr="Un grupo de personas en un salón de clases&#10;&#10;El contenido generado por IA puede ser incorrecto.">
            <a:extLst>
              <a:ext uri="{FF2B5EF4-FFF2-40B4-BE49-F238E27FC236}">
                <a16:creationId xmlns:a16="http://schemas.microsoft.com/office/drawing/2014/main" id="{51D84C21-5978-939E-AD45-E27C53CF0F4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526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elogramo 12">
            <a:extLst>
              <a:ext uri="{FF2B5EF4-FFF2-40B4-BE49-F238E27FC236}">
                <a16:creationId xmlns:a16="http://schemas.microsoft.com/office/drawing/2014/main" id="{4BD6EBD0-BE5E-50CC-466F-95ECDEF9FB5B}"/>
              </a:ext>
            </a:extLst>
          </p:cNvPr>
          <p:cNvSpPr/>
          <p:nvPr/>
        </p:nvSpPr>
        <p:spPr>
          <a:xfrm>
            <a:off x="957155" y="2625867"/>
            <a:ext cx="10177447" cy="3376500"/>
          </a:xfrm>
          <a:prstGeom prst="parallelogram">
            <a:avLst>
              <a:gd name="adj" fmla="val 0"/>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ctr"/>
          <a:lstStyle/>
          <a:p>
            <a:endParaRPr lang="es-CO" sz="1200" kern="0">
              <a:solidFill>
                <a:schemeClr val="tx1"/>
              </a:solidFill>
              <a:latin typeface="Montserrat Medium"/>
            </a:endParaRPr>
          </a:p>
        </p:txBody>
      </p:sp>
      <p:sp>
        <p:nvSpPr>
          <p:cNvPr id="98" name="CuadroTexto 97">
            <a:extLst>
              <a:ext uri="{FF2B5EF4-FFF2-40B4-BE49-F238E27FC236}">
                <a16:creationId xmlns:a16="http://schemas.microsoft.com/office/drawing/2014/main" id="{D26BD09D-16E8-4738-9113-52C4A538B03B}"/>
              </a:ext>
            </a:extLst>
          </p:cNvPr>
          <p:cNvSpPr txBox="1"/>
          <p:nvPr/>
        </p:nvSpPr>
        <p:spPr>
          <a:xfrm>
            <a:off x="1591989" y="2648414"/>
            <a:ext cx="4291694" cy="468584"/>
          </a:xfrm>
          <a:prstGeom prst="rect">
            <a:avLst/>
          </a:prstGeom>
          <a:noFill/>
          <a:ln w="12700" cap="flat" cmpd="sng" algn="ctr">
            <a:noFill/>
            <a:prstDash val="solid"/>
            <a:miter lim="800000"/>
          </a:ln>
          <a:effectLst/>
        </p:spPr>
        <p:txBody>
          <a:bodyPr lIns="0" rIns="36000" rtlCol="0" anchor="ctr"/>
          <a:lstStyle>
            <a:defPPr>
              <a:defRPr lang="es-CO"/>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white"/>
                </a:solidFill>
                <a:effectLst/>
                <a:uLnTx/>
                <a:uFillTx/>
                <a:latin typeface="Montserrat Medium"/>
              </a:defRPr>
            </a:lvl1pPr>
          </a:lstStyle>
          <a:p>
            <a:pPr algn="l">
              <a:tabLst>
                <a:tab pos="447675" algn="l"/>
              </a:tabLst>
            </a:pPr>
            <a:r>
              <a:rPr lang="es-ES_tradnl" sz="1200">
                <a:solidFill>
                  <a:schemeClr val="tx1"/>
                </a:solidFill>
              </a:rPr>
              <a:t>Desarrollo funcionalidad para agilizar el envío del FDI por parte del liquidador</a:t>
            </a:r>
          </a:p>
        </p:txBody>
      </p:sp>
      <p:sp>
        <p:nvSpPr>
          <p:cNvPr id="70" name="Round Diagonal Corner Rectangle 4">
            <a:extLst>
              <a:ext uri="{FF2B5EF4-FFF2-40B4-BE49-F238E27FC236}">
                <a16:creationId xmlns:a16="http://schemas.microsoft.com/office/drawing/2014/main" id="{674F65AB-949E-A426-4CEC-20422FED8339}"/>
              </a:ext>
            </a:extLst>
          </p:cNvPr>
          <p:cNvSpPr/>
          <p:nvPr/>
        </p:nvSpPr>
        <p:spPr>
          <a:xfrm>
            <a:off x="981075" y="1332348"/>
            <a:ext cx="7129210" cy="694011"/>
          </a:xfrm>
          <a:prstGeom prst="parallelogram">
            <a:avLst>
              <a:gd name="adj" fmla="val 14598"/>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n-US" sz="1600">
              <a:solidFill>
                <a:srgbClr val="FFFFFF"/>
              </a:solidFill>
              <a:latin typeface="Montserrat Medium"/>
            </a:endParaRPr>
          </a:p>
        </p:txBody>
      </p:sp>
      <p:sp>
        <p:nvSpPr>
          <p:cNvPr id="73" name="Paralelogramo 72">
            <a:extLst>
              <a:ext uri="{FF2B5EF4-FFF2-40B4-BE49-F238E27FC236}">
                <a16:creationId xmlns:a16="http://schemas.microsoft.com/office/drawing/2014/main" id="{19482FA3-2354-B291-C9EF-DC4CF19F23FA}"/>
              </a:ext>
            </a:extLst>
          </p:cNvPr>
          <p:cNvSpPr/>
          <p:nvPr/>
        </p:nvSpPr>
        <p:spPr>
          <a:xfrm>
            <a:off x="981075" y="2194346"/>
            <a:ext cx="4999573"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Hitos</a:t>
            </a:r>
          </a:p>
        </p:txBody>
      </p:sp>
      <p:cxnSp>
        <p:nvCxnSpPr>
          <p:cNvPr id="74" name="Straight Connector 42">
            <a:extLst>
              <a:ext uri="{FF2B5EF4-FFF2-40B4-BE49-F238E27FC236}">
                <a16:creationId xmlns:a16="http://schemas.microsoft.com/office/drawing/2014/main" id="{7F8BF12E-085F-B7E3-167D-B2D211CF85E4}"/>
              </a:ext>
            </a:extLst>
          </p:cNvPr>
          <p:cNvCxnSpPr>
            <a:cxnSpLocks/>
          </p:cNvCxnSpPr>
          <p:nvPr/>
        </p:nvCxnSpPr>
        <p:spPr>
          <a:xfrm flipV="1">
            <a:off x="1002141" y="3116881"/>
            <a:ext cx="10087473" cy="44028"/>
          </a:xfrm>
          <a:prstGeom prst="line">
            <a:avLst/>
          </a:prstGeom>
          <a:noFill/>
          <a:ln w="19050" cap="flat" cmpd="sng" algn="ctr">
            <a:solidFill>
              <a:sysClr val="window" lastClr="FFFFFF">
                <a:lumMod val="85000"/>
              </a:sysClr>
            </a:solidFill>
            <a:prstDash val="solid"/>
            <a:miter lim="800000"/>
          </a:ln>
          <a:effectLst/>
        </p:spPr>
      </p:cxnSp>
      <p:sp>
        <p:nvSpPr>
          <p:cNvPr id="75" name="Paralelogramo 74">
            <a:extLst>
              <a:ext uri="{FF2B5EF4-FFF2-40B4-BE49-F238E27FC236}">
                <a16:creationId xmlns:a16="http://schemas.microsoft.com/office/drawing/2014/main" id="{BBD89362-BC6A-64E9-46EE-E2272AED6008}"/>
              </a:ext>
            </a:extLst>
          </p:cNvPr>
          <p:cNvSpPr/>
          <p:nvPr/>
        </p:nvSpPr>
        <p:spPr>
          <a:xfrm>
            <a:off x="1140743" y="2763754"/>
            <a:ext cx="302214" cy="273197"/>
          </a:xfrm>
          <a:prstGeom prst="parallelogram">
            <a:avLst>
              <a:gd name="adj" fmla="val 33716"/>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CO" sz="1600">
                <a:solidFill>
                  <a:srgbClr val="FFFFFF"/>
                </a:solidFill>
                <a:latin typeface="Montserrat Medium"/>
              </a:rPr>
              <a:t>1</a:t>
            </a:r>
          </a:p>
        </p:txBody>
      </p:sp>
      <p:sp>
        <p:nvSpPr>
          <p:cNvPr id="77" name="Paralelogramo 76">
            <a:extLst>
              <a:ext uri="{FF2B5EF4-FFF2-40B4-BE49-F238E27FC236}">
                <a16:creationId xmlns:a16="http://schemas.microsoft.com/office/drawing/2014/main" id="{77F6A9CF-05F7-5C47-BE5D-9E9C83ABFE15}"/>
              </a:ext>
            </a:extLst>
          </p:cNvPr>
          <p:cNvSpPr/>
          <p:nvPr/>
        </p:nvSpPr>
        <p:spPr>
          <a:xfrm>
            <a:off x="1112154" y="3329355"/>
            <a:ext cx="295548" cy="261610"/>
          </a:xfrm>
          <a:prstGeom prst="parallelogram">
            <a:avLst>
              <a:gd name="adj" fmla="val 33193"/>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2</a:t>
            </a:r>
            <a:endParaRPr lang="es-CO" sz="1600">
              <a:solidFill>
                <a:srgbClr val="FFFFFF"/>
              </a:solidFill>
              <a:latin typeface="Montserrat Medium"/>
            </a:endParaRPr>
          </a:p>
        </p:txBody>
      </p:sp>
      <p:sp>
        <p:nvSpPr>
          <p:cNvPr id="78" name="Paralelogramo 77">
            <a:extLst>
              <a:ext uri="{FF2B5EF4-FFF2-40B4-BE49-F238E27FC236}">
                <a16:creationId xmlns:a16="http://schemas.microsoft.com/office/drawing/2014/main" id="{B986A96B-8DD3-E81F-2003-3C5659A24316}"/>
              </a:ext>
            </a:extLst>
          </p:cNvPr>
          <p:cNvSpPr/>
          <p:nvPr/>
        </p:nvSpPr>
        <p:spPr>
          <a:xfrm>
            <a:off x="1099927" y="3835744"/>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3</a:t>
            </a:r>
            <a:endParaRPr lang="es-CO" sz="1600">
              <a:solidFill>
                <a:srgbClr val="FFFFFF"/>
              </a:solidFill>
              <a:latin typeface="Montserrat Medium"/>
            </a:endParaRPr>
          </a:p>
        </p:txBody>
      </p:sp>
      <p:sp>
        <p:nvSpPr>
          <p:cNvPr id="80" name="Paralelogramo 79">
            <a:extLst>
              <a:ext uri="{FF2B5EF4-FFF2-40B4-BE49-F238E27FC236}">
                <a16:creationId xmlns:a16="http://schemas.microsoft.com/office/drawing/2014/main" id="{AD7BEC3B-70D8-3310-9C4B-C6E5E5C60178}"/>
              </a:ext>
            </a:extLst>
          </p:cNvPr>
          <p:cNvSpPr/>
          <p:nvPr/>
        </p:nvSpPr>
        <p:spPr>
          <a:xfrm>
            <a:off x="6023527" y="2192714"/>
            <a:ext cx="1842650"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Estado</a:t>
            </a:r>
            <a:endParaRPr lang="es-CO" sz="1600">
              <a:solidFill>
                <a:srgbClr val="FFFFFF"/>
              </a:solidFill>
              <a:latin typeface="Montserrat Medium"/>
            </a:endParaRPr>
          </a:p>
        </p:txBody>
      </p:sp>
      <p:sp>
        <p:nvSpPr>
          <p:cNvPr id="81" name="Paralelogramo 80">
            <a:extLst>
              <a:ext uri="{FF2B5EF4-FFF2-40B4-BE49-F238E27FC236}">
                <a16:creationId xmlns:a16="http://schemas.microsoft.com/office/drawing/2014/main" id="{9B91FEC2-37E8-FF9B-A421-B8CF1F69316B}"/>
              </a:ext>
            </a:extLst>
          </p:cNvPr>
          <p:cNvSpPr/>
          <p:nvPr/>
        </p:nvSpPr>
        <p:spPr>
          <a:xfrm>
            <a:off x="7885263" y="2194016"/>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2021</a:t>
            </a:r>
            <a:endParaRPr lang="es-CO" sz="1200" b="1">
              <a:solidFill>
                <a:srgbClr val="FFFFFF"/>
              </a:solidFill>
              <a:latin typeface="Montserrat Medium"/>
            </a:endParaRPr>
          </a:p>
        </p:txBody>
      </p:sp>
      <p:sp>
        <p:nvSpPr>
          <p:cNvPr id="82" name="Paralelogramo 81">
            <a:extLst>
              <a:ext uri="{FF2B5EF4-FFF2-40B4-BE49-F238E27FC236}">
                <a16:creationId xmlns:a16="http://schemas.microsoft.com/office/drawing/2014/main" id="{D2796C4B-CDE7-36DA-9A26-AD49148E77E5}"/>
              </a:ext>
            </a:extLst>
          </p:cNvPr>
          <p:cNvSpPr/>
          <p:nvPr/>
        </p:nvSpPr>
        <p:spPr>
          <a:xfrm>
            <a:off x="8536112" y="2194016"/>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2022</a:t>
            </a:r>
            <a:endParaRPr lang="es-CO" sz="1200" b="1">
              <a:solidFill>
                <a:srgbClr val="FFFFFF"/>
              </a:solidFill>
              <a:latin typeface="Montserrat Medium"/>
            </a:endParaRPr>
          </a:p>
        </p:txBody>
      </p:sp>
      <p:sp>
        <p:nvSpPr>
          <p:cNvPr id="83" name="Paralelogramo 82">
            <a:extLst>
              <a:ext uri="{FF2B5EF4-FFF2-40B4-BE49-F238E27FC236}">
                <a16:creationId xmlns:a16="http://schemas.microsoft.com/office/drawing/2014/main" id="{D6911733-D240-6721-3FE6-39B8C2859686}"/>
              </a:ext>
            </a:extLst>
          </p:cNvPr>
          <p:cNvSpPr/>
          <p:nvPr/>
        </p:nvSpPr>
        <p:spPr>
          <a:xfrm>
            <a:off x="9188734" y="2194016"/>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2023</a:t>
            </a:r>
            <a:endParaRPr lang="es-CO" sz="1200" b="1">
              <a:solidFill>
                <a:srgbClr val="FFFFFF"/>
              </a:solidFill>
              <a:latin typeface="Montserrat Medium"/>
            </a:endParaRPr>
          </a:p>
        </p:txBody>
      </p:sp>
      <p:sp>
        <p:nvSpPr>
          <p:cNvPr id="84" name="Paralelogramo 83">
            <a:extLst>
              <a:ext uri="{FF2B5EF4-FFF2-40B4-BE49-F238E27FC236}">
                <a16:creationId xmlns:a16="http://schemas.microsoft.com/office/drawing/2014/main" id="{4CCF28C9-79EA-E607-7A77-6D97D80052C1}"/>
              </a:ext>
            </a:extLst>
          </p:cNvPr>
          <p:cNvSpPr/>
          <p:nvPr/>
        </p:nvSpPr>
        <p:spPr>
          <a:xfrm>
            <a:off x="9842608" y="2194016"/>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2024</a:t>
            </a:r>
            <a:endParaRPr lang="es-CO" sz="1200" b="1">
              <a:solidFill>
                <a:srgbClr val="FFFFFF"/>
              </a:solidFill>
              <a:latin typeface="Montserrat Medium"/>
            </a:endParaRPr>
          </a:p>
        </p:txBody>
      </p:sp>
      <p:sp>
        <p:nvSpPr>
          <p:cNvPr id="85" name="Paralelogramo 84">
            <a:extLst>
              <a:ext uri="{FF2B5EF4-FFF2-40B4-BE49-F238E27FC236}">
                <a16:creationId xmlns:a16="http://schemas.microsoft.com/office/drawing/2014/main" id="{19624065-6E7F-0F86-2B63-5EDD1C123266}"/>
              </a:ext>
            </a:extLst>
          </p:cNvPr>
          <p:cNvSpPr/>
          <p:nvPr/>
        </p:nvSpPr>
        <p:spPr>
          <a:xfrm>
            <a:off x="10498478" y="2194016"/>
            <a:ext cx="640747"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s-MX" sz="1200" b="1">
                <a:solidFill>
                  <a:srgbClr val="FFFFFF"/>
                </a:solidFill>
                <a:latin typeface="Montserrat Medium"/>
              </a:rPr>
              <a:t>2025</a:t>
            </a:r>
            <a:endParaRPr lang="es-CO" sz="1200" b="1">
              <a:solidFill>
                <a:srgbClr val="FFFFFF"/>
              </a:solidFill>
              <a:latin typeface="Montserrat Medium"/>
            </a:endParaRPr>
          </a:p>
        </p:txBody>
      </p:sp>
      <p:cxnSp>
        <p:nvCxnSpPr>
          <p:cNvPr id="86" name="Straight Connector 42">
            <a:extLst>
              <a:ext uri="{FF2B5EF4-FFF2-40B4-BE49-F238E27FC236}">
                <a16:creationId xmlns:a16="http://schemas.microsoft.com/office/drawing/2014/main" id="{A321F44D-3DAF-FE6D-B2C0-F4A4E72053E4}"/>
              </a:ext>
            </a:extLst>
          </p:cNvPr>
          <p:cNvCxnSpPr>
            <a:cxnSpLocks/>
          </p:cNvCxnSpPr>
          <p:nvPr/>
        </p:nvCxnSpPr>
        <p:spPr>
          <a:xfrm>
            <a:off x="8515722" y="2625867"/>
            <a:ext cx="8520" cy="3348000"/>
          </a:xfrm>
          <a:prstGeom prst="line">
            <a:avLst/>
          </a:prstGeom>
          <a:noFill/>
          <a:ln w="12700" cap="flat" cmpd="sng" algn="ctr">
            <a:solidFill>
              <a:sysClr val="window" lastClr="FFFFFF">
                <a:lumMod val="65000"/>
              </a:sysClr>
            </a:solidFill>
            <a:prstDash val="solid"/>
            <a:miter lim="800000"/>
          </a:ln>
          <a:effectLst/>
        </p:spPr>
      </p:cxnSp>
      <p:cxnSp>
        <p:nvCxnSpPr>
          <p:cNvPr id="87" name="Straight Connector 42">
            <a:extLst>
              <a:ext uri="{FF2B5EF4-FFF2-40B4-BE49-F238E27FC236}">
                <a16:creationId xmlns:a16="http://schemas.microsoft.com/office/drawing/2014/main" id="{B9222DC2-3FAB-CDE8-579F-9953887FD861}"/>
              </a:ext>
            </a:extLst>
          </p:cNvPr>
          <p:cNvCxnSpPr>
            <a:cxnSpLocks/>
          </p:cNvCxnSpPr>
          <p:nvPr/>
        </p:nvCxnSpPr>
        <p:spPr>
          <a:xfrm flipH="1">
            <a:off x="9151838" y="2625867"/>
            <a:ext cx="3791" cy="3348000"/>
          </a:xfrm>
          <a:prstGeom prst="line">
            <a:avLst/>
          </a:prstGeom>
          <a:noFill/>
          <a:ln w="12700" cap="flat" cmpd="sng" algn="ctr">
            <a:solidFill>
              <a:sysClr val="window" lastClr="FFFFFF">
                <a:lumMod val="65000"/>
              </a:sysClr>
            </a:solidFill>
            <a:prstDash val="solid"/>
            <a:miter lim="800000"/>
          </a:ln>
          <a:effectLst/>
        </p:spPr>
      </p:cxnSp>
      <p:cxnSp>
        <p:nvCxnSpPr>
          <p:cNvPr id="88" name="Straight Connector 42">
            <a:extLst>
              <a:ext uri="{FF2B5EF4-FFF2-40B4-BE49-F238E27FC236}">
                <a16:creationId xmlns:a16="http://schemas.microsoft.com/office/drawing/2014/main" id="{641479BA-5E42-ACF4-42DC-0EDD2D919B6A}"/>
              </a:ext>
            </a:extLst>
          </p:cNvPr>
          <p:cNvCxnSpPr>
            <a:cxnSpLocks/>
          </p:cNvCxnSpPr>
          <p:nvPr/>
        </p:nvCxnSpPr>
        <p:spPr>
          <a:xfrm flipH="1">
            <a:off x="10422405" y="2625867"/>
            <a:ext cx="23075" cy="3348000"/>
          </a:xfrm>
          <a:prstGeom prst="line">
            <a:avLst/>
          </a:prstGeom>
          <a:noFill/>
          <a:ln w="12700" cap="flat" cmpd="sng" algn="ctr">
            <a:solidFill>
              <a:sysClr val="window" lastClr="FFFFFF">
                <a:lumMod val="65000"/>
              </a:sysClr>
            </a:solidFill>
            <a:prstDash val="solid"/>
            <a:miter lim="800000"/>
          </a:ln>
          <a:effectLst/>
        </p:spPr>
      </p:cxnSp>
      <p:cxnSp>
        <p:nvCxnSpPr>
          <p:cNvPr id="90" name="Straight Connector 42">
            <a:extLst>
              <a:ext uri="{FF2B5EF4-FFF2-40B4-BE49-F238E27FC236}">
                <a16:creationId xmlns:a16="http://schemas.microsoft.com/office/drawing/2014/main" id="{E6446CEB-EBF0-F8FB-F94C-0306E237DE2F}"/>
              </a:ext>
            </a:extLst>
          </p:cNvPr>
          <p:cNvCxnSpPr>
            <a:cxnSpLocks/>
          </p:cNvCxnSpPr>
          <p:nvPr/>
        </p:nvCxnSpPr>
        <p:spPr>
          <a:xfrm flipH="1">
            <a:off x="9788164" y="2625867"/>
            <a:ext cx="7372" cy="3348000"/>
          </a:xfrm>
          <a:prstGeom prst="line">
            <a:avLst/>
          </a:prstGeom>
          <a:noFill/>
          <a:ln w="12700" cap="flat" cmpd="sng" algn="ctr">
            <a:solidFill>
              <a:sysClr val="window" lastClr="FFFFFF">
                <a:lumMod val="65000"/>
              </a:sysClr>
            </a:solidFill>
            <a:prstDash val="solid"/>
            <a:miter lim="800000"/>
          </a:ln>
          <a:effectLst/>
        </p:spPr>
      </p:cxnSp>
      <p:cxnSp>
        <p:nvCxnSpPr>
          <p:cNvPr id="91" name="Straight Connector 42">
            <a:extLst>
              <a:ext uri="{FF2B5EF4-FFF2-40B4-BE49-F238E27FC236}">
                <a16:creationId xmlns:a16="http://schemas.microsoft.com/office/drawing/2014/main" id="{B89F78A0-5BD4-C69B-03A1-79408485A0E0}"/>
              </a:ext>
            </a:extLst>
          </p:cNvPr>
          <p:cNvCxnSpPr>
            <a:cxnSpLocks/>
          </p:cNvCxnSpPr>
          <p:nvPr/>
        </p:nvCxnSpPr>
        <p:spPr>
          <a:xfrm>
            <a:off x="8832481" y="2656347"/>
            <a:ext cx="0" cy="3348000"/>
          </a:xfrm>
          <a:prstGeom prst="line">
            <a:avLst/>
          </a:prstGeom>
          <a:noFill/>
          <a:ln w="12700" cap="flat" cmpd="sng" algn="ctr">
            <a:solidFill>
              <a:sysClr val="window" lastClr="FFFFFF">
                <a:lumMod val="85000"/>
              </a:sysClr>
            </a:solidFill>
            <a:prstDash val="dash"/>
            <a:miter lim="800000"/>
          </a:ln>
          <a:effectLst/>
        </p:spPr>
      </p:cxnSp>
      <p:cxnSp>
        <p:nvCxnSpPr>
          <p:cNvPr id="92" name="Straight Connector 42">
            <a:extLst>
              <a:ext uri="{FF2B5EF4-FFF2-40B4-BE49-F238E27FC236}">
                <a16:creationId xmlns:a16="http://schemas.microsoft.com/office/drawing/2014/main" id="{F89C838F-A87D-C3AB-879C-7CAFF1A2C489}"/>
              </a:ext>
            </a:extLst>
          </p:cNvPr>
          <p:cNvCxnSpPr>
            <a:cxnSpLocks/>
          </p:cNvCxnSpPr>
          <p:nvPr/>
        </p:nvCxnSpPr>
        <p:spPr>
          <a:xfrm>
            <a:off x="9472388" y="2656347"/>
            <a:ext cx="0" cy="3348000"/>
          </a:xfrm>
          <a:prstGeom prst="line">
            <a:avLst/>
          </a:prstGeom>
          <a:noFill/>
          <a:ln w="12700" cap="flat" cmpd="sng" algn="ctr">
            <a:solidFill>
              <a:sysClr val="window" lastClr="FFFFFF">
                <a:lumMod val="85000"/>
              </a:sysClr>
            </a:solidFill>
            <a:prstDash val="dash"/>
            <a:miter lim="800000"/>
          </a:ln>
          <a:effectLst/>
        </p:spPr>
      </p:cxnSp>
      <p:cxnSp>
        <p:nvCxnSpPr>
          <p:cNvPr id="93" name="Straight Connector 42">
            <a:extLst>
              <a:ext uri="{FF2B5EF4-FFF2-40B4-BE49-F238E27FC236}">
                <a16:creationId xmlns:a16="http://schemas.microsoft.com/office/drawing/2014/main" id="{D675432F-9B8B-4A7F-19C9-32438BBF9D92}"/>
              </a:ext>
            </a:extLst>
          </p:cNvPr>
          <p:cNvCxnSpPr>
            <a:cxnSpLocks/>
          </p:cNvCxnSpPr>
          <p:nvPr/>
        </p:nvCxnSpPr>
        <p:spPr>
          <a:xfrm>
            <a:off x="10762239" y="2656347"/>
            <a:ext cx="0" cy="3348000"/>
          </a:xfrm>
          <a:prstGeom prst="line">
            <a:avLst/>
          </a:prstGeom>
          <a:noFill/>
          <a:ln w="12700" cap="flat" cmpd="sng" algn="ctr">
            <a:solidFill>
              <a:sysClr val="window" lastClr="FFFFFF">
                <a:lumMod val="85000"/>
              </a:sysClr>
            </a:solidFill>
            <a:prstDash val="dash"/>
            <a:miter lim="800000"/>
          </a:ln>
          <a:effectLst/>
        </p:spPr>
      </p:cxnSp>
      <p:cxnSp>
        <p:nvCxnSpPr>
          <p:cNvPr id="94" name="Straight Connector 42">
            <a:extLst>
              <a:ext uri="{FF2B5EF4-FFF2-40B4-BE49-F238E27FC236}">
                <a16:creationId xmlns:a16="http://schemas.microsoft.com/office/drawing/2014/main" id="{1D1A16F6-B53C-E356-CB72-D1C512ABC894}"/>
              </a:ext>
            </a:extLst>
          </p:cNvPr>
          <p:cNvCxnSpPr>
            <a:cxnSpLocks/>
          </p:cNvCxnSpPr>
          <p:nvPr/>
        </p:nvCxnSpPr>
        <p:spPr>
          <a:xfrm>
            <a:off x="8187596" y="2654152"/>
            <a:ext cx="0" cy="3348000"/>
          </a:xfrm>
          <a:prstGeom prst="line">
            <a:avLst/>
          </a:prstGeom>
          <a:noFill/>
          <a:ln w="12700" cap="flat" cmpd="sng" algn="ctr">
            <a:solidFill>
              <a:sysClr val="window" lastClr="FFFFFF">
                <a:lumMod val="85000"/>
              </a:sysClr>
            </a:solidFill>
            <a:prstDash val="dash"/>
            <a:miter lim="800000"/>
          </a:ln>
          <a:effectLst/>
        </p:spPr>
      </p:cxnSp>
      <p:cxnSp>
        <p:nvCxnSpPr>
          <p:cNvPr id="95" name="Straight Connector 42">
            <a:extLst>
              <a:ext uri="{FF2B5EF4-FFF2-40B4-BE49-F238E27FC236}">
                <a16:creationId xmlns:a16="http://schemas.microsoft.com/office/drawing/2014/main" id="{5B08776E-8503-BA97-0C0F-19C113452135}"/>
              </a:ext>
            </a:extLst>
          </p:cNvPr>
          <p:cNvCxnSpPr>
            <a:cxnSpLocks/>
          </p:cNvCxnSpPr>
          <p:nvPr/>
        </p:nvCxnSpPr>
        <p:spPr>
          <a:xfrm>
            <a:off x="10112295" y="2656347"/>
            <a:ext cx="0" cy="3348000"/>
          </a:xfrm>
          <a:prstGeom prst="line">
            <a:avLst/>
          </a:prstGeom>
          <a:noFill/>
          <a:ln w="12700" cap="flat" cmpd="sng" algn="ctr">
            <a:solidFill>
              <a:sysClr val="window" lastClr="FFFFFF">
                <a:lumMod val="85000"/>
              </a:sysClr>
            </a:solidFill>
            <a:prstDash val="dash"/>
            <a:miter lim="800000"/>
          </a:ln>
          <a:effectLst/>
        </p:spPr>
      </p:cxnSp>
      <p:sp>
        <p:nvSpPr>
          <p:cNvPr id="96" name="Rectángulo 95">
            <a:extLst>
              <a:ext uri="{FF2B5EF4-FFF2-40B4-BE49-F238E27FC236}">
                <a16:creationId xmlns:a16="http://schemas.microsoft.com/office/drawing/2014/main" id="{3DF449F9-8EC9-140C-D846-CC88D164DF73}"/>
              </a:ext>
            </a:extLst>
          </p:cNvPr>
          <p:cNvSpPr/>
          <p:nvPr/>
        </p:nvSpPr>
        <p:spPr>
          <a:xfrm>
            <a:off x="2280304" y="1683334"/>
            <a:ext cx="4469739" cy="295334"/>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prstClr val="white"/>
                </a:solidFill>
                <a:effectLst/>
                <a:uLnTx/>
                <a:uFillTx/>
                <a:latin typeface="Montserrat Medium"/>
                <a:ea typeface="+mn-ea"/>
                <a:cs typeface="+mn-cs"/>
              </a:rPr>
              <a:t>Líder: Jefe de Sistema de Seguro de Depósitos</a:t>
            </a:r>
          </a:p>
        </p:txBody>
      </p:sp>
      <p:sp>
        <p:nvSpPr>
          <p:cNvPr id="97" name="CuadroTexto 6">
            <a:extLst>
              <a:ext uri="{FF2B5EF4-FFF2-40B4-BE49-F238E27FC236}">
                <a16:creationId xmlns:a16="http://schemas.microsoft.com/office/drawing/2014/main" id="{F56C1E21-9E70-A826-6334-609A432B5803}"/>
              </a:ext>
            </a:extLst>
          </p:cNvPr>
          <p:cNvSpPr txBox="1"/>
          <p:nvPr/>
        </p:nvSpPr>
        <p:spPr>
          <a:xfrm rot="4">
            <a:off x="1550642" y="1419302"/>
            <a:ext cx="6695021" cy="303288"/>
          </a:xfrm>
          <a:prstGeom prst="rect">
            <a:avLst/>
          </a:prstGeom>
          <a:noFill/>
          <a:ln cap="flat">
            <a:noFill/>
          </a:ln>
          <a:effectLst>
            <a:outerShdw blurRad="88900" dist="25400" algn="ctr" rotWithShape="0">
              <a:srgbClr val="000000">
                <a:alpha val="40000"/>
              </a:srgbClr>
            </a:outerShdw>
          </a:effectLst>
        </p:spPr>
        <p:txBody>
          <a:bodyPr vert="horz" wrap="square" lIns="91440" tIns="45720" rIns="91440" bIns="45720" anchor="t" anchorCtr="1" compatLnSpc="1">
            <a:spAutoFit/>
          </a:bodyPr>
          <a:lstStyle/>
          <a:p>
            <a:pPr marL="0" marR="0" lvl="0" indent="0" algn="ctr" defTabSz="914400" rtl="0" eaLnBrk="1" fontAlgn="auto" latinLnBrk="0" hangingPunct="1">
              <a:lnSpc>
                <a:spcPts val="1600"/>
              </a:lnSpc>
              <a:spcBef>
                <a:spcPts val="0"/>
              </a:spcBef>
              <a:spcAft>
                <a:spcPts val="0"/>
              </a:spcAft>
              <a:buClrTx/>
              <a:buSzTx/>
              <a:buFontTx/>
              <a:buNone/>
              <a:tabLst/>
              <a:defRPr sz="1800" b="0" i="0" u="none" strike="noStrike" kern="0" cap="none" spc="0" baseline="0">
                <a:solidFill>
                  <a:srgbClr val="000000"/>
                </a:solidFill>
                <a:uFillTx/>
              </a:defRPr>
            </a:pPr>
            <a:r>
              <a:rPr kumimoji="0" lang="es-CO" sz="1600" b="1" i="0" u="none" strike="noStrike" kern="0" cap="none" spc="0" normalizeH="0" baseline="0" noProof="0">
                <a:ln>
                  <a:noFill/>
                </a:ln>
                <a:solidFill>
                  <a:prstClr val="white"/>
                </a:solidFill>
                <a:effectLst/>
                <a:uLnTx/>
                <a:uFillTx/>
                <a:latin typeface="Montserrat Medium"/>
                <a:ea typeface="+mn-ea"/>
                <a:cs typeface="+mn-cs"/>
              </a:rPr>
              <a:t>Máxima efectividad en el pago del Seguro de Depósitos </a:t>
            </a:r>
          </a:p>
        </p:txBody>
      </p:sp>
      <p:sp>
        <p:nvSpPr>
          <p:cNvPr id="99" name="CuadroTexto 98">
            <a:extLst>
              <a:ext uri="{FF2B5EF4-FFF2-40B4-BE49-F238E27FC236}">
                <a16:creationId xmlns:a16="http://schemas.microsoft.com/office/drawing/2014/main" id="{72C2D259-5FEE-8A84-DF02-A39711E8FF7E}"/>
              </a:ext>
            </a:extLst>
          </p:cNvPr>
          <p:cNvSpPr txBox="1"/>
          <p:nvPr/>
        </p:nvSpPr>
        <p:spPr>
          <a:xfrm>
            <a:off x="1430768" y="3229492"/>
            <a:ext cx="4453756"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sz="1200" kern="0">
                <a:solidFill>
                  <a:schemeClr val="tx1"/>
                </a:solidFill>
                <a:latin typeface="Montserrat Medium"/>
              </a:rPr>
              <a:t>Inclusión del pago a cuentas denominadas de bajo monto y ordinarias. </a:t>
            </a:r>
            <a:endParaRPr lang="es-MX">
              <a:solidFill>
                <a:schemeClr val="tx1"/>
              </a:solidFill>
            </a:endParaRPr>
          </a:p>
        </p:txBody>
      </p:sp>
      <p:sp>
        <p:nvSpPr>
          <p:cNvPr id="109" name="CuadroTexto 108">
            <a:extLst>
              <a:ext uri="{FF2B5EF4-FFF2-40B4-BE49-F238E27FC236}">
                <a16:creationId xmlns:a16="http://schemas.microsoft.com/office/drawing/2014/main" id="{8CB3E011-E667-8D5C-E314-F30B35A07543}"/>
              </a:ext>
            </a:extLst>
          </p:cNvPr>
          <p:cNvSpPr txBox="1"/>
          <p:nvPr/>
        </p:nvSpPr>
        <p:spPr>
          <a:xfrm>
            <a:off x="1429927" y="3736513"/>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sz="1200" kern="0">
                <a:solidFill>
                  <a:schemeClr val="tx1"/>
                </a:solidFill>
                <a:latin typeface="Montserrat Medium"/>
              </a:rPr>
              <a:t>Incorporación de reglas al contenido de la información </a:t>
            </a:r>
            <a:r>
              <a:rPr lang="es-MX">
                <a:solidFill>
                  <a:schemeClr val="tx1"/>
                </a:solidFill>
              </a:rPr>
              <a:t>reportada en el FDI</a:t>
            </a:r>
          </a:p>
        </p:txBody>
      </p:sp>
      <p:sp>
        <p:nvSpPr>
          <p:cNvPr id="125" name="Forma libre: forma 124">
            <a:extLst>
              <a:ext uri="{FF2B5EF4-FFF2-40B4-BE49-F238E27FC236}">
                <a16:creationId xmlns:a16="http://schemas.microsoft.com/office/drawing/2014/main" id="{55372B6F-F72B-9098-5EA5-40E4E44CAF90}"/>
              </a:ext>
            </a:extLst>
          </p:cNvPr>
          <p:cNvSpPr/>
          <p:nvPr/>
        </p:nvSpPr>
        <p:spPr>
          <a:xfrm>
            <a:off x="8690460" y="2799731"/>
            <a:ext cx="1227504"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6" name="Forma libre: forma 125">
            <a:extLst>
              <a:ext uri="{FF2B5EF4-FFF2-40B4-BE49-F238E27FC236}">
                <a16:creationId xmlns:a16="http://schemas.microsoft.com/office/drawing/2014/main" id="{47D30861-B6B9-755B-E109-AA6C7C4753D3}"/>
              </a:ext>
            </a:extLst>
          </p:cNvPr>
          <p:cNvSpPr/>
          <p:nvPr/>
        </p:nvSpPr>
        <p:spPr>
          <a:xfrm>
            <a:off x="9280327" y="3336963"/>
            <a:ext cx="1711522" cy="156519"/>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7" name="Forma libre: forma 126">
            <a:extLst>
              <a:ext uri="{FF2B5EF4-FFF2-40B4-BE49-F238E27FC236}">
                <a16:creationId xmlns:a16="http://schemas.microsoft.com/office/drawing/2014/main" id="{2A8FD9C3-6549-7707-B9AA-59F0A26EF1C4}"/>
              </a:ext>
            </a:extLst>
          </p:cNvPr>
          <p:cNvSpPr/>
          <p:nvPr/>
        </p:nvSpPr>
        <p:spPr>
          <a:xfrm>
            <a:off x="8696678" y="3826573"/>
            <a:ext cx="1234148"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47" name="Título 1">
            <a:extLst>
              <a:ext uri="{FF2B5EF4-FFF2-40B4-BE49-F238E27FC236}">
                <a16:creationId xmlns:a16="http://schemas.microsoft.com/office/drawing/2014/main" id="{86306BCE-FA56-1540-7747-A5904E0B4E8B}"/>
              </a:ext>
            </a:extLst>
          </p:cNvPr>
          <p:cNvSpPr txBox="1">
            <a:spLocks/>
          </p:cNvSpPr>
          <p:nvPr/>
        </p:nvSpPr>
        <p:spPr>
          <a:xfrm>
            <a:off x="648475" y="0"/>
            <a:ext cx="10112831" cy="811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algn="l"/>
            <a:r>
              <a:rPr lang="es-CO">
                <a:solidFill>
                  <a:srgbClr val="B28A3F"/>
                </a:solidFill>
              </a:rPr>
              <a:t>Avances de los proyectos </a:t>
            </a:r>
            <a:endParaRPr lang="es-ES">
              <a:solidFill>
                <a:srgbClr val="B28A3F"/>
              </a:solidFill>
            </a:endParaRPr>
          </a:p>
        </p:txBody>
      </p:sp>
      <p:sp>
        <p:nvSpPr>
          <p:cNvPr id="7" name="CuadroTexto 6">
            <a:extLst>
              <a:ext uri="{FF2B5EF4-FFF2-40B4-BE49-F238E27FC236}">
                <a16:creationId xmlns:a16="http://schemas.microsoft.com/office/drawing/2014/main" id="{6FD0965C-3454-972A-DCAB-7C0971EDD5A4}"/>
              </a:ext>
            </a:extLst>
          </p:cNvPr>
          <p:cNvSpPr txBox="1"/>
          <p:nvPr/>
        </p:nvSpPr>
        <p:spPr>
          <a:xfrm>
            <a:off x="648475" y="695815"/>
            <a:ext cx="9993194" cy="400110"/>
          </a:xfrm>
          <a:prstGeom prst="rect">
            <a:avLst/>
          </a:prstGeom>
          <a:noFill/>
        </p:spPr>
        <p:txBody>
          <a:bodyPr wrap="square">
            <a:spAutoFit/>
          </a:bodyPr>
          <a:lstStyle/>
          <a:p>
            <a:r>
              <a:rPr lang="es-CO" sz="2000">
                <a:solidFill>
                  <a:srgbClr val="B28A3F"/>
                </a:solidFill>
                <a:latin typeface="+mj-lt"/>
                <a:ea typeface="+mj-ea"/>
                <a:cs typeface="+mj-cs"/>
              </a:rPr>
              <a:t>Resolución y Recuperación</a:t>
            </a:r>
          </a:p>
        </p:txBody>
      </p:sp>
      <p:sp>
        <p:nvSpPr>
          <p:cNvPr id="44" name="Paralelogramo 43">
            <a:extLst>
              <a:ext uri="{FF2B5EF4-FFF2-40B4-BE49-F238E27FC236}">
                <a16:creationId xmlns:a16="http://schemas.microsoft.com/office/drawing/2014/main" id="{09A4DBD8-A15E-2CD2-807E-088BF715847B}"/>
              </a:ext>
            </a:extLst>
          </p:cNvPr>
          <p:cNvSpPr/>
          <p:nvPr/>
        </p:nvSpPr>
        <p:spPr>
          <a:xfrm>
            <a:off x="1122332" y="4419798"/>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4</a:t>
            </a:r>
            <a:endParaRPr lang="es-CO" sz="1600">
              <a:solidFill>
                <a:srgbClr val="FFFFFF"/>
              </a:solidFill>
              <a:latin typeface="Montserrat Medium"/>
            </a:endParaRPr>
          </a:p>
        </p:txBody>
      </p:sp>
      <p:sp>
        <p:nvSpPr>
          <p:cNvPr id="48" name="CuadroTexto 47">
            <a:extLst>
              <a:ext uri="{FF2B5EF4-FFF2-40B4-BE49-F238E27FC236}">
                <a16:creationId xmlns:a16="http://schemas.microsoft.com/office/drawing/2014/main" id="{3442BB72-C3D7-68A7-71B6-F0E58126DA40}"/>
              </a:ext>
            </a:extLst>
          </p:cNvPr>
          <p:cNvSpPr txBox="1"/>
          <p:nvPr/>
        </p:nvSpPr>
        <p:spPr>
          <a:xfrm>
            <a:off x="1440105" y="4334587"/>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CO">
                <a:solidFill>
                  <a:schemeClr val="tx1"/>
                </a:solidFill>
              </a:rPr>
              <a:t>Incorporación de cambios en el sitio web de pago [Consulta de trámites y casos especiales]</a:t>
            </a:r>
            <a:endParaRPr lang="es-MX">
              <a:solidFill>
                <a:schemeClr val="tx1"/>
              </a:solidFill>
            </a:endParaRPr>
          </a:p>
        </p:txBody>
      </p:sp>
      <p:sp>
        <p:nvSpPr>
          <p:cNvPr id="53" name="Forma libre: forma 52">
            <a:extLst>
              <a:ext uri="{FF2B5EF4-FFF2-40B4-BE49-F238E27FC236}">
                <a16:creationId xmlns:a16="http://schemas.microsoft.com/office/drawing/2014/main" id="{40D2E7E2-0153-324C-C6A7-A878CA456BCE}"/>
              </a:ext>
            </a:extLst>
          </p:cNvPr>
          <p:cNvSpPr/>
          <p:nvPr/>
        </p:nvSpPr>
        <p:spPr>
          <a:xfrm>
            <a:off x="10326259" y="4493191"/>
            <a:ext cx="781794"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cxnSp>
        <p:nvCxnSpPr>
          <p:cNvPr id="15" name="Straight Connector 42">
            <a:extLst>
              <a:ext uri="{FF2B5EF4-FFF2-40B4-BE49-F238E27FC236}">
                <a16:creationId xmlns:a16="http://schemas.microsoft.com/office/drawing/2014/main" id="{D4204E1A-D5E9-42BD-BDDE-2DA5F33D68B3}"/>
              </a:ext>
            </a:extLst>
          </p:cNvPr>
          <p:cNvCxnSpPr>
            <a:cxnSpLocks/>
          </p:cNvCxnSpPr>
          <p:nvPr/>
        </p:nvCxnSpPr>
        <p:spPr>
          <a:xfrm flipV="1">
            <a:off x="1002141" y="3650367"/>
            <a:ext cx="10087473" cy="44028"/>
          </a:xfrm>
          <a:prstGeom prst="line">
            <a:avLst/>
          </a:prstGeom>
          <a:noFill/>
          <a:ln w="19050" cap="flat" cmpd="sng" algn="ctr">
            <a:solidFill>
              <a:sysClr val="window" lastClr="FFFFFF">
                <a:lumMod val="85000"/>
              </a:sysClr>
            </a:solidFill>
            <a:prstDash val="solid"/>
            <a:miter lim="800000"/>
          </a:ln>
          <a:effectLst/>
        </p:spPr>
      </p:cxnSp>
      <p:cxnSp>
        <p:nvCxnSpPr>
          <p:cNvPr id="16" name="Straight Connector 42">
            <a:extLst>
              <a:ext uri="{FF2B5EF4-FFF2-40B4-BE49-F238E27FC236}">
                <a16:creationId xmlns:a16="http://schemas.microsoft.com/office/drawing/2014/main" id="{8D2338E4-C508-7C7D-D4B8-F2F6EE2C3F4C}"/>
              </a:ext>
            </a:extLst>
          </p:cNvPr>
          <p:cNvCxnSpPr>
            <a:cxnSpLocks/>
          </p:cNvCxnSpPr>
          <p:nvPr/>
        </p:nvCxnSpPr>
        <p:spPr>
          <a:xfrm flipV="1">
            <a:off x="1002141" y="4194919"/>
            <a:ext cx="10087473" cy="44028"/>
          </a:xfrm>
          <a:prstGeom prst="line">
            <a:avLst/>
          </a:prstGeom>
          <a:noFill/>
          <a:ln w="19050" cap="flat" cmpd="sng" algn="ctr">
            <a:solidFill>
              <a:sysClr val="window" lastClr="FFFFFF">
                <a:lumMod val="85000"/>
              </a:sysClr>
            </a:solidFill>
            <a:prstDash val="solid"/>
            <a:miter lim="800000"/>
          </a:ln>
          <a:effectLst/>
        </p:spPr>
      </p:cxnSp>
      <p:sp>
        <p:nvSpPr>
          <p:cNvPr id="17" name="Paralelogramo 16">
            <a:extLst>
              <a:ext uri="{FF2B5EF4-FFF2-40B4-BE49-F238E27FC236}">
                <a16:creationId xmlns:a16="http://schemas.microsoft.com/office/drawing/2014/main" id="{7BAD92DF-D8F1-B9E4-02D4-9C683B10BC62}"/>
              </a:ext>
            </a:extLst>
          </p:cNvPr>
          <p:cNvSpPr/>
          <p:nvPr/>
        </p:nvSpPr>
        <p:spPr>
          <a:xfrm>
            <a:off x="8132823" y="1332348"/>
            <a:ext cx="2960746" cy="360000"/>
          </a:xfrm>
          <a:prstGeom prst="parallelogram">
            <a:avLst/>
          </a:prstGeom>
          <a:solidFill>
            <a:srgbClr val="2DAA66"/>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endParaRPr lang="es-CO" sz="1600">
              <a:solidFill>
                <a:srgbClr val="FFFFFF"/>
              </a:solidFill>
              <a:latin typeface="Montserrat Medium"/>
            </a:endParaRPr>
          </a:p>
        </p:txBody>
      </p:sp>
      <p:sp>
        <p:nvSpPr>
          <p:cNvPr id="18" name="TextBox 2">
            <a:extLst>
              <a:ext uri="{FF2B5EF4-FFF2-40B4-BE49-F238E27FC236}">
                <a16:creationId xmlns:a16="http://schemas.microsoft.com/office/drawing/2014/main" id="{A25D7431-17D1-59A5-5967-0C7D1529C979}"/>
              </a:ext>
            </a:extLst>
          </p:cNvPr>
          <p:cNvSpPr txBox="1"/>
          <p:nvPr/>
        </p:nvSpPr>
        <p:spPr>
          <a:xfrm>
            <a:off x="8292553" y="1395530"/>
            <a:ext cx="1179835"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ESPERADO</a:t>
            </a:r>
          </a:p>
        </p:txBody>
      </p:sp>
      <p:sp>
        <p:nvSpPr>
          <p:cNvPr id="19" name="TextBox 2">
            <a:extLst>
              <a:ext uri="{FF2B5EF4-FFF2-40B4-BE49-F238E27FC236}">
                <a16:creationId xmlns:a16="http://schemas.microsoft.com/office/drawing/2014/main" id="{C9B7A928-C776-3C9D-67DE-D02FD0627824}"/>
              </a:ext>
            </a:extLst>
          </p:cNvPr>
          <p:cNvSpPr txBox="1"/>
          <p:nvPr/>
        </p:nvSpPr>
        <p:spPr>
          <a:xfrm>
            <a:off x="9624437" y="1411144"/>
            <a:ext cx="1317083" cy="230832"/>
          </a:xfrm>
          <a:prstGeom prst="rect">
            <a:avLst/>
          </a:prstGeom>
          <a:noFill/>
          <a:ln cap="flat">
            <a:noFill/>
          </a:ln>
          <a:effectLst>
            <a:outerShdw blurRad="50800" dist="38100" dir="13500000" algn="br" rotWithShape="0">
              <a:prstClr val="black">
                <a:alpha val="40000"/>
              </a:prstClr>
            </a:outerShdw>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1" i="0" u="none" strike="noStrike" kern="0" cap="none" spc="100" normalizeH="0" baseline="0" noProof="0">
                <a:ln>
                  <a:noFill/>
                </a:ln>
                <a:solidFill>
                  <a:srgbClr val="FFFFFF"/>
                </a:solidFill>
                <a:effectLst/>
                <a:uLnTx/>
                <a:uFillTx/>
                <a:latin typeface="Montserrat Medium"/>
                <a:ea typeface="Open Sans Light" pitchFamily="34"/>
                <a:cs typeface="Open Sans Light" pitchFamily="34"/>
              </a:rPr>
              <a:t>% COMPLETADO</a:t>
            </a:r>
          </a:p>
        </p:txBody>
      </p:sp>
      <p:cxnSp>
        <p:nvCxnSpPr>
          <p:cNvPr id="20" name="Conector recto 19">
            <a:extLst>
              <a:ext uri="{FF2B5EF4-FFF2-40B4-BE49-F238E27FC236}">
                <a16:creationId xmlns:a16="http://schemas.microsoft.com/office/drawing/2014/main" id="{8EADE6B9-CF84-62BF-BBEB-17A404A25BBA}"/>
              </a:ext>
            </a:extLst>
          </p:cNvPr>
          <p:cNvCxnSpPr>
            <a:cxnSpLocks/>
          </p:cNvCxnSpPr>
          <p:nvPr/>
        </p:nvCxnSpPr>
        <p:spPr>
          <a:xfrm>
            <a:off x="9534005" y="1394421"/>
            <a:ext cx="0" cy="222011"/>
          </a:xfrm>
          <a:prstGeom prst="line">
            <a:avLst/>
          </a:prstGeom>
          <a:noFill/>
          <a:ln w="6350" cap="flat" cmpd="sng" algn="ctr">
            <a:solidFill>
              <a:sysClr val="window" lastClr="FFFFFF"/>
            </a:solidFill>
            <a:prstDash val="solid"/>
            <a:miter lim="800000"/>
          </a:ln>
          <a:effectLst/>
        </p:spPr>
      </p:cxnSp>
      <p:sp>
        <p:nvSpPr>
          <p:cNvPr id="21" name="Rectangle 17">
            <a:extLst>
              <a:ext uri="{FF2B5EF4-FFF2-40B4-BE49-F238E27FC236}">
                <a16:creationId xmlns:a16="http://schemas.microsoft.com/office/drawing/2014/main" id="{8FB64B4C-86B9-C663-DF81-D57F12CFDBF8}"/>
              </a:ext>
            </a:extLst>
          </p:cNvPr>
          <p:cNvSpPr/>
          <p:nvPr/>
        </p:nvSpPr>
        <p:spPr>
          <a:xfrm>
            <a:off x="8132822" y="1739867"/>
            <a:ext cx="2859027" cy="287293"/>
          </a:xfrm>
          <a:prstGeom prst="rect">
            <a:avLst/>
          </a:prstGeom>
          <a:ln>
            <a:solidFill>
              <a:srgbClr val="268A5A"/>
            </a:solidFill>
          </a:ln>
          <a:effectLst>
            <a:outerShdw blurRad="50800" dist="38100" algn="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Medium"/>
              <a:ea typeface="+mn-ea"/>
              <a:cs typeface="+mn-cs"/>
            </a:endParaRPr>
          </a:p>
        </p:txBody>
      </p:sp>
      <p:cxnSp>
        <p:nvCxnSpPr>
          <p:cNvPr id="22" name="Conector recto 21">
            <a:extLst>
              <a:ext uri="{FF2B5EF4-FFF2-40B4-BE49-F238E27FC236}">
                <a16:creationId xmlns:a16="http://schemas.microsoft.com/office/drawing/2014/main" id="{D66E4B53-AC95-40AD-B7C7-15CE9BD69977}"/>
              </a:ext>
            </a:extLst>
          </p:cNvPr>
          <p:cNvCxnSpPr>
            <a:cxnSpLocks/>
          </p:cNvCxnSpPr>
          <p:nvPr/>
        </p:nvCxnSpPr>
        <p:spPr>
          <a:xfrm>
            <a:off x="9543010" y="1783430"/>
            <a:ext cx="0" cy="173923"/>
          </a:xfrm>
          <a:prstGeom prst="line">
            <a:avLst/>
          </a:prstGeom>
          <a:noFill/>
          <a:ln w="6350" cap="flat" cmpd="sng" algn="ctr">
            <a:solidFill>
              <a:srgbClr val="268A5A"/>
            </a:solidFill>
            <a:prstDash val="solid"/>
            <a:miter lim="800000"/>
          </a:ln>
          <a:effectLst/>
        </p:spPr>
      </p:cxnSp>
      <p:sp>
        <p:nvSpPr>
          <p:cNvPr id="23" name="Subtitle 2">
            <a:extLst>
              <a:ext uri="{FF2B5EF4-FFF2-40B4-BE49-F238E27FC236}">
                <a16:creationId xmlns:a16="http://schemas.microsoft.com/office/drawing/2014/main" id="{5BA4D394-BB34-F746-2278-26D09E40773E}"/>
              </a:ext>
            </a:extLst>
          </p:cNvPr>
          <p:cNvSpPr txBox="1"/>
          <p:nvPr/>
        </p:nvSpPr>
        <p:spPr>
          <a:xfrm>
            <a:off x="8588168" y="1730280"/>
            <a:ext cx="732384"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Montserrat Medium"/>
                <a:ea typeface="+mn-ea"/>
                <a:cs typeface="+mn-cs"/>
              </a:rPr>
              <a:t>100%</a:t>
            </a:r>
          </a:p>
        </p:txBody>
      </p:sp>
      <p:sp>
        <p:nvSpPr>
          <p:cNvPr id="24" name="Subtitle 2">
            <a:extLst>
              <a:ext uri="{FF2B5EF4-FFF2-40B4-BE49-F238E27FC236}">
                <a16:creationId xmlns:a16="http://schemas.microsoft.com/office/drawing/2014/main" id="{6D1AA847-4218-20CC-7778-E741329F103E}"/>
              </a:ext>
            </a:extLst>
          </p:cNvPr>
          <p:cNvSpPr txBox="1"/>
          <p:nvPr/>
        </p:nvSpPr>
        <p:spPr>
          <a:xfrm>
            <a:off x="9952723" y="1747578"/>
            <a:ext cx="732383" cy="307777"/>
          </a:xfrm>
          <a:prstGeom prst="rect">
            <a:avLst/>
          </a:prstGeom>
          <a:noFill/>
          <a:ln cap="flat">
            <a:noFill/>
          </a:ln>
          <a:effectLst/>
        </p:spPr>
        <p:txBody>
          <a:bodyPr vert="horz" wrap="square" lIns="91440" tIns="45720" rIns="91440" bIns="45720" anchor="ctr"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1400" kern="0">
                <a:solidFill>
                  <a:srgbClr val="000000"/>
                </a:solidFill>
                <a:latin typeface="Montserrat Medium"/>
              </a:rPr>
              <a:t>100</a:t>
            </a:r>
            <a:r>
              <a:rPr kumimoji="0" lang="en-US" sz="1400" b="0" i="0" u="none" strike="noStrike" kern="0" cap="none" spc="0" normalizeH="0" baseline="0" noProof="0">
                <a:ln>
                  <a:noFill/>
                </a:ln>
                <a:solidFill>
                  <a:srgbClr val="000000"/>
                </a:solidFill>
                <a:effectLst/>
                <a:uLnTx/>
                <a:uFillTx/>
                <a:latin typeface="Montserrat Medium"/>
                <a:ea typeface="+mn-ea"/>
                <a:cs typeface="+mn-cs"/>
              </a:rPr>
              <a:t>%</a:t>
            </a:r>
          </a:p>
        </p:txBody>
      </p:sp>
      <p:cxnSp>
        <p:nvCxnSpPr>
          <p:cNvPr id="25" name="Straight Connector 42">
            <a:extLst>
              <a:ext uri="{FF2B5EF4-FFF2-40B4-BE49-F238E27FC236}">
                <a16:creationId xmlns:a16="http://schemas.microsoft.com/office/drawing/2014/main" id="{E483D405-C156-49A2-924D-4254FA85C2EB}"/>
              </a:ext>
            </a:extLst>
          </p:cNvPr>
          <p:cNvCxnSpPr>
            <a:cxnSpLocks/>
          </p:cNvCxnSpPr>
          <p:nvPr/>
        </p:nvCxnSpPr>
        <p:spPr>
          <a:xfrm>
            <a:off x="7878595" y="2625867"/>
            <a:ext cx="8520" cy="3348000"/>
          </a:xfrm>
          <a:prstGeom prst="line">
            <a:avLst/>
          </a:prstGeom>
          <a:noFill/>
          <a:ln w="12700" cap="flat" cmpd="sng" algn="ctr">
            <a:solidFill>
              <a:sysClr val="window" lastClr="FFFFFF">
                <a:lumMod val="65000"/>
              </a:sysClr>
            </a:solidFill>
            <a:prstDash val="solid"/>
            <a:miter lim="800000"/>
          </a:ln>
          <a:effectLst/>
        </p:spPr>
      </p:cxnSp>
      <p:sp>
        <p:nvSpPr>
          <p:cNvPr id="29" name="Paralelogramo 28">
            <a:extLst>
              <a:ext uri="{FF2B5EF4-FFF2-40B4-BE49-F238E27FC236}">
                <a16:creationId xmlns:a16="http://schemas.microsoft.com/office/drawing/2014/main" id="{AF28664B-8FE5-95E5-E2BC-846E65C252B4}"/>
              </a:ext>
            </a:extLst>
          </p:cNvPr>
          <p:cNvSpPr/>
          <p:nvPr/>
        </p:nvSpPr>
        <p:spPr>
          <a:xfrm>
            <a:off x="1122332" y="5012745"/>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5</a:t>
            </a:r>
            <a:endParaRPr lang="es-CO" sz="1600">
              <a:solidFill>
                <a:srgbClr val="FFFFFF"/>
              </a:solidFill>
              <a:latin typeface="Montserrat Medium"/>
            </a:endParaRPr>
          </a:p>
        </p:txBody>
      </p:sp>
      <p:sp>
        <p:nvSpPr>
          <p:cNvPr id="30" name="CuadroTexto 29">
            <a:extLst>
              <a:ext uri="{FF2B5EF4-FFF2-40B4-BE49-F238E27FC236}">
                <a16:creationId xmlns:a16="http://schemas.microsoft.com/office/drawing/2014/main" id="{1E4F8724-D7F1-A98F-7E0D-C51FF305C29C}"/>
              </a:ext>
            </a:extLst>
          </p:cNvPr>
          <p:cNvSpPr txBox="1"/>
          <p:nvPr/>
        </p:nvSpPr>
        <p:spPr>
          <a:xfrm>
            <a:off x="1440105" y="4927534"/>
            <a:ext cx="4527716"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a:solidFill>
                  <a:schemeClr val="tx1"/>
                </a:solidFill>
              </a:rPr>
              <a:t>Gestión de archivos de instrucciones de pago del SD y Pago del seguro de depósitos a cuentas de bajo monto</a:t>
            </a:r>
          </a:p>
        </p:txBody>
      </p:sp>
      <p:sp>
        <p:nvSpPr>
          <p:cNvPr id="33" name="Forma libre: forma 32">
            <a:extLst>
              <a:ext uri="{FF2B5EF4-FFF2-40B4-BE49-F238E27FC236}">
                <a16:creationId xmlns:a16="http://schemas.microsoft.com/office/drawing/2014/main" id="{8F1586C3-8811-FEDF-F64D-08C9E31C7179}"/>
              </a:ext>
            </a:extLst>
          </p:cNvPr>
          <p:cNvSpPr/>
          <p:nvPr/>
        </p:nvSpPr>
        <p:spPr>
          <a:xfrm>
            <a:off x="10435443" y="5028082"/>
            <a:ext cx="556406"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cxnSp>
        <p:nvCxnSpPr>
          <p:cNvPr id="34" name="Straight Connector 42">
            <a:extLst>
              <a:ext uri="{FF2B5EF4-FFF2-40B4-BE49-F238E27FC236}">
                <a16:creationId xmlns:a16="http://schemas.microsoft.com/office/drawing/2014/main" id="{61C1ECD0-F618-A6E7-FA9A-BFA41FC20096}"/>
              </a:ext>
            </a:extLst>
          </p:cNvPr>
          <p:cNvCxnSpPr>
            <a:cxnSpLocks/>
          </p:cNvCxnSpPr>
          <p:nvPr/>
        </p:nvCxnSpPr>
        <p:spPr>
          <a:xfrm flipV="1">
            <a:off x="1002141" y="4844110"/>
            <a:ext cx="10087473" cy="44028"/>
          </a:xfrm>
          <a:prstGeom prst="line">
            <a:avLst/>
          </a:prstGeom>
          <a:noFill/>
          <a:ln w="19050" cap="flat" cmpd="sng" algn="ctr">
            <a:solidFill>
              <a:sysClr val="window" lastClr="FFFFFF">
                <a:lumMod val="85000"/>
              </a:sysClr>
            </a:solidFill>
            <a:prstDash val="solid"/>
            <a:miter lim="800000"/>
          </a:ln>
          <a:effectLst/>
        </p:spPr>
      </p:cxnSp>
      <p:sp>
        <p:nvSpPr>
          <p:cNvPr id="35" name="Paralelogramo 34">
            <a:extLst>
              <a:ext uri="{FF2B5EF4-FFF2-40B4-BE49-F238E27FC236}">
                <a16:creationId xmlns:a16="http://schemas.microsoft.com/office/drawing/2014/main" id="{FC05DDAB-F12E-627A-58CD-B21D31E2544A}"/>
              </a:ext>
            </a:extLst>
          </p:cNvPr>
          <p:cNvSpPr/>
          <p:nvPr/>
        </p:nvSpPr>
        <p:spPr>
          <a:xfrm>
            <a:off x="1122332" y="5568539"/>
            <a:ext cx="295548" cy="261610"/>
          </a:xfrm>
          <a:prstGeom prst="parallelogram">
            <a:avLst/>
          </a:prstGeom>
          <a:solidFill>
            <a:srgbClr val="268A5A"/>
          </a:solidFill>
          <a:ln>
            <a:noFill/>
          </a:ln>
          <a:effectLst>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s-MX" sz="1600">
                <a:solidFill>
                  <a:srgbClr val="FFFFFF"/>
                </a:solidFill>
                <a:latin typeface="Montserrat Medium"/>
              </a:rPr>
              <a:t>6</a:t>
            </a:r>
            <a:endParaRPr lang="es-CO" sz="1600">
              <a:solidFill>
                <a:srgbClr val="FFFFFF"/>
              </a:solidFill>
              <a:latin typeface="Montserrat Medium"/>
            </a:endParaRPr>
          </a:p>
        </p:txBody>
      </p:sp>
      <p:sp>
        <p:nvSpPr>
          <p:cNvPr id="36" name="CuadroTexto 35">
            <a:extLst>
              <a:ext uri="{FF2B5EF4-FFF2-40B4-BE49-F238E27FC236}">
                <a16:creationId xmlns:a16="http://schemas.microsoft.com/office/drawing/2014/main" id="{118AEFB1-D10D-57EB-8111-CF966B2940D7}"/>
              </a:ext>
            </a:extLst>
          </p:cNvPr>
          <p:cNvSpPr txBox="1"/>
          <p:nvPr/>
        </p:nvSpPr>
        <p:spPr>
          <a:xfrm>
            <a:off x="1440105" y="5483328"/>
            <a:ext cx="4438620" cy="442035"/>
          </a:xfrm>
          <a:prstGeom prst="roundRect">
            <a:avLst/>
          </a:prstGeom>
          <a:noFill/>
          <a:ln w="12700" cap="flat" cmpd="sng" algn="ctr">
            <a:noFill/>
            <a:prstDash val="solid"/>
            <a:miter lim="800000"/>
          </a:ln>
          <a:effectLst/>
        </p:spPr>
        <p:txBody>
          <a:bodyPr rtlCol="0" anchor="ctr"/>
          <a:lstStyle>
            <a:defPPr>
              <a:defRPr lang="es-CO"/>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bg1">
                    <a:lumMod val="10000"/>
                  </a:schemeClr>
                </a:solidFill>
                <a:effectLst/>
                <a:uLnTx/>
                <a:uFillTx/>
                <a:latin typeface="Montserrat Medium"/>
              </a:defRPr>
            </a:lvl1pPr>
          </a:lstStyle>
          <a:p>
            <a:r>
              <a:rPr lang="es-MX">
                <a:solidFill>
                  <a:schemeClr val="tx1"/>
                </a:solidFill>
              </a:rPr>
              <a:t>Cálculo de prima del SD para las  SEDPES en operación pero sin captación del público</a:t>
            </a:r>
          </a:p>
        </p:txBody>
      </p:sp>
      <p:sp>
        <p:nvSpPr>
          <p:cNvPr id="39" name="Forma libre: forma 38">
            <a:extLst>
              <a:ext uri="{FF2B5EF4-FFF2-40B4-BE49-F238E27FC236}">
                <a16:creationId xmlns:a16="http://schemas.microsoft.com/office/drawing/2014/main" id="{F72A5445-963E-5CCB-285D-190181F42BAC}"/>
              </a:ext>
            </a:extLst>
          </p:cNvPr>
          <p:cNvSpPr/>
          <p:nvPr/>
        </p:nvSpPr>
        <p:spPr>
          <a:xfrm>
            <a:off x="10761306" y="5583876"/>
            <a:ext cx="230543" cy="148138"/>
          </a:xfrm>
          <a:custGeom>
            <a:avLst/>
            <a:gdLst>
              <a:gd name="connsiteX0" fmla="*/ 3496 w 1628205"/>
              <a:gd name="connsiteY0" fmla="*/ 0 h 147830"/>
              <a:gd name="connsiteX1" fmla="*/ 1624709 w 1628205"/>
              <a:gd name="connsiteY1" fmla="*/ 0 h 147830"/>
              <a:gd name="connsiteX2" fmla="*/ 1624709 w 1628205"/>
              <a:gd name="connsiteY2" fmla="*/ 51 h 147830"/>
              <a:gd name="connsiteX3" fmla="*/ 1628205 w 1628205"/>
              <a:gd name="connsiteY3" fmla="*/ 51 h 147830"/>
              <a:gd name="connsiteX4" fmla="*/ 1628205 w 1628205"/>
              <a:gd name="connsiteY4" fmla="*/ 137602 h 147830"/>
              <a:gd name="connsiteX5" fmla="*/ 1582486 w 1628205"/>
              <a:gd name="connsiteY5" fmla="*/ 137602 h 147830"/>
              <a:gd name="connsiteX6" fmla="*/ 1582486 w 1628205"/>
              <a:gd name="connsiteY6" fmla="*/ 47691 h 147830"/>
              <a:gd name="connsiteX7" fmla="*/ 45719 w 1628205"/>
              <a:gd name="connsiteY7" fmla="*/ 47691 h 147830"/>
              <a:gd name="connsiteX8" fmla="*/ 45719 w 1628205"/>
              <a:gd name="connsiteY8" fmla="*/ 147830 h 147830"/>
              <a:gd name="connsiteX9" fmla="*/ 0 w 1628205"/>
              <a:gd name="connsiteY9" fmla="*/ 147830 h 147830"/>
              <a:gd name="connsiteX10" fmla="*/ 0 w 1628205"/>
              <a:gd name="connsiteY10" fmla="*/ 10279 h 147830"/>
              <a:gd name="connsiteX11" fmla="*/ 3496 w 1628205"/>
              <a:gd name="connsiteY11" fmla="*/ 10279 h 14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205" h="147830">
                <a:moveTo>
                  <a:pt x="3496" y="0"/>
                </a:moveTo>
                <a:lnTo>
                  <a:pt x="1624709" y="0"/>
                </a:lnTo>
                <a:lnTo>
                  <a:pt x="1624709" y="51"/>
                </a:lnTo>
                <a:lnTo>
                  <a:pt x="1628205" y="51"/>
                </a:lnTo>
                <a:lnTo>
                  <a:pt x="1628205" y="137602"/>
                </a:lnTo>
                <a:lnTo>
                  <a:pt x="1582486" y="137602"/>
                </a:lnTo>
                <a:lnTo>
                  <a:pt x="1582486" y="47691"/>
                </a:lnTo>
                <a:lnTo>
                  <a:pt x="45719" y="47691"/>
                </a:lnTo>
                <a:lnTo>
                  <a:pt x="45719" y="147830"/>
                </a:lnTo>
                <a:lnTo>
                  <a:pt x="0" y="147830"/>
                </a:lnTo>
                <a:lnTo>
                  <a:pt x="0" y="10279"/>
                </a:lnTo>
                <a:lnTo>
                  <a:pt x="3496" y="10279"/>
                </a:lnTo>
                <a:close/>
              </a:path>
            </a:pathLst>
          </a:custGeom>
          <a:solidFill>
            <a:srgbClr val="2DAA66"/>
          </a:solidFill>
          <a:ln>
            <a:solidFill>
              <a:srgbClr val="2DAA6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cxnSp>
        <p:nvCxnSpPr>
          <p:cNvPr id="40" name="Straight Connector 42">
            <a:extLst>
              <a:ext uri="{FF2B5EF4-FFF2-40B4-BE49-F238E27FC236}">
                <a16:creationId xmlns:a16="http://schemas.microsoft.com/office/drawing/2014/main" id="{9745137E-9CC0-6CBF-7AB8-A091695FE243}"/>
              </a:ext>
            </a:extLst>
          </p:cNvPr>
          <p:cNvCxnSpPr>
            <a:cxnSpLocks/>
          </p:cNvCxnSpPr>
          <p:nvPr/>
        </p:nvCxnSpPr>
        <p:spPr>
          <a:xfrm flipV="1">
            <a:off x="1021191" y="5380854"/>
            <a:ext cx="10087473" cy="44028"/>
          </a:xfrm>
          <a:prstGeom prst="line">
            <a:avLst/>
          </a:prstGeom>
          <a:noFill/>
          <a:ln w="19050" cap="flat" cmpd="sng" algn="ctr">
            <a:solidFill>
              <a:sysClr val="window" lastClr="FFFFFF">
                <a:lumMod val="85000"/>
              </a:sysClr>
            </a:solidFill>
            <a:prstDash val="solid"/>
            <a:miter lim="800000"/>
          </a:ln>
          <a:effectLst/>
        </p:spPr>
      </p:cxnSp>
      <p:pic>
        <p:nvPicPr>
          <p:cNvPr id="41" name="Gráfico 40" descr="Marca de insignia1 con relleno sólido">
            <a:extLst>
              <a:ext uri="{FF2B5EF4-FFF2-40B4-BE49-F238E27FC236}">
                <a16:creationId xmlns:a16="http://schemas.microsoft.com/office/drawing/2014/main" id="{4F1CCD73-8526-637F-DC86-C3AC6385FA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2667756"/>
            <a:ext cx="432000" cy="432000"/>
          </a:xfrm>
          <a:prstGeom prst="rect">
            <a:avLst/>
          </a:prstGeom>
        </p:spPr>
      </p:pic>
      <p:pic>
        <p:nvPicPr>
          <p:cNvPr id="2" name="Gráfico 1" descr="Marca de insignia1 con relleno sólido">
            <a:extLst>
              <a:ext uri="{FF2B5EF4-FFF2-40B4-BE49-F238E27FC236}">
                <a16:creationId xmlns:a16="http://schemas.microsoft.com/office/drawing/2014/main" id="{48678678-39D4-C129-A2FB-0CBDA121A5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3181742"/>
            <a:ext cx="432000" cy="432000"/>
          </a:xfrm>
          <a:prstGeom prst="rect">
            <a:avLst/>
          </a:prstGeom>
        </p:spPr>
      </p:pic>
      <p:pic>
        <p:nvPicPr>
          <p:cNvPr id="3" name="Gráfico 2" descr="Marca de insignia1 con relleno sólido">
            <a:extLst>
              <a:ext uri="{FF2B5EF4-FFF2-40B4-BE49-F238E27FC236}">
                <a16:creationId xmlns:a16="http://schemas.microsoft.com/office/drawing/2014/main" id="{77A50330-3FA3-47A8-1A99-A37C1A878A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3716858"/>
            <a:ext cx="432000" cy="432000"/>
          </a:xfrm>
          <a:prstGeom prst="rect">
            <a:avLst/>
          </a:prstGeom>
        </p:spPr>
      </p:pic>
      <p:pic>
        <p:nvPicPr>
          <p:cNvPr id="4" name="Gráfico 3" descr="Marca de insignia1 con relleno sólido">
            <a:extLst>
              <a:ext uri="{FF2B5EF4-FFF2-40B4-BE49-F238E27FC236}">
                <a16:creationId xmlns:a16="http://schemas.microsoft.com/office/drawing/2014/main" id="{C7C6DA12-3FC4-75D9-82E8-6AE37E095E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4317605"/>
            <a:ext cx="432000" cy="432000"/>
          </a:xfrm>
          <a:prstGeom prst="rect">
            <a:avLst/>
          </a:prstGeom>
        </p:spPr>
      </p:pic>
      <p:pic>
        <p:nvPicPr>
          <p:cNvPr id="5" name="Gráfico 4" descr="Marca de insignia1 con relleno sólido">
            <a:extLst>
              <a:ext uri="{FF2B5EF4-FFF2-40B4-BE49-F238E27FC236}">
                <a16:creationId xmlns:a16="http://schemas.microsoft.com/office/drawing/2014/main" id="{30888EAD-C917-0465-59CA-0B480A8B4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4927534"/>
            <a:ext cx="432000" cy="432000"/>
          </a:xfrm>
          <a:prstGeom prst="rect">
            <a:avLst/>
          </a:prstGeom>
        </p:spPr>
      </p:pic>
      <p:pic>
        <p:nvPicPr>
          <p:cNvPr id="8" name="Gráfico 7" descr="Marca de insignia1 con relleno sólido">
            <a:extLst>
              <a:ext uri="{FF2B5EF4-FFF2-40B4-BE49-F238E27FC236}">
                <a16:creationId xmlns:a16="http://schemas.microsoft.com/office/drawing/2014/main" id="{32E1F0DF-B66B-5180-2D2B-0779904FF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8258" y="5491694"/>
            <a:ext cx="432000" cy="432000"/>
          </a:xfrm>
          <a:prstGeom prst="rect">
            <a:avLst/>
          </a:prstGeom>
        </p:spPr>
      </p:pic>
      <p:pic>
        <p:nvPicPr>
          <p:cNvPr id="11" name="Gráfico 10" descr="Marca de insignia1 con relleno sólido">
            <a:extLst>
              <a:ext uri="{FF2B5EF4-FFF2-40B4-BE49-F238E27FC236}">
                <a16:creationId xmlns:a16="http://schemas.microsoft.com/office/drawing/2014/main" id="{FF2A1DBA-9539-22FF-1C28-B4032EB1D5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819" y="6203942"/>
            <a:ext cx="216000" cy="216000"/>
          </a:xfrm>
          <a:prstGeom prst="rect">
            <a:avLst/>
          </a:prstGeom>
        </p:spPr>
      </p:pic>
      <p:sp>
        <p:nvSpPr>
          <p:cNvPr id="12" name="Título 1">
            <a:extLst>
              <a:ext uri="{FF2B5EF4-FFF2-40B4-BE49-F238E27FC236}">
                <a16:creationId xmlns:a16="http://schemas.microsoft.com/office/drawing/2014/main" id="{A55089B2-26E7-13CA-4B53-A00C2B2053FB}"/>
              </a:ext>
            </a:extLst>
          </p:cNvPr>
          <p:cNvSpPr txBox="1">
            <a:spLocks/>
          </p:cNvSpPr>
          <p:nvPr/>
        </p:nvSpPr>
        <p:spPr>
          <a:xfrm>
            <a:off x="10230494" y="6179573"/>
            <a:ext cx="1363946" cy="291261"/>
          </a:xfrm>
          <a:prstGeom prst="rect">
            <a:avLst/>
          </a:prstGeom>
        </p:spPr>
        <p:txBody>
          <a:bodyPr vert="horz" lIns="91440" tIns="45720" rIns="91440" bIns="45720" rtlCol="0" anchor="ctr">
            <a:noAutofit/>
          </a:bodyPr>
          <a:lstStyle>
            <a:lvl1pPr>
              <a:lnSpc>
                <a:spcPct val="90000"/>
              </a:lnSpc>
              <a:spcBef>
                <a:spcPct val="0"/>
              </a:spcBef>
              <a:buNone/>
              <a:defRPr lang="es-ES" sz="3600" b="1">
                <a:solidFill>
                  <a:srgbClr val="01619B"/>
                </a:solidFill>
                <a:latin typeface="Myriad Pro"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O" sz="900" kern="0">
                <a:solidFill>
                  <a:prstClr val="black"/>
                </a:solidFill>
                <a:latin typeface="Montserrat Medium"/>
              </a:rPr>
              <a:t>Hito</a:t>
            </a:r>
            <a:r>
              <a:rPr kumimoji="0" lang="es-CO" sz="900" b="1" i="0" u="none" strike="noStrike" kern="0" cap="none" spc="0" normalizeH="0" baseline="0" noProof="0">
                <a:ln>
                  <a:noFill/>
                </a:ln>
                <a:solidFill>
                  <a:prstClr val="black"/>
                </a:solidFill>
                <a:effectLst/>
                <a:uLnTx/>
                <a:uFillTx/>
                <a:latin typeface="Montserrat Medium"/>
                <a:ea typeface="+mj-ea"/>
                <a:cs typeface="+mj-cs"/>
              </a:rPr>
              <a:t> finalizado</a:t>
            </a:r>
          </a:p>
        </p:txBody>
      </p:sp>
      <p:pic>
        <p:nvPicPr>
          <p:cNvPr id="9" name="Imagen 8">
            <a:extLst>
              <a:ext uri="{FF2B5EF4-FFF2-40B4-BE49-F238E27FC236}">
                <a16:creationId xmlns:a16="http://schemas.microsoft.com/office/drawing/2014/main" id="{804872E2-B71F-EE0C-DB07-ACEB9EA5978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44" b="96680" l="9961" r="89844">
                        <a14:foregroundMark x1="14648" y1="30469" x2="13281" y2="29297"/>
                        <a14:foregroundMark x1="15234" y1="15430" x2="18164" y2="19336"/>
                        <a14:foregroundMark x1="29883" y1="9180" x2="31055" y2="13477"/>
                        <a14:foregroundMark x1="53906" y1="16992" x2="62109" y2="23242"/>
                        <a14:foregroundMark x1="62109" y1="23242" x2="62695" y2="28320"/>
                        <a14:foregroundMark x1="58398" y1="11133" x2="61719" y2="11133"/>
                        <a14:foregroundMark x1="62305" y1="4883" x2="63281" y2="2344"/>
                        <a14:foregroundMark x1="82227" y1="58984" x2="86523" y2="59180"/>
                        <a14:foregroundMark x1="77539" y1="70508" x2="80664" y2="72070"/>
                        <a14:foregroundMark x1="66992" y1="75977" x2="68945" y2="81641"/>
                        <a14:foregroundMark x1="33984" y1="91992" x2="35156" y2="96680"/>
                      </a14:backgroundRemoval>
                    </a14:imgEffect>
                  </a14:imgLayer>
                </a14:imgProps>
              </a:ext>
            </a:extLst>
          </a:blip>
          <a:stretch>
            <a:fillRect/>
          </a:stretch>
        </p:blipFill>
        <p:spPr>
          <a:xfrm>
            <a:off x="1404292" y="1542867"/>
            <a:ext cx="288056" cy="282082"/>
          </a:xfrm>
          <a:prstGeom prst="rect">
            <a:avLst/>
          </a:prstGeom>
          <a:solidFill>
            <a:srgbClr val="2DAA66"/>
          </a:solidFill>
          <a:ln w="12700" cap="flat" cmpd="sng" algn="ctr">
            <a:noFill/>
            <a:prstDash val="solid"/>
            <a:miter lim="800000"/>
          </a:ln>
          <a:effectLst/>
        </p:spPr>
      </p:pic>
    </p:spTree>
    <p:extLst>
      <p:ext uri="{BB962C8B-B14F-4D97-AF65-F5344CB8AC3E}">
        <p14:creationId xmlns:p14="http://schemas.microsoft.com/office/powerpoint/2010/main" val="240643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FBD0-186B-A887-EB6F-9134D67D3CE4}"/>
            </a:ext>
          </a:extLst>
        </p:cNvPr>
        <p:cNvGrpSpPr/>
        <p:nvPr/>
      </p:nvGrpSpPr>
      <p:grpSpPr>
        <a:xfrm>
          <a:off x="0" y="0"/>
          <a:ext cx="0" cy="0"/>
          <a:chOff x="0" y="0"/>
          <a:chExt cx="0" cy="0"/>
        </a:xfrm>
      </p:grpSpPr>
      <p:sp>
        <p:nvSpPr>
          <p:cNvPr id="34" name="Título 1">
            <a:extLst>
              <a:ext uri="{FF2B5EF4-FFF2-40B4-BE49-F238E27FC236}">
                <a16:creationId xmlns:a16="http://schemas.microsoft.com/office/drawing/2014/main" id="{E3C94815-D03B-9F41-B999-115E0CDC2EAF}"/>
              </a:ext>
            </a:extLst>
          </p:cNvPr>
          <p:cNvSpPr txBox="1">
            <a:spLocks/>
          </p:cNvSpPr>
          <p:nvPr/>
        </p:nvSpPr>
        <p:spPr>
          <a:xfrm>
            <a:off x="629796" y="28400"/>
            <a:ext cx="10112831" cy="8113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3600" kern="1200">
                <a:solidFill>
                  <a:srgbClr val="0060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3600" b="0" i="0" u="none" strike="noStrike" kern="1200" cap="none" spc="0" normalizeH="0" baseline="0" noProof="0">
                <a:ln>
                  <a:noFill/>
                </a:ln>
                <a:solidFill>
                  <a:srgbClr val="B28A3F"/>
                </a:solidFill>
                <a:effectLst/>
                <a:uLnTx/>
                <a:uFillTx/>
                <a:latin typeface="Montserrat ExtraBold"/>
                <a:ea typeface="+mj-ea"/>
                <a:cs typeface="+mj-cs"/>
              </a:rPr>
              <a:t>Resultados del proyecto a 31 de diciembre</a:t>
            </a:r>
          </a:p>
        </p:txBody>
      </p:sp>
      <p:sp>
        <p:nvSpPr>
          <p:cNvPr id="32" name="CuadroTexto 31">
            <a:extLst>
              <a:ext uri="{FF2B5EF4-FFF2-40B4-BE49-F238E27FC236}">
                <a16:creationId xmlns:a16="http://schemas.microsoft.com/office/drawing/2014/main" id="{4C08E11A-4639-D5ED-B14A-D178F2063EFF}"/>
              </a:ext>
            </a:extLst>
          </p:cNvPr>
          <p:cNvSpPr txBox="1"/>
          <p:nvPr/>
        </p:nvSpPr>
        <p:spPr>
          <a:xfrm>
            <a:off x="664214" y="697272"/>
            <a:ext cx="99931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B28A3F"/>
                </a:solidFill>
                <a:effectLst/>
                <a:uLnTx/>
                <a:uFillTx/>
                <a:latin typeface="Montserrat ExtraBold"/>
                <a:ea typeface="+mn-ea"/>
                <a:cs typeface="+mn-cs"/>
              </a:rPr>
              <a:t>Máxima efectividad en el pago del Seguro de Depósitos</a:t>
            </a:r>
            <a:endParaRPr kumimoji="0" lang="es-CO"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 name="Google Shape;1073;p34">
            <a:extLst>
              <a:ext uri="{FF2B5EF4-FFF2-40B4-BE49-F238E27FC236}">
                <a16:creationId xmlns:a16="http://schemas.microsoft.com/office/drawing/2014/main" id="{60901254-7C38-6CE7-6BE2-7BFF44672C9E}"/>
              </a:ext>
            </a:extLst>
          </p:cNvPr>
          <p:cNvSpPr/>
          <p:nvPr/>
        </p:nvSpPr>
        <p:spPr>
          <a:xfrm rot="10800000" flipH="1">
            <a:off x="4306765" y="1987031"/>
            <a:ext cx="3342524" cy="4117018"/>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4" name="Google Shape;1062;p34">
            <a:extLst>
              <a:ext uri="{FF2B5EF4-FFF2-40B4-BE49-F238E27FC236}">
                <a16:creationId xmlns:a16="http://schemas.microsoft.com/office/drawing/2014/main" id="{EDCDE266-0DE9-27E9-3257-FC9E241F6E6E}"/>
              </a:ext>
            </a:extLst>
          </p:cNvPr>
          <p:cNvSpPr/>
          <p:nvPr/>
        </p:nvSpPr>
        <p:spPr>
          <a:xfrm>
            <a:off x="790371"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5" name="Google Shape;1063;p34">
            <a:extLst>
              <a:ext uri="{FF2B5EF4-FFF2-40B4-BE49-F238E27FC236}">
                <a16:creationId xmlns:a16="http://schemas.microsoft.com/office/drawing/2014/main" id="{35EF447A-655C-DD2A-E3B7-59D46D237A86}"/>
              </a:ext>
            </a:extLst>
          </p:cNvPr>
          <p:cNvSpPr/>
          <p:nvPr/>
        </p:nvSpPr>
        <p:spPr>
          <a:xfrm>
            <a:off x="787196"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6" name="Google Shape;1064;p34">
            <a:extLst>
              <a:ext uri="{FF2B5EF4-FFF2-40B4-BE49-F238E27FC236}">
                <a16:creationId xmlns:a16="http://schemas.microsoft.com/office/drawing/2014/main" id="{A60680B4-31F0-3C7D-58E5-31F3C78BCC75}"/>
              </a:ext>
            </a:extLst>
          </p:cNvPr>
          <p:cNvSpPr/>
          <p:nvPr/>
        </p:nvSpPr>
        <p:spPr>
          <a:xfrm>
            <a:off x="787196"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5F8AB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7" name="Google Shape;1065;p34">
            <a:extLst>
              <a:ext uri="{FF2B5EF4-FFF2-40B4-BE49-F238E27FC236}">
                <a16:creationId xmlns:a16="http://schemas.microsoft.com/office/drawing/2014/main" id="{5168292E-BCCA-59A1-8B50-EA13ED74D410}"/>
              </a:ext>
            </a:extLst>
          </p:cNvPr>
          <p:cNvSpPr/>
          <p:nvPr/>
        </p:nvSpPr>
        <p:spPr>
          <a:xfrm>
            <a:off x="787196"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41678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8" name="Google Shape;1069;p34">
            <a:extLst>
              <a:ext uri="{FF2B5EF4-FFF2-40B4-BE49-F238E27FC236}">
                <a16:creationId xmlns:a16="http://schemas.microsoft.com/office/drawing/2014/main" id="{FE71323E-6E9F-6401-6257-472956F86937}"/>
              </a:ext>
            </a:extLst>
          </p:cNvPr>
          <p:cNvSpPr/>
          <p:nvPr/>
        </p:nvSpPr>
        <p:spPr>
          <a:xfrm>
            <a:off x="4300416"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9" name="CuadroTexto 8">
            <a:extLst>
              <a:ext uri="{FF2B5EF4-FFF2-40B4-BE49-F238E27FC236}">
                <a16:creationId xmlns:a16="http://schemas.microsoft.com/office/drawing/2014/main" id="{785FFDB2-8DAF-9BE9-8566-B66EC297FB19}"/>
              </a:ext>
            </a:extLst>
          </p:cNvPr>
          <p:cNvSpPr txBox="1"/>
          <p:nvPr/>
        </p:nvSpPr>
        <p:spPr>
          <a:xfrm>
            <a:off x="1488553" y="1343088"/>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¿Qué se terminó de hacer?</a:t>
            </a:r>
            <a:endParaRPr kumimoji="0" lang="es-CO" sz="24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CuadroTexto 9">
            <a:extLst>
              <a:ext uri="{FF2B5EF4-FFF2-40B4-BE49-F238E27FC236}">
                <a16:creationId xmlns:a16="http://schemas.microsoft.com/office/drawing/2014/main" id="{932236AA-460C-EA7C-20EB-BE2219075438}"/>
              </a:ext>
            </a:extLst>
          </p:cNvPr>
          <p:cNvSpPr txBox="1"/>
          <p:nvPr/>
        </p:nvSpPr>
        <p:spPr>
          <a:xfrm>
            <a:off x="544051" y="2696991"/>
            <a:ext cx="3488014" cy="3508653"/>
          </a:xfrm>
          <a:prstGeom prst="rect">
            <a:avLst/>
          </a:prstGeom>
          <a:noFill/>
        </p:spPr>
        <p:txBody>
          <a:bodyPr wrap="square" lIns="0" tIns="0" rIns="0" bIns="0" rtlCol="0" anchor="ctr">
            <a:spAutoFit/>
          </a:bodyPr>
          <a:lstStyle/>
          <a:p>
            <a:pPr marL="458788" marR="0" lvl="0" indent="-96838"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200" b="0" i="0" u="none" strike="noStrike" kern="0" cap="none" spc="0" normalizeH="0" baseline="0" noProof="0">
                <a:ln>
                  <a:noFill/>
                </a:ln>
                <a:solidFill>
                  <a:prstClr val="black"/>
                </a:solidFill>
                <a:effectLst/>
                <a:uLnTx/>
                <a:uFillTx/>
                <a:latin typeface="Montserrat Medium"/>
                <a:ea typeface="+mn-ea"/>
                <a:cs typeface="+mn-cs"/>
              </a:rPr>
              <a:t>Finalización de la revisión de la </a:t>
            </a:r>
            <a:r>
              <a:rPr kumimoji="0" lang="es-CO" sz="1200" b="1" i="0" u="none" strike="noStrike" kern="0" cap="none" spc="0" normalizeH="0" baseline="0" noProof="0">
                <a:ln>
                  <a:noFill/>
                </a:ln>
                <a:solidFill>
                  <a:prstClr val="black"/>
                </a:solidFill>
                <a:effectLst/>
                <a:uLnTx/>
                <a:uFillTx/>
                <a:latin typeface="Montserrat Medium"/>
                <a:ea typeface="+mn-ea"/>
                <a:cs typeface="+mn-cs"/>
              </a:rPr>
              <a:t>propuesta alternativa </a:t>
            </a:r>
            <a:r>
              <a:rPr kumimoji="0" lang="es-CO" sz="1200" b="0" i="0" u="none" strike="noStrike" kern="0" cap="none" spc="0" normalizeH="0" baseline="0" noProof="0">
                <a:ln>
                  <a:noFill/>
                </a:ln>
                <a:solidFill>
                  <a:prstClr val="black"/>
                </a:solidFill>
                <a:effectLst/>
                <a:uLnTx/>
                <a:uFillTx/>
                <a:latin typeface="Montserrat Medium"/>
                <a:ea typeface="+mn-ea"/>
                <a:cs typeface="+mn-cs"/>
              </a:rPr>
              <a:t>para el pago a ahorradores que no cuentan con una cuenta alterna.</a:t>
            </a:r>
          </a:p>
          <a:p>
            <a:pPr marL="458788" marR="0" lvl="0" indent="-96838"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200" b="0" i="0" u="none" strike="noStrike" kern="0" cap="none" spc="0" normalizeH="0" baseline="0" noProof="0">
              <a:ln>
                <a:noFill/>
              </a:ln>
              <a:solidFill>
                <a:prstClr val="black"/>
              </a:solidFill>
              <a:effectLst/>
              <a:uLnTx/>
              <a:uFillTx/>
              <a:latin typeface="Montserrat Medium"/>
              <a:ea typeface="+mn-ea"/>
              <a:cs typeface="+mn-cs"/>
            </a:endParaRPr>
          </a:p>
          <a:p>
            <a:pPr marL="458788" marR="0" lvl="0" indent="-96838"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200" b="0" i="0" u="none" strike="noStrike" kern="0" cap="none" spc="0" normalizeH="0" baseline="0" noProof="0">
                <a:ln>
                  <a:noFill/>
                </a:ln>
                <a:solidFill>
                  <a:prstClr val="black"/>
                </a:solidFill>
                <a:effectLst/>
                <a:uLnTx/>
                <a:uFillTx/>
                <a:latin typeface="Montserrat Medium"/>
                <a:ea typeface="+mn-ea"/>
                <a:cs typeface="+mn-cs"/>
              </a:rPr>
              <a:t>Finalización de la implementación de las siguientes mejoras tecnológicas:</a:t>
            </a:r>
          </a:p>
          <a:p>
            <a:pPr marL="622300" lvl="1" indent="-171450" algn="just" defTabSz="898525">
              <a:buFont typeface="Arial" panose="020B0604020202020204" pitchFamily="34" charset="0"/>
              <a:buChar char="•"/>
              <a:defRPr/>
            </a:pPr>
            <a:r>
              <a:rPr kumimoji="0" lang="es-CO" sz="1200" b="0" i="0" u="none" strike="noStrike" kern="0" cap="none" spc="0" normalizeH="0" baseline="0" noProof="0">
                <a:ln>
                  <a:noFill/>
                </a:ln>
                <a:solidFill>
                  <a:prstClr val="black"/>
                </a:solidFill>
                <a:effectLst/>
                <a:uLnTx/>
                <a:uFillTx/>
                <a:latin typeface="Montserrat Medium"/>
                <a:ea typeface="+mn-ea"/>
                <a:cs typeface="+mn-cs"/>
              </a:rPr>
              <a:t>Optimización del </a:t>
            </a:r>
            <a:r>
              <a:rPr kumimoji="0" lang="es-CO" sz="1200" b="1" i="0" u="none" strike="noStrike" kern="0" cap="none" spc="0" normalizeH="0" baseline="0" noProof="0">
                <a:ln>
                  <a:noFill/>
                </a:ln>
                <a:solidFill>
                  <a:prstClr val="black"/>
                </a:solidFill>
                <a:effectLst/>
                <a:uLnTx/>
                <a:uFillTx/>
                <a:latin typeface="Montserrat Medium"/>
                <a:ea typeface="+mn-ea"/>
                <a:cs typeface="+mn-cs"/>
              </a:rPr>
              <a:t>sitio web del proceso de pago</a:t>
            </a:r>
            <a:r>
              <a:rPr kumimoji="0" lang="es-CO" sz="1200" b="0" i="0" u="none" strike="noStrike" kern="0" cap="none" spc="0" normalizeH="0" baseline="0" noProof="0">
                <a:ln>
                  <a:noFill/>
                </a:ln>
                <a:solidFill>
                  <a:prstClr val="black"/>
                </a:solidFill>
                <a:effectLst/>
                <a:uLnTx/>
                <a:uFillTx/>
                <a:latin typeface="Montserrat Medium"/>
                <a:ea typeface="+mn-ea"/>
                <a:cs typeface="+mn-cs"/>
              </a:rPr>
              <a:t>, facilitando a los depositantes la consulta de su información.</a:t>
            </a:r>
          </a:p>
          <a:p>
            <a:pPr marL="622300" lvl="1" indent="-171450" algn="just" defTabSz="898525">
              <a:buFont typeface="Arial" panose="020B0604020202020204" pitchFamily="34" charset="0"/>
              <a:buChar char="•"/>
              <a:defRPr/>
            </a:pPr>
            <a:r>
              <a:rPr kumimoji="0" lang="es-CO" sz="1200" b="0" i="0" u="none" strike="noStrike" kern="0" cap="none" spc="0" normalizeH="0" baseline="0" noProof="0">
                <a:ln>
                  <a:noFill/>
                </a:ln>
                <a:solidFill>
                  <a:prstClr val="black"/>
                </a:solidFill>
                <a:effectLst/>
                <a:uLnTx/>
                <a:uFillTx/>
                <a:latin typeface="Montserrat Medium"/>
                <a:ea typeface="+mn-ea"/>
                <a:cs typeface="+mn-cs"/>
              </a:rPr>
              <a:t>Implementación de la </a:t>
            </a:r>
            <a:r>
              <a:rPr kumimoji="0" lang="es-CO" sz="1200" b="1" i="0" u="none" strike="noStrike" kern="0" cap="none" spc="0" normalizeH="0" baseline="0" noProof="0">
                <a:ln>
                  <a:noFill/>
                </a:ln>
                <a:solidFill>
                  <a:prstClr val="black"/>
                </a:solidFill>
                <a:effectLst/>
                <a:uLnTx/>
                <a:uFillTx/>
                <a:latin typeface="Montserrat Medium"/>
                <a:ea typeface="+mn-ea"/>
                <a:cs typeface="+mn-cs"/>
              </a:rPr>
              <a:t>generación de archivos de pago</a:t>
            </a:r>
            <a:r>
              <a:rPr kumimoji="0" lang="es-CO" sz="1200" b="0" i="0" u="none" strike="noStrike" kern="0" cap="none" spc="0" normalizeH="0" baseline="0" noProof="0">
                <a:ln>
                  <a:noFill/>
                </a:ln>
                <a:solidFill>
                  <a:prstClr val="black"/>
                </a:solidFill>
                <a:effectLst/>
                <a:uLnTx/>
                <a:uFillTx/>
                <a:latin typeface="Montserrat Medium"/>
                <a:ea typeface="+mn-ea"/>
                <a:cs typeface="+mn-cs"/>
              </a:rPr>
              <a:t> para la transferencia de depósitos a cuentas de bajo monto.</a:t>
            </a:r>
          </a:p>
          <a:p>
            <a:pPr marL="622300" lvl="1" indent="-171450" algn="just" defTabSz="898525">
              <a:buFont typeface="Arial" panose="020B0604020202020204" pitchFamily="34" charset="0"/>
              <a:buChar char="•"/>
              <a:defRPr/>
            </a:pPr>
            <a:r>
              <a:rPr kumimoji="0" lang="es-CO" sz="1200" b="0" i="0" u="none" strike="noStrike" kern="0" cap="none" spc="0" normalizeH="0" baseline="0" noProof="0">
                <a:ln>
                  <a:noFill/>
                </a:ln>
                <a:solidFill>
                  <a:prstClr val="black"/>
                </a:solidFill>
                <a:effectLst/>
                <a:uLnTx/>
                <a:uFillTx/>
                <a:latin typeface="Montserrat Medium"/>
                <a:ea typeface="+mn-ea"/>
                <a:cs typeface="+mn-cs"/>
              </a:rPr>
              <a:t>Desarrollo del </a:t>
            </a:r>
            <a:r>
              <a:rPr kumimoji="0" lang="es-CO" sz="1200" b="1" i="0" u="none" strike="noStrike" kern="0" cap="none" spc="0" normalizeH="0" baseline="0" noProof="0">
                <a:ln>
                  <a:noFill/>
                </a:ln>
                <a:solidFill>
                  <a:prstClr val="black"/>
                </a:solidFill>
                <a:effectLst/>
                <a:uLnTx/>
                <a:uFillTx/>
                <a:latin typeface="Montserrat Medium"/>
                <a:ea typeface="+mn-ea"/>
                <a:cs typeface="+mn-cs"/>
              </a:rPr>
              <a:t>cálculo de la prima para las SEDPES </a:t>
            </a:r>
            <a:r>
              <a:rPr kumimoji="0" lang="es-CO" sz="1200" b="0" i="0" u="none" strike="noStrike" kern="0" cap="none" spc="0" normalizeH="0" baseline="0" noProof="0">
                <a:ln>
                  <a:noFill/>
                </a:ln>
                <a:solidFill>
                  <a:prstClr val="black"/>
                </a:solidFill>
                <a:effectLst/>
                <a:uLnTx/>
                <a:uFillTx/>
                <a:latin typeface="Montserrat Medium"/>
                <a:ea typeface="+mn-ea"/>
                <a:cs typeface="+mn-cs"/>
              </a:rPr>
              <a:t>en operación que aún no realizan captación de depósitos.</a:t>
            </a:r>
            <a:endParaRPr kumimoji="0" lang="es-MX" sz="1200" b="0" i="0" u="none" strike="noStrike" kern="0" cap="none" spc="0" normalizeH="0" baseline="0" noProof="0">
              <a:ln>
                <a:noFill/>
              </a:ln>
              <a:solidFill>
                <a:prstClr val="black"/>
              </a:solidFill>
              <a:effectLst/>
              <a:uLnTx/>
              <a:uFillTx/>
              <a:latin typeface="Montserrat Medium"/>
              <a:ea typeface="+mn-ea"/>
              <a:cs typeface="+mn-cs"/>
            </a:endParaRPr>
          </a:p>
        </p:txBody>
      </p:sp>
      <p:sp>
        <p:nvSpPr>
          <p:cNvPr id="11" name="Diagrama de flujo: entrada manual 167">
            <a:extLst>
              <a:ext uri="{FF2B5EF4-FFF2-40B4-BE49-F238E27FC236}">
                <a16:creationId xmlns:a16="http://schemas.microsoft.com/office/drawing/2014/main" id="{61E08FCD-E636-B1F4-844F-122AC38FDC4C}"/>
              </a:ext>
            </a:extLst>
          </p:cNvPr>
          <p:cNvSpPr/>
          <p:nvPr/>
        </p:nvSpPr>
        <p:spPr>
          <a:xfrm rot="10800000" flipH="1">
            <a:off x="4291572" y="1442221"/>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57DB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Diagrama de flujo: entrada manual 167">
            <a:extLst>
              <a:ext uri="{FF2B5EF4-FFF2-40B4-BE49-F238E27FC236}">
                <a16:creationId xmlns:a16="http://schemas.microsoft.com/office/drawing/2014/main" id="{12FB246E-6619-B19E-13B3-B9AC6ABB7CC6}"/>
              </a:ext>
            </a:extLst>
          </p:cNvPr>
          <p:cNvSpPr/>
          <p:nvPr/>
        </p:nvSpPr>
        <p:spPr>
          <a:xfrm rot="10800000" flipH="1">
            <a:off x="4291572" y="1200523"/>
            <a:ext cx="3372908" cy="1216929"/>
          </a:xfrm>
          <a:custGeom>
            <a:avLst/>
            <a:gdLst>
              <a:gd name="csX0" fmla="*/ 0 w 10000"/>
              <a:gd name="csY0" fmla="*/ 2000 h 10000"/>
              <a:gd name="csX1" fmla="*/ 10000 w 10000"/>
              <a:gd name="csY1" fmla="*/ 0 h 10000"/>
              <a:gd name="csX2" fmla="*/ 10000 w 10000"/>
              <a:gd name="csY2" fmla="*/ 10000 h 10000"/>
              <a:gd name="csX3" fmla="*/ 0 w 10000"/>
              <a:gd name="csY3" fmla="*/ 10000 h 10000"/>
              <a:gd name="csX4" fmla="*/ 0 w 10000"/>
              <a:gd name="csY4" fmla="*/ 2000 h 10000"/>
              <a:gd name="csX0" fmla="*/ 11 w 10000"/>
              <a:gd name="csY0" fmla="*/ 3680 h 10000"/>
              <a:gd name="csX1" fmla="*/ 10000 w 10000"/>
              <a:gd name="csY1" fmla="*/ 0 h 10000"/>
              <a:gd name="csX2" fmla="*/ 10000 w 10000"/>
              <a:gd name="csY2" fmla="*/ 10000 h 10000"/>
              <a:gd name="csX3" fmla="*/ 0 w 10000"/>
              <a:gd name="csY3" fmla="*/ 10000 h 10000"/>
              <a:gd name="csX4" fmla="*/ 11 w 10000"/>
              <a:gd name="csY4" fmla="*/ 3680 h 10000"/>
              <a:gd name="csX0" fmla="*/ 11 w 10000"/>
              <a:gd name="csY0" fmla="*/ 3052 h 9372"/>
              <a:gd name="csX1" fmla="*/ 9989 w 10000"/>
              <a:gd name="csY1" fmla="*/ 0 h 9372"/>
              <a:gd name="csX2" fmla="*/ 10000 w 10000"/>
              <a:gd name="csY2" fmla="*/ 9372 h 9372"/>
              <a:gd name="csX3" fmla="*/ 0 w 10000"/>
              <a:gd name="csY3" fmla="*/ 9372 h 9372"/>
              <a:gd name="csX4" fmla="*/ 11 w 10000"/>
              <a:gd name="csY4" fmla="*/ 3052 h 9372"/>
              <a:gd name="csX0" fmla="*/ 0 w 10012"/>
              <a:gd name="csY0" fmla="*/ 3625 h 10000"/>
              <a:gd name="csX1" fmla="*/ 10001 w 10012"/>
              <a:gd name="csY1" fmla="*/ 0 h 10000"/>
              <a:gd name="csX2" fmla="*/ 10012 w 10012"/>
              <a:gd name="csY2" fmla="*/ 10000 h 10000"/>
              <a:gd name="csX3" fmla="*/ 12 w 10012"/>
              <a:gd name="csY3" fmla="*/ 10000 h 10000"/>
              <a:gd name="csX4" fmla="*/ 0 w 10012"/>
              <a:gd name="csY4" fmla="*/ 3625 h 10000"/>
              <a:gd name="csX0" fmla="*/ 11 w 10000"/>
              <a:gd name="csY0" fmla="*/ 3474 h 10000"/>
              <a:gd name="csX1" fmla="*/ 9989 w 10000"/>
              <a:gd name="csY1" fmla="*/ 0 h 10000"/>
              <a:gd name="csX2" fmla="*/ 10000 w 10000"/>
              <a:gd name="csY2" fmla="*/ 10000 h 10000"/>
              <a:gd name="csX3" fmla="*/ 0 w 10000"/>
              <a:gd name="csY3" fmla="*/ 10000 h 10000"/>
              <a:gd name="csX4" fmla="*/ 11 w 10000"/>
              <a:gd name="csY4" fmla="*/ 3474 h 10000"/>
              <a:gd name="csX0" fmla="*/ 11 w 10057"/>
              <a:gd name="csY0" fmla="*/ 3189 h 9715"/>
              <a:gd name="csX1" fmla="*/ 10057 w 10057"/>
              <a:gd name="csY1" fmla="*/ 0 h 9715"/>
              <a:gd name="csX2" fmla="*/ 10000 w 10057"/>
              <a:gd name="csY2" fmla="*/ 9715 h 9715"/>
              <a:gd name="csX3" fmla="*/ 0 w 10057"/>
              <a:gd name="csY3" fmla="*/ 9715 h 9715"/>
              <a:gd name="csX4" fmla="*/ 11 w 10057"/>
              <a:gd name="csY4" fmla="*/ 3189 h 9715"/>
              <a:gd name="csX0" fmla="*/ 11 w 9989"/>
              <a:gd name="csY0" fmla="*/ 3455 h 10172"/>
              <a:gd name="csX1" fmla="*/ 9989 w 9989"/>
              <a:gd name="csY1" fmla="*/ 0 h 10172"/>
              <a:gd name="csX2" fmla="*/ 9943 w 9989"/>
              <a:gd name="csY2" fmla="*/ 10172 h 10172"/>
              <a:gd name="csX3" fmla="*/ 0 w 9989"/>
              <a:gd name="csY3" fmla="*/ 10172 h 10172"/>
              <a:gd name="csX4" fmla="*/ 11 w 9989"/>
              <a:gd name="csY4" fmla="*/ 3455 h 10172"/>
              <a:gd name="csX0" fmla="*/ 11 w 9954"/>
              <a:gd name="csY0" fmla="*/ 3346 h 9949"/>
              <a:gd name="csX1" fmla="*/ 9921 w 9954"/>
              <a:gd name="csY1" fmla="*/ 0 h 9949"/>
              <a:gd name="csX2" fmla="*/ 9954 w 9954"/>
              <a:gd name="csY2" fmla="*/ 9949 h 9949"/>
              <a:gd name="csX3" fmla="*/ 0 w 9954"/>
              <a:gd name="csY3" fmla="*/ 9949 h 9949"/>
              <a:gd name="csX4" fmla="*/ 11 w 9954"/>
              <a:gd name="csY4" fmla="*/ 3346 h 9949"/>
            </a:gdLst>
            <a:ahLst/>
            <a:cxnLst>
              <a:cxn ang="0">
                <a:pos x="csX0" y="csY0"/>
              </a:cxn>
              <a:cxn ang="0">
                <a:pos x="csX1" y="csY1"/>
              </a:cxn>
              <a:cxn ang="0">
                <a:pos x="csX2" y="csY2"/>
              </a:cxn>
              <a:cxn ang="0">
                <a:pos x="csX3" y="csY3"/>
              </a:cxn>
              <a:cxn ang="0">
                <a:pos x="csX4" y="csY4"/>
              </a:cxn>
            </a:cxnLst>
            <a:rect l="l" t="t" r="r" b="b"/>
            <a:pathLst>
              <a:path w="9954" h="9949">
                <a:moveTo>
                  <a:pt x="11" y="3346"/>
                </a:moveTo>
                <a:lnTo>
                  <a:pt x="9921" y="0"/>
                </a:lnTo>
                <a:cubicBezTo>
                  <a:pt x="9925" y="3373"/>
                  <a:pt x="9950" y="6576"/>
                  <a:pt x="9954" y="9949"/>
                </a:cubicBezTo>
                <a:lnTo>
                  <a:pt x="0" y="9949"/>
                </a:lnTo>
                <a:cubicBezTo>
                  <a:pt x="4" y="7674"/>
                  <a:pt x="7" y="5620"/>
                  <a:pt x="11" y="3346"/>
                </a:cubicBezTo>
                <a:close/>
              </a:path>
            </a:pathLst>
          </a:cu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3" name="Google Shape;1062;p34">
            <a:extLst>
              <a:ext uri="{FF2B5EF4-FFF2-40B4-BE49-F238E27FC236}">
                <a16:creationId xmlns:a16="http://schemas.microsoft.com/office/drawing/2014/main" id="{362576C0-4F27-5E05-B195-4B912DB4A9BD}"/>
              </a:ext>
            </a:extLst>
          </p:cNvPr>
          <p:cNvSpPr/>
          <p:nvPr/>
        </p:nvSpPr>
        <p:spPr>
          <a:xfrm>
            <a:off x="7846962" y="1200536"/>
            <a:ext cx="1595438" cy="45862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4" name="Google Shape;1063;p34">
            <a:extLst>
              <a:ext uri="{FF2B5EF4-FFF2-40B4-BE49-F238E27FC236}">
                <a16:creationId xmlns:a16="http://schemas.microsoft.com/office/drawing/2014/main" id="{4C71F065-F040-3AC2-DFD0-9B1BF58A0EA3}"/>
              </a:ext>
            </a:extLst>
          </p:cNvPr>
          <p:cNvSpPr/>
          <p:nvPr/>
        </p:nvSpPr>
        <p:spPr>
          <a:xfrm>
            <a:off x="7843787" y="1200536"/>
            <a:ext cx="3358398" cy="4960192"/>
          </a:xfrm>
          <a:custGeom>
            <a:avLst/>
            <a:gdLst/>
            <a:ahLst/>
            <a:cxnLst/>
            <a:rect l="l" t="t" r="r" b="b"/>
            <a:pathLst>
              <a:path w="1005" h="2891" extrusionOk="0">
                <a:moveTo>
                  <a:pt x="0" y="0"/>
                </a:moveTo>
                <a:lnTo>
                  <a:pt x="1005" y="0"/>
                </a:lnTo>
                <a:lnTo>
                  <a:pt x="1005" y="2891"/>
                </a:lnTo>
                <a:lnTo>
                  <a:pt x="0" y="2891"/>
                </a:lnTo>
                <a:lnTo>
                  <a:pt x="0" y="0"/>
                </a:lnTo>
                <a:lnTo>
                  <a:pt x="0" y="0"/>
                </a:ln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5" name="Google Shape;1064;p34">
            <a:extLst>
              <a:ext uri="{FF2B5EF4-FFF2-40B4-BE49-F238E27FC236}">
                <a16:creationId xmlns:a16="http://schemas.microsoft.com/office/drawing/2014/main" id="{0FABF89D-45F0-2134-3216-631160A1261A}"/>
              </a:ext>
            </a:extLst>
          </p:cNvPr>
          <p:cNvSpPr/>
          <p:nvPr/>
        </p:nvSpPr>
        <p:spPr>
          <a:xfrm>
            <a:off x="7843787" y="1414849"/>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A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17" name="Google Shape;1065;p34">
            <a:extLst>
              <a:ext uri="{FF2B5EF4-FFF2-40B4-BE49-F238E27FC236}">
                <a16:creationId xmlns:a16="http://schemas.microsoft.com/office/drawing/2014/main" id="{840DC185-149A-EA53-0E3A-5DDD37027AD5}"/>
              </a:ext>
            </a:extLst>
          </p:cNvPr>
          <p:cNvSpPr/>
          <p:nvPr/>
        </p:nvSpPr>
        <p:spPr>
          <a:xfrm>
            <a:off x="7843787" y="1200536"/>
            <a:ext cx="3358398" cy="1216928"/>
          </a:xfrm>
          <a:custGeom>
            <a:avLst/>
            <a:gdLst/>
            <a:ahLst/>
            <a:cxnLst/>
            <a:rect l="l" t="t" r="r" b="b"/>
            <a:pathLst>
              <a:path w="1005" h="1416" extrusionOk="0">
                <a:moveTo>
                  <a:pt x="0" y="0"/>
                </a:moveTo>
                <a:lnTo>
                  <a:pt x="1005" y="0"/>
                </a:lnTo>
                <a:lnTo>
                  <a:pt x="1005" y="938"/>
                </a:lnTo>
                <a:lnTo>
                  <a:pt x="0" y="1416"/>
                </a:lnTo>
                <a:lnTo>
                  <a:pt x="0" y="0"/>
                </a:lnTo>
                <a:lnTo>
                  <a:pt x="0" y="0"/>
                </a:lnTo>
                <a:lnTo>
                  <a:pt x="0" y="0"/>
                </a:lnTo>
                <a:close/>
              </a:path>
            </a:pathLst>
          </a:custGeom>
          <a:solidFill>
            <a:srgbClr val="FF93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nvGrpSpPr>
          <p:cNvPr id="18" name="Google Shape;1096;p34">
            <a:extLst>
              <a:ext uri="{FF2B5EF4-FFF2-40B4-BE49-F238E27FC236}">
                <a16:creationId xmlns:a16="http://schemas.microsoft.com/office/drawing/2014/main" id="{609B8B5E-CE28-8A4A-7507-A9EDC8C7A7BF}"/>
              </a:ext>
            </a:extLst>
          </p:cNvPr>
          <p:cNvGrpSpPr/>
          <p:nvPr/>
        </p:nvGrpSpPr>
        <p:grpSpPr>
          <a:xfrm>
            <a:off x="8125810" y="1359768"/>
            <a:ext cx="573745" cy="549007"/>
            <a:chOff x="4076700" y="3848100"/>
            <a:chExt cx="2098675" cy="2008188"/>
          </a:xfrm>
        </p:grpSpPr>
        <p:sp>
          <p:nvSpPr>
            <p:cNvPr id="19" name="Google Shape;1097;p34">
              <a:extLst>
                <a:ext uri="{FF2B5EF4-FFF2-40B4-BE49-F238E27FC236}">
                  <a16:creationId xmlns:a16="http://schemas.microsoft.com/office/drawing/2014/main" id="{432C8D3A-F2A7-28A6-C420-6BD6F5B9C3CC}"/>
                </a:ext>
              </a:extLst>
            </p:cNvPr>
            <p:cNvSpPr/>
            <p:nvPr/>
          </p:nvSpPr>
          <p:spPr>
            <a:xfrm>
              <a:off x="4076700" y="3848100"/>
              <a:ext cx="1876425" cy="2008188"/>
            </a:xfrm>
            <a:custGeom>
              <a:avLst/>
              <a:gdLst/>
              <a:ahLst/>
              <a:cxnLst/>
              <a:rect l="l" t="t" r="r" b="b"/>
              <a:pathLst>
                <a:path w="618" h="663" extrusionOk="0">
                  <a:moveTo>
                    <a:pt x="0" y="40"/>
                  </a:moveTo>
                  <a:cubicBezTo>
                    <a:pt x="12" y="40"/>
                    <a:pt x="23" y="40"/>
                    <a:pt x="35" y="40"/>
                  </a:cubicBezTo>
                  <a:cubicBezTo>
                    <a:pt x="39" y="40"/>
                    <a:pt x="40" y="39"/>
                    <a:pt x="40" y="35"/>
                  </a:cubicBezTo>
                  <a:cubicBezTo>
                    <a:pt x="40" y="29"/>
                    <a:pt x="40" y="23"/>
                    <a:pt x="40" y="17"/>
                  </a:cubicBezTo>
                  <a:cubicBezTo>
                    <a:pt x="40" y="8"/>
                    <a:pt x="47" y="1"/>
                    <a:pt x="55" y="1"/>
                  </a:cubicBezTo>
                  <a:cubicBezTo>
                    <a:pt x="64" y="1"/>
                    <a:pt x="70" y="7"/>
                    <a:pt x="71" y="17"/>
                  </a:cubicBezTo>
                  <a:cubicBezTo>
                    <a:pt x="71" y="23"/>
                    <a:pt x="71" y="29"/>
                    <a:pt x="71" y="35"/>
                  </a:cubicBezTo>
                  <a:cubicBezTo>
                    <a:pt x="71" y="39"/>
                    <a:pt x="72" y="40"/>
                    <a:pt x="76" y="40"/>
                  </a:cubicBezTo>
                  <a:cubicBezTo>
                    <a:pt x="94" y="40"/>
                    <a:pt x="94" y="40"/>
                    <a:pt x="94" y="23"/>
                  </a:cubicBezTo>
                  <a:cubicBezTo>
                    <a:pt x="94" y="20"/>
                    <a:pt x="94" y="16"/>
                    <a:pt x="95" y="13"/>
                  </a:cubicBezTo>
                  <a:cubicBezTo>
                    <a:pt x="96" y="6"/>
                    <a:pt x="102" y="1"/>
                    <a:pt x="109" y="1"/>
                  </a:cubicBezTo>
                  <a:cubicBezTo>
                    <a:pt x="116" y="1"/>
                    <a:pt x="123" y="6"/>
                    <a:pt x="124" y="13"/>
                  </a:cubicBezTo>
                  <a:cubicBezTo>
                    <a:pt x="125" y="20"/>
                    <a:pt x="125" y="28"/>
                    <a:pt x="125" y="35"/>
                  </a:cubicBezTo>
                  <a:cubicBezTo>
                    <a:pt x="125" y="39"/>
                    <a:pt x="126" y="40"/>
                    <a:pt x="130" y="40"/>
                  </a:cubicBezTo>
                  <a:cubicBezTo>
                    <a:pt x="148" y="40"/>
                    <a:pt x="148" y="40"/>
                    <a:pt x="148" y="22"/>
                  </a:cubicBezTo>
                  <a:cubicBezTo>
                    <a:pt x="148" y="19"/>
                    <a:pt x="148" y="16"/>
                    <a:pt x="148" y="13"/>
                  </a:cubicBezTo>
                  <a:cubicBezTo>
                    <a:pt x="150" y="6"/>
                    <a:pt x="156" y="1"/>
                    <a:pt x="163" y="1"/>
                  </a:cubicBezTo>
                  <a:cubicBezTo>
                    <a:pt x="171" y="1"/>
                    <a:pt x="177" y="7"/>
                    <a:pt x="178" y="14"/>
                  </a:cubicBezTo>
                  <a:cubicBezTo>
                    <a:pt x="179" y="21"/>
                    <a:pt x="179" y="28"/>
                    <a:pt x="178" y="34"/>
                  </a:cubicBezTo>
                  <a:cubicBezTo>
                    <a:pt x="178" y="38"/>
                    <a:pt x="179" y="40"/>
                    <a:pt x="184" y="40"/>
                  </a:cubicBezTo>
                  <a:cubicBezTo>
                    <a:pt x="201" y="40"/>
                    <a:pt x="201" y="40"/>
                    <a:pt x="201" y="22"/>
                  </a:cubicBezTo>
                  <a:cubicBezTo>
                    <a:pt x="201" y="19"/>
                    <a:pt x="202" y="16"/>
                    <a:pt x="202" y="13"/>
                  </a:cubicBezTo>
                  <a:cubicBezTo>
                    <a:pt x="204" y="6"/>
                    <a:pt x="210" y="1"/>
                    <a:pt x="217" y="1"/>
                  </a:cubicBezTo>
                  <a:cubicBezTo>
                    <a:pt x="225" y="1"/>
                    <a:pt x="231" y="7"/>
                    <a:pt x="232" y="14"/>
                  </a:cubicBezTo>
                  <a:cubicBezTo>
                    <a:pt x="233" y="21"/>
                    <a:pt x="233" y="28"/>
                    <a:pt x="232" y="34"/>
                  </a:cubicBezTo>
                  <a:cubicBezTo>
                    <a:pt x="232" y="38"/>
                    <a:pt x="233" y="40"/>
                    <a:pt x="237" y="40"/>
                  </a:cubicBezTo>
                  <a:cubicBezTo>
                    <a:pt x="255" y="40"/>
                    <a:pt x="255" y="40"/>
                    <a:pt x="255" y="22"/>
                  </a:cubicBezTo>
                  <a:cubicBezTo>
                    <a:pt x="255" y="19"/>
                    <a:pt x="255" y="17"/>
                    <a:pt x="256" y="14"/>
                  </a:cubicBezTo>
                  <a:cubicBezTo>
                    <a:pt x="258" y="6"/>
                    <a:pt x="264" y="0"/>
                    <a:pt x="272" y="1"/>
                  </a:cubicBezTo>
                  <a:cubicBezTo>
                    <a:pt x="280" y="2"/>
                    <a:pt x="286" y="7"/>
                    <a:pt x="286" y="16"/>
                  </a:cubicBezTo>
                  <a:cubicBezTo>
                    <a:pt x="287" y="22"/>
                    <a:pt x="287" y="28"/>
                    <a:pt x="286" y="34"/>
                  </a:cubicBezTo>
                  <a:cubicBezTo>
                    <a:pt x="286" y="38"/>
                    <a:pt x="287" y="40"/>
                    <a:pt x="291" y="40"/>
                  </a:cubicBezTo>
                  <a:cubicBezTo>
                    <a:pt x="309" y="40"/>
                    <a:pt x="309" y="40"/>
                    <a:pt x="309" y="22"/>
                  </a:cubicBezTo>
                  <a:cubicBezTo>
                    <a:pt x="309" y="20"/>
                    <a:pt x="309" y="17"/>
                    <a:pt x="310" y="14"/>
                  </a:cubicBezTo>
                  <a:cubicBezTo>
                    <a:pt x="311" y="6"/>
                    <a:pt x="318" y="0"/>
                    <a:pt x="326" y="1"/>
                  </a:cubicBezTo>
                  <a:cubicBezTo>
                    <a:pt x="334" y="2"/>
                    <a:pt x="340" y="8"/>
                    <a:pt x="340" y="16"/>
                  </a:cubicBezTo>
                  <a:cubicBezTo>
                    <a:pt x="341" y="23"/>
                    <a:pt x="340" y="29"/>
                    <a:pt x="340" y="36"/>
                  </a:cubicBezTo>
                  <a:cubicBezTo>
                    <a:pt x="340" y="39"/>
                    <a:pt x="341" y="40"/>
                    <a:pt x="344" y="40"/>
                  </a:cubicBezTo>
                  <a:cubicBezTo>
                    <a:pt x="363" y="41"/>
                    <a:pt x="363" y="41"/>
                    <a:pt x="363" y="22"/>
                  </a:cubicBezTo>
                  <a:cubicBezTo>
                    <a:pt x="363" y="8"/>
                    <a:pt x="369" y="1"/>
                    <a:pt x="379" y="1"/>
                  </a:cubicBezTo>
                  <a:cubicBezTo>
                    <a:pt x="389" y="1"/>
                    <a:pt x="394" y="8"/>
                    <a:pt x="394" y="22"/>
                  </a:cubicBezTo>
                  <a:cubicBezTo>
                    <a:pt x="394" y="26"/>
                    <a:pt x="394" y="31"/>
                    <a:pt x="394" y="35"/>
                  </a:cubicBezTo>
                  <a:cubicBezTo>
                    <a:pt x="394" y="39"/>
                    <a:pt x="395" y="40"/>
                    <a:pt x="399" y="40"/>
                  </a:cubicBezTo>
                  <a:cubicBezTo>
                    <a:pt x="417" y="40"/>
                    <a:pt x="417" y="40"/>
                    <a:pt x="417" y="22"/>
                  </a:cubicBezTo>
                  <a:cubicBezTo>
                    <a:pt x="417" y="19"/>
                    <a:pt x="417" y="15"/>
                    <a:pt x="418" y="12"/>
                  </a:cubicBezTo>
                  <a:cubicBezTo>
                    <a:pt x="420" y="5"/>
                    <a:pt x="427" y="1"/>
                    <a:pt x="433" y="1"/>
                  </a:cubicBezTo>
                  <a:cubicBezTo>
                    <a:pt x="440" y="1"/>
                    <a:pt x="445" y="6"/>
                    <a:pt x="447" y="12"/>
                  </a:cubicBezTo>
                  <a:cubicBezTo>
                    <a:pt x="449" y="20"/>
                    <a:pt x="448" y="27"/>
                    <a:pt x="448" y="35"/>
                  </a:cubicBezTo>
                  <a:cubicBezTo>
                    <a:pt x="448" y="39"/>
                    <a:pt x="449" y="40"/>
                    <a:pt x="453" y="40"/>
                  </a:cubicBezTo>
                  <a:cubicBezTo>
                    <a:pt x="463" y="40"/>
                    <a:pt x="473" y="40"/>
                    <a:pt x="482" y="40"/>
                  </a:cubicBezTo>
                  <a:cubicBezTo>
                    <a:pt x="487" y="39"/>
                    <a:pt x="488" y="41"/>
                    <a:pt x="488" y="46"/>
                  </a:cubicBezTo>
                  <a:cubicBezTo>
                    <a:pt x="488" y="80"/>
                    <a:pt x="488" y="115"/>
                    <a:pt x="488" y="150"/>
                  </a:cubicBezTo>
                  <a:cubicBezTo>
                    <a:pt x="488" y="152"/>
                    <a:pt x="488" y="154"/>
                    <a:pt x="488" y="156"/>
                  </a:cubicBezTo>
                  <a:cubicBezTo>
                    <a:pt x="488" y="156"/>
                    <a:pt x="489" y="157"/>
                    <a:pt x="489" y="157"/>
                  </a:cubicBezTo>
                  <a:cubicBezTo>
                    <a:pt x="491" y="155"/>
                    <a:pt x="493" y="153"/>
                    <a:pt x="494" y="150"/>
                  </a:cubicBezTo>
                  <a:cubicBezTo>
                    <a:pt x="501" y="141"/>
                    <a:pt x="508" y="131"/>
                    <a:pt x="515" y="122"/>
                  </a:cubicBezTo>
                  <a:cubicBezTo>
                    <a:pt x="517" y="119"/>
                    <a:pt x="519" y="118"/>
                    <a:pt x="521" y="121"/>
                  </a:cubicBezTo>
                  <a:cubicBezTo>
                    <a:pt x="526" y="124"/>
                    <a:pt x="531" y="128"/>
                    <a:pt x="536" y="131"/>
                  </a:cubicBezTo>
                  <a:cubicBezTo>
                    <a:pt x="540" y="134"/>
                    <a:pt x="539" y="136"/>
                    <a:pt x="537" y="139"/>
                  </a:cubicBezTo>
                  <a:cubicBezTo>
                    <a:pt x="511" y="174"/>
                    <a:pt x="485" y="209"/>
                    <a:pt x="459" y="245"/>
                  </a:cubicBezTo>
                  <a:cubicBezTo>
                    <a:pt x="409" y="312"/>
                    <a:pt x="359" y="380"/>
                    <a:pt x="310" y="447"/>
                  </a:cubicBezTo>
                  <a:cubicBezTo>
                    <a:pt x="307" y="452"/>
                    <a:pt x="304" y="453"/>
                    <a:pt x="300" y="449"/>
                  </a:cubicBezTo>
                  <a:cubicBezTo>
                    <a:pt x="297" y="445"/>
                    <a:pt x="293" y="443"/>
                    <a:pt x="289" y="440"/>
                  </a:cubicBezTo>
                  <a:cubicBezTo>
                    <a:pt x="284" y="438"/>
                    <a:pt x="284" y="435"/>
                    <a:pt x="287" y="431"/>
                  </a:cubicBezTo>
                  <a:cubicBezTo>
                    <a:pt x="309" y="402"/>
                    <a:pt x="330" y="373"/>
                    <a:pt x="352" y="344"/>
                  </a:cubicBezTo>
                  <a:cubicBezTo>
                    <a:pt x="386" y="298"/>
                    <a:pt x="420" y="251"/>
                    <a:pt x="454" y="205"/>
                  </a:cubicBezTo>
                  <a:cubicBezTo>
                    <a:pt x="456" y="202"/>
                    <a:pt x="457" y="200"/>
                    <a:pt x="457" y="196"/>
                  </a:cubicBezTo>
                  <a:cubicBezTo>
                    <a:pt x="457" y="156"/>
                    <a:pt x="457" y="116"/>
                    <a:pt x="457" y="77"/>
                  </a:cubicBezTo>
                  <a:cubicBezTo>
                    <a:pt x="457" y="73"/>
                    <a:pt x="458" y="71"/>
                    <a:pt x="453" y="71"/>
                  </a:cubicBezTo>
                  <a:cubicBezTo>
                    <a:pt x="447" y="70"/>
                    <a:pt x="448" y="74"/>
                    <a:pt x="448" y="77"/>
                  </a:cubicBezTo>
                  <a:cubicBezTo>
                    <a:pt x="448" y="82"/>
                    <a:pt x="449" y="87"/>
                    <a:pt x="447" y="93"/>
                  </a:cubicBezTo>
                  <a:cubicBezTo>
                    <a:pt x="445" y="100"/>
                    <a:pt x="439" y="105"/>
                    <a:pt x="432" y="105"/>
                  </a:cubicBezTo>
                  <a:cubicBezTo>
                    <a:pt x="425" y="105"/>
                    <a:pt x="418" y="99"/>
                    <a:pt x="418" y="91"/>
                  </a:cubicBezTo>
                  <a:cubicBezTo>
                    <a:pt x="417" y="86"/>
                    <a:pt x="417" y="81"/>
                    <a:pt x="417" y="75"/>
                  </a:cubicBezTo>
                  <a:cubicBezTo>
                    <a:pt x="417" y="72"/>
                    <a:pt x="416" y="70"/>
                    <a:pt x="413" y="71"/>
                  </a:cubicBezTo>
                  <a:cubicBezTo>
                    <a:pt x="407" y="71"/>
                    <a:pt x="400" y="69"/>
                    <a:pt x="396" y="71"/>
                  </a:cubicBezTo>
                  <a:cubicBezTo>
                    <a:pt x="392" y="74"/>
                    <a:pt x="395" y="82"/>
                    <a:pt x="394" y="87"/>
                  </a:cubicBezTo>
                  <a:cubicBezTo>
                    <a:pt x="394" y="98"/>
                    <a:pt x="388" y="105"/>
                    <a:pt x="379" y="105"/>
                  </a:cubicBezTo>
                  <a:cubicBezTo>
                    <a:pt x="370" y="105"/>
                    <a:pt x="363" y="98"/>
                    <a:pt x="363" y="87"/>
                  </a:cubicBezTo>
                  <a:cubicBezTo>
                    <a:pt x="363" y="82"/>
                    <a:pt x="365" y="75"/>
                    <a:pt x="362" y="72"/>
                  </a:cubicBezTo>
                  <a:cubicBezTo>
                    <a:pt x="359" y="68"/>
                    <a:pt x="352" y="71"/>
                    <a:pt x="346" y="71"/>
                  </a:cubicBezTo>
                  <a:cubicBezTo>
                    <a:pt x="341" y="70"/>
                    <a:pt x="340" y="72"/>
                    <a:pt x="340" y="76"/>
                  </a:cubicBezTo>
                  <a:cubicBezTo>
                    <a:pt x="341" y="80"/>
                    <a:pt x="340" y="85"/>
                    <a:pt x="340" y="89"/>
                  </a:cubicBezTo>
                  <a:cubicBezTo>
                    <a:pt x="340" y="98"/>
                    <a:pt x="333" y="105"/>
                    <a:pt x="325" y="105"/>
                  </a:cubicBezTo>
                  <a:cubicBezTo>
                    <a:pt x="316" y="105"/>
                    <a:pt x="310" y="98"/>
                    <a:pt x="309" y="89"/>
                  </a:cubicBezTo>
                  <a:cubicBezTo>
                    <a:pt x="309" y="84"/>
                    <a:pt x="309" y="80"/>
                    <a:pt x="309" y="75"/>
                  </a:cubicBezTo>
                  <a:cubicBezTo>
                    <a:pt x="309" y="72"/>
                    <a:pt x="309" y="70"/>
                    <a:pt x="305" y="71"/>
                  </a:cubicBezTo>
                  <a:cubicBezTo>
                    <a:pt x="299" y="71"/>
                    <a:pt x="292" y="69"/>
                    <a:pt x="288" y="72"/>
                  </a:cubicBezTo>
                  <a:cubicBezTo>
                    <a:pt x="284" y="75"/>
                    <a:pt x="287" y="82"/>
                    <a:pt x="286" y="88"/>
                  </a:cubicBezTo>
                  <a:cubicBezTo>
                    <a:pt x="286" y="98"/>
                    <a:pt x="280" y="105"/>
                    <a:pt x="272" y="105"/>
                  </a:cubicBezTo>
                  <a:cubicBezTo>
                    <a:pt x="263" y="105"/>
                    <a:pt x="256" y="99"/>
                    <a:pt x="255" y="89"/>
                  </a:cubicBezTo>
                  <a:cubicBezTo>
                    <a:pt x="255" y="84"/>
                    <a:pt x="255" y="80"/>
                    <a:pt x="255" y="75"/>
                  </a:cubicBezTo>
                  <a:cubicBezTo>
                    <a:pt x="256" y="72"/>
                    <a:pt x="255" y="70"/>
                    <a:pt x="251" y="71"/>
                  </a:cubicBezTo>
                  <a:cubicBezTo>
                    <a:pt x="245" y="71"/>
                    <a:pt x="238" y="69"/>
                    <a:pt x="234" y="72"/>
                  </a:cubicBezTo>
                  <a:cubicBezTo>
                    <a:pt x="230" y="75"/>
                    <a:pt x="233" y="82"/>
                    <a:pt x="232" y="88"/>
                  </a:cubicBezTo>
                  <a:cubicBezTo>
                    <a:pt x="232" y="98"/>
                    <a:pt x="226" y="105"/>
                    <a:pt x="218" y="105"/>
                  </a:cubicBezTo>
                  <a:cubicBezTo>
                    <a:pt x="209" y="105"/>
                    <a:pt x="202" y="99"/>
                    <a:pt x="202" y="89"/>
                  </a:cubicBezTo>
                  <a:cubicBezTo>
                    <a:pt x="201" y="85"/>
                    <a:pt x="201" y="80"/>
                    <a:pt x="202" y="76"/>
                  </a:cubicBezTo>
                  <a:cubicBezTo>
                    <a:pt x="202" y="72"/>
                    <a:pt x="201" y="70"/>
                    <a:pt x="197" y="71"/>
                  </a:cubicBezTo>
                  <a:cubicBezTo>
                    <a:pt x="191" y="71"/>
                    <a:pt x="184" y="69"/>
                    <a:pt x="180" y="72"/>
                  </a:cubicBezTo>
                  <a:cubicBezTo>
                    <a:pt x="176" y="74"/>
                    <a:pt x="179" y="82"/>
                    <a:pt x="179" y="88"/>
                  </a:cubicBezTo>
                  <a:cubicBezTo>
                    <a:pt x="178" y="98"/>
                    <a:pt x="172" y="105"/>
                    <a:pt x="163" y="105"/>
                  </a:cubicBezTo>
                  <a:cubicBezTo>
                    <a:pt x="155" y="105"/>
                    <a:pt x="149" y="99"/>
                    <a:pt x="148" y="89"/>
                  </a:cubicBezTo>
                  <a:cubicBezTo>
                    <a:pt x="148" y="88"/>
                    <a:pt x="148" y="87"/>
                    <a:pt x="148" y="86"/>
                  </a:cubicBezTo>
                  <a:cubicBezTo>
                    <a:pt x="147" y="81"/>
                    <a:pt x="150" y="73"/>
                    <a:pt x="146" y="72"/>
                  </a:cubicBezTo>
                  <a:cubicBezTo>
                    <a:pt x="141" y="69"/>
                    <a:pt x="134" y="71"/>
                    <a:pt x="127" y="71"/>
                  </a:cubicBezTo>
                  <a:cubicBezTo>
                    <a:pt x="124" y="71"/>
                    <a:pt x="125" y="73"/>
                    <a:pt x="125" y="75"/>
                  </a:cubicBezTo>
                  <a:cubicBezTo>
                    <a:pt x="125" y="80"/>
                    <a:pt x="125" y="86"/>
                    <a:pt x="124" y="91"/>
                  </a:cubicBezTo>
                  <a:cubicBezTo>
                    <a:pt x="124" y="99"/>
                    <a:pt x="117" y="105"/>
                    <a:pt x="109" y="105"/>
                  </a:cubicBezTo>
                  <a:cubicBezTo>
                    <a:pt x="101" y="105"/>
                    <a:pt x="95" y="99"/>
                    <a:pt x="94" y="91"/>
                  </a:cubicBezTo>
                  <a:cubicBezTo>
                    <a:pt x="94" y="86"/>
                    <a:pt x="94" y="81"/>
                    <a:pt x="94" y="76"/>
                  </a:cubicBezTo>
                  <a:cubicBezTo>
                    <a:pt x="94" y="72"/>
                    <a:pt x="93" y="70"/>
                    <a:pt x="88" y="71"/>
                  </a:cubicBezTo>
                  <a:cubicBezTo>
                    <a:pt x="83" y="71"/>
                    <a:pt x="76" y="69"/>
                    <a:pt x="72" y="72"/>
                  </a:cubicBezTo>
                  <a:cubicBezTo>
                    <a:pt x="68" y="75"/>
                    <a:pt x="71" y="82"/>
                    <a:pt x="71" y="88"/>
                  </a:cubicBezTo>
                  <a:cubicBezTo>
                    <a:pt x="70" y="98"/>
                    <a:pt x="64" y="105"/>
                    <a:pt x="55" y="105"/>
                  </a:cubicBezTo>
                  <a:cubicBezTo>
                    <a:pt x="46" y="105"/>
                    <a:pt x="40" y="98"/>
                    <a:pt x="40" y="88"/>
                  </a:cubicBezTo>
                  <a:cubicBezTo>
                    <a:pt x="40" y="83"/>
                    <a:pt x="40" y="79"/>
                    <a:pt x="40" y="75"/>
                  </a:cubicBezTo>
                  <a:cubicBezTo>
                    <a:pt x="40" y="71"/>
                    <a:pt x="38" y="71"/>
                    <a:pt x="35" y="71"/>
                  </a:cubicBezTo>
                  <a:cubicBezTo>
                    <a:pt x="31" y="71"/>
                    <a:pt x="31" y="72"/>
                    <a:pt x="31" y="75"/>
                  </a:cubicBezTo>
                  <a:cubicBezTo>
                    <a:pt x="31" y="76"/>
                    <a:pt x="31" y="78"/>
                    <a:pt x="31" y="79"/>
                  </a:cubicBezTo>
                  <a:cubicBezTo>
                    <a:pt x="31" y="261"/>
                    <a:pt x="31" y="442"/>
                    <a:pt x="31" y="624"/>
                  </a:cubicBezTo>
                  <a:cubicBezTo>
                    <a:pt x="31" y="630"/>
                    <a:pt x="32" y="632"/>
                    <a:pt x="39" y="632"/>
                  </a:cubicBezTo>
                  <a:cubicBezTo>
                    <a:pt x="176" y="632"/>
                    <a:pt x="313" y="632"/>
                    <a:pt x="450" y="632"/>
                  </a:cubicBezTo>
                  <a:cubicBezTo>
                    <a:pt x="456" y="632"/>
                    <a:pt x="457" y="631"/>
                    <a:pt x="457" y="625"/>
                  </a:cubicBezTo>
                  <a:cubicBezTo>
                    <a:pt x="457" y="556"/>
                    <a:pt x="457" y="488"/>
                    <a:pt x="457" y="419"/>
                  </a:cubicBezTo>
                  <a:cubicBezTo>
                    <a:pt x="457" y="417"/>
                    <a:pt x="457" y="415"/>
                    <a:pt x="457" y="413"/>
                  </a:cubicBezTo>
                  <a:cubicBezTo>
                    <a:pt x="454" y="413"/>
                    <a:pt x="454" y="415"/>
                    <a:pt x="453" y="416"/>
                  </a:cubicBezTo>
                  <a:cubicBezTo>
                    <a:pt x="432" y="446"/>
                    <a:pt x="410" y="475"/>
                    <a:pt x="389" y="504"/>
                  </a:cubicBezTo>
                  <a:cubicBezTo>
                    <a:pt x="385" y="510"/>
                    <a:pt x="382" y="510"/>
                    <a:pt x="377" y="505"/>
                  </a:cubicBezTo>
                  <a:cubicBezTo>
                    <a:pt x="374" y="502"/>
                    <a:pt x="370" y="500"/>
                    <a:pt x="367" y="497"/>
                  </a:cubicBezTo>
                  <a:cubicBezTo>
                    <a:pt x="363" y="495"/>
                    <a:pt x="362" y="493"/>
                    <a:pt x="365" y="489"/>
                  </a:cubicBezTo>
                  <a:cubicBezTo>
                    <a:pt x="389" y="458"/>
                    <a:pt x="412" y="426"/>
                    <a:pt x="435" y="395"/>
                  </a:cubicBezTo>
                  <a:cubicBezTo>
                    <a:pt x="487" y="324"/>
                    <a:pt x="540" y="252"/>
                    <a:pt x="592" y="181"/>
                  </a:cubicBezTo>
                  <a:cubicBezTo>
                    <a:pt x="595" y="177"/>
                    <a:pt x="597" y="176"/>
                    <a:pt x="602" y="180"/>
                  </a:cubicBezTo>
                  <a:cubicBezTo>
                    <a:pt x="605" y="183"/>
                    <a:pt x="609" y="185"/>
                    <a:pt x="613" y="188"/>
                  </a:cubicBezTo>
                  <a:cubicBezTo>
                    <a:pt x="617" y="191"/>
                    <a:pt x="618" y="193"/>
                    <a:pt x="614" y="198"/>
                  </a:cubicBezTo>
                  <a:cubicBezTo>
                    <a:pt x="580" y="243"/>
                    <a:pt x="547" y="289"/>
                    <a:pt x="513" y="335"/>
                  </a:cubicBezTo>
                  <a:cubicBezTo>
                    <a:pt x="506" y="345"/>
                    <a:pt x="499" y="354"/>
                    <a:pt x="492" y="364"/>
                  </a:cubicBezTo>
                  <a:cubicBezTo>
                    <a:pt x="489" y="367"/>
                    <a:pt x="488" y="371"/>
                    <a:pt x="488" y="376"/>
                  </a:cubicBezTo>
                  <a:cubicBezTo>
                    <a:pt x="488" y="469"/>
                    <a:pt x="488" y="562"/>
                    <a:pt x="488" y="655"/>
                  </a:cubicBezTo>
                  <a:cubicBezTo>
                    <a:pt x="488" y="661"/>
                    <a:pt x="487" y="663"/>
                    <a:pt x="481" y="663"/>
                  </a:cubicBezTo>
                  <a:cubicBezTo>
                    <a:pt x="320" y="663"/>
                    <a:pt x="160" y="663"/>
                    <a:pt x="0" y="663"/>
                  </a:cubicBezTo>
                  <a:cubicBezTo>
                    <a:pt x="0" y="455"/>
                    <a:pt x="0" y="248"/>
                    <a:pt x="0" y="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0" name="Google Shape;1098;p34">
              <a:extLst>
                <a:ext uri="{FF2B5EF4-FFF2-40B4-BE49-F238E27FC236}">
                  <a16:creationId xmlns:a16="http://schemas.microsoft.com/office/drawing/2014/main" id="{E2006A11-2A19-6B46-69EF-27E0D2B3DDB6}"/>
                </a:ext>
              </a:extLst>
            </p:cNvPr>
            <p:cNvSpPr/>
            <p:nvPr/>
          </p:nvSpPr>
          <p:spPr>
            <a:xfrm>
              <a:off x="5045075" y="4284663"/>
              <a:ext cx="801688" cy="1030288"/>
            </a:xfrm>
            <a:custGeom>
              <a:avLst/>
              <a:gdLst/>
              <a:ahLst/>
              <a:cxnLst/>
              <a:rect l="l" t="t" r="r" b="b"/>
              <a:pathLst>
                <a:path w="264" h="340" extrusionOk="0">
                  <a:moveTo>
                    <a:pt x="264" y="22"/>
                  </a:moveTo>
                  <a:cubicBezTo>
                    <a:pt x="263" y="24"/>
                    <a:pt x="261" y="26"/>
                    <a:pt x="260" y="27"/>
                  </a:cubicBezTo>
                  <a:cubicBezTo>
                    <a:pt x="205" y="103"/>
                    <a:pt x="149" y="178"/>
                    <a:pt x="94" y="254"/>
                  </a:cubicBezTo>
                  <a:cubicBezTo>
                    <a:pt x="73" y="281"/>
                    <a:pt x="53" y="308"/>
                    <a:pt x="33" y="336"/>
                  </a:cubicBezTo>
                  <a:cubicBezTo>
                    <a:pt x="31" y="340"/>
                    <a:pt x="29" y="340"/>
                    <a:pt x="25" y="337"/>
                  </a:cubicBezTo>
                  <a:cubicBezTo>
                    <a:pt x="19" y="332"/>
                    <a:pt x="13" y="327"/>
                    <a:pt x="7" y="323"/>
                  </a:cubicBezTo>
                  <a:cubicBezTo>
                    <a:pt x="1" y="320"/>
                    <a:pt x="0" y="317"/>
                    <a:pt x="5" y="312"/>
                  </a:cubicBezTo>
                  <a:cubicBezTo>
                    <a:pt x="42" y="261"/>
                    <a:pt x="79" y="210"/>
                    <a:pt x="117" y="160"/>
                  </a:cubicBezTo>
                  <a:cubicBezTo>
                    <a:pt x="155" y="108"/>
                    <a:pt x="192" y="57"/>
                    <a:pt x="230" y="5"/>
                  </a:cubicBezTo>
                  <a:cubicBezTo>
                    <a:pt x="233" y="1"/>
                    <a:pt x="235" y="0"/>
                    <a:pt x="240" y="4"/>
                  </a:cubicBezTo>
                  <a:cubicBezTo>
                    <a:pt x="246" y="10"/>
                    <a:pt x="254" y="14"/>
                    <a:pt x="261" y="20"/>
                  </a:cubicBezTo>
                  <a:cubicBezTo>
                    <a:pt x="262" y="20"/>
                    <a:pt x="263" y="21"/>
                    <a:pt x="264"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1" name="Google Shape;1099;p34">
              <a:extLst>
                <a:ext uri="{FF2B5EF4-FFF2-40B4-BE49-F238E27FC236}">
                  <a16:creationId xmlns:a16="http://schemas.microsoft.com/office/drawing/2014/main" id="{D417E192-49E2-6CD8-98A6-985ECE69F906}"/>
                </a:ext>
              </a:extLst>
            </p:cNvPr>
            <p:cNvSpPr/>
            <p:nvPr/>
          </p:nvSpPr>
          <p:spPr>
            <a:xfrm>
              <a:off x="5680075" y="3905250"/>
              <a:ext cx="495300" cy="482600"/>
            </a:xfrm>
            <a:custGeom>
              <a:avLst/>
              <a:gdLst/>
              <a:ahLst/>
              <a:cxnLst/>
              <a:rect l="l" t="t" r="r" b="b"/>
              <a:pathLst>
                <a:path w="163" h="159" extrusionOk="0">
                  <a:moveTo>
                    <a:pt x="63" y="0"/>
                  </a:moveTo>
                  <a:cubicBezTo>
                    <a:pt x="65" y="1"/>
                    <a:pt x="66" y="2"/>
                    <a:pt x="67" y="3"/>
                  </a:cubicBezTo>
                  <a:cubicBezTo>
                    <a:pt x="98" y="26"/>
                    <a:pt x="128" y="48"/>
                    <a:pt x="159" y="71"/>
                  </a:cubicBezTo>
                  <a:cubicBezTo>
                    <a:pt x="162" y="73"/>
                    <a:pt x="163" y="74"/>
                    <a:pt x="161" y="78"/>
                  </a:cubicBezTo>
                  <a:cubicBezTo>
                    <a:pt x="141" y="104"/>
                    <a:pt x="122" y="130"/>
                    <a:pt x="103" y="156"/>
                  </a:cubicBezTo>
                  <a:cubicBezTo>
                    <a:pt x="100" y="159"/>
                    <a:pt x="99" y="159"/>
                    <a:pt x="96" y="157"/>
                  </a:cubicBezTo>
                  <a:cubicBezTo>
                    <a:pt x="65" y="134"/>
                    <a:pt x="34" y="111"/>
                    <a:pt x="3" y="89"/>
                  </a:cubicBezTo>
                  <a:cubicBezTo>
                    <a:pt x="0" y="87"/>
                    <a:pt x="0" y="86"/>
                    <a:pt x="2" y="82"/>
                  </a:cubicBezTo>
                  <a:cubicBezTo>
                    <a:pt x="22" y="56"/>
                    <a:pt x="41" y="30"/>
                    <a:pt x="60" y="4"/>
                  </a:cubicBezTo>
                  <a:cubicBezTo>
                    <a:pt x="61" y="3"/>
                    <a:pt x="62" y="1"/>
                    <a:pt x="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2" name="Google Shape;1100;p34">
              <a:extLst>
                <a:ext uri="{FF2B5EF4-FFF2-40B4-BE49-F238E27FC236}">
                  <a16:creationId xmlns:a16="http://schemas.microsoft.com/office/drawing/2014/main" id="{A09D8882-D3CE-B41C-CF8A-46A49F44CEA1}"/>
                </a:ext>
              </a:extLst>
            </p:cNvPr>
            <p:cNvSpPr/>
            <p:nvPr/>
          </p:nvSpPr>
          <p:spPr>
            <a:xfrm>
              <a:off x="4316413" y="4278313"/>
              <a:ext cx="984250" cy="117475"/>
            </a:xfrm>
            <a:custGeom>
              <a:avLst/>
              <a:gdLst/>
              <a:ahLst/>
              <a:cxnLst/>
              <a:rect l="l" t="t" r="r" b="b"/>
              <a:pathLst>
                <a:path w="324" h="39" extrusionOk="0">
                  <a:moveTo>
                    <a:pt x="161" y="38"/>
                  </a:moveTo>
                  <a:cubicBezTo>
                    <a:pt x="109" y="38"/>
                    <a:pt x="58" y="38"/>
                    <a:pt x="6" y="39"/>
                  </a:cubicBezTo>
                  <a:cubicBezTo>
                    <a:pt x="1" y="39"/>
                    <a:pt x="0" y="37"/>
                    <a:pt x="0" y="32"/>
                  </a:cubicBezTo>
                  <a:cubicBezTo>
                    <a:pt x="0" y="23"/>
                    <a:pt x="0" y="14"/>
                    <a:pt x="0" y="5"/>
                  </a:cubicBezTo>
                  <a:cubicBezTo>
                    <a:pt x="0" y="1"/>
                    <a:pt x="1" y="0"/>
                    <a:pt x="5" y="1"/>
                  </a:cubicBezTo>
                  <a:cubicBezTo>
                    <a:pt x="10" y="1"/>
                    <a:pt x="15" y="1"/>
                    <a:pt x="20" y="1"/>
                  </a:cubicBezTo>
                  <a:cubicBezTo>
                    <a:pt x="118" y="1"/>
                    <a:pt x="217" y="1"/>
                    <a:pt x="316" y="1"/>
                  </a:cubicBezTo>
                  <a:cubicBezTo>
                    <a:pt x="322" y="1"/>
                    <a:pt x="324" y="2"/>
                    <a:pt x="323" y="8"/>
                  </a:cubicBezTo>
                  <a:cubicBezTo>
                    <a:pt x="323" y="16"/>
                    <a:pt x="323" y="24"/>
                    <a:pt x="323" y="32"/>
                  </a:cubicBezTo>
                  <a:cubicBezTo>
                    <a:pt x="324" y="38"/>
                    <a:pt x="322" y="39"/>
                    <a:pt x="317" y="39"/>
                  </a:cubicBezTo>
                  <a:cubicBezTo>
                    <a:pt x="267" y="38"/>
                    <a:pt x="216" y="38"/>
                    <a:pt x="166" y="38"/>
                  </a:cubicBezTo>
                  <a:cubicBezTo>
                    <a:pt x="164" y="38"/>
                    <a:pt x="163" y="38"/>
                    <a:pt x="161" y="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3" name="Google Shape;1101;p34">
              <a:extLst>
                <a:ext uri="{FF2B5EF4-FFF2-40B4-BE49-F238E27FC236}">
                  <a16:creationId xmlns:a16="http://schemas.microsoft.com/office/drawing/2014/main" id="{4706FB96-E926-0D0E-1E75-784AFB5297C0}"/>
                </a:ext>
              </a:extLst>
            </p:cNvPr>
            <p:cNvSpPr/>
            <p:nvPr/>
          </p:nvSpPr>
          <p:spPr>
            <a:xfrm>
              <a:off x="4313238" y="4508500"/>
              <a:ext cx="987425" cy="117475"/>
            </a:xfrm>
            <a:custGeom>
              <a:avLst/>
              <a:gdLst/>
              <a:ahLst/>
              <a:cxnLst/>
              <a:rect l="l" t="t" r="r" b="b"/>
              <a:pathLst>
                <a:path w="325" h="39" extrusionOk="0">
                  <a:moveTo>
                    <a:pt x="162" y="0"/>
                  </a:moveTo>
                  <a:cubicBezTo>
                    <a:pt x="214" y="0"/>
                    <a:pt x="266" y="0"/>
                    <a:pt x="317" y="0"/>
                  </a:cubicBezTo>
                  <a:cubicBezTo>
                    <a:pt x="323" y="0"/>
                    <a:pt x="325" y="1"/>
                    <a:pt x="324" y="7"/>
                  </a:cubicBezTo>
                  <a:cubicBezTo>
                    <a:pt x="324" y="16"/>
                    <a:pt x="324" y="25"/>
                    <a:pt x="324" y="33"/>
                  </a:cubicBezTo>
                  <a:cubicBezTo>
                    <a:pt x="324" y="37"/>
                    <a:pt x="323" y="39"/>
                    <a:pt x="319" y="38"/>
                  </a:cubicBezTo>
                  <a:cubicBezTo>
                    <a:pt x="319" y="38"/>
                    <a:pt x="318" y="38"/>
                    <a:pt x="317" y="38"/>
                  </a:cubicBezTo>
                  <a:cubicBezTo>
                    <a:pt x="214" y="38"/>
                    <a:pt x="111" y="38"/>
                    <a:pt x="8" y="38"/>
                  </a:cubicBezTo>
                  <a:cubicBezTo>
                    <a:pt x="2" y="38"/>
                    <a:pt x="0" y="37"/>
                    <a:pt x="1" y="31"/>
                  </a:cubicBezTo>
                  <a:cubicBezTo>
                    <a:pt x="1" y="23"/>
                    <a:pt x="1" y="15"/>
                    <a:pt x="1" y="6"/>
                  </a:cubicBezTo>
                  <a:cubicBezTo>
                    <a:pt x="1" y="1"/>
                    <a:pt x="2" y="0"/>
                    <a:pt x="7" y="0"/>
                  </a:cubicBezTo>
                  <a:cubicBezTo>
                    <a:pt x="59" y="0"/>
                    <a:pt x="111" y="0"/>
                    <a:pt x="16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4" name="Google Shape;1102;p34">
              <a:extLst>
                <a:ext uri="{FF2B5EF4-FFF2-40B4-BE49-F238E27FC236}">
                  <a16:creationId xmlns:a16="http://schemas.microsoft.com/office/drawing/2014/main" id="{635A7B6B-380B-56F8-56BD-845D4FE1FBD8}"/>
                </a:ext>
              </a:extLst>
            </p:cNvPr>
            <p:cNvSpPr/>
            <p:nvPr/>
          </p:nvSpPr>
          <p:spPr>
            <a:xfrm>
              <a:off x="4313238" y="4738688"/>
              <a:ext cx="684213" cy="115888"/>
            </a:xfrm>
            <a:custGeom>
              <a:avLst/>
              <a:gdLst/>
              <a:ahLst/>
              <a:cxnLst/>
              <a:rect l="l" t="t" r="r" b="b"/>
              <a:pathLst>
                <a:path w="225" h="38" extrusionOk="0">
                  <a:moveTo>
                    <a:pt x="113" y="0"/>
                  </a:moveTo>
                  <a:cubicBezTo>
                    <a:pt x="148" y="0"/>
                    <a:pt x="183" y="0"/>
                    <a:pt x="218" y="0"/>
                  </a:cubicBezTo>
                  <a:cubicBezTo>
                    <a:pt x="223" y="0"/>
                    <a:pt x="225" y="1"/>
                    <a:pt x="225" y="6"/>
                  </a:cubicBezTo>
                  <a:cubicBezTo>
                    <a:pt x="224" y="14"/>
                    <a:pt x="224" y="23"/>
                    <a:pt x="225" y="32"/>
                  </a:cubicBezTo>
                  <a:cubicBezTo>
                    <a:pt x="225" y="36"/>
                    <a:pt x="224" y="38"/>
                    <a:pt x="218" y="38"/>
                  </a:cubicBezTo>
                  <a:cubicBezTo>
                    <a:pt x="190" y="38"/>
                    <a:pt x="161" y="38"/>
                    <a:pt x="132" y="38"/>
                  </a:cubicBezTo>
                  <a:cubicBezTo>
                    <a:pt x="91" y="38"/>
                    <a:pt x="49" y="38"/>
                    <a:pt x="8" y="38"/>
                  </a:cubicBezTo>
                  <a:cubicBezTo>
                    <a:pt x="3" y="38"/>
                    <a:pt x="0" y="37"/>
                    <a:pt x="1" y="31"/>
                  </a:cubicBezTo>
                  <a:cubicBezTo>
                    <a:pt x="1" y="23"/>
                    <a:pt x="1" y="14"/>
                    <a:pt x="1" y="6"/>
                  </a:cubicBezTo>
                  <a:cubicBezTo>
                    <a:pt x="1" y="1"/>
                    <a:pt x="2" y="0"/>
                    <a:pt x="7" y="0"/>
                  </a:cubicBezTo>
                  <a:cubicBezTo>
                    <a:pt x="42" y="0"/>
                    <a:pt x="78" y="0"/>
                    <a:pt x="11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5" name="Google Shape;1103;p34">
              <a:extLst>
                <a:ext uri="{FF2B5EF4-FFF2-40B4-BE49-F238E27FC236}">
                  <a16:creationId xmlns:a16="http://schemas.microsoft.com/office/drawing/2014/main" id="{967524EC-A319-8A86-6EA3-07083912ACD8}"/>
                </a:ext>
              </a:extLst>
            </p:cNvPr>
            <p:cNvSpPr/>
            <p:nvPr/>
          </p:nvSpPr>
          <p:spPr>
            <a:xfrm>
              <a:off x="4864100" y="5211763"/>
              <a:ext cx="350838" cy="333375"/>
            </a:xfrm>
            <a:custGeom>
              <a:avLst/>
              <a:gdLst/>
              <a:ahLst/>
              <a:cxnLst/>
              <a:rect l="l" t="t" r="r" b="b"/>
              <a:pathLst>
                <a:path w="116" h="110" extrusionOk="0">
                  <a:moveTo>
                    <a:pt x="116" y="73"/>
                  </a:moveTo>
                  <a:cubicBezTo>
                    <a:pt x="107" y="78"/>
                    <a:pt x="98" y="83"/>
                    <a:pt x="90" y="87"/>
                  </a:cubicBezTo>
                  <a:cubicBezTo>
                    <a:pt x="78" y="94"/>
                    <a:pt x="65" y="101"/>
                    <a:pt x="52" y="108"/>
                  </a:cubicBezTo>
                  <a:cubicBezTo>
                    <a:pt x="49" y="109"/>
                    <a:pt x="47" y="110"/>
                    <a:pt x="44" y="107"/>
                  </a:cubicBezTo>
                  <a:cubicBezTo>
                    <a:pt x="31" y="97"/>
                    <a:pt x="17" y="88"/>
                    <a:pt x="4" y="78"/>
                  </a:cubicBezTo>
                  <a:cubicBezTo>
                    <a:pt x="2" y="76"/>
                    <a:pt x="0" y="75"/>
                    <a:pt x="1" y="71"/>
                  </a:cubicBezTo>
                  <a:cubicBezTo>
                    <a:pt x="5" y="48"/>
                    <a:pt x="10" y="26"/>
                    <a:pt x="14" y="3"/>
                  </a:cubicBezTo>
                  <a:cubicBezTo>
                    <a:pt x="14" y="2"/>
                    <a:pt x="15" y="1"/>
                    <a:pt x="15" y="0"/>
                  </a:cubicBezTo>
                  <a:cubicBezTo>
                    <a:pt x="49" y="24"/>
                    <a:pt x="82" y="49"/>
                    <a:pt x="116"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sp>
          <p:nvSpPr>
            <p:cNvPr id="26" name="Google Shape;1104;p34">
              <a:extLst>
                <a:ext uri="{FF2B5EF4-FFF2-40B4-BE49-F238E27FC236}">
                  <a16:creationId xmlns:a16="http://schemas.microsoft.com/office/drawing/2014/main" id="{FB8C1264-75A0-D159-6406-16445CF6F48C}"/>
                </a:ext>
              </a:extLst>
            </p:cNvPr>
            <p:cNvSpPr/>
            <p:nvPr/>
          </p:nvSpPr>
          <p:spPr>
            <a:xfrm>
              <a:off x="4818063" y="5492750"/>
              <a:ext cx="142875" cy="149225"/>
            </a:xfrm>
            <a:custGeom>
              <a:avLst/>
              <a:gdLst/>
              <a:ahLst/>
              <a:cxnLst/>
              <a:rect l="l" t="t" r="r" b="b"/>
              <a:pathLst>
                <a:path w="47" h="49" extrusionOk="0">
                  <a:moveTo>
                    <a:pt x="12" y="0"/>
                  </a:moveTo>
                  <a:cubicBezTo>
                    <a:pt x="24" y="9"/>
                    <a:pt x="35" y="17"/>
                    <a:pt x="47" y="26"/>
                  </a:cubicBezTo>
                  <a:cubicBezTo>
                    <a:pt x="33" y="33"/>
                    <a:pt x="20" y="40"/>
                    <a:pt x="7" y="47"/>
                  </a:cubicBezTo>
                  <a:cubicBezTo>
                    <a:pt x="6" y="48"/>
                    <a:pt x="4" y="49"/>
                    <a:pt x="2" y="48"/>
                  </a:cubicBezTo>
                  <a:cubicBezTo>
                    <a:pt x="0" y="46"/>
                    <a:pt x="3" y="45"/>
                    <a:pt x="3" y="44"/>
                  </a:cubicBezTo>
                  <a:cubicBezTo>
                    <a:pt x="6" y="29"/>
                    <a:pt x="9" y="15"/>
                    <a:pt x="1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65280"/>
                </a:solidFill>
                <a:effectLst/>
                <a:uLnTx/>
                <a:uFillTx/>
                <a:latin typeface="Calibri"/>
                <a:ea typeface="Calibri"/>
                <a:cs typeface="Calibri"/>
                <a:sym typeface="Calibri"/>
              </a:endParaRPr>
            </a:p>
          </p:txBody>
        </p:sp>
      </p:grpSp>
      <p:sp>
        <p:nvSpPr>
          <p:cNvPr id="27" name="Google Shape;1120;p34">
            <a:extLst>
              <a:ext uri="{FF2B5EF4-FFF2-40B4-BE49-F238E27FC236}">
                <a16:creationId xmlns:a16="http://schemas.microsoft.com/office/drawing/2014/main" id="{3815030E-0EAB-4210-6DDA-564A32B9BD60}"/>
              </a:ext>
            </a:extLst>
          </p:cNvPr>
          <p:cNvSpPr txBox="1"/>
          <p:nvPr/>
        </p:nvSpPr>
        <p:spPr>
          <a:xfrm>
            <a:off x="9710751" y="3982881"/>
            <a:ext cx="733200" cy="3387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rPr>
              <a:t>Título</a:t>
            </a:r>
            <a:endParaRPr kumimoji="0" sz="1600" b="0" i="0" u="none" strike="noStrike" kern="0" cap="none" spc="0" normalizeH="0" baseline="0" noProof="0">
              <a:ln>
                <a:noFill/>
              </a:ln>
              <a:solidFill>
                <a:srgbClr val="FFFFFF"/>
              </a:solidFill>
              <a:effectLst/>
              <a:uLnTx/>
              <a:uFillTx/>
              <a:latin typeface="Open Sans Light"/>
              <a:ea typeface="Open Sans Light"/>
              <a:cs typeface="Open Sans Light"/>
              <a:sym typeface="Open Sans Light"/>
            </a:endParaRPr>
          </a:p>
        </p:txBody>
      </p:sp>
      <p:sp>
        <p:nvSpPr>
          <p:cNvPr id="28" name="CuadroTexto 27">
            <a:extLst>
              <a:ext uri="{FF2B5EF4-FFF2-40B4-BE49-F238E27FC236}">
                <a16:creationId xmlns:a16="http://schemas.microsoft.com/office/drawing/2014/main" id="{46C180B9-33DD-B4C4-EBBA-1684F6EFEC1F}"/>
              </a:ext>
            </a:extLst>
          </p:cNvPr>
          <p:cNvSpPr txBox="1"/>
          <p:nvPr/>
        </p:nvSpPr>
        <p:spPr>
          <a:xfrm>
            <a:off x="8568294" y="1296788"/>
            <a:ext cx="2629107" cy="746358"/>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s-MX" sz="1600" b="1" i="0" u="none" strike="noStrike" kern="0" cap="none" spc="0" normalizeH="0" baseline="0" noProof="0">
                <a:ln>
                  <a:noFill/>
                </a:ln>
                <a:solidFill>
                  <a:srgbClr val="FFFFFF"/>
                </a:solidFill>
                <a:effectLst/>
                <a:uLnTx/>
                <a:uFillTx/>
                <a:latin typeface="Montserrat ExtraBold"/>
                <a:ea typeface="+mn-ea"/>
                <a:cs typeface="+mn-cs"/>
              </a:rPr>
              <a:t>¿Qué debemos tener en cuenta para futuros proyectos?</a:t>
            </a:r>
            <a:endParaRPr kumimoji="0" lang="es-CO" sz="16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29" name="CuadroTexto 28">
            <a:extLst>
              <a:ext uri="{FF2B5EF4-FFF2-40B4-BE49-F238E27FC236}">
                <a16:creationId xmlns:a16="http://schemas.microsoft.com/office/drawing/2014/main" id="{E1689FAB-9A99-F6A2-DB62-9E992137950F}"/>
              </a:ext>
            </a:extLst>
          </p:cNvPr>
          <p:cNvSpPr txBox="1"/>
          <p:nvPr/>
        </p:nvSpPr>
        <p:spPr>
          <a:xfrm>
            <a:off x="7922588" y="2824873"/>
            <a:ext cx="3010198" cy="3000821"/>
          </a:xfrm>
          <a:prstGeom prst="rect">
            <a:avLst/>
          </a:prstGeom>
          <a:noFill/>
        </p:spPr>
        <p:txBody>
          <a:bodyPr wrap="square" lIns="0" tIns="0" rIns="0" bIns="0" rtlCol="0">
            <a:spAutoFit/>
          </a:bodyPr>
          <a:lstStyle/>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Articulación temprana entre áreas y responsables desde la fase de diseño del proyecto.</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300" kern="0">
              <a:solidFill>
                <a:prstClr val="black"/>
              </a:solidFill>
              <a:latin typeface="Montserrat Medium"/>
            </a:endParaRP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Planeación realista de tiempos y recursos, considerando dependencias internas.</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300" kern="0">
              <a:solidFill>
                <a:prstClr val="black"/>
              </a:solidFill>
              <a:latin typeface="Montserrat Medium"/>
            </a:endParaRP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Seguimiento periódico a la ejecución de actividades del proyecto, es especial en componentes tecnológicos.</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300" b="0" i="0" u="none" strike="noStrike" kern="0" cap="none" spc="0" normalizeH="0" baseline="0" noProof="0">
              <a:ln>
                <a:noFill/>
              </a:ln>
              <a:solidFill>
                <a:prstClr val="black"/>
              </a:solidFill>
              <a:effectLst/>
              <a:uLnTx/>
              <a:uFillTx/>
              <a:latin typeface="Montserrat Medium"/>
              <a:ea typeface="+mn-ea"/>
              <a:cs typeface="+mn-cs"/>
            </a:endParaRPr>
          </a:p>
          <a:p>
            <a:pPr marL="173038" marR="0" lvl="0" indent="0" algn="just" defTabSz="898525" rtl="0" eaLnBrk="1" fontAlgn="auto" latinLnBrk="0" hangingPunct="1">
              <a:lnSpc>
                <a:spcPct val="100000"/>
              </a:lnSpc>
              <a:spcBef>
                <a:spcPts val="0"/>
              </a:spcBef>
              <a:spcAft>
                <a:spcPts val="0"/>
              </a:spcAft>
              <a:buClrTx/>
              <a:buSzTx/>
              <a:buFontTx/>
              <a:buNone/>
              <a:tabLst/>
              <a:defRPr/>
            </a:pP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p:txBody>
      </p:sp>
      <p:sp>
        <p:nvSpPr>
          <p:cNvPr id="30" name="CuadroTexto 29">
            <a:extLst>
              <a:ext uri="{FF2B5EF4-FFF2-40B4-BE49-F238E27FC236}">
                <a16:creationId xmlns:a16="http://schemas.microsoft.com/office/drawing/2014/main" id="{F3B67B28-3BB9-8923-D7A9-BBEC2507FA9D}"/>
              </a:ext>
            </a:extLst>
          </p:cNvPr>
          <p:cNvSpPr txBox="1"/>
          <p:nvPr/>
        </p:nvSpPr>
        <p:spPr>
          <a:xfrm>
            <a:off x="5013207" y="1331513"/>
            <a:ext cx="2408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a:ln>
                  <a:noFill/>
                </a:ln>
                <a:solidFill>
                  <a:srgbClr val="FFFFFF"/>
                </a:solidFill>
                <a:effectLst/>
                <a:uLnTx/>
                <a:uFillTx/>
                <a:latin typeface="Montserrat ExtraBold"/>
                <a:ea typeface="+mn-ea"/>
                <a:cs typeface="+mn-cs"/>
              </a:rPr>
              <a:t>¿Para qué sirvió el proyecto?</a:t>
            </a:r>
            <a:endParaRPr kumimoji="0" lang="es-CO" sz="1800" b="1" i="0" u="none" strike="noStrike" kern="0" cap="none" spc="0" normalizeH="0" baseline="0" noProof="0">
              <a:ln>
                <a:noFill/>
              </a:ln>
              <a:solidFill>
                <a:srgbClr val="FFFFFF"/>
              </a:solidFill>
              <a:effectLst/>
              <a:uLnTx/>
              <a:uFillTx/>
              <a:latin typeface="Montserrat ExtraBold"/>
              <a:ea typeface="+mn-ea"/>
              <a:cs typeface="+mn-cs"/>
            </a:endParaRPr>
          </a:p>
        </p:txBody>
      </p:sp>
      <p:sp>
        <p:nvSpPr>
          <p:cNvPr id="31" name="CuadroTexto 30">
            <a:extLst>
              <a:ext uri="{FF2B5EF4-FFF2-40B4-BE49-F238E27FC236}">
                <a16:creationId xmlns:a16="http://schemas.microsoft.com/office/drawing/2014/main" id="{0A97463F-BE02-5C9D-0CA2-7B8FD85FB4D8}"/>
              </a:ext>
            </a:extLst>
          </p:cNvPr>
          <p:cNvSpPr txBox="1"/>
          <p:nvPr/>
        </p:nvSpPr>
        <p:spPr>
          <a:xfrm>
            <a:off x="4267011" y="2734940"/>
            <a:ext cx="3238689" cy="3200876"/>
          </a:xfrm>
          <a:prstGeom prst="rect">
            <a:avLst/>
          </a:prstGeom>
          <a:noFill/>
        </p:spPr>
        <p:txBody>
          <a:bodyPr wrap="square" lIns="0" tIns="0" rIns="0" bIns="0" rtlCol="0">
            <a:spAutoFit/>
          </a:bodyPr>
          <a:lstStyle/>
          <a:p>
            <a:pPr marL="173038" marR="0" lvl="0" indent="0" algn="just" defTabSz="898525" rtl="0" eaLnBrk="1" fontAlgn="auto" latinLnBrk="0" hangingPunct="1">
              <a:lnSpc>
                <a:spcPct val="100000"/>
              </a:lnSpc>
              <a:spcBef>
                <a:spcPts val="0"/>
              </a:spcBef>
              <a:spcAft>
                <a:spcPts val="0"/>
              </a:spcAft>
              <a:buClrTx/>
              <a:buSzTx/>
              <a:buFontTx/>
              <a:buNone/>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El proyecto permitió fortalecer el proceso de pago del SD mediante:</a:t>
            </a:r>
          </a:p>
          <a:p>
            <a:pPr marL="173038" marR="0" lvl="0" indent="0" algn="just" defTabSz="898525" rtl="0" eaLnBrk="1" fontAlgn="auto" latinLnBrk="0" hangingPunct="1">
              <a:lnSpc>
                <a:spcPct val="100000"/>
              </a:lnSpc>
              <a:spcBef>
                <a:spcPts val="0"/>
              </a:spcBef>
              <a:spcAft>
                <a:spcPts val="0"/>
              </a:spcAft>
              <a:buClrTx/>
              <a:buSzTx/>
              <a:buFontTx/>
              <a:buNone/>
              <a:tabLst/>
              <a:defRPr/>
            </a:pPr>
            <a:endParaRPr kumimoji="0" lang="es-CO" sz="1300" b="0" i="0" u="none" strike="noStrike" kern="0" cap="none" spc="0" normalizeH="0" baseline="0" noProof="0">
              <a:ln>
                <a:noFill/>
              </a:ln>
              <a:solidFill>
                <a:prstClr val="black"/>
              </a:solidFill>
              <a:effectLst/>
              <a:uLnTx/>
              <a:uFillTx/>
              <a:latin typeface="Montserrat Medium"/>
              <a:ea typeface="+mn-ea"/>
              <a:cs typeface="+mn-cs"/>
            </a:endParaRP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La </a:t>
            </a:r>
            <a:r>
              <a:rPr kumimoji="0" lang="es-CO" sz="1300" b="1" i="0" u="none" strike="noStrike" kern="0" cap="none" spc="0" normalizeH="0" baseline="0" noProof="0">
                <a:ln>
                  <a:noFill/>
                </a:ln>
                <a:solidFill>
                  <a:prstClr val="black"/>
                </a:solidFill>
                <a:effectLst/>
                <a:uLnTx/>
                <a:uFillTx/>
                <a:latin typeface="Montserrat Medium"/>
                <a:ea typeface="+mn-ea"/>
                <a:cs typeface="+mn-cs"/>
              </a:rPr>
              <a:t>transmisión oportuna </a:t>
            </a:r>
            <a:r>
              <a:rPr kumimoji="0" lang="es-CO" sz="1300" b="0" i="0" u="none" strike="noStrike" kern="0" cap="none" spc="0" normalizeH="0" baseline="0" noProof="0">
                <a:ln>
                  <a:noFill/>
                </a:ln>
                <a:solidFill>
                  <a:prstClr val="black"/>
                </a:solidFill>
                <a:effectLst/>
                <a:uLnTx/>
                <a:uFillTx/>
                <a:latin typeface="Montserrat Medium"/>
                <a:ea typeface="+mn-ea"/>
                <a:cs typeface="+mn-cs"/>
              </a:rPr>
              <a:t>del FDI del liquidador.</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300" b="1" kern="0">
                <a:solidFill>
                  <a:prstClr val="black"/>
                </a:solidFill>
                <a:latin typeface="Montserrat Medium"/>
              </a:rPr>
              <a:t>Ampliación del 50% al 70% de los depositantes que </a:t>
            </a:r>
            <a:r>
              <a:rPr lang="es-CO" sz="1300" kern="0">
                <a:solidFill>
                  <a:prstClr val="black"/>
                </a:solidFill>
                <a:latin typeface="Montserrat Medium"/>
              </a:rPr>
              <a:t>pueden recibir el pago en forma automática.</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Implementación de reglas adicionales de validación del FDI, que mejoran la calidad y consistencia de la información reportada.</a:t>
            </a:r>
          </a:p>
          <a:p>
            <a:pPr marL="458788" marR="0" lvl="0" indent="-285750" algn="just" defTabSz="8985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0" cap="none" spc="0" normalizeH="0" baseline="0" noProof="0">
                <a:ln>
                  <a:noFill/>
                </a:ln>
                <a:solidFill>
                  <a:prstClr val="black"/>
                </a:solidFill>
                <a:effectLst/>
                <a:uLnTx/>
                <a:uFillTx/>
                <a:latin typeface="Montserrat Medium"/>
                <a:ea typeface="+mn-ea"/>
                <a:cs typeface="+mn-cs"/>
              </a:rPr>
              <a:t>El fortalecimiento de los aplicativos tecnológicos que soportan el proceso.</a:t>
            </a:r>
            <a:endParaRPr kumimoji="0" lang="es-MX" sz="1300" b="0" i="0" u="none" strike="noStrike" kern="0" cap="none" spc="0" normalizeH="0" baseline="0" noProof="0">
              <a:ln>
                <a:noFill/>
              </a:ln>
              <a:solidFill>
                <a:prstClr val="black"/>
              </a:solidFill>
              <a:effectLst/>
              <a:uLnTx/>
              <a:uFillTx/>
              <a:latin typeface="Montserrat Medium"/>
              <a:ea typeface="+mn-ea"/>
              <a:cs typeface="+mn-cs"/>
            </a:endParaRPr>
          </a:p>
        </p:txBody>
      </p:sp>
      <p:sp>
        <p:nvSpPr>
          <p:cNvPr id="33" name="Freeform 70">
            <a:extLst>
              <a:ext uri="{FF2B5EF4-FFF2-40B4-BE49-F238E27FC236}">
                <a16:creationId xmlns:a16="http://schemas.microsoft.com/office/drawing/2014/main" id="{946C1C67-9573-7057-AF39-E74403F26AF6}"/>
              </a:ext>
            </a:extLst>
          </p:cNvPr>
          <p:cNvSpPr>
            <a:spLocks noEditPoints="1"/>
          </p:cNvSpPr>
          <p:nvPr/>
        </p:nvSpPr>
        <p:spPr bwMode="auto">
          <a:xfrm>
            <a:off x="949852" y="1444552"/>
            <a:ext cx="557742" cy="532955"/>
          </a:xfrm>
          <a:custGeom>
            <a:avLst/>
            <a:gdLst>
              <a:gd name="T0" fmla="*/ 114 w 342"/>
              <a:gd name="T1" fmla="*/ 111 h 313"/>
              <a:gd name="T2" fmla="*/ 81 w 342"/>
              <a:gd name="T3" fmla="*/ 189 h 313"/>
              <a:gd name="T4" fmla="*/ 159 w 342"/>
              <a:gd name="T5" fmla="*/ 157 h 313"/>
              <a:gd name="T6" fmla="*/ 273 w 342"/>
              <a:gd name="T7" fmla="*/ 225 h 313"/>
              <a:gd name="T8" fmla="*/ 257 w 342"/>
              <a:gd name="T9" fmla="*/ 264 h 313"/>
              <a:gd name="T10" fmla="*/ 296 w 342"/>
              <a:gd name="T11" fmla="*/ 248 h 313"/>
              <a:gd name="T12" fmla="*/ 273 w 342"/>
              <a:gd name="T13" fmla="*/ 43 h 313"/>
              <a:gd name="T14" fmla="*/ 257 w 342"/>
              <a:gd name="T15" fmla="*/ 82 h 313"/>
              <a:gd name="T16" fmla="*/ 296 w 342"/>
              <a:gd name="T17" fmla="*/ 65 h 313"/>
              <a:gd name="T18" fmla="*/ 226 w 342"/>
              <a:gd name="T19" fmla="*/ 177 h 313"/>
              <a:gd name="T20" fmla="*/ 190 w 342"/>
              <a:gd name="T21" fmla="*/ 196 h 313"/>
              <a:gd name="T22" fmla="*/ 206 w 342"/>
              <a:gd name="T23" fmla="*/ 224 h 313"/>
              <a:gd name="T24" fmla="*/ 174 w 342"/>
              <a:gd name="T25" fmla="*/ 249 h 313"/>
              <a:gd name="T26" fmla="*/ 136 w 342"/>
              <a:gd name="T27" fmla="*/ 266 h 313"/>
              <a:gd name="T28" fmla="*/ 94 w 342"/>
              <a:gd name="T29" fmla="*/ 269 h 313"/>
              <a:gd name="T30" fmla="*/ 74 w 342"/>
              <a:gd name="T31" fmla="*/ 233 h 313"/>
              <a:gd name="T32" fmla="*/ 46 w 342"/>
              <a:gd name="T33" fmla="*/ 249 h 313"/>
              <a:gd name="T34" fmla="*/ 29 w 342"/>
              <a:gd name="T35" fmla="*/ 208 h 313"/>
              <a:gd name="T36" fmla="*/ 4 w 342"/>
              <a:gd name="T37" fmla="*/ 178 h 313"/>
              <a:gd name="T38" fmla="*/ 0 w 342"/>
              <a:gd name="T39" fmla="*/ 140 h 313"/>
              <a:gd name="T40" fmla="*/ 31 w 342"/>
              <a:gd name="T41" fmla="*/ 130 h 313"/>
              <a:gd name="T42" fmla="*/ 20 w 342"/>
              <a:gd name="T43" fmla="*/ 93 h 313"/>
              <a:gd name="T44" fmla="*/ 50 w 342"/>
              <a:gd name="T45" fmla="*/ 63 h 313"/>
              <a:gd name="T46" fmla="*/ 88 w 342"/>
              <a:gd name="T47" fmla="*/ 74 h 313"/>
              <a:gd name="T48" fmla="*/ 130 w 342"/>
              <a:gd name="T49" fmla="*/ 43 h 313"/>
              <a:gd name="T50" fmla="*/ 140 w 342"/>
              <a:gd name="T51" fmla="*/ 74 h 313"/>
              <a:gd name="T52" fmla="*/ 178 w 342"/>
              <a:gd name="T53" fmla="*/ 63 h 313"/>
              <a:gd name="T54" fmla="*/ 206 w 342"/>
              <a:gd name="T55" fmla="*/ 96 h 313"/>
              <a:gd name="T56" fmla="*/ 196 w 342"/>
              <a:gd name="T57" fmla="*/ 131 h 313"/>
              <a:gd name="T58" fmla="*/ 228 w 342"/>
              <a:gd name="T59" fmla="*/ 140 h 313"/>
              <a:gd name="T60" fmla="*/ 315 w 342"/>
              <a:gd name="T61" fmla="*/ 266 h 313"/>
              <a:gd name="T62" fmla="*/ 318 w 342"/>
              <a:gd name="T63" fmla="*/ 301 h 313"/>
              <a:gd name="T64" fmla="*/ 279 w 342"/>
              <a:gd name="T65" fmla="*/ 293 h 313"/>
              <a:gd name="T66" fmla="*/ 259 w 342"/>
              <a:gd name="T67" fmla="*/ 305 h 313"/>
              <a:gd name="T68" fmla="*/ 228 w 342"/>
              <a:gd name="T69" fmla="*/ 299 h 313"/>
              <a:gd name="T70" fmla="*/ 205 w 342"/>
              <a:gd name="T71" fmla="*/ 260 h 313"/>
              <a:gd name="T72" fmla="*/ 237 w 342"/>
              <a:gd name="T73" fmla="*/ 220 h 313"/>
              <a:gd name="T74" fmla="*/ 235 w 342"/>
              <a:gd name="T75" fmla="*/ 191 h 313"/>
              <a:gd name="T76" fmla="*/ 259 w 342"/>
              <a:gd name="T77" fmla="*/ 190 h 313"/>
              <a:gd name="T78" fmla="*/ 279 w 342"/>
              <a:gd name="T79" fmla="*/ 202 h 313"/>
              <a:gd name="T80" fmla="*/ 318 w 342"/>
              <a:gd name="T81" fmla="*/ 195 h 313"/>
              <a:gd name="T82" fmla="*/ 315 w 342"/>
              <a:gd name="T83" fmla="*/ 230 h 313"/>
              <a:gd name="T84" fmla="*/ 342 w 342"/>
              <a:gd name="T85" fmla="*/ 78 h 313"/>
              <a:gd name="T86" fmla="*/ 319 w 342"/>
              <a:gd name="T87" fmla="*/ 117 h 313"/>
              <a:gd name="T88" fmla="*/ 288 w 342"/>
              <a:gd name="T89" fmla="*/ 123 h 313"/>
              <a:gd name="T90" fmla="*/ 268 w 342"/>
              <a:gd name="T91" fmla="*/ 111 h 313"/>
              <a:gd name="T92" fmla="*/ 228 w 342"/>
              <a:gd name="T93" fmla="*/ 118 h 313"/>
              <a:gd name="T94" fmla="*/ 231 w 342"/>
              <a:gd name="T95" fmla="*/ 83 h 313"/>
              <a:gd name="T96" fmla="*/ 231 w 342"/>
              <a:gd name="T97" fmla="*/ 47 h 313"/>
              <a:gd name="T98" fmla="*/ 228 w 342"/>
              <a:gd name="T99" fmla="*/ 12 h 313"/>
              <a:gd name="T100" fmla="*/ 250 w 342"/>
              <a:gd name="T101" fmla="*/ 0 h 313"/>
              <a:gd name="T102" fmla="*/ 273 w 342"/>
              <a:gd name="T103" fmla="*/ 20 h 313"/>
              <a:gd name="T104" fmla="*/ 296 w 342"/>
              <a:gd name="T105" fmla="*/ 0 h 313"/>
              <a:gd name="T106" fmla="*/ 310 w 342"/>
              <a:gd name="T107" fmla="*/ 3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 h="313">
                <a:moveTo>
                  <a:pt x="159" y="157"/>
                </a:moveTo>
                <a:cubicBezTo>
                  <a:pt x="159" y="144"/>
                  <a:pt x="155" y="133"/>
                  <a:pt x="146" y="124"/>
                </a:cubicBezTo>
                <a:cubicBezTo>
                  <a:pt x="137" y="115"/>
                  <a:pt x="126" y="111"/>
                  <a:pt x="114" y="111"/>
                </a:cubicBezTo>
                <a:cubicBezTo>
                  <a:pt x="101" y="111"/>
                  <a:pt x="90" y="115"/>
                  <a:pt x="81" y="124"/>
                </a:cubicBezTo>
                <a:cubicBezTo>
                  <a:pt x="73" y="133"/>
                  <a:pt x="68" y="144"/>
                  <a:pt x="68" y="157"/>
                </a:cubicBezTo>
                <a:cubicBezTo>
                  <a:pt x="68" y="169"/>
                  <a:pt x="73" y="180"/>
                  <a:pt x="81" y="189"/>
                </a:cubicBezTo>
                <a:cubicBezTo>
                  <a:pt x="90" y="198"/>
                  <a:pt x="101" y="202"/>
                  <a:pt x="114" y="202"/>
                </a:cubicBezTo>
                <a:cubicBezTo>
                  <a:pt x="126" y="202"/>
                  <a:pt x="137" y="198"/>
                  <a:pt x="146" y="189"/>
                </a:cubicBezTo>
                <a:cubicBezTo>
                  <a:pt x="155" y="180"/>
                  <a:pt x="159" y="169"/>
                  <a:pt x="159" y="157"/>
                </a:cubicBezTo>
                <a:close/>
                <a:moveTo>
                  <a:pt x="296" y="248"/>
                </a:moveTo>
                <a:cubicBezTo>
                  <a:pt x="296" y="242"/>
                  <a:pt x="294" y="236"/>
                  <a:pt x="289" y="232"/>
                </a:cubicBezTo>
                <a:cubicBezTo>
                  <a:pt x="285" y="227"/>
                  <a:pt x="279" y="225"/>
                  <a:pt x="273" y="225"/>
                </a:cubicBezTo>
                <a:cubicBezTo>
                  <a:pt x="267" y="225"/>
                  <a:pt x="262" y="227"/>
                  <a:pt x="257" y="232"/>
                </a:cubicBezTo>
                <a:cubicBezTo>
                  <a:pt x="253" y="236"/>
                  <a:pt x="250" y="242"/>
                  <a:pt x="250" y="248"/>
                </a:cubicBezTo>
                <a:cubicBezTo>
                  <a:pt x="250" y="254"/>
                  <a:pt x="253" y="259"/>
                  <a:pt x="257" y="264"/>
                </a:cubicBezTo>
                <a:cubicBezTo>
                  <a:pt x="262" y="268"/>
                  <a:pt x="267" y="270"/>
                  <a:pt x="273" y="270"/>
                </a:cubicBezTo>
                <a:cubicBezTo>
                  <a:pt x="279" y="270"/>
                  <a:pt x="285" y="268"/>
                  <a:pt x="289" y="264"/>
                </a:cubicBezTo>
                <a:cubicBezTo>
                  <a:pt x="294" y="259"/>
                  <a:pt x="296" y="254"/>
                  <a:pt x="296" y="248"/>
                </a:cubicBezTo>
                <a:close/>
                <a:moveTo>
                  <a:pt x="296" y="65"/>
                </a:moveTo>
                <a:cubicBezTo>
                  <a:pt x="296" y="59"/>
                  <a:pt x="294" y="54"/>
                  <a:pt x="289" y="49"/>
                </a:cubicBezTo>
                <a:cubicBezTo>
                  <a:pt x="285" y="45"/>
                  <a:pt x="279" y="43"/>
                  <a:pt x="273" y="43"/>
                </a:cubicBezTo>
                <a:cubicBezTo>
                  <a:pt x="267" y="43"/>
                  <a:pt x="262" y="45"/>
                  <a:pt x="257" y="49"/>
                </a:cubicBezTo>
                <a:cubicBezTo>
                  <a:pt x="253" y="54"/>
                  <a:pt x="250" y="59"/>
                  <a:pt x="250" y="65"/>
                </a:cubicBezTo>
                <a:cubicBezTo>
                  <a:pt x="250" y="72"/>
                  <a:pt x="253" y="77"/>
                  <a:pt x="257" y="82"/>
                </a:cubicBezTo>
                <a:cubicBezTo>
                  <a:pt x="262" y="86"/>
                  <a:pt x="267" y="88"/>
                  <a:pt x="273" y="88"/>
                </a:cubicBezTo>
                <a:cubicBezTo>
                  <a:pt x="279" y="88"/>
                  <a:pt x="285" y="86"/>
                  <a:pt x="289" y="82"/>
                </a:cubicBezTo>
                <a:cubicBezTo>
                  <a:pt x="294" y="77"/>
                  <a:pt x="296" y="72"/>
                  <a:pt x="296" y="65"/>
                </a:cubicBezTo>
                <a:close/>
                <a:moveTo>
                  <a:pt x="228" y="140"/>
                </a:moveTo>
                <a:cubicBezTo>
                  <a:pt x="228" y="173"/>
                  <a:pt x="228" y="173"/>
                  <a:pt x="228" y="173"/>
                </a:cubicBezTo>
                <a:cubicBezTo>
                  <a:pt x="228" y="174"/>
                  <a:pt x="227" y="176"/>
                  <a:pt x="226" y="177"/>
                </a:cubicBezTo>
                <a:cubicBezTo>
                  <a:pt x="226" y="178"/>
                  <a:pt x="225" y="178"/>
                  <a:pt x="224" y="179"/>
                </a:cubicBezTo>
                <a:cubicBezTo>
                  <a:pt x="196" y="183"/>
                  <a:pt x="196" y="183"/>
                  <a:pt x="196" y="183"/>
                </a:cubicBezTo>
                <a:cubicBezTo>
                  <a:pt x="195" y="187"/>
                  <a:pt x="193" y="192"/>
                  <a:pt x="190" y="196"/>
                </a:cubicBezTo>
                <a:cubicBezTo>
                  <a:pt x="194" y="202"/>
                  <a:pt x="200" y="209"/>
                  <a:pt x="206" y="217"/>
                </a:cubicBezTo>
                <a:cubicBezTo>
                  <a:pt x="207" y="218"/>
                  <a:pt x="208" y="219"/>
                  <a:pt x="208" y="220"/>
                </a:cubicBezTo>
                <a:cubicBezTo>
                  <a:pt x="208" y="222"/>
                  <a:pt x="207" y="223"/>
                  <a:pt x="206" y="224"/>
                </a:cubicBezTo>
                <a:cubicBezTo>
                  <a:pt x="204" y="227"/>
                  <a:pt x="199" y="233"/>
                  <a:pt x="192" y="240"/>
                </a:cubicBezTo>
                <a:cubicBezTo>
                  <a:pt x="185" y="247"/>
                  <a:pt x="180" y="250"/>
                  <a:pt x="178" y="250"/>
                </a:cubicBezTo>
                <a:cubicBezTo>
                  <a:pt x="176" y="250"/>
                  <a:pt x="175" y="250"/>
                  <a:pt x="174" y="249"/>
                </a:cubicBezTo>
                <a:cubicBezTo>
                  <a:pt x="153" y="233"/>
                  <a:pt x="153" y="233"/>
                  <a:pt x="153" y="233"/>
                </a:cubicBezTo>
                <a:cubicBezTo>
                  <a:pt x="149" y="235"/>
                  <a:pt x="144" y="237"/>
                  <a:pt x="140" y="239"/>
                </a:cubicBezTo>
                <a:cubicBezTo>
                  <a:pt x="138" y="251"/>
                  <a:pt x="137" y="261"/>
                  <a:pt x="136" y="266"/>
                </a:cubicBezTo>
                <a:cubicBezTo>
                  <a:pt x="135" y="269"/>
                  <a:pt x="133" y="270"/>
                  <a:pt x="130" y="270"/>
                </a:cubicBezTo>
                <a:cubicBezTo>
                  <a:pt x="97" y="270"/>
                  <a:pt x="97" y="270"/>
                  <a:pt x="97" y="270"/>
                </a:cubicBezTo>
                <a:cubicBezTo>
                  <a:pt x="96" y="270"/>
                  <a:pt x="95" y="270"/>
                  <a:pt x="94" y="269"/>
                </a:cubicBezTo>
                <a:cubicBezTo>
                  <a:pt x="93" y="268"/>
                  <a:pt x="92" y="267"/>
                  <a:pt x="92" y="266"/>
                </a:cubicBezTo>
                <a:cubicBezTo>
                  <a:pt x="88" y="239"/>
                  <a:pt x="88" y="239"/>
                  <a:pt x="88" y="239"/>
                </a:cubicBezTo>
                <a:cubicBezTo>
                  <a:pt x="84" y="238"/>
                  <a:pt x="79" y="236"/>
                  <a:pt x="74" y="233"/>
                </a:cubicBezTo>
                <a:cubicBezTo>
                  <a:pt x="53" y="249"/>
                  <a:pt x="53" y="249"/>
                  <a:pt x="53" y="249"/>
                </a:cubicBezTo>
                <a:cubicBezTo>
                  <a:pt x="53" y="250"/>
                  <a:pt x="51" y="250"/>
                  <a:pt x="50" y="250"/>
                </a:cubicBezTo>
                <a:cubicBezTo>
                  <a:pt x="49" y="250"/>
                  <a:pt x="47" y="250"/>
                  <a:pt x="46" y="249"/>
                </a:cubicBezTo>
                <a:cubicBezTo>
                  <a:pt x="29" y="233"/>
                  <a:pt x="20" y="224"/>
                  <a:pt x="20" y="220"/>
                </a:cubicBezTo>
                <a:cubicBezTo>
                  <a:pt x="20" y="219"/>
                  <a:pt x="21" y="218"/>
                  <a:pt x="22" y="217"/>
                </a:cubicBezTo>
                <a:cubicBezTo>
                  <a:pt x="23" y="215"/>
                  <a:pt x="25" y="212"/>
                  <a:pt x="29" y="208"/>
                </a:cubicBezTo>
                <a:cubicBezTo>
                  <a:pt x="33" y="203"/>
                  <a:pt x="35" y="199"/>
                  <a:pt x="37" y="197"/>
                </a:cubicBezTo>
                <a:cubicBezTo>
                  <a:pt x="35" y="192"/>
                  <a:pt x="33" y="187"/>
                  <a:pt x="31" y="182"/>
                </a:cubicBezTo>
                <a:cubicBezTo>
                  <a:pt x="4" y="178"/>
                  <a:pt x="4" y="178"/>
                  <a:pt x="4" y="178"/>
                </a:cubicBezTo>
                <a:cubicBezTo>
                  <a:pt x="3" y="178"/>
                  <a:pt x="2" y="177"/>
                  <a:pt x="1" y="176"/>
                </a:cubicBezTo>
                <a:cubicBezTo>
                  <a:pt x="0" y="175"/>
                  <a:pt x="0" y="174"/>
                  <a:pt x="0" y="173"/>
                </a:cubicBezTo>
                <a:cubicBezTo>
                  <a:pt x="0" y="140"/>
                  <a:pt x="0" y="140"/>
                  <a:pt x="0" y="140"/>
                </a:cubicBezTo>
                <a:cubicBezTo>
                  <a:pt x="0" y="139"/>
                  <a:pt x="0" y="137"/>
                  <a:pt x="1" y="136"/>
                </a:cubicBezTo>
                <a:cubicBezTo>
                  <a:pt x="2" y="135"/>
                  <a:pt x="3" y="135"/>
                  <a:pt x="4" y="134"/>
                </a:cubicBezTo>
                <a:cubicBezTo>
                  <a:pt x="31" y="130"/>
                  <a:pt x="31" y="130"/>
                  <a:pt x="31" y="130"/>
                </a:cubicBezTo>
                <a:cubicBezTo>
                  <a:pt x="33" y="126"/>
                  <a:pt x="35" y="122"/>
                  <a:pt x="37" y="117"/>
                </a:cubicBezTo>
                <a:cubicBezTo>
                  <a:pt x="33" y="111"/>
                  <a:pt x="28" y="104"/>
                  <a:pt x="21" y="96"/>
                </a:cubicBezTo>
                <a:cubicBezTo>
                  <a:pt x="20" y="95"/>
                  <a:pt x="20" y="94"/>
                  <a:pt x="20" y="93"/>
                </a:cubicBezTo>
                <a:cubicBezTo>
                  <a:pt x="20" y="91"/>
                  <a:pt x="20" y="90"/>
                  <a:pt x="21" y="89"/>
                </a:cubicBezTo>
                <a:cubicBezTo>
                  <a:pt x="24" y="86"/>
                  <a:pt x="29" y="80"/>
                  <a:pt x="36" y="73"/>
                </a:cubicBezTo>
                <a:cubicBezTo>
                  <a:pt x="43" y="66"/>
                  <a:pt x="48" y="63"/>
                  <a:pt x="50" y="63"/>
                </a:cubicBezTo>
                <a:cubicBezTo>
                  <a:pt x="51" y="63"/>
                  <a:pt x="52" y="63"/>
                  <a:pt x="54" y="64"/>
                </a:cubicBezTo>
                <a:cubicBezTo>
                  <a:pt x="74" y="80"/>
                  <a:pt x="74" y="80"/>
                  <a:pt x="74" y="80"/>
                </a:cubicBezTo>
                <a:cubicBezTo>
                  <a:pt x="78" y="78"/>
                  <a:pt x="83" y="76"/>
                  <a:pt x="88" y="74"/>
                </a:cubicBezTo>
                <a:cubicBezTo>
                  <a:pt x="89" y="61"/>
                  <a:pt x="90" y="52"/>
                  <a:pt x="92" y="47"/>
                </a:cubicBezTo>
                <a:cubicBezTo>
                  <a:pt x="93" y="44"/>
                  <a:pt x="94" y="43"/>
                  <a:pt x="97" y="43"/>
                </a:cubicBezTo>
                <a:cubicBezTo>
                  <a:pt x="130" y="43"/>
                  <a:pt x="130" y="43"/>
                  <a:pt x="130" y="43"/>
                </a:cubicBezTo>
                <a:cubicBezTo>
                  <a:pt x="132" y="43"/>
                  <a:pt x="133" y="43"/>
                  <a:pt x="134" y="44"/>
                </a:cubicBezTo>
                <a:cubicBezTo>
                  <a:pt x="135" y="45"/>
                  <a:pt x="135" y="46"/>
                  <a:pt x="136" y="47"/>
                </a:cubicBezTo>
                <a:cubicBezTo>
                  <a:pt x="140" y="74"/>
                  <a:pt x="140" y="74"/>
                  <a:pt x="140" y="74"/>
                </a:cubicBezTo>
                <a:cubicBezTo>
                  <a:pt x="144" y="75"/>
                  <a:pt x="148" y="77"/>
                  <a:pt x="153" y="80"/>
                </a:cubicBezTo>
                <a:cubicBezTo>
                  <a:pt x="174" y="64"/>
                  <a:pt x="174" y="64"/>
                  <a:pt x="174" y="64"/>
                </a:cubicBezTo>
                <a:cubicBezTo>
                  <a:pt x="175" y="63"/>
                  <a:pt x="176" y="63"/>
                  <a:pt x="178" y="63"/>
                </a:cubicBezTo>
                <a:cubicBezTo>
                  <a:pt x="179" y="63"/>
                  <a:pt x="180" y="63"/>
                  <a:pt x="181" y="64"/>
                </a:cubicBezTo>
                <a:cubicBezTo>
                  <a:pt x="198" y="80"/>
                  <a:pt x="207" y="89"/>
                  <a:pt x="207" y="93"/>
                </a:cubicBezTo>
                <a:cubicBezTo>
                  <a:pt x="207" y="94"/>
                  <a:pt x="207" y="95"/>
                  <a:pt x="206" y="96"/>
                </a:cubicBezTo>
                <a:cubicBezTo>
                  <a:pt x="204" y="98"/>
                  <a:pt x="202" y="101"/>
                  <a:pt x="198" y="106"/>
                </a:cubicBezTo>
                <a:cubicBezTo>
                  <a:pt x="195" y="110"/>
                  <a:pt x="192" y="114"/>
                  <a:pt x="190" y="116"/>
                </a:cubicBezTo>
                <a:cubicBezTo>
                  <a:pt x="193" y="122"/>
                  <a:pt x="195" y="127"/>
                  <a:pt x="196" y="131"/>
                </a:cubicBezTo>
                <a:cubicBezTo>
                  <a:pt x="223" y="135"/>
                  <a:pt x="223" y="135"/>
                  <a:pt x="223" y="135"/>
                </a:cubicBezTo>
                <a:cubicBezTo>
                  <a:pt x="225" y="135"/>
                  <a:pt x="226" y="136"/>
                  <a:pt x="226" y="137"/>
                </a:cubicBezTo>
                <a:cubicBezTo>
                  <a:pt x="227" y="138"/>
                  <a:pt x="228" y="139"/>
                  <a:pt x="228" y="140"/>
                </a:cubicBezTo>
                <a:close/>
                <a:moveTo>
                  <a:pt x="342" y="235"/>
                </a:moveTo>
                <a:cubicBezTo>
                  <a:pt x="342" y="260"/>
                  <a:pt x="342" y="260"/>
                  <a:pt x="342" y="260"/>
                </a:cubicBezTo>
                <a:cubicBezTo>
                  <a:pt x="342" y="262"/>
                  <a:pt x="333" y="264"/>
                  <a:pt x="315" y="266"/>
                </a:cubicBezTo>
                <a:cubicBezTo>
                  <a:pt x="314" y="269"/>
                  <a:pt x="312" y="272"/>
                  <a:pt x="310" y="275"/>
                </a:cubicBezTo>
                <a:cubicBezTo>
                  <a:pt x="316" y="288"/>
                  <a:pt x="319" y="297"/>
                  <a:pt x="319" y="299"/>
                </a:cubicBezTo>
                <a:cubicBezTo>
                  <a:pt x="319" y="300"/>
                  <a:pt x="319" y="300"/>
                  <a:pt x="318" y="301"/>
                </a:cubicBezTo>
                <a:cubicBezTo>
                  <a:pt x="304" y="309"/>
                  <a:pt x="296" y="313"/>
                  <a:pt x="296" y="313"/>
                </a:cubicBezTo>
                <a:cubicBezTo>
                  <a:pt x="295" y="313"/>
                  <a:pt x="292" y="311"/>
                  <a:pt x="288" y="305"/>
                </a:cubicBezTo>
                <a:cubicBezTo>
                  <a:pt x="283" y="299"/>
                  <a:pt x="280" y="295"/>
                  <a:pt x="279" y="293"/>
                </a:cubicBezTo>
                <a:cubicBezTo>
                  <a:pt x="276" y="293"/>
                  <a:pt x="274" y="293"/>
                  <a:pt x="273" y="293"/>
                </a:cubicBezTo>
                <a:cubicBezTo>
                  <a:pt x="272" y="293"/>
                  <a:pt x="270" y="293"/>
                  <a:pt x="268" y="293"/>
                </a:cubicBezTo>
                <a:cubicBezTo>
                  <a:pt x="266" y="295"/>
                  <a:pt x="263" y="299"/>
                  <a:pt x="259" y="305"/>
                </a:cubicBezTo>
                <a:cubicBezTo>
                  <a:pt x="254" y="311"/>
                  <a:pt x="251" y="313"/>
                  <a:pt x="250" y="313"/>
                </a:cubicBezTo>
                <a:cubicBezTo>
                  <a:pt x="250" y="313"/>
                  <a:pt x="243" y="309"/>
                  <a:pt x="228" y="301"/>
                </a:cubicBezTo>
                <a:cubicBezTo>
                  <a:pt x="228" y="300"/>
                  <a:pt x="228" y="300"/>
                  <a:pt x="228" y="299"/>
                </a:cubicBezTo>
                <a:cubicBezTo>
                  <a:pt x="228" y="297"/>
                  <a:pt x="231" y="288"/>
                  <a:pt x="237" y="275"/>
                </a:cubicBezTo>
                <a:cubicBezTo>
                  <a:pt x="235" y="272"/>
                  <a:pt x="233" y="269"/>
                  <a:pt x="231" y="266"/>
                </a:cubicBezTo>
                <a:cubicBezTo>
                  <a:pt x="214" y="264"/>
                  <a:pt x="205" y="262"/>
                  <a:pt x="205" y="260"/>
                </a:cubicBezTo>
                <a:cubicBezTo>
                  <a:pt x="205" y="235"/>
                  <a:pt x="205" y="235"/>
                  <a:pt x="205" y="235"/>
                </a:cubicBezTo>
                <a:cubicBezTo>
                  <a:pt x="205" y="233"/>
                  <a:pt x="214" y="231"/>
                  <a:pt x="231" y="230"/>
                </a:cubicBezTo>
                <a:cubicBezTo>
                  <a:pt x="233" y="226"/>
                  <a:pt x="235" y="223"/>
                  <a:pt x="237" y="220"/>
                </a:cubicBezTo>
                <a:cubicBezTo>
                  <a:pt x="231" y="207"/>
                  <a:pt x="228" y="199"/>
                  <a:pt x="228" y="196"/>
                </a:cubicBezTo>
                <a:cubicBezTo>
                  <a:pt x="228" y="195"/>
                  <a:pt x="228" y="195"/>
                  <a:pt x="228" y="195"/>
                </a:cubicBezTo>
                <a:cubicBezTo>
                  <a:pt x="229" y="194"/>
                  <a:pt x="231" y="193"/>
                  <a:pt x="235" y="191"/>
                </a:cubicBezTo>
                <a:cubicBezTo>
                  <a:pt x="238" y="189"/>
                  <a:pt x="242" y="187"/>
                  <a:pt x="245" y="185"/>
                </a:cubicBezTo>
                <a:cubicBezTo>
                  <a:pt x="248" y="183"/>
                  <a:pt x="250" y="182"/>
                  <a:pt x="250" y="182"/>
                </a:cubicBezTo>
                <a:cubicBezTo>
                  <a:pt x="251" y="182"/>
                  <a:pt x="254" y="185"/>
                  <a:pt x="259" y="190"/>
                </a:cubicBezTo>
                <a:cubicBezTo>
                  <a:pt x="263" y="196"/>
                  <a:pt x="266" y="200"/>
                  <a:pt x="268" y="202"/>
                </a:cubicBezTo>
                <a:cubicBezTo>
                  <a:pt x="270" y="202"/>
                  <a:pt x="272" y="202"/>
                  <a:pt x="273" y="202"/>
                </a:cubicBezTo>
                <a:cubicBezTo>
                  <a:pt x="274" y="202"/>
                  <a:pt x="276" y="202"/>
                  <a:pt x="279" y="202"/>
                </a:cubicBezTo>
                <a:cubicBezTo>
                  <a:pt x="285" y="194"/>
                  <a:pt x="290" y="187"/>
                  <a:pt x="295" y="183"/>
                </a:cubicBezTo>
                <a:cubicBezTo>
                  <a:pt x="296" y="182"/>
                  <a:pt x="296" y="182"/>
                  <a:pt x="296" y="182"/>
                </a:cubicBezTo>
                <a:cubicBezTo>
                  <a:pt x="296" y="182"/>
                  <a:pt x="304" y="186"/>
                  <a:pt x="318" y="195"/>
                </a:cubicBezTo>
                <a:cubicBezTo>
                  <a:pt x="319" y="195"/>
                  <a:pt x="319" y="195"/>
                  <a:pt x="319" y="196"/>
                </a:cubicBezTo>
                <a:cubicBezTo>
                  <a:pt x="319" y="199"/>
                  <a:pt x="316" y="207"/>
                  <a:pt x="310" y="220"/>
                </a:cubicBezTo>
                <a:cubicBezTo>
                  <a:pt x="312" y="223"/>
                  <a:pt x="313" y="226"/>
                  <a:pt x="315" y="230"/>
                </a:cubicBezTo>
                <a:cubicBezTo>
                  <a:pt x="333" y="231"/>
                  <a:pt x="342" y="233"/>
                  <a:pt x="342" y="235"/>
                </a:cubicBezTo>
                <a:close/>
                <a:moveTo>
                  <a:pt x="342" y="53"/>
                </a:moveTo>
                <a:cubicBezTo>
                  <a:pt x="342" y="78"/>
                  <a:pt x="342" y="78"/>
                  <a:pt x="342" y="78"/>
                </a:cubicBezTo>
                <a:cubicBezTo>
                  <a:pt x="342" y="80"/>
                  <a:pt x="333" y="82"/>
                  <a:pt x="315" y="83"/>
                </a:cubicBezTo>
                <a:cubicBezTo>
                  <a:pt x="314" y="87"/>
                  <a:pt x="312" y="90"/>
                  <a:pt x="310" y="93"/>
                </a:cubicBezTo>
                <a:cubicBezTo>
                  <a:pt x="316" y="106"/>
                  <a:pt x="319" y="114"/>
                  <a:pt x="319" y="117"/>
                </a:cubicBezTo>
                <a:cubicBezTo>
                  <a:pt x="319" y="118"/>
                  <a:pt x="319" y="118"/>
                  <a:pt x="318" y="118"/>
                </a:cubicBezTo>
                <a:cubicBezTo>
                  <a:pt x="304" y="127"/>
                  <a:pt x="296" y="131"/>
                  <a:pt x="296" y="131"/>
                </a:cubicBezTo>
                <a:cubicBezTo>
                  <a:pt x="295" y="131"/>
                  <a:pt x="292" y="128"/>
                  <a:pt x="288" y="123"/>
                </a:cubicBezTo>
                <a:cubicBezTo>
                  <a:pt x="283" y="117"/>
                  <a:pt x="280" y="113"/>
                  <a:pt x="279" y="111"/>
                </a:cubicBezTo>
                <a:cubicBezTo>
                  <a:pt x="276" y="111"/>
                  <a:pt x="274" y="111"/>
                  <a:pt x="273" y="111"/>
                </a:cubicBezTo>
                <a:cubicBezTo>
                  <a:pt x="272" y="111"/>
                  <a:pt x="270" y="111"/>
                  <a:pt x="268" y="111"/>
                </a:cubicBezTo>
                <a:cubicBezTo>
                  <a:pt x="266" y="113"/>
                  <a:pt x="263" y="117"/>
                  <a:pt x="259" y="123"/>
                </a:cubicBezTo>
                <a:cubicBezTo>
                  <a:pt x="254" y="128"/>
                  <a:pt x="251" y="131"/>
                  <a:pt x="250" y="131"/>
                </a:cubicBezTo>
                <a:cubicBezTo>
                  <a:pt x="250" y="131"/>
                  <a:pt x="243" y="127"/>
                  <a:pt x="228" y="118"/>
                </a:cubicBezTo>
                <a:cubicBezTo>
                  <a:pt x="228" y="118"/>
                  <a:pt x="228" y="118"/>
                  <a:pt x="228" y="117"/>
                </a:cubicBezTo>
                <a:cubicBezTo>
                  <a:pt x="228" y="114"/>
                  <a:pt x="231" y="106"/>
                  <a:pt x="237" y="93"/>
                </a:cubicBezTo>
                <a:cubicBezTo>
                  <a:pt x="235" y="90"/>
                  <a:pt x="233" y="87"/>
                  <a:pt x="231" y="83"/>
                </a:cubicBezTo>
                <a:cubicBezTo>
                  <a:pt x="214" y="82"/>
                  <a:pt x="205" y="80"/>
                  <a:pt x="205" y="78"/>
                </a:cubicBezTo>
                <a:cubicBezTo>
                  <a:pt x="205" y="53"/>
                  <a:pt x="205" y="53"/>
                  <a:pt x="205" y="53"/>
                </a:cubicBezTo>
                <a:cubicBezTo>
                  <a:pt x="205" y="51"/>
                  <a:pt x="214" y="49"/>
                  <a:pt x="231" y="47"/>
                </a:cubicBezTo>
                <a:cubicBezTo>
                  <a:pt x="233" y="44"/>
                  <a:pt x="235" y="41"/>
                  <a:pt x="237" y="38"/>
                </a:cubicBezTo>
                <a:cubicBezTo>
                  <a:pt x="231" y="25"/>
                  <a:pt x="228" y="17"/>
                  <a:pt x="228" y="14"/>
                </a:cubicBezTo>
                <a:cubicBezTo>
                  <a:pt x="228" y="13"/>
                  <a:pt x="228" y="13"/>
                  <a:pt x="228" y="12"/>
                </a:cubicBezTo>
                <a:cubicBezTo>
                  <a:pt x="229" y="12"/>
                  <a:pt x="231" y="11"/>
                  <a:pt x="235" y="9"/>
                </a:cubicBezTo>
                <a:cubicBezTo>
                  <a:pt x="238" y="7"/>
                  <a:pt x="242" y="5"/>
                  <a:pt x="245" y="3"/>
                </a:cubicBezTo>
                <a:cubicBezTo>
                  <a:pt x="248" y="1"/>
                  <a:pt x="250" y="0"/>
                  <a:pt x="250" y="0"/>
                </a:cubicBezTo>
                <a:cubicBezTo>
                  <a:pt x="251" y="0"/>
                  <a:pt x="254" y="3"/>
                  <a:pt x="259" y="8"/>
                </a:cubicBezTo>
                <a:cubicBezTo>
                  <a:pt x="263" y="14"/>
                  <a:pt x="266" y="18"/>
                  <a:pt x="268" y="20"/>
                </a:cubicBezTo>
                <a:cubicBezTo>
                  <a:pt x="270" y="20"/>
                  <a:pt x="272" y="20"/>
                  <a:pt x="273" y="20"/>
                </a:cubicBezTo>
                <a:cubicBezTo>
                  <a:pt x="274" y="20"/>
                  <a:pt x="276" y="20"/>
                  <a:pt x="279" y="20"/>
                </a:cubicBezTo>
                <a:cubicBezTo>
                  <a:pt x="285" y="12"/>
                  <a:pt x="290" y="5"/>
                  <a:pt x="295" y="0"/>
                </a:cubicBezTo>
                <a:cubicBezTo>
                  <a:pt x="296" y="0"/>
                  <a:pt x="296" y="0"/>
                  <a:pt x="296" y="0"/>
                </a:cubicBezTo>
                <a:cubicBezTo>
                  <a:pt x="296" y="0"/>
                  <a:pt x="304" y="4"/>
                  <a:pt x="318" y="12"/>
                </a:cubicBezTo>
                <a:cubicBezTo>
                  <a:pt x="319" y="13"/>
                  <a:pt x="319" y="13"/>
                  <a:pt x="319" y="14"/>
                </a:cubicBezTo>
                <a:cubicBezTo>
                  <a:pt x="319" y="17"/>
                  <a:pt x="316" y="25"/>
                  <a:pt x="310" y="38"/>
                </a:cubicBezTo>
                <a:cubicBezTo>
                  <a:pt x="312" y="41"/>
                  <a:pt x="313" y="44"/>
                  <a:pt x="315" y="47"/>
                </a:cubicBezTo>
                <a:cubicBezTo>
                  <a:pt x="333" y="49"/>
                  <a:pt x="342" y="51"/>
                  <a:pt x="342"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5" name="Freeform 51">
            <a:extLst>
              <a:ext uri="{FF2B5EF4-FFF2-40B4-BE49-F238E27FC236}">
                <a16:creationId xmlns:a16="http://schemas.microsoft.com/office/drawing/2014/main" id="{329E9C1C-0BD7-DFA0-2838-95F42B836EE2}"/>
              </a:ext>
            </a:extLst>
          </p:cNvPr>
          <p:cNvSpPr>
            <a:spLocks/>
          </p:cNvSpPr>
          <p:nvPr/>
        </p:nvSpPr>
        <p:spPr bwMode="auto">
          <a:xfrm>
            <a:off x="4484764" y="1327522"/>
            <a:ext cx="582676" cy="532372"/>
          </a:xfrm>
          <a:custGeom>
            <a:avLst/>
            <a:gdLst>
              <a:gd name="T0" fmla="*/ 297 w 305"/>
              <a:gd name="T1" fmla="*/ 226 h 288"/>
              <a:gd name="T2" fmla="*/ 260 w 305"/>
              <a:gd name="T3" fmla="*/ 233 h 288"/>
              <a:gd name="T4" fmla="*/ 239 w 305"/>
              <a:gd name="T5" fmla="*/ 219 h 288"/>
              <a:gd name="T6" fmla="*/ 205 w 305"/>
              <a:gd name="T7" fmla="*/ 238 h 288"/>
              <a:gd name="T8" fmla="*/ 211 w 305"/>
              <a:gd name="T9" fmla="*/ 281 h 288"/>
              <a:gd name="T10" fmla="*/ 205 w 305"/>
              <a:gd name="T11" fmla="*/ 282 h 288"/>
              <a:gd name="T12" fmla="*/ 166 w 305"/>
              <a:gd name="T13" fmla="*/ 286 h 288"/>
              <a:gd name="T14" fmla="*/ 129 w 305"/>
              <a:gd name="T15" fmla="*/ 282 h 288"/>
              <a:gd name="T16" fmla="*/ 125 w 305"/>
              <a:gd name="T17" fmla="*/ 254 h 288"/>
              <a:gd name="T18" fmla="*/ 139 w 305"/>
              <a:gd name="T19" fmla="*/ 233 h 288"/>
              <a:gd name="T20" fmla="*/ 132 w 305"/>
              <a:gd name="T21" fmla="*/ 196 h 288"/>
              <a:gd name="T22" fmla="*/ 81 w 305"/>
              <a:gd name="T23" fmla="*/ 196 h 288"/>
              <a:gd name="T24" fmla="*/ 73 w 305"/>
              <a:gd name="T25" fmla="*/ 235 h 288"/>
              <a:gd name="T26" fmla="*/ 85 w 305"/>
              <a:gd name="T27" fmla="*/ 256 h 288"/>
              <a:gd name="T28" fmla="*/ 79 w 305"/>
              <a:gd name="T29" fmla="*/ 282 h 288"/>
              <a:gd name="T30" fmla="*/ 13 w 305"/>
              <a:gd name="T31" fmla="*/ 284 h 288"/>
              <a:gd name="T32" fmla="*/ 3 w 305"/>
              <a:gd name="T33" fmla="*/ 283 h 288"/>
              <a:gd name="T34" fmla="*/ 0 w 305"/>
              <a:gd name="T35" fmla="*/ 282 h 288"/>
              <a:gd name="T36" fmla="*/ 0 w 305"/>
              <a:gd name="T37" fmla="*/ 94 h 288"/>
              <a:gd name="T38" fmla="*/ 9 w 305"/>
              <a:gd name="T39" fmla="*/ 95 h 288"/>
              <a:gd name="T40" fmla="*/ 58 w 305"/>
              <a:gd name="T41" fmla="*/ 100 h 288"/>
              <a:gd name="T42" fmla="*/ 88 w 305"/>
              <a:gd name="T43" fmla="*/ 78 h 288"/>
              <a:gd name="T44" fmla="*/ 79 w 305"/>
              <a:gd name="T45" fmla="*/ 59 h 288"/>
              <a:gd name="T46" fmla="*/ 70 w 305"/>
              <a:gd name="T47" fmla="*/ 32 h 288"/>
              <a:gd name="T48" fmla="*/ 107 w 305"/>
              <a:gd name="T49" fmla="*/ 0 h 288"/>
              <a:gd name="T50" fmla="*/ 142 w 305"/>
              <a:gd name="T51" fmla="*/ 31 h 288"/>
              <a:gd name="T52" fmla="*/ 132 w 305"/>
              <a:gd name="T53" fmla="*/ 56 h 288"/>
              <a:gd name="T54" fmla="*/ 121 w 305"/>
              <a:gd name="T55" fmla="*/ 79 h 288"/>
              <a:gd name="T56" fmla="*/ 148 w 305"/>
              <a:gd name="T57" fmla="*/ 99 h 288"/>
              <a:gd name="T58" fmla="*/ 211 w 305"/>
              <a:gd name="T59" fmla="*/ 93 h 288"/>
              <a:gd name="T60" fmla="*/ 210 w 305"/>
              <a:gd name="T61" fmla="*/ 97 h 288"/>
              <a:gd name="T62" fmla="*/ 209 w 305"/>
              <a:gd name="T63" fmla="*/ 107 h 288"/>
              <a:gd name="T64" fmla="*/ 211 w 305"/>
              <a:gd name="T65" fmla="*/ 174 h 288"/>
              <a:gd name="T66" fmla="*/ 236 w 305"/>
              <a:gd name="T67" fmla="*/ 179 h 288"/>
              <a:gd name="T68" fmla="*/ 258 w 305"/>
              <a:gd name="T69" fmla="*/ 167 h 288"/>
              <a:gd name="T70" fmla="*/ 297 w 305"/>
              <a:gd name="T71" fmla="*/ 1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 h="288">
                <a:moveTo>
                  <a:pt x="305" y="201"/>
                </a:moveTo>
                <a:cubicBezTo>
                  <a:pt x="305" y="211"/>
                  <a:pt x="302" y="220"/>
                  <a:pt x="297" y="226"/>
                </a:cubicBezTo>
                <a:cubicBezTo>
                  <a:pt x="291" y="233"/>
                  <a:pt x="284" y="236"/>
                  <a:pt x="274" y="236"/>
                </a:cubicBezTo>
                <a:cubicBezTo>
                  <a:pt x="269" y="236"/>
                  <a:pt x="264" y="235"/>
                  <a:pt x="260" y="233"/>
                </a:cubicBezTo>
                <a:cubicBezTo>
                  <a:pt x="255" y="231"/>
                  <a:pt x="252" y="228"/>
                  <a:pt x="249" y="226"/>
                </a:cubicBezTo>
                <a:cubicBezTo>
                  <a:pt x="246" y="223"/>
                  <a:pt x="243" y="221"/>
                  <a:pt x="239" y="219"/>
                </a:cubicBezTo>
                <a:cubicBezTo>
                  <a:pt x="235" y="217"/>
                  <a:pt x="230" y="216"/>
                  <a:pt x="226" y="216"/>
                </a:cubicBezTo>
                <a:cubicBezTo>
                  <a:pt x="212" y="216"/>
                  <a:pt x="205" y="223"/>
                  <a:pt x="205" y="238"/>
                </a:cubicBezTo>
                <a:cubicBezTo>
                  <a:pt x="205" y="243"/>
                  <a:pt x="206" y="250"/>
                  <a:pt x="208" y="260"/>
                </a:cubicBezTo>
                <a:cubicBezTo>
                  <a:pt x="210" y="269"/>
                  <a:pt x="211" y="276"/>
                  <a:pt x="211" y="281"/>
                </a:cubicBezTo>
                <a:cubicBezTo>
                  <a:pt x="211" y="282"/>
                  <a:pt x="211" y="282"/>
                  <a:pt x="211" y="282"/>
                </a:cubicBezTo>
                <a:cubicBezTo>
                  <a:pt x="208" y="282"/>
                  <a:pt x="206" y="282"/>
                  <a:pt x="205" y="282"/>
                </a:cubicBezTo>
                <a:cubicBezTo>
                  <a:pt x="201" y="282"/>
                  <a:pt x="195" y="283"/>
                  <a:pt x="187" y="284"/>
                </a:cubicBezTo>
                <a:cubicBezTo>
                  <a:pt x="179" y="285"/>
                  <a:pt x="172" y="286"/>
                  <a:pt x="166" y="286"/>
                </a:cubicBezTo>
                <a:cubicBezTo>
                  <a:pt x="160" y="287"/>
                  <a:pt x="154" y="287"/>
                  <a:pt x="148" y="287"/>
                </a:cubicBezTo>
                <a:cubicBezTo>
                  <a:pt x="141" y="287"/>
                  <a:pt x="134" y="286"/>
                  <a:pt x="129" y="282"/>
                </a:cubicBezTo>
                <a:cubicBezTo>
                  <a:pt x="124" y="279"/>
                  <a:pt x="121" y="274"/>
                  <a:pt x="121" y="267"/>
                </a:cubicBezTo>
                <a:cubicBezTo>
                  <a:pt x="121" y="263"/>
                  <a:pt x="122" y="258"/>
                  <a:pt x="125" y="254"/>
                </a:cubicBezTo>
                <a:cubicBezTo>
                  <a:pt x="127" y="250"/>
                  <a:pt x="129" y="246"/>
                  <a:pt x="132" y="244"/>
                </a:cubicBezTo>
                <a:cubicBezTo>
                  <a:pt x="134" y="241"/>
                  <a:pt x="136" y="237"/>
                  <a:pt x="139" y="233"/>
                </a:cubicBezTo>
                <a:cubicBezTo>
                  <a:pt x="141" y="228"/>
                  <a:pt x="142" y="224"/>
                  <a:pt x="142" y="219"/>
                </a:cubicBezTo>
                <a:cubicBezTo>
                  <a:pt x="142" y="209"/>
                  <a:pt x="138" y="201"/>
                  <a:pt x="132" y="196"/>
                </a:cubicBezTo>
                <a:cubicBezTo>
                  <a:pt x="125" y="191"/>
                  <a:pt x="117" y="188"/>
                  <a:pt x="107" y="188"/>
                </a:cubicBezTo>
                <a:cubicBezTo>
                  <a:pt x="97" y="188"/>
                  <a:pt x="88" y="191"/>
                  <a:pt x="81" y="196"/>
                </a:cubicBezTo>
                <a:cubicBezTo>
                  <a:pt x="74" y="202"/>
                  <a:pt x="70" y="210"/>
                  <a:pt x="70" y="220"/>
                </a:cubicBezTo>
                <a:cubicBezTo>
                  <a:pt x="70" y="225"/>
                  <a:pt x="71" y="230"/>
                  <a:pt x="73" y="235"/>
                </a:cubicBezTo>
                <a:cubicBezTo>
                  <a:pt x="75" y="240"/>
                  <a:pt x="77" y="244"/>
                  <a:pt x="79" y="247"/>
                </a:cubicBezTo>
                <a:cubicBezTo>
                  <a:pt x="81" y="250"/>
                  <a:pt x="83" y="253"/>
                  <a:pt x="85" y="256"/>
                </a:cubicBezTo>
                <a:cubicBezTo>
                  <a:pt x="87" y="260"/>
                  <a:pt x="88" y="263"/>
                  <a:pt x="88" y="266"/>
                </a:cubicBezTo>
                <a:cubicBezTo>
                  <a:pt x="88" y="271"/>
                  <a:pt x="85" y="277"/>
                  <a:pt x="79" y="282"/>
                </a:cubicBezTo>
                <a:cubicBezTo>
                  <a:pt x="75" y="286"/>
                  <a:pt x="68" y="288"/>
                  <a:pt x="58" y="288"/>
                </a:cubicBezTo>
                <a:cubicBezTo>
                  <a:pt x="46" y="288"/>
                  <a:pt x="31" y="287"/>
                  <a:pt x="13" y="284"/>
                </a:cubicBezTo>
                <a:cubicBezTo>
                  <a:pt x="12" y="284"/>
                  <a:pt x="10" y="283"/>
                  <a:pt x="8" y="283"/>
                </a:cubicBezTo>
                <a:cubicBezTo>
                  <a:pt x="6" y="283"/>
                  <a:pt x="4" y="283"/>
                  <a:pt x="3" y="283"/>
                </a:cubicBezTo>
                <a:cubicBezTo>
                  <a:pt x="0" y="282"/>
                  <a:pt x="0" y="282"/>
                  <a:pt x="0" y="282"/>
                </a:cubicBezTo>
                <a:cubicBezTo>
                  <a:pt x="0" y="282"/>
                  <a:pt x="0" y="282"/>
                  <a:pt x="0" y="282"/>
                </a:cubicBezTo>
                <a:cubicBezTo>
                  <a:pt x="0" y="282"/>
                  <a:pt x="0" y="282"/>
                  <a:pt x="0" y="282"/>
                </a:cubicBezTo>
                <a:cubicBezTo>
                  <a:pt x="0" y="94"/>
                  <a:pt x="0" y="94"/>
                  <a:pt x="0" y="94"/>
                </a:cubicBezTo>
                <a:cubicBezTo>
                  <a:pt x="0" y="94"/>
                  <a:pt x="1" y="94"/>
                  <a:pt x="3" y="94"/>
                </a:cubicBezTo>
                <a:cubicBezTo>
                  <a:pt x="5" y="95"/>
                  <a:pt x="7" y="95"/>
                  <a:pt x="9" y="95"/>
                </a:cubicBezTo>
                <a:cubicBezTo>
                  <a:pt x="11" y="96"/>
                  <a:pt x="13" y="96"/>
                  <a:pt x="13" y="96"/>
                </a:cubicBezTo>
                <a:cubicBezTo>
                  <a:pt x="31" y="99"/>
                  <a:pt x="46" y="100"/>
                  <a:pt x="58" y="100"/>
                </a:cubicBezTo>
                <a:cubicBezTo>
                  <a:pt x="68" y="100"/>
                  <a:pt x="75" y="98"/>
                  <a:pt x="79" y="94"/>
                </a:cubicBezTo>
                <a:cubicBezTo>
                  <a:pt x="85" y="89"/>
                  <a:pt x="88" y="83"/>
                  <a:pt x="88" y="78"/>
                </a:cubicBezTo>
                <a:cubicBezTo>
                  <a:pt x="88" y="75"/>
                  <a:pt x="87" y="72"/>
                  <a:pt x="85" y="68"/>
                </a:cubicBezTo>
                <a:cubicBezTo>
                  <a:pt x="83" y="65"/>
                  <a:pt x="81" y="62"/>
                  <a:pt x="79" y="59"/>
                </a:cubicBezTo>
                <a:cubicBezTo>
                  <a:pt x="77" y="56"/>
                  <a:pt x="75" y="52"/>
                  <a:pt x="73" y="47"/>
                </a:cubicBezTo>
                <a:cubicBezTo>
                  <a:pt x="71" y="42"/>
                  <a:pt x="70" y="37"/>
                  <a:pt x="70" y="32"/>
                </a:cubicBezTo>
                <a:cubicBezTo>
                  <a:pt x="70" y="22"/>
                  <a:pt x="74" y="14"/>
                  <a:pt x="81" y="8"/>
                </a:cubicBezTo>
                <a:cubicBezTo>
                  <a:pt x="88" y="3"/>
                  <a:pt x="97" y="0"/>
                  <a:pt x="107" y="0"/>
                </a:cubicBezTo>
                <a:cubicBezTo>
                  <a:pt x="117" y="0"/>
                  <a:pt x="125" y="3"/>
                  <a:pt x="132" y="8"/>
                </a:cubicBezTo>
                <a:cubicBezTo>
                  <a:pt x="138" y="14"/>
                  <a:pt x="142" y="21"/>
                  <a:pt x="142" y="31"/>
                </a:cubicBezTo>
                <a:cubicBezTo>
                  <a:pt x="142" y="36"/>
                  <a:pt x="141" y="40"/>
                  <a:pt x="139" y="45"/>
                </a:cubicBezTo>
                <a:cubicBezTo>
                  <a:pt x="136" y="49"/>
                  <a:pt x="134" y="53"/>
                  <a:pt x="132" y="56"/>
                </a:cubicBezTo>
                <a:cubicBezTo>
                  <a:pt x="129" y="59"/>
                  <a:pt x="127" y="62"/>
                  <a:pt x="125" y="66"/>
                </a:cubicBezTo>
                <a:cubicBezTo>
                  <a:pt x="122" y="70"/>
                  <a:pt x="121" y="75"/>
                  <a:pt x="121" y="79"/>
                </a:cubicBezTo>
                <a:cubicBezTo>
                  <a:pt x="121" y="86"/>
                  <a:pt x="124" y="91"/>
                  <a:pt x="129" y="94"/>
                </a:cubicBezTo>
                <a:cubicBezTo>
                  <a:pt x="134" y="98"/>
                  <a:pt x="141" y="99"/>
                  <a:pt x="148" y="99"/>
                </a:cubicBezTo>
                <a:cubicBezTo>
                  <a:pt x="156" y="99"/>
                  <a:pt x="167" y="98"/>
                  <a:pt x="181" y="97"/>
                </a:cubicBezTo>
                <a:cubicBezTo>
                  <a:pt x="195" y="95"/>
                  <a:pt x="205" y="94"/>
                  <a:pt x="211" y="93"/>
                </a:cubicBezTo>
                <a:cubicBezTo>
                  <a:pt x="211" y="94"/>
                  <a:pt x="211" y="94"/>
                  <a:pt x="211" y="94"/>
                </a:cubicBezTo>
                <a:cubicBezTo>
                  <a:pt x="211" y="94"/>
                  <a:pt x="211" y="95"/>
                  <a:pt x="210" y="97"/>
                </a:cubicBezTo>
                <a:cubicBezTo>
                  <a:pt x="210" y="99"/>
                  <a:pt x="210" y="101"/>
                  <a:pt x="209" y="103"/>
                </a:cubicBezTo>
                <a:cubicBezTo>
                  <a:pt x="209" y="106"/>
                  <a:pt x="209" y="107"/>
                  <a:pt x="209" y="107"/>
                </a:cubicBezTo>
                <a:cubicBezTo>
                  <a:pt x="206" y="126"/>
                  <a:pt x="204" y="141"/>
                  <a:pt x="204" y="152"/>
                </a:cubicBezTo>
                <a:cubicBezTo>
                  <a:pt x="204" y="162"/>
                  <a:pt x="206" y="169"/>
                  <a:pt x="211" y="174"/>
                </a:cubicBezTo>
                <a:cubicBezTo>
                  <a:pt x="216" y="179"/>
                  <a:pt x="222" y="182"/>
                  <a:pt x="227" y="182"/>
                </a:cubicBezTo>
                <a:cubicBezTo>
                  <a:pt x="230" y="182"/>
                  <a:pt x="233" y="181"/>
                  <a:pt x="236" y="179"/>
                </a:cubicBezTo>
                <a:cubicBezTo>
                  <a:pt x="240" y="178"/>
                  <a:pt x="243" y="175"/>
                  <a:pt x="246" y="173"/>
                </a:cubicBezTo>
                <a:cubicBezTo>
                  <a:pt x="249" y="171"/>
                  <a:pt x="253" y="169"/>
                  <a:pt x="258" y="167"/>
                </a:cubicBezTo>
                <a:cubicBezTo>
                  <a:pt x="263" y="165"/>
                  <a:pt x="268" y="164"/>
                  <a:pt x="273" y="164"/>
                </a:cubicBezTo>
                <a:cubicBezTo>
                  <a:pt x="283" y="164"/>
                  <a:pt x="291" y="168"/>
                  <a:pt x="297" y="175"/>
                </a:cubicBezTo>
                <a:cubicBezTo>
                  <a:pt x="302" y="182"/>
                  <a:pt x="305" y="191"/>
                  <a:pt x="305" y="2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1638867865"/>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Fogafin">
    <a:dk1>
      <a:srgbClr val="F2F2F2"/>
    </a:dk1>
    <a:lt1>
      <a:srgbClr val="F2F2F2"/>
    </a:lt1>
    <a:dk2>
      <a:srgbClr val="00609C"/>
    </a:dk2>
    <a:lt2>
      <a:srgbClr val="61A60E"/>
    </a:lt2>
    <a:accent1>
      <a:srgbClr val="FF9300"/>
    </a:accent1>
    <a:accent2>
      <a:srgbClr val="901440"/>
    </a:accent2>
    <a:accent3>
      <a:srgbClr val="41678C"/>
    </a:accent3>
    <a:accent4>
      <a:srgbClr val="26B2A8"/>
    </a:accent4>
    <a:accent5>
      <a:srgbClr val="5B9BD5"/>
    </a:accent5>
    <a:accent6>
      <a:srgbClr val="EA593B"/>
    </a:accent6>
    <a:hlink>
      <a:srgbClr val="2AADFF"/>
    </a:hlink>
    <a:folHlink>
      <a:srgbClr val="FFC000"/>
    </a:folHlink>
  </a:clrScheme>
  <a:fontScheme name="Personalizado 3">
    <a:majorFont>
      <a:latin typeface="Montserrat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ogafin">
    <a:dk1>
      <a:srgbClr val="F2F2F2"/>
    </a:dk1>
    <a:lt1>
      <a:srgbClr val="F2F2F2"/>
    </a:lt1>
    <a:dk2>
      <a:srgbClr val="00609C"/>
    </a:dk2>
    <a:lt2>
      <a:srgbClr val="61A60E"/>
    </a:lt2>
    <a:accent1>
      <a:srgbClr val="FF9300"/>
    </a:accent1>
    <a:accent2>
      <a:srgbClr val="901440"/>
    </a:accent2>
    <a:accent3>
      <a:srgbClr val="41678C"/>
    </a:accent3>
    <a:accent4>
      <a:srgbClr val="26B2A8"/>
    </a:accent4>
    <a:accent5>
      <a:srgbClr val="5B9BD5"/>
    </a:accent5>
    <a:accent6>
      <a:srgbClr val="EA593B"/>
    </a:accent6>
    <a:hlink>
      <a:srgbClr val="2AADFF"/>
    </a:hlink>
    <a:folHlink>
      <a:srgbClr val="FFC000"/>
    </a:folHlink>
  </a:clrScheme>
  <a:fontScheme name="Personalizado 3">
    <a:majorFont>
      <a:latin typeface="Montserrat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M - Theme 18 - Light">
    <a:dk1>
      <a:srgbClr val="AAAAAA"/>
    </a:dk1>
    <a:lt1>
      <a:srgbClr val="FFFFFF"/>
    </a:lt1>
    <a:dk2>
      <a:srgbClr val="08204C"/>
    </a:dk2>
    <a:lt2>
      <a:srgbClr val="FEFFFE"/>
    </a:lt2>
    <a:accent1>
      <a:srgbClr val="5C9EE6"/>
    </a:accent1>
    <a:accent2>
      <a:srgbClr val="4CCCAC"/>
    </a:accent2>
    <a:accent3>
      <a:srgbClr val="9FD468"/>
    </a:accent3>
    <a:accent4>
      <a:srgbClr val="FCCA5E"/>
    </a:accent4>
    <a:accent5>
      <a:srgbClr val="EA5362"/>
    </a:accent5>
    <a:accent6>
      <a:srgbClr val="52647F"/>
    </a:accent6>
    <a:hlink>
      <a:srgbClr val="6B9F25"/>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M - Theme 18 - Light">
    <a:dk1>
      <a:srgbClr val="AAAAAA"/>
    </a:dk1>
    <a:lt1>
      <a:srgbClr val="FFFFFF"/>
    </a:lt1>
    <a:dk2>
      <a:srgbClr val="08204C"/>
    </a:dk2>
    <a:lt2>
      <a:srgbClr val="FEFFFE"/>
    </a:lt2>
    <a:accent1>
      <a:srgbClr val="5C9EE6"/>
    </a:accent1>
    <a:accent2>
      <a:srgbClr val="4CCCAC"/>
    </a:accent2>
    <a:accent3>
      <a:srgbClr val="9FD468"/>
    </a:accent3>
    <a:accent4>
      <a:srgbClr val="FCCA5E"/>
    </a:accent4>
    <a:accent5>
      <a:srgbClr val="EA5362"/>
    </a:accent5>
    <a:accent6>
      <a:srgbClr val="52647F"/>
    </a:accent6>
    <a:hlink>
      <a:srgbClr val="6B9F25"/>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C71FF5225D4047A71B890B2E2C9748" ma:contentTypeVersion="16" ma:contentTypeDescription="Crear nuevo documento." ma:contentTypeScope="" ma:versionID="fdb2bd0e078a06b7ed1b750360fb4303">
  <xsd:schema xmlns:xsd="http://www.w3.org/2001/XMLSchema" xmlns:xs="http://www.w3.org/2001/XMLSchema" xmlns:p="http://schemas.microsoft.com/office/2006/metadata/properties" xmlns:ns2="c09243ad-761b-4fd7-9bc9-8c09ac0a461f" xmlns:ns3="8afb5f18-badb-4bf0-880b-66124d53c8cf" targetNamespace="http://schemas.microsoft.com/office/2006/metadata/properties" ma:root="true" ma:fieldsID="73d13e674ba4817a4eee588fdf60758b" ns2:_="" ns3:_="">
    <xsd:import namespace="c09243ad-761b-4fd7-9bc9-8c09ac0a461f"/>
    <xsd:import namespace="8afb5f18-badb-4bf0-880b-66124d53c8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243ad-761b-4fd7-9bc9-8c09ac0a4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b5f18-badb-4bf0-880b-66124d53c8cf"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19" nillable="true" ma:displayName="Taxonomy Catch All Column" ma:hidden="true" ma:list="{2e34c42d-cdae-438c-b888-8711cfb450df}" ma:internalName="TaxCatchAll" ma:showField="CatchAllData" ma:web="8afb5f18-badb-4bf0-880b-66124d53c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afb5f18-badb-4bf0-880b-66124d53c8cf" xsi:nil="true"/>
    <lcf76f155ced4ddcb4097134ff3c332f xmlns="c09243ad-761b-4fd7-9bc9-8c09ac0a461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88F20-5C88-4AF7-B2FE-7C52528A2034}">
  <ds:schemaRefs>
    <ds:schemaRef ds:uri="8afb5f18-badb-4bf0-880b-66124d53c8cf"/>
    <ds:schemaRef ds:uri="c09243ad-761b-4fd7-9bc9-8c09ac0a46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7FF842-39D8-4A10-AAC0-1CD7F5D3797B}">
  <ds:schemaRefs>
    <ds:schemaRef ds:uri="http://purl.org/dc/terms/"/>
    <ds:schemaRef ds:uri="http://purl.org/dc/dcmitype/"/>
    <ds:schemaRef ds:uri="http://purl.org/dc/elements/1.1/"/>
    <ds:schemaRef ds:uri="8afb5f18-badb-4bf0-880b-66124d53c8cf"/>
    <ds:schemaRef ds:uri="http://schemas.microsoft.com/office/infopath/2007/PartnerControls"/>
    <ds:schemaRef ds:uri="http://schemas.microsoft.com/office/2006/documentManagement/types"/>
    <ds:schemaRef ds:uri="http://schemas.openxmlformats.org/package/2006/metadata/core-properties"/>
    <ds:schemaRef ds:uri="c09243ad-761b-4fd7-9bc9-8c09ac0a461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70DBB29-2FBB-490A-B869-019029AE7578}">
  <ds:schemaRefs>
    <ds:schemaRef ds:uri="http://schemas.microsoft.com/sharepoint/v3/contenttype/forms"/>
  </ds:schemaRefs>
</ds:datastoreItem>
</file>

<file path=docMetadata/LabelInfo.xml><?xml version="1.0" encoding="utf-8"?>
<clbl:labelList xmlns:clbl="http://schemas.microsoft.com/office/2020/mipLabelMetadata">
  <clbl:label id="{2180ebff-3196-4334-988f-1b911f0ffd4c}" enabled="0" method="" siteId="{2180ebff-3196-4334-988f-1b911f0ffd4c}" removed="1"/>
</clbl:labelList>
</file>

<file path=docProps/app.xml><?xml version="1.0" encoding="utf-8"?>
<Properties xmlns="http://schemas.openxmlformats.org/officeDocument/2006/extended-properties" xmlns:vt="http://schemas.openxmlformats.org/officeDocument/2006/docPropsVTypes">
  <TotalTime>1</TotalTime>
  <Words>3833</Words>
  <Application>Microsoft Office PowerPoint</Application>
  <PresentationFormat>Panorámica</PresentationFormat>
  <Paragraphs>605</Paragraphs>
  <Slides>28</Slides>
  <Notes>4</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28</vt:i4>
      </vt:variant>
    </vt:vector>
  </HeadingPairs>
  <TitlesOfParts>
    <vt:vector size="42" baseType="lpstr">
      <vt:lpstr>Aptos</vt:lpstr>
      <vt:lpstr>Aptos Display</vt:lpstr>
      <vt:lpstr>Arial</vt:lpstr>
      <vt:lpstr>Calibri</vt:lpstr>
      <vt:lpstr>Courier New</vt:lpstr>
      <vt:lpstr>Montserrat</vt:lpstr>
      <vt:lpstr>Montserrat Bold</vt:lpstr>
      <vt:lpstr>Montserrat ExtraBold</vt:lpstr>
      <vt:lpstr>Montserrat Medium</vt:lpstr>
      <vt:lpstr>Myriad Pro</vt:lpstr>
      <vt:lpstr>Open Sans Light</vt:lpstr>
      <vt:lpstr>Tema de Office</vt:lpstr>
      <vt:lpstr>2_Tema de Office</vt:lpstr>
      <vt:lpstr>3_Tema de Office</vt:lpstr>
      <vt:lpstr>Seguimiento al Plan Estratégico 2021 - 2025 </vt:lpstr>
      <vt:lpstr>Agenda</vt:lpstr>
      <vt:lpstr>1. Avances generales Plan Estratégico </vt:lpstr>
      <vt:lpstr>Presentación de PowerPoint</vt:lpstr>
      <vt:lpstr>Presentación de PowerPoint</vt:lpstr>
      <vt:lpstr>Presentación de PowerPoint</vt:lpstr>
      <vt:lpstr>2. Avances de los proyectos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Indicadores estratégicos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Juan Sebastian Melo Camacho</cp:lastModifiedBy>
  <cp:revision>3</cp:revision>
  <dcterms:created xsi:type="dcterms:W3CDTF">2024-07-08T22:54:50Z</dcterms:created>
  <dcterms:modified xsi:type="dcterms:W3CDTF">2026-02-26T21:03:58Z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0x01010013C71FF5225D4047A71B890B2E2C9748</vt:lpwstr>
  </property>
  <property fmtid="{D5CDD505-2E9C-101B-9397-08002B2CF9AE}" pid="3" name="MediaServiceImageTags">
    <vt:lpwstr/>
  </property>
</Properties>
</file>