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9" r:id="rId6"/>
    <p:sldId id="356" r:id="rId7"/>
    <p:sldId id="349" r:id="rId8"/>
    <p:sldId id="355" r:id="rId9"/>
    <p:sldId id="357" r:id="rId10"/>
    <p:sldId id="358" r:id="rId11"/>
    <p:sldId id="359" r:id="rId12"/>
    <p:sldId id="360" r:id="rId13"/>
    <p:sldId id="352" r:id="rId14"/>
    <p:sldId id="354" r:id="rId15"/>
    <p:sldId id="361" r:id="rId16"/>
    <p:sldId id="343" r:id="rId17"/>
    <p:sldId id="369" r:id="rId18"/>
    <p:sldId id="405" r:id="rId19"/>
    <p:sldId id="368" r:id="rId20"/>
    <p:sldId id="363" r:id="rId21"/>
    <p:sldId id="364" r:id="rId22"/>
    <p:sldId id="406" r:id="rId23"/>
    <p:sldId id="407" r:id="rId24"/>
    <p:sldId id="323"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46E94C1-1300-67B1-48E0-E7893D863390}" name="Laura Ximena Cifuentes Alba" initials="LC" userId="S::Lcifuentes@fogafin.gov.co::e8b26861-67ca-4d98-98de-54ccc2dc15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CF9B"/>
    <a:srgbClr val="11C1FF"/>
    <a:srgbClr val="0FB98C"/>
    <a:srgbClr val="0BD0D9"/>
    <a:srgbClr val="0AB5BE"/>
    <a:srgbClr val="5DD4FF"/>
    <a:srgbClr val="0076A3"/>
    <a:srgbClr val="015E99"/>
    <a:srgbClr val="B28A3F"/>
    <a:srgbClr val="89B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A5A8C-3454-44A2-8CF0-A40803B36996}" v="7" dt="2026-03-20T22:20:00.820"/>
    <p1510:client id="{BBDC8C2F-4E0A-4332-8A85-43F84690C147}" v="27" dt="2026-03-27T14:27:52.24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Ximena Cifuentes Alba" userId="e8b26861-67ca-4d98-98de-54ccc2dc1596" providerId="ADAL" clId="{BEB65B91-9A99-42BB-949E-32D0E0D9B556}"/>
    <pc:docChg chg="modSld">
      <pc:chgData name="Laura Ximena Cifuentes Alba" userId="e8b26861-67ca-4d98-98de-54ccc2dc1596" providerId="ADAL" clId="{BEB65B91-9A99-42BB-949E-32D0E0D9B556}" dt="2026-03-27T14:27:52.249" v="26" actId="20577"/>
      <pc:docMkLst>
        <pc:docMk/>
      </pc:docMkLst>
      <pc:sldChg chg="modSp mod">
        <pc:chgData name="Laura Ximena Cifuentes Alba" userId="e8b26861-67ca-4d98-98de-54ccc2dc1596" providerId="ADAL" clId="{BEB65B91-9A99-42BB-949E-32D0E0D9B556}" dt="2026-03-27T14:27:52.249" v="26" actId="20577"/>
        <pc:sldMkLst>
          <pc:docMk/>
          <pc:sldMk cId="2159004209" sldId="354"/>
        </pc:sldMkLst>
        <pc:spChg chg="mod">
          <ac:chgData name="Laura Ximena Cifuentes Alba" userId="e8b26861-67ca-4d98-98de-54ccc2dc1596" providerId="ADAL" clId="{BEB65B91-9A99-42BB-949E-32D0E0D9B556}" dt="2026-03-20T23:11:00.189" v="18" actId="108"/>
          <ac:spMkLst>
            <pc:docMk/>
            <pc:sldMk cId="2159004209" sldId="354"/>
            <ac:spMk id="22" creationId="{DBC36BD7-A5EA-D16A-00DD-ED34E95ABF3F}"/>
          </ac:spMkLst>
        </pc:spChg>
        <pc:graphicFrameChg chg="modGraphic">
          <ac:chgData name="Laura Ximena Cifuentes Alba" userId="e8b26861-67ca-4d98-98de-54ccc2dc1596" providerId="ADAL" clId="{BEB65B91-9A99-42BB-949E-32D0E0D9B556}" dt="2026-03-27T14:27:52.249" v="26" actId="20577"/>
          <ac:graphicFrameMkLst>
            <pc:docMk/>
            <pc:sldMk cId="2159004209" sldId="354"/>
            <ac:graphicFrameMk id="12" creationId="{0B460B33-9A99-7454-B112-55FB5F27205F}"/>
          </ac:graphicFrameMkLst>
        </pc:graphicFrameChg>
      </pc:sldChg>
    </pc:docChg>
  </pc:docChgLst>
  <pc:docChgLst>
    <pc:chgData name="Paula Andrea Borja Corredor" userId="229b9546-8dfe-450b-a4bb-77553c99c2d3" providerId="ADAL" clId="{5BD8BE87-A8C1-4E58-829E-6A2CDEA07616}"/>
    <pc:docChg chg="modSld">
      <pc:chgData name="Paula Andrea Borja Corredor" userId="229b9546-8dfe-450b-a4bb-77553c99c2d3" providerId="ADAL" clId="{5BD8BE87-A8C1-4E58-829E-6A2CDEA07616}" dt="2026-03-20T22:20:00.820" v="16" actId="14734"/>
      <pc:docMkLst>
        <pc:docMk/>
      </pc:docMkLst>
      <pc:sldChg chg="modSp mod">
        <pc:chgData name="Paula Andrea Borja Corredor" userId="229b9546-8dfe-450b-a4bb-77553c99c2d3" providerId="ADAL" clId="{5BD8BE87-A8C1-4E58-829E-6A2CDEA07616}" dt="2026-03-20T22:20:00.820" v="16" actId="14734"/>
        <pc:sldMkLst>
          <pc:docMk/>
          <pc:sldMk cId="2159004209" sldId="354"/>
        </pc:sldMkLst>
        <pc:graphicFrameChg chg="modGraphic">
          <ac:chgData name="Paula Andrea Borja Corredor" userId="229b9546-8dfe-450b-a4bb-77553c99c2d3" providerId="ADAL" clId="{5BD8BE87-A8C1-4E58-829E-6A2CDEA07616}" dt="2026-03-20T22:20:00.820" v="16" actId="14734"/>
          <ac:graphicFrameMkLst>
            <pc:docMk/>
            <pc:sldMk cId="2159004209" sldId="354"/>
            <ac:graphicFrameMk id="12" creationId="{0B460B33-9A99-7454-B112-55FB5F27205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27/03/2026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‹Nº›</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FB260-0E6E-496A-BFF1-8D234B4E953B}" type="datetimeFigureOut">
              <a:rPr lang="es-CO" smtClean="0"/>
              <a:t>27/03/2026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99C8F-5B09-4A0D-8F5B-3C9019543234}" type="slidenum">
              <a:rPr lang="es-CO" smtClean="0"/>
              <a:t>‹Nº›</a:t>
            </a:fld>
            <a:endParaRPr lang="es-CO"/>
          </a:p>
        </p:txBody>
      </p:sp>
    </p:spTree>
    <p:extLst>
      <p:ext uri="{BB962C8B-B14F-4D97-AF65-F5344CB8AC3E}">
        <p14:creationId xmlns:p14="http://schemas.microsoft.com/office/powerpoint/2010/main" val="68632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pic>
        <p:nvPicPr>
          <p:cNvPr id="13" name="Gráfico 12">
            <a:extLst>
              <a:ext uri="{FF2B5EF4-FFF2-40B4-BE49-F238E27FC236}">
                <a16:creationId xmlns:a16="http://schemas.microsoft.com/office/drawing/2014/main" id="{1E04A440-8982-4122-B1AC-E890A92FEA4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614974" y="455250"/>
            <a:ext cx="2962049" cy="858372"/>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8" name="Gráfico 17">
            <a:extLst>
              <a:ext uri="{FF2B5EF4-FFF2-40B4-BE49-F238E27FC236}">
                <a16:creationId xmlns:a16="http://schemas.microsoft.com/office/drawing/2014/main" id="{CE7BF810-7CFC-4691-A25D-14731651110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pic>
        <p:nvPicPr>
          <p:cNvPr id="18" name="Gráfico 17">
            <a:extLst>
              <a:ext uri="{FF2B5EF4-FFF2-40B4-BE49-F238E27FC236}">
                <a16:creationId xmlns:a16="http://schemas.microsoft.com/office/drawing/2014/main" id="{87E29ECC-6851-4746-97B4-C01BF4C233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27/03/2026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6" name="Gráfico 15">
            <a:extLst>
              <a:ext uri="{FF2B5EF4-FFF2-40B4-BE49-F238E27FC236}">
                <a16:creationId xmlns:a16="http://schemas.microsoft.com/office/drawing/2014/main" id="{D94C77E4-6DA6-402C-9CA7-26A813B977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7825" y="5874612"/>
            <a:ext cx="2292350" cy="664300"/>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8" name="Gráfico 7">
            <a:extLst>
              <a:ext uri="{FF2B5EF4-FFF2-40B4-BE49-F238E27FC236}">
                <a16:creationId xmlns:a16="http://schemas.microsoft.com/office/drawing/2014/main" id="{5F734FBF-2282-4DF2-A458-F400CF4489A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3" name="Gráfico 12">
            <a:extLst>
              <a:ext uri="{FF2B5EF4-FFF2-40B4-BE49-F238E27FC236}">
                <a16:creationId xmlns:a16="http://schemas.microsoft.com/office/drawing/2014/main" id="{0C22472A-15F2-452A-B54D-BD90F28EA90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93812" y="5818002"/>
            <a:ext cx="2292350" cy="664300"/>
          </a:xfrm>
          <a:prstGeom prst="rect">
            <a:avLst/>
          </a:prstGeom>
        </p:spPr>
      </p:pic>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911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4" name="Gráfico 23">
            <a:extLst>
              <a:ext uri="{FF2B5EF4-FFF2-40B4-BE49-F238E27FC236}">
                <a16:creationId xmlns:a16="http://schemas.microsoft.com/office/drawing/2014/main" id="{5B18146C-96BE-4B07-A00C-25CB17DFD59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838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41267A1-D289-4378-8AA7-EB7FE6DBC9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887965" y="533388"/>
            <a:ext cx="2662820" cy="780799"/>
          </a:xfrm>
          <a:prstGeom prst="rect">
            <a:avLst/>
          </a:prstGeom>
        </p:spPr>
      </p:pic>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99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15" name="Gráfico 14">
            <a:extLst>
              <a:ext uri="{FF2B5EF4-FFF2-40B4-BE49-F238E27FC236}">
                <a16:creationId xmlns:a16="http://schemas.microsoft.com/office/drawing/2014/main" id="{2FE95ED5-394B-44AF-9969-0583A46F196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942583" y="595409"/>
            <a:ext cx="2635416" cy="763717"/>
          </a:xfrm>
          <a:prstGeom prst="rect">
            <a:avLst/>
          </a:prstGeom>
        </p:spPr>
      </p:pic>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310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1" name="Gráfico 10">
            <a:extLst>
              <a:ext uri="{FF2B5EF4-FFF2-40B4-BE49-F238E27FC236}">
                <a16:creationId xmlns:a16="http://schemas.microsoft.com/office/drawing/2014/main" id="{072A3F95-F332-457A-BF73-97FE90CA0A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55490" y="5555549"/>
            <a:ext cx="2492820" cy="730951"/>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a:extLst>
              <a:ext uri="{FF2B5EF4-FFF2-40B4-BE49-F238E27FC236}">
                <a16:creationId xmlns:a16="http://schemas.microsoft.com/office/drawing/2014/main" id="{ECF08347-C5E1-40D4-B18A-882DB159518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spTree>
    <p:extLst>
      <p:ext uri="{BB962C8B-B14F-4D97-AF65-F5344CB8AC3E}">
        <p14:creationId xmlns:p14="http://schemas.microsoft.com/office/powerpoint/2010/main" val="9600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pic>
        <p:nvPicPr>
          <p:cNvPr id="15" name="Gráfico 14">
            <a:extLst>
              <a:ext uri="{FF2B5EF4-FFF2-40B4-BE49-F238E27FC236}">
                <a16:creationId xmlns:a16="http://schemas.microsoft.com/office/drawing/2014/main" id="{B3AD7A4B-581A-40F7-A0DA-F5204569CF1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7824" y="5866743"/>
            <a:ext cx="2292351" cy="672169"/>
          </a:xfrm>
          <a:prstGeom prst="rect">
            <a:avLst/>
          </a:prstGeom>
        </p:spPr>
      </p:pic>
    </p:spTree>
    <p:extLst>
      <p:ext uri="{BB962C8B-B14F-4D97-AF65-F5344CB8AC3E}">
        <p14:creationId xmlns:p14="http://schemas.microsoft.com/office/powerpoint/2010/main" val="22423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942817" y="5682814"/>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65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pic>
        <p:nvPicPr>
          <p:cNvPr id="17" name="Gráfico 16">
            <a:extLst>
              <a:ext uri="{FF2B5EF4-FFF2-40B4-BE49-F238E27FC236}">
                <a16:creationId xmlns:a16="http://schemas.microsoft.com/office/drawing/2014/main" id="{E3F663AF-5ACE-4432-822F-C0EE247137E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55642" y="5818666"/>
            <a:ext cx="2292351" cy="672169"/>
          </a:xfrm>
          <a:prstGeom prst="rect">
            <a:avLst/>
          </a:prstGeom>
        </p:spPr>
      </p:pic>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1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5B52EA3C-59E9-4F87-9D87-B61C83B6CB9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7825" y="5874612"/>
            <a:ext cx="2292350" cy="664300"/>
          </a:xfrm>
          <a:prstGeom prst="rect">
            <a:avLst/>
          </a:prstGeom>
        </p:spPr>
      </p:pic>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101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6" name="Gráfico 15">
            <a:extLst>
              <a:ext uri="{FF2B5EF4-FFF2-40B4-BE49-F238E27FC236}">
                <a16:creationId xmlns:a16="http://schemas.microsoft.com/office/drawing/2014/main" id="{E199E9C4-0902-4470-92FB-9ECA6CF099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5642" y="5818666"/>
            <a:ext cx="2292351" cy="672169"/>
          </a:xfrm>
          <a:prstGeom prst="rect">
            <a:avLst/>
          </a:prstGeom>
        </p:spPr>
      </p:pic>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16" name="Gráfico 15">
            <a:extLst>
              <a:ext uri="{FF2B5EF4-FFF2-40B4-BE49-F238E27FC236}">
                <a16:creationId xmlns:a16="http://schemas.microsoft.com/office/drawing/2014/main" id="{6E99D47B-5A7F-4791-B948-CAEB99C3EF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7824" y="5866743"/>
            <a:ext cx="2292351" cy="672169"/>
          </a:xfrm>
          <a:prstGeom prst="rect">
            <a:avLst/>
          </a:prstGeom>
        </p:spPr>
      </p:pic>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650" r:id="rId12"/>
    <p:sldLayoutId id="2147483657" r:id="rId13"/>
    <p:sldLayoutId id="2147483672" r:id="rId14"/>
    <p:sldLayoutId id="2147483673" r:id="rId15"/>
    <p:sldLayoutId id="2147483658" r:id="rId16"/>
    <p:sldLayoutId id="2147483664" r:id="rId17"/>
    <p:sldLayoutId id="2147483659" r:id="rId18"/>
    <p:sldLayoutId id="2147483663" r:id="rId19"/>
    <p:sldLayoutId id="2147483671" r:id="rId20"/>
    <p:sldLayoutId id="2147483675" r:id="rId21"/>
    <p:sldLayoutId id="214748367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458235" y="1833206"/>
            <a:ext cx="5698795" cy="1284225"/>
          </a:xfrm>
        </p:spPr>
        <p:txBody>
          <a:bodyPr>
            <a:normAutofit fontScale="90000"/>
          </a:bodyPr>
          <a:lstStyle/>
          <a:p>
            <a:pPr algn="ctr"/>
            <a:r>
              <a:rPr lang="es-MX"/>
              <a:t>Informe anual de satisfacción de usuarios – vigencia 2025</a:t>
            </a:r>
            <a:endParaRPr lang="es-CO"/>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1200338" y="6059766"/>
            <a:ext cx="4214588" cy="545541"/>
          </a:xfrm>
        </p:spPr>
        <p:txBody>
          <a:bodyPr/>
          <a:lstStyle/>
          <a:p>
            <a:pPr algn="ctr"/>
            <a:r>
              <a:rPr lang="es-MX" b="1"/>
              <a:t>Enero de 2026</a:t>
            </a:r>
          </a:p>
          <a:p>
            <a:pPr algn="ctr"/>
            <a:endParaRPr lang="es-MX" b="1"/>
          </a:p>
        </p:txBody>
      </p:sp>
      <p:pic>
        <p:nvPicPr>
          <p:cNvPr id="14" name="Marcador de posición de imagen 13" descr="Mano de una persona con un traje de color negro&#10;&#10;Descripción generada automáticamente con confianza media">
            <a:extLst>
              <a:ext uri="{FF2B5EF4-FFF2-40B4-BE49-F238E27FC236}">
                <a16:creationId xmlns:a16="http://schemas.microsoft.com/office/drawing/2014/main" id="{3198FD6A-D0BD-9C3A-AB81-A319EBE344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42" r="16742"/>
          <a:stretch>
            <a:fillRect/>
          </a:stretch>
        </p:blipFill>
        <p:spPr/>
      </p:pic>
      <p:sp>
        <p:nvSpPr>
          <p:cNvPr id="2" name="Marcador de texto 3">
            <a:extLst>
              <a:ext uri="{FF2B5EF4-FFF2-40B4-BE49-F238E27FC236}">
                <a16:creationId xmlns:a16="http://schemas.microsoft.com/office/drawing/2014/main" id="{84C281B5-0603-1CE1-7B92-94416FCBB385}"/>
              </a:ext>
            </a:extLst>
          </p:cNvPr>
          <p:cNvSpPr txBox="1">
            <a:spLocks/>
          </p:cNvSpPr>
          <p:nvPr/>
        </p:nvSpPr>
        <p:spPr>
          <a:xfrm>
            <a:off x="1169823" y="3740570"/>
            <a:ext cx="4214588" cy="1181055"/>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s-MX" b="1"/>
          </a:p>
          <a:p>
            <a:pPr algn="ctr"/>
            <a:endParaRPr lang="es-MX" b="1"/>
          </a:p>
          <a:p>
            <a:pPr algn="ctr"/>
            <a:r>
              <a:rPr lang="es-MX" b="1"/>
              <a:t>Departamento de Relacionamiento Ciudadano</a:t>
            </a:r>
            <a:endParaRPr lang="es-CO" b="1"/>
          </a:p>
        </p:txBody>
      </p:sp>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283CA2B-FAA7-F671-EC80-43E7602D09CA}"/>
              </a:ext>
            </a:extLst>
          </p:cNvPr>
          <p:cNvSpPr txBox="1">
            <a:spLocks/>
          </p:cNvSpPr>
          <p:nvPr/>
        </p:nvSpPr>
        <p:spPr>
          <a:xfrm>
            <a:off x="801407" y="393888"/>
            <a:ext cx="10440334" cy="7356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a:solidFill>
                  <a:srgbClr val="035A93"/>
                </a:solidFill>
              </a:rPr>
              <a:t>&gt;&gt; Selección de la muestra</a:t>
            </a:r>
            <a:endParaRPr lang="es-CO" sz="3600">
              <a:solidFill>
                <a:srgbClr val="035A93"/>
              </a:solidFill>
            </a:endParaRPr>
          </a:p>
        </p:txBody>
      </p:sp>
      <p:sp>
        <p:nvSpPr>
          <p:cNvPr id="5" name="CuadroTexto 4">
            <a:extLst>
              <a:ext uri="{FF2B5EF4-FFF2-40B4-BE49-F238E27FC236}">
                <a16:creationId xmlns:a16="http://schemas.microsoft.com/office/drawing/2014/main" id="{89F4E438-2A66-640F-6C49-44263AB107D3}"/>
              </a:ext>
            </a:extLst>
          </p:cNvPr>
          <p:cNvSpPr txBox="1"/>
          <p:nvPr/>
        </p:nvSpPr>
        <p:spPr>
          <a:xfrm>
            <a:off x="1514474" y="1319352"/>
            <a:ext cx="8574741" cy="923330"/>
          </a:xfrm>
          <a:prstGeom prst="rect">
            <a:avLst/>
          </a:prstGeom>
          <a:noFill/>
        </p:spPr>
        <p:txBody>
          <a:bodyPr wrap="square" lIns="91440" tIns="45720" rIns="91440" bIns="45720" anchor="t">
            <a:spAutoFit/>
          </a:bodyPr>
          <a:lstStyle/>
          <a:p>
            <a:pPr marL="0" lvl="1">
              <a:buClr>
                <a:srgbClr val="89BA20"/>
              </a:buClr>
            </a:pPr>
            <a:r>
              <a:rPr lang="es-MX" sz="1800" b="1">
                <a:solidFill>
                  <a:schemeClr val="accent1">
                    <a:lumMod val="75000"/>
                  </a:schemeClr>
                </a:solidFill>
                <a:cs typeface="Segoe UI"/>
              </a:rPr>
              <a:t>Población 1:</a:t>
            </a:r>
            <a:r>
              <a:rPr lang="es-MX" sz="1800" b="1">
                <a:solidFill>
                  <a:srgbClr val="5DD4FF"/>
                </a:solidFill>
                <a:cs typeface="Segoe UI"/>
              </a:rPr>
              <a:t> </a:t>
            </a:r>
            <a:r>
              <a:rPr lang="id-ID">
                <a:solidFill>
                  <a:schemeClr val="tx1">
                    <a:lumMod val="50000"/>
                    <a:lumOff val="50000"/>
                  </a:schemeClr>
                </a:solidFill>
                <a:cs typeface="Segoe UI"/>
              </a:rPr>
              <a:t>PQRSDA</a:t>
            </a:r>
            <a:r>
              <a:rPr lang="es-MX">
                <a:solidFill>
                  <a:schemeClr val="tx1">
                    <a:lumMod val="50000"/>
                    <a:lumOff val="50000"/>
                  </a:schemeClr>
                </a:solidFill>
                <a:cs typeface="Segoe UI"/>
              </a:rPr>
              <a:t> </a:t>
            </a:r>
            <a:r>
              <a:rPr lang="es-MX" sz="1800">
                <a:solidFill>
                  <a:schemeClr val="tx1">
                    <a:lumMod val="50000"/>
                    <a:lumOff val="50000"/>
                  </a:schemeClr>
                </a:solidFill>
                <a:cs typeface="Segoe UI"/>
              </a:rPr>
              <a:t>atendidas por Fogafín durante 2025.</a:t>
            </a:r>
          </a:p>
          <a:p>
            <a:pPr marL="0" lvl="1">
              <a:buClr>
                <a:srgbClr val="89BA20"/>
              </a:buClr>
            </a:pPr>
            <a:r>
              <a:rPr lang="es-MX" b="1">
                <a:solidFill>
                  <a:schemeClr val="accent1">
                    <a:lumMod val="75000"/>
                  </a:schemeClr>
                </a:solidFill>
                <a:cs typeface="Segoe UI"/>
              </a:rPr>
              <a:t>Tipo de recolección de datos: </a:t>
            </a:r>
            <a:r>
              <a:rPr lang="es-MX">
                <a:solidFill>
                  <a:schemeClr val="tx1">
                    <a:lumMod val="50000"/>
                    <a:lumOff val="50000"/>
                  </a:schemeClr>
                </a:solidFill>
                <a:cs typeface="Segoe UI"/>
              </a:rPr>
              <a:t>Telefónico IVR y </a:t>
            </a:r>
            <a:r>
              <a:rPr lang="es-CO" noProof="0">
                <a:solidFill>
                  <a:schemeClr val="tx1">
                    <a:lumMod val="50000"/>
                    <a:lumOff val="50000"/>
                  </a:schemeClr>
                </a:solidFill>
                <a:cs typeface="Segoe UI"/>
              </a:rPr>
              <a:t>auto diligenciado </a:t>
            </a:r>
            <a:r>
              <a:rPr lang="es-MX">
                <a:solidFill>
                  <a:schemeClr val="tx1">
                    <a:lumMod val="50000"/>
                    <a:lumOff val="50000"/>
                  </a:schemeClr>
                </a:solidFill>
                <a:cs typeface="Segoe UI"/>
              </a:rPr>
              <a:t>(chat, correo electrónico y presencial).</a:t>
            </a:r>
            <a:endParaRPr lang="es-MX" sz="1800">
              <a:solidFill>
                <a:schemeClr val="tx1">
                  <a:lumMod val="50000"/>
                  <a:lumOff val="50000"/>
                </a:schemeClr>
              </a:solidFill>
              <a:cs typeface="Segoe UI"/>
            </a:endParaRPr>
          </a:p>
        </p:txBody>
      </p:sp>
      <p:graphicFrame>
        <p:nvGraphicFramePr>
          <p:cNvPr id="10" name="Tabla 9">
            <a:extLst>
              <a:ext uri="{FF2B5EF4-FFF2-40B4-BE49-F238E27FC236}">
                <a16:creationId xmlns:a16="http://schemas.microsoft.com/office/drawing/2014/main" id="{809F6CEB-7063-F906-0D3E-8607D9DAF4F0}"/>
              </a:ext>
            </a:extLst>
          </p:cNvPr>
          <p:cNvGraphicFramePr>
            <a:graphicFrameLocks noGrp="1"/>
          </p:cNvGraphicFramePr>
          <p:nvPr>
            <p:extLst>
              <p:ext uri="{D42A27DB-BD31-4B8C-83A1-F6EECF244321}">
                <p14:modId xmlns:p14="http://schemas.microsoft.com/office/powerpoint/2010/main" val="1773414064"/>
              </p:ext>
            </p:extLst>
          </p:nvPr>
        </p:nvGraphicFramePr>
        <p:xfrm>
          <a:off x="2809314" y="2385134"/>
          <a:ext cx="4821519" cy="735330"/>
        </p:xfrm>
        <a:graphic>
          <a:graphicData uri="http://schemas.openxmlformats.org/drawingml/2006/table">
            <a:tbl>
              <a:tblPr/>
              <a:tblGrid>
                <a:gridCol w="918296">
                  <a:extLst>
                    <a:ext uri="{9D8B030D-6E8A-4147-A177-3AD203B41FA5}">
                      <a16:colId xmlns:a16="http://schemas.microsoft.com/office/drawing/2014/main" val="123187068"/>
                    </a:ext>
                  </a:extLst>
                </a:gridCol>
                <a:gridCol w="1604112">
                  <a:extLst>
                    <a:ext uri="{9D8B030D-6E8A-4147-A177-3AD203B41FA5}">
                      <a16:colId xmlns:a16="http://schemas.microsoft.com/office/drawing/2014/main" val="1361963694"/>
                    </a:ext>
                  </a:extLst>
                </a:gridCol>
                <a:gridCol w="2299111">
                  <a:extLst>
                    <a:ext uri="{9D8B030D-6E8A-4147-A177-3AD203B41FA5}">
                      <a16:colId xmlns:a16="http://schemas.microsoft.com/office/drawing/2014/main" val="420370537"/>
                    </a:ext>
                  </a:extLst>
                </a:gridCol>
              </a:tblGrid>
              <a:tr h="361950">
                <a:tc>
                  <a:txBody>
                    <a:bodyPr/>
                    <a:lstStyle/>
                    <a:p>
                      <a:pPr algn="ctr" fontAlgn="ctr"/>
                      <a:r>
                        <a:rPr lang="es-CO" sz="1100" b="1" i="0" u="none" strike="noStrike">
                          <a:solidFill>
                            <a:srgbClr val="FFFFFF"/>
                          </a:solidFill>
                          <a:effectLst/>
                          <a:latin typeface="Verdana"/>
                        </a:rPr>
                        <a:t>PQRSDA recibidas</a:t>
                      </a:r>
                      <a:endParaRPr lang="es-CO" sz="1100" b="1" i="0" u="none" strike="noStrike">
                        <a:solidFill>
                          <a:srgbClr val="FFFFFF"/>
                        </a:solidFill>
                        <a:effectLst/>
                        <a:latin typeface="Verdana" panose="020B060403050404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Encuestas de satisfacción efectivas</a:t>
                      </a:r>
                      <a:endParaRPr lang="es-CO" sz="1100" b="1" i="0" u="none" strike="noStrike">
                        <a:solidFill>
                          <a:srgbClr val="FFFFFF"/>
                        </a:solidFill>
                        <a:effectLst/>
                        <a:latin typeface="Verdana" panose="020B060403050404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MX" sz="1100" b="1" i="0" u="none" strike="noStrike">
                          <a:solidFill>
                            <a:srgbClr val="FFFFFF"/>
                          </a:solidFill>
                          <a:effectLst/>
                          <a:latin typeface="Verdana" panose="020B0604030504040204" pitchFamily="34" charset="0"/>
                        </a:rPr>
                        <a:t>% de PQRSDA que respondieron la encuesta  </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338003531"/>
                  </a:ext>
                </a:extLst>
              </a:tr>
              <a:tr h="209550">
                <a:tc>
                  <a:txBody>
                    <a:bodyPr/>
                    <a:lstStyle/>
                    <a:p>
                      <a:pPr algn="ctr" fontAlgn="b"/>
                      <a:r>
                        <a:rPr lang="es-CO" sz="1400" b="1" i="0" u="none" strike="noStrike">
                          <a:solidFill>
                            <a:srgbClr val="000000"/>
                          </a:solidFill>
                          <a:effectLst/>
                          <a:latin typeface="Verdana" panose="020B0604030504040204" pitchFamily="34" charset="0"/>
                        </a:rPr>
                        <a:t>2897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Verdana" panose="020B0604030504040204" pitchFamily="34" charset="0"/>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11C1FF"/>
                          </a:solidFill>
                          <a:effectLst/>
                          <a:latin typeface="Verdana" panose="020B0604030504040204" pitchFamily="34" charset="0"/>
                        </a:rPr>
                        <a:t>12.32%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5586303"/>
                  </a:ext>
                </a:extLst>
              </a:tr>
            </a:tbl>
          </a:graphicData>
        </a:graphic>
      </p:graphicFrame>
      <p:grpSp>
        <p:nvGrpSpPr>
          <p:cNvPr id="31" name="Grupo 30">
            <a:extLst>
              <a:ext uri="{FF2B5EF4-FFF2-40B4-BE49-F238E27FC236}">
                <a16:creationId xmlns:a16="http://schemas.microsoft.com/office/drawing/2014/main" id="{BD0110EC-8926-69EE-32C1-B78AD92F300D}"/>
              </a:ext>
            </a:extLst>
          </p:cNvPr>
          <p:cNvGrpSpPr/>
          <p:nvPr/>
        </p:nvGrpSpPr>
        <p:grpSpPr>
          <a:xfrm>
            <a:off x="1157685" y="3466278"/>
            <a:ext cx="1193641" cy="1199982"/>
            <a:chOff x="2925801" y="4826789"/>
            <a:chExt cx="1800000" cy="2060073"/>
          </a:xfrm>
        </p:grpSpPr>
        <p:sp>
          <p:nvSpPr>
            <p:cNvPr id="32" name="Oval 6">
              <a:extLst>
                <a:ext uri="{FF2B5EF4-FFF2-40B4-BE49-F238E27FC236}">
                  <a16:creationId xmlns:a16="http://schemas.microsoft.com/office/drawing/2014/main" id="{D32FF911-AEDF-A4A2-9A7A-8D6FA54E8BBA}"/>
                </a:ext>
              </a:extLst>
            </p:cNvPr>
            <p:cNvSpPr/>
            <p:nvPr/>
          </p:nvSpPr>
          <p:spPr>
            <a:xfrm>
              <a:off x="2925801" y="4826789"/>
              <a:ext cx="1800000" cy="1800000"/>
            </a:xfrm>
            <a:prstGeom prst="ellipse">
              <a:avLst/>
            </a:prstGeom>
            <a:solidFill>
              <a:schemeClr val="bg1"/>
            </a:solidFill>
            <a:ln w="114300">
              <a:solidFill>
                <a:srgbClr val="11C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3" name="Oval 7">
              <a:extLst>
                <a:ext uri="{FF2B5EF4-FFF2-40B4-BE49-F238E27FC236}">
                  <a16:creationId xmlns:a16="http://schemas.microsoft.com/office/drawing/2014/main" id="{F70FDF8F-BE6C-D9BA-DB64-1B1F0599E137}"/>
                </a:ext>
              </a:extLst>
            </p:cNvPr>
            <p:cNvSpPr/>
            <p:nvPr/>
          </p:nvSpPr>
          <p:spPr>
            <a:xfrm>
              <a:off x="3084924" y="4965627"/>
              <a:ext cx="1490400" cy="1523922"/>
            </a:xfrm>
            <a:prstGeom prst="ellipse">
              <a:avLst/>
            </a:prstGeom>
            <a:solidFill>
              <a:srgbClr val="11C1FF"/>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4" name="Pie 8">
              <a:extLst>
                <a:ext uri="{FF2B5EF4-FFF2-40B4-BE49-F238E27FC236}">
                  <a16:creationId xmlns:a16="http://schemas.microsoft.com/office/drawing/2014/main" id="{CE37B3E0-285C-C3B2-8995-EBF274CEE5B2}"/>
                </a:ext>
              </a:extLst>
            </p:cNvPr>
            <p:cNvSpPr/>
            <p:nvPr/>
          </p:nvSpPr>
          <p:spPr>
            <a:xfrm rot="10800000">
              <a:off x="3059815" y="4965625"/>
              <a:ext cx="1531975" cy="1921237"/>
            </a:xfrm>
            <a:prstGeom prst="pie">
              <a:avLst>
                <a:gd name="adj1" fmla="val 0"/>
                <a:gd name="adj2" fmla="val 107290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schemeClr val="tx1"/>
                </a:solidFill>
              </a:endParaRPr>
            </a:p>
          </p:txBody>
        </p:sp>
        <p:sp>
          <p:nvSpPr>
            <p:cNvPr id="35" name="TextBox 17">
              <a:extLst>
                <a:ext uri="{FF2B5EF4-FFF2-40B4-BE49-F238E27FC236}">
                  <a16:creationId xmlns:a16="http://schemas.microsoft.com/office/drawing/2014/main" id="{6A737846-3F5D-0403-1481-6B592C4E86A6}"/>
                </a:ext>
              </a:extLst>
            </p:cNvPr>
            <p:cNvSpPr txBox="1"/>
            <p:nvPr/>
          </p:nvSpPr>
          <p:spPr>
            <a:xfrm>
              <a:off x="3212895" y="5257780"/>
              <a:ext cx="1270757" cy="652208"/>
            </a:xfrm>
            <a:prstGeom prst="rect">
              <a:avLst/>
            </a:prstGeom>
            <a:solidFill>
              <a:schemeClr val="bg1"/>
            </a:solidFill>
          </p:spPr>
          <p:txBody>
            <a:bodyPr wrap="square" rtlCol="0">
              <a:spAutoFit/>
            </a:bodyPr>
            <a:lstStyle/>
            <a:p>
              <a:pPr algn="ctr"/>
              <a:r>
                <a:rPr lang="es-MX">
                  <a:solidFill>
                    <a:schemeClr val="accent5">
                      <a:lumMod val="60000"/>
                      <a:lumOff val="40000"/>
                    </a:schemeClr>
                  </a:solidFill>
                  <a:latin typeface="Bebas Neue" pitchFamily="34" charset="0"/>
                </a:rPr>
                <a:t>12.32</a:t>
              </a:r>
              <a:r>
                <a:rPr lang="id-ID">
                  <a:solidFill>
                    <a:schemeClr val="accent5">
                      <a:lumMod val="60000"/>
                      <a:lumOff val="40000"/>
                    </a:schemeClr>
                  </a:solidFill>
                  <a:latin typeface="Bebas Neue" pitchFamily="34" charset="0"/>
                </a:rPr>
                <a:t>%</a:t>
              </a:r>
            </a:p>
          </p:txBody>
        </p:sp>
      </p:grpSp>
      <p:sp>
        <p:nvSpPr>
          <p:cNvPr id="37" name="CuadroTexto 36">
            <a:extLst>
              <a:ext uri="{FF2B5EF4-FFF2-40B4-BE49-F238E27FC236}">
                <a16:creationId xmlns:a16="http://schemas.microsoft.com/office/drawing/2014/main" id="{4023FA50-5407-5F72-5D45-3A7C46B70DD1}"/>
              </a:ext>
            </a:extLst>
          </p:cNvPr>
          <p:cNvSpPr txBox="1"/>
          <p:nvPr/>
        </p:nvSpPr>
        <p:spPr>
          <a:xfrm>
            <a:off x="2838450" y="3637774"/>
            <a:ext cx="7153276" cy="861774"/>
          </a:xfrm>
          <a:prstGeom prst="rect">
            <a:avLst/>
          </a:prstGeom>
          <a:noFill/>
        </p:spPr>
        <p:txBody>
          <a:bodyPr wrap="square" lIns="91440" tIns="45720" rIns="91440" bIns="45720" anchor="t">
            <a:spAutoFit/>
          </a:bodyPr>
          <a:lstStyle/>
          <a:p>
            <a:pPr algn="just"/>
            <a:r>
              <a:rPr lang="es-CO" sz="1600">
                <a:solidFill>
                  <a:schemeClr val="tx1">
                    <a:lumMod val="50000"/>
                    <a:lumOff val="50000"/>
                  </a:schemeClr>
                </a:solidFill>
                <a:cs typeface="Segoe UI"/>
              </a:rPr>
              <a:t>Del total de las PQRSDA atendidas en el periodo de 2025 (2.897),  357</a:t>
            </a:r>
          </a:p>
          <a:p>
            <a:pPr algn="just"/>
            <a:r>
              <a:rPr lang="es-CO" sz="1600">
                <a:solidFill>
                  <a:schemeClr val="tx1">
                    <a:lumMod val="50000"/>
                    <a:lumOff val="50000"/>
                  </a:schemeClr>
                </a:solidFill>
                <a:cs typeface="Segoe UI"/>
              </a:rPr>
              <a:t> respondieron la encuesta de satisfacción, lo cual </a:t>
            </a:r>
            <a:r>
              <a:rPr lang="es-MX" sz="1600">
                <a:solidFill>
                  <a:schemeClr val="tx1">
                    <a:lumMod val="50000"/>
                    <a:lumOff val="50000"/>
                  </a:schemeClr>
                </a:solidFill>
              </a:rPr>
              <a:t>representa una efectividad del</a:t>
            </a:r>
            <a:r>
              <a:rPr lang="es-CO" sz="1600">
                <a:solidFill>
                  <a:schemeClr val="tx1">
                    <a:lumMod val="50000"/>
                    <a:lumOff val="50000"/>
                  </a:schemeClr>
                </a:solidFill>
                <a:cs typeface="Segoe UI"/>
              </a:rPr>
              <a:t> </a:t>
            </a:r>
            <a:r>
              <a:rPr lang="es-CO" b="1">
                <a:solidFill>
                  <a:srgbClr val="11C1FF"/>
                </a:solidFill>
                <a:cs typeface="Segoe UI"/>
              </a:rPr>
              <a:t>12.32%</a:t>
            </a:r>
            <a:r>
              <a:rPr lang="es-CO" sz="1600">
                <a:solidFill>
                  <a:schemeClr val="tx1">
                    <a:lumMod val="50000"/>
                    <a:lumOff val="50000"/>
                  </a:schemeClr>
                </a:solidFill>
                <a:cs typeface="Segoe UI"/>
              </a:rPr>
              <a:t>. </a:t>
            </a:r>
            <a:endParaRPr lang="es-ES"/>
          </a:p>
        </p:txBody>
      </p:sp>
      <p:sp>
        <p:nvSpPr>
          <p:cNvPr id="39" name="Rectangle 36">
            <a:extLst>
              <a:ext uri="{FF2B5EF4-FFF2-40B4-BE49-F238E27FC236}">
                <a16:creationId xmlns:a16="http://schemas.microsoft.com/office/drawing/2014/main" id="{7DA32491-9E3B-F46A-ADD0-42CCE38D4BF2}"/>
              </a:ext>
            </a:extLst>
          </p:cNvPr>
          <p:cNvSpPr/>
          <p:nvPr/>
        </p:nvSpPr>
        <p:spPr>
          <a:xfrm>
            <a:off x="2809314" y="3722012"/>
            <a:ext cx="45719" cy="46602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Imagen 5" descr="Un dibujo de una ventana&#10;&#10;Descripción generada automáticamente con confianza media">
            <a:extLst>
              <a:ext uri="{FF2B5EF4-FFF2-40B4-BE49-F238E27FC236}">
                <a16:creationId xmlns:a16="http://schemas.microsoft.com/office/drawing/2014/main" id="{1D51AA9F-C9AF-9B7D-EEB2-D642C5F54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04" y="1402119"/>
            <a:ext cx="498497" cy="498497"/>
          </a:xfrm>
          <a:prstGeom prst="rect">
            <a:avLst/>
          </a:prstGeom>
        </p:spPr>
      </p:pic>
    </p:spTree>
    <p:extLst>
      <p:ext uri="{BB962C8B-B14F-4D97-AF65-F5344CB8AC3E}">
        <p14:creationId xmlns:p14="http://schemas.microsoft.com/office/powerpoint/2010/main" val="13992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4BBB-BB73-7388-A98D-22BF5D32140B}"/>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9E528B38-ADDC-69D8-9785-0FFD838A3482}"/>
              </a:ext>
            </a:extLst>
          </p:cNvPr>
          <p:cNvSpPr txBox="1"/>
          <p:nvPr/>
        </p:nvSpPr>
        <p:spPr>
          <a:xfrm>
            <a:off x="1430348" y="1152831"/>
            <a:ext cx="10739715" cy="646331"/>
          </a:xfrm>
          <a:prstGeom prst="rect">
            <a:avLst/>
          </a:prstGeom>
          <a:noFill/>
        </p:spPr>
        <p:txBody>
          <a:bodyPr wrap="square" lIns="91440" tIns="45720" rIns="91440" bIns="45720" anchor="t">
            <a:spAutoFit/>
          </a:bodyPr>
          <a:lstStyle/>
          <a:p>
            <a:pPr marL="0" lvl="1">
              <a:buClr>
                <a:srgbClr val="89BA20"/>
              </a:buClr>
            </a:pPr>
            <a:r>
              <a:rPr lang="es-MX" b="1">
                <a:solidFill>
                  <a:srgbClr val="FFA100"/>
                </a:solidFill>
                <a:cs typeface="Segoe UI"/>
              </a:rPr>
              <a:t>Población 2:</a:t>
            </a:r>
            <a:r>
              <a:rPr lang="es-MX" b="1">
                <a:solidFill>
                  <a:srgbClr val="5DD4FF"/>
                </a:solidFill>
                <a:cs typeface="Segoe UI"/>
              </a:rPr>
              <a:t> </a:t>
            </a:r>
            <a:r>
              <a:rPr lang="es-MX" sz="1600">
                <a:solidFill>
                  <a:schemeClr val="tx1">
                    <a:lumMod val="50000"/>
                    <a:lumOff val="50000"/>
                  </a:schemeClr>
                </a:solidFill>
                <a:cs typeface="Segoe UI"/>
              </a:rPr>
              <a:t>Usuarios de trámites institucionales que interactuaron con Fogafín durante 2025*.</a:t>
            </a:r>
          </a:p>
          <a:p>
            <a:pPr marL="0" lvl="1">
              <a:buClr>
                <a:srgbClr val="89BA20"/>
              </a:buClr>
            </a:pPr>
            <a:r>
              <a:rPr lang="es-MX" b="1">
                <a:solidFill>
                  <a:srgbClr val="FFA100"/>
                </a:solidFill>
                <a:cs typeface="Segoe UI"/>
              </a:rPr>
              <a:t>Tipo de recolección de datos:</a:t>
            </a:r>
            <a:r>
              <a:rPr lang="es-MX" sz="1600" b="1">
                <a:solidFill>
                  <a:srgbClr val="FFA100"/>
                </a:solidFill>
                <a:cs typeface="Segoe UI"/>
              </a:rPr>
              <a:t> </a:t>
            </a:r>
            <a:r>
              <a:rPr lang="es-MX" sz="1600">
                <a:solidFill>
                  <a:schemeClr val="tx1">
                    <a:lumMod val="50000"/>
                    <a:lumOff val="50000"/>
                  </a:schemeClr>
                </a:solidFill>
                <a:cs typeface="Segoe UI"/>
              </a:rPr>
              <a:t>Telefónico y correo electrónico.</a:t>
            </a:r>
          </a:p>
        </p:txBody>
      </p:sp>
      <p:graphicFrame>
        <p:nvGraphicFramePr>
          <p:cNvPr id="12" name="Tabla 11">
            <a:extLst>
              <a:ext uri="{FF2B5EF4-FFF2-40B4-BE49-F238E27FC236}">
                <a16:creationId xmlns:a16="http://schemas.microsoft.com/office/drawing/2014/main" id="{0B460B33-9A99-7454-B112-55FB5F27205F}"/>
              </a:ext>
            </a:extLst>
          </p:cNvPr>
          <p:cNvGraphicFramePr>
            <a:graphicFrameLocks noGrp="1"/>
          </p:cNvGraphicFramePr>
          <p:nvPr>
            <p:extLst>
              <p:ext uri="{D42A27DB-BD31-4B8C-83A1-F6EECF244321}">
                <p14:modId xmlns:p14="http://schemas.microsoft.com/office/powerpoint/2010/main" val="964821843"/>
              </p:ext>
            </p:extLst>
          </p:nvPr>
        </p:nvGraphicFramePr>
        <p:xfrm>
          <a:off x="1571226" y="2173721"/>
          <a:ext cx="6825210" cy="1160022"/>
        </p:xfrm>
        <a:graphic>
          <a:graphicData uri="http://schemas.openxmlformats.org/drawingml/2006/table">
            <a:tbl>
              <a:tblPr/>
              <a:tblGrid>
                <a:gridCol w="3607035">
                  <a:extLst>
                    <a:ext uri="{9D8B030D-6E8A-4147-A177-3AD203B41FA5}">
                      <a16:colId xmlns:a16="http://schemas.microsoft.com/office/drawing/2014/main" val="3796835385"/>
                    </a:ext>
                  </a:extLst>
                </a:gridCol>
                <a:gridCol w="461962">
                  <a:extLst>
                    <a:ext uri="{9D8B030D-6E8A-4147-A177-3AD203B41FA5}">
                      <a16:colId xmlns:a16="http://schemas.microsoft.com/office/drawing/2014/main" val="3777258611"/>
                    </a:ext>
                  </a:extLst>
                </a:gridCol>
                <a:gridCol w="886646">
                  <a:extLst>
                    <a:ext uri="{9D8B030D-6E8A-4147-A177-3AD203B41FA5}">
                      <a16:colId xmlns:a16="http://schemas.microsoft.com/office/drawing/2014/main" val="94708795"/>
                    </a:ext>
                  </a:extLst>
                </a:gridCol>
                <a:gridCol w="1869567">
                  <a:extLst>
                    <a:ext uri="{9D8B030D-6E8A-4147-A177-3AD203B41FA5}">
                      <a16:colId xmlns:a16="http://schemas.microsoft.com/office/drawing/2014/main" val="3644651642"/>
                    </a:ext>
                  </a:extLst>
                </a:gridCol>
              </a:tblGrid>
              <a:tr h="403738">
                <a:tc>
                  <a:txBody>
                    <a:bodyPr/>
                    <a:lstStyle/>
                    <a:p>
                      <a:pPr algn="ctr" fontAlgn="ctr"/>
                      <a:r>
                        <a:rPr lang="es-CO" sz="1100" b="1" i="0" u="none" strike="noStrike">
                          <a:solidFill>
                            <a:srgbClr val="FFFFFF"/>
                          </a:solidFill>
                          <a:effectLst/>
                          <a:latin typeface="Verdana"/>
                        </a:rPr>
                        <a:t>Tipo de información consultada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Efectivas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CO" sz="1100" b="1" i="0" u="none" strike="noStrike">
                          <a:solidFill>
                            <a:srgbClr val="FFFFFF"/>
                          </a:solidFill>
                          <a:effectLst/>
                          <a:latin typeface="Verdana"/>
                        </a:rPr>
                        <a:t>% que respondió la encuesta</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946733492"/>
                  </a:ext>
                </a:extLst>
              </a:tr>
              <a:tr h="190500">
                <a:tc>
                  <a:txBody>
                    <a:bodyPr/>
                    <a:lstStyle/>
                    <a:p>
                      <a:pPr lvl="0" algn="l">
                        <a:buNone/>
                      </a:pPr>
                      <a:r>
                        <a:rPr lang="es-MX" sz="1100" b="0" i="0" u="none" strike="noStrike" noProof="0">
                          <a:solidFill>
                            <a:schemeClr val="tx1"/>
                          </a:solidFill>
                          <a:effectLst/>
                          <a:latin typeface="Verdana"/>
                        </a:rPr>
                        <a:t>Pago trimestral de la prima de SD</a:t>
                      </a:r>
                      <a:endParaRPr lang="es-ES"/>
                    </a:p>
                  </a:txBody>
                  <a:tcPr marL="9524" marR="9524" marT="9524" marB="0" anchor="b">
                    <a:lnL w="1270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233</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161</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s-CO" sz="1100" b="0" i="0" u="none" strike="noStrike">
                          <a:solidFill>
                            <a:schemeClr val="tx1"/>
                          </a:solidFill>
                          <a:effectLst/>
                          <a:latin typeface="Verdana"/>
                        </a:rPr>
                        <a:t>69%</a:t>
                      </a:r>
                    </a:p>
                  </a:txBody>
                  <a:tcPr marL="9524" marR="9524" marT="9524" marB="0" anchor="b">
                    <a:lnL w="6350">
                      <a:solidFill>
                        <a:srgbClr val="000000"/>
                      </a:solidFill>
                    </a:lnL>
                    <a:lnR w="1270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8410679"/>
                  </a:ext>
                </a:extLst>
              </a:tr>
              <a:tr h="190500">
                <a:tc>
                  <a:txBody>
                    <a:bodyPr/>
                    <a:lstStyle/>
                    <a:p>
                      <a:pPr lvl="0" algn="l">
                        <a:buNone/>
                      </a:pPr>
                      <a:r>
                        <a:rPr lang="es-MX" sz="1100" b="0" i="0" u="none" strike="noStrike" noProof="0">
                          <a:solidFill>
                            <a:srgbClr val="000000"/>
                          </a:solidFill>
                          <a:effectLst/>
                          <a:latin typeface="Verdana"/>
                        </a:rPr>
                        <a:t>Pago del Pasivo Cierto no Reclamado</a:t>
                      </a:r>
                      <a:endParaRPr lang="es-ES"/>
                    </a:p>
                  </a:txBody>
                  <a:tcPr marL="9524" marR="9524" marT="9524" marB="0" anchor="b">
                    <a:lnL w="1270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i="0" u="none" strike="noStrike" dirty="0">
                          <a:solidFill>
                            <a:schemeClr val="tx1"/>
                          </a:solidFill>
                          <a:effectLst/>
                          <a:latin typeface="Verdana"/>
                        </a:rPr>
                        <a:t>11</a:t>
                      </a:r>
                      <a:endParaRPr lang="es-CO" sz="1100" b="0" i="0" u="none" strike="noStrike" dirty="0">
                        <a:solidFill>
                          <a:schemeClr val="tx1"/>
                        </a:solidFill>
                        <a:effectLst/>
                        <a:latin typeface="Verdana"/>
                      </a:endParaRPr>
                    </a:p>
                  </a:txBody>
                  <a:tcPr marL="9524" marR="9524" marT="9524"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i="0" u="none" strike="noStrike">
                          <a:solidFill>
                            <a:schemeClr val="tx1"/>
                          </a:solidFill>
                          <a:effectLst/>
                          <a:latin typeface="Verdana"/>
                        </a:rPr>
                        <a:t>6</a:t>
                      </a:r>
                      <a:endParaRPr lang="es-CO" sz="1100" b="0" i="0" u="none" strike="noStrike">
                        <a:solidFill>
                          <a:schemeClr val="tx1"/>
                        </a:solidFill>
                        <a:effectLst/>
                        <a:latin typeface="Verdana"/>
                      </a:endParaRPr>
                    </a:p>
                  </a:txBody>
                  <a:tcPr marL="9524" marR="9524" marT="9524"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tc>
                  <a:txBody>
                    <a:bodyPr/>
                    <a:lstStyle/>
                    <a:p>
                      <a:pPr lvl="0" algn="ctr">
                        <a:buNone/>
                      </a:pPr>
                      <a:r>
                        <a:rPr lang="es-CO" sz="1100" b="0" i="0" u="none" strike="noStrike" dirty="0">
                          <a:solidFill>
                            <a:schemeClr val="tx1"/>
                          </a:solidFill>
                          <a:effectLst/>
                          <a:latin typeface="Verdana"/>
                        </a:rPr>
                        <a:t>55%</a:t>
                      </a:r>
                    </a:p>
                  </a:txBody>
                  <a:tcPr marL="9524" marR="9524" marT="9524" marB="0" anchor="b">
                    <a:lnL w="6350">
                      <a:solidFill>
                        <a:srgbClr val="000000"/>
                      </a:solidFill>
                    </a:lnL>
                    <a:lnR w="12700">
                      <a:solidFill>
                        <a:srgbClr val="000000"/>
                      </a:solidFill>
                    </a:lnR>
                    <a:lnT w="6350" cap="flat" cmpd="sng" algn="ctr">
                      <a:solidFill>
                        <a:srgbClr val="000000"/>
                      </a:solidFill>
                      <a:prstDash val="solid"/>
                      <a:round/>
                      <a:headEnd type="none" w="med" len="med"/>
                      <a:tailEnd type="none" w="med" len="med"/>
                    </a:lnT>
                    <a:lnB w="6350">
                      <a:solidFill>
                        <a:srgbClr val="000000"/>
                      </a:solidFill>
                    </a:lnB>
                    <a:noFill/>
                  </a:tcPr>
                </a:tc>
                <a:extLst>
                  <a:ext uri="{0D108BD9-81ED-4DB2-BD59-A6C34878D82A}">
                    <a16:rowId xmlns:a16="http://schemas.microsoft.com/office/drawing/2014/main" val="3753773058"/>
                  </a:ext>
                </a:extLst>
              </a:tr>
              <a:tr h="182879">
                <a:tc>
                  <a:txBody>
                    <a:bodyPr/>
                    <a:lstStyle/>
                    <a:p>
                      <a:pPr algn="l" fontAlgn="b"/>
                      <a:r>
                        <a:rPr lang="es-CO" sz="1100" b="0" i="0" u="none" strike="noStrike">
                          <a:solidFill>
                            <a:schemeClr val="tx1"/>
                          </a:solidFill>
                          <a:effectLst/>
                          <a:latin typeface="Verdana"/>
                        </a:rPr>
                        <a:t>Inscripción al Sistema del Seguro de Depósitos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chemeClr val="tx1"/>
                          </a:solidFill>
                          <a:effectLst/>
                          <a:latin typeface="Verdana"/>
                        </a:rPr>
                        <a:t>3</a:t>
                      </a:r>
                      <a:endParaRPr lang="es-CO" sz="1100" b="0" i="0" u="none" strike="noStrike" dirty="0">
                        <a:solidFill>
                          <a:schemeClr val="tx1"/>
                        </a:solidFill>
                        <a:effectLs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algn="ctr" fontAlgn="b"/>
                      <a:r>
                        <a:rPr lang="es-MX" sz="1100" b="0" i="0" u="none" strike="noStrike">
                          <a:solidFill>
                            <a:schemeClr val="tx1"/>
                          </a:solidFill>
                          <a:effectLst/>
                          <a:latin typeface="Verdana"/>
                        </a:rPr>
                        <a:t>3</a:t>
                      </a:r>
                      <a:endParaRPr lang="es-CO" sz="1100" b="0" i="0" u="none" strike="noStrike">
                        <a:solidFill>
                          <a:schemeClr val="tx1"/>
                        </a:solidFill>
                        <a:effectLst/>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tc>
                  <a:txBody>
                    <a:bodyPr/>
                    <a:lstStyle/>
                    <a:p>
                      <a:pPr algn="ctr" fontAlgn="b"/>
                      <a:r>
                        <a:rPr lang="es-CO" sz="1100" b="0" i="0" u="none" strike="noStrike">
                          <a:solidFill>
                            <a:schemeClr val="tx1"/>
                          </a:solidFill>
                          <a:effectLst/>
                          <a:latin typeface="Verdan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a:solidFill>
                        <a:srgbClr val="000000"/>
                      </a:solid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108802"/>
                  </a:ext>
                </a:extLst>
              </a:tr>
              <a:tr h="145116">
                <a:tc>
                  <a:txBody>
                    <a:bodyPr/>
                    <a:lstStyle/>
                    <a:p>
                      <a:pPr algn="ctr" fontAlgn="ctr"/>
                      <a:r>
                        <a:rPr lang="es-CO" sz="1100" b="1" i="0" u="none" strike="noStrike">
                          <a:solidFill>
                            <a:schemeClr val="tx1"/>
                          </a:solidFill>
                          <a:effectLst/>
                          <a:latin typeface="Verdan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O" sz="1100" b="1" i="0" u="none" strike="noStrike">
                          <a:solidFill>
                            <a:schemeClr val="tx1"/>
                          </a:solidFill>
                          <a:effectLst/>
                          <a:latin typeface="Verdana"/>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a:solidFill>
                            <a:schemeClr val="tx1"/>
                          </a:solidFill>
                          <a:effectLst/>
                          <a:latin typeface="Verdana"/>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rgbClr val="10CF9B"/>
                          </a:solidFill>
                          <a:effectLst/>
                          <a:latin typeface="Verdana"/>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115582"/>
                  </a:ext>
                </a:extLst>
              </a:tr>
            </a:tbl>
          </a:graphicData>
        </a:graphic>
      </p:graphicFrame>
      <p:sp>
        <p:nvSpPr>
          <p:cNvPr id="22" name="CuadroTexto 21">
            <a:extLst>
              <a:ext uri="{FF2B5EF4-FFF2-40B4-BE49-F238E27FC236}">
                <a16:creationId xmlns:a16="http://schemas.microsoft.com/office/drawing/2014/main" id="{DBC36BD7-A5EA-D16A-00DD-ED34E95ABF3F}"/>
              </a:ext>
            </a:extLst>
          </p:cNvPr>
          <p:cNvSpPr txBox="1"/>
          <p:nvPr/>
        </p:nvSpPr>
        <p:spPr>
          <a:xfrm>
            <a:off x="2724047" y="4081339"/>
            <a:ext cx="6096000" cy="984885"/>
          </a:xfrm>
          <a:prstGeom prst="rect">
            <a:avLst/>
          </a:prstGeom>
          <a:noFill/>
        </p:spPr>
        <p:txBody>
          <a:bodyPr wrap="square" lIns="91440" tIns="45720" rIns="91440" bIns="45720" anchor="t">
            <a:spAutoFit/>
          </a:bodyPr>
          <a:lstStyle/>
          <a:p>
            <a:pPr algn="just"/>
            <a:r>
              <a:rPr lang="es-MX" sz="1400">
                <a:solidFill>
                  <a:schemeClr val="tx1">
                    <a:lumMod val="50000"/>
                    <a:lumOff val="50000"/>
                  </a:schemeClr>
                </a:solidFill>
              </a:rPr>
              <a:t>Del total de los contactos de funcionarios de las entidades inscritas y ciudadanía, se obtuvieron</a:t>
            </a:r>
            <a:r>
              <a:rPr lang="es-MX" sz="1400">
                <a:solidFill>
                  <a:schemeClr val="tx1">
                    <a:lumMod val="65000"/>
                    <a:lumOff val="35000"/>
                  </a:schemeClr>
                </a:solidFill>
              </a:rPr>
              <a:t> </a:t>
            </a:r>
            <a:r>
              <a:rPr lang="es-MX" sz="1400" b="1">
                <a:solidFill>
                  <a:schemeClr val="tx1">
                    <a:lumMod val="65000"/>
                    <a:lumOff val="35000"/>
                  </a:schemeClr>
                </a:solidFill>
              </a:rPr>
              <a:t>170</a:t>
            </a:r>
            <a:r>
              <a:rPr lang="es-MX" sz="1400">
                <a:solidFill>
                  <a:schemeClr val="tx1">
                    <a:lumMod val="65000"/>
                    <a:lumOff val="35000"/>
                  </a:schemeClr>
                </a:solidFill>
              </a:rPr>
              <a:t> </a:t>
            </a:r>
            <a:r>
              <a:rPr lang="es-MX" sz="1400">
                <a:solidFill>
                  <a:schemeClr val="tx1">
                    <a:lumMod val="50000"/>
                    <a:lumOff val="50000"/>
                  </a:schemeClr>
                </a:solidFill>
              </a:rPr>
              <a:t>encuestas efectivas, lo cual representa una efectividad del </a:t>
            </a:r>
            <a:r>
              <a:rPr lang="es-MX" sz="1600" b="1">
                <a:solidFill>
                  <a:srgbClr val="10CF9B"/>
                </a:solidFill>
              </a:rPr>
              <a:t>69%</a:t>
            </a:r>
            <a:r>
              <a:rPr lang="es-MX" sz="1400">
                <a:solidFill>
                  <a:schemeClr val="tx1">
                    <a:lumMod val="50000"/>
                    <a:lumOff val="50000"/>
                  </a:schemeClr>
                </a:solidFill>
              </a:rPr>
              <a:t>. </a:t>
            </a:r>
            <a:endParaRPr lang="es-ES"/>
          </a:p>
          <a:p>
            <a:endParaRPr lang="es-MX" sz="1400">
              <a:solidFill>
                <a:schemeClr val="tx1">
                  <a:lumMod val="50000"/>
                  <a:lumOff val="50000"/>
                </a:schemeClr>
              </a:solidFill>
            </a:endParaRPr>
          </a:p>
        </p:txBody>
      </p:sp>
      <p:grpSp>
        <p:nvGrpSpPr>
          <p:cNvPr id="30" name="Grupo 29">
            <a:extLst>
              <a:ext uri="{FF2B5EF4-FFF2-40B4-BE49-F238E27FC236}">
                <a16:creationId xmlns:a16="http://schemas.microsoft.com/office/drawing/2014/main" id="{62F7E871-B5C0-EBE8-AEB3-D14DC8D1C738}"/>
              </a:ext>
            </a:extLst>
          </p:cNvPr>
          <p:cNvGrpSpPr/>
          <p:nvPr/>
        </p:nvGrpSpPr>
        <p:grpSpPr>
          <a:xfrm>
            <a:off x="931851" y="3873513"/>
            <a:ext cx="1193641" cy="1195199"/>
            <a:chOff x="2930124" y="4834997"/>
            <a:chExt cx="1800000" cy="2051863"/>
          </a:xfrm>
        </p:grpSpPr>
        <p:sp>
          <p:nvSpPr>
            <p:cNvPr id="26" name="Oval 6">
              <a:extLst>
                <a:ext uri="{FF2B5EF4-FFF2-40B4-BE49-F238E27FC236}">
                  <a16:creationId xmlns:a16="http://schemas.microsoft.com/office/drawing/2014/main" id="{0A609883-966D-CEBD-ED6D-6A5EE5720AF3}"/>
                </a:ext>
              </a:extLst>
            </p:cNvPr>
            <p:cNvSpPr/>
            <p:nvPr/>
          </p:nvSpPr>
          <p:spPr>
            <a:xfrm>
              <a:off x="2930124" y="4834997"/>
              <a:ext cx="1800000" cy="2051863"/>
            </a:xfrm>
            <a:prstGeom prst="ellipse">
              <a:avLst/>
            </a:prstGeom>
            <a:solidFill>
              <a:schemeClr val="bg1"/>
            </a:solidFill>
            <a:ln w="114300">
              <a:solidFill>
                <a:srgbClr val="10C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7" name="Oval 7">
              <a:extLst>
                <a:ext uri="{FF2B5EF4-FFF2-40B4-BE49-F238E27FC236}">
                  <a16:creationId xmlns:a16="http://schemas.microsoft.com/office/drawing/2014/main" id="{305C8B16-BB7F-CBF4-A087-35A7396189F2}"/>
                </a:ext>
              </a:extLst>
            </p:cNvPr>
            <p:cNvSpPr/>
            <p:nvPr/>
          </p:nvSpPr>
          <p:spPr>
            <a:xfrm>
              <a:off x="3084924" y="5129965"/>
              <a:ext cx="1490400" cy="1490398"/>
            </a:xfrm>
            <a:prstGeom prst="ellipse">
              <a:avLst/>
            </a:prstGeom>
            <a:solidFill>
              <a:srgbClr val="10CF9B"/>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8" name="Pie 8">
              <a:extLst>
                <a:ext uri="{FF2B5EF4-FFF2-40B4-BE49-F238E27FC236}">
                  <a16:creationId xmlns:a16="http://schemas.microsoft.com/office/drawing/2014/main" id="{D3A98C39-421A-39CF-2D04-FEF3C90E80B5}"/>
                </a:ext>
              </a:extLst>
            </p:cNvPr>
            <p:cNvSpPr/>
            <p:nvPr/>
          </p:nvSpPr>
          <p:spPr>
            <a:xfrm rot="10800000">
              <a:off x="3059810" y="5129965"/>
              <a:ext cx="1531976" cy="1034978"/>
            </a:xfrm>
            <a:prstGeom prst="pie">
              <a:avLst>
                <a:gd name="adj1" fmla="val 0"/>
                <a:gd name="adj2" fmla="val 107290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schemeClr val="tx1"/>
                </a:solidFill>
              </a:endParaRPr>
            </a:p>
          </p:txBody>
        </p:sp>
        <p:sp>
          <p:nvSpPr>
            <p:cNvPr id="29" name="TextBox 17">
              <a:extLst>
                <a:ext uri="{FF2B5EF4-FFF2-40B4-BE49-F238E27FC236}">
                  <a16:creationId xmlns:a16="http://schemas.microsoft.com/office/drawing/2014/main" id="{20DE593E-FA45-251C-6BE5-0B161580D8FC}"/>
                </a:ext>
              </a:extLst>
            </p:cNvPr>
            <p:cNvSpPr txBox="1"/>
            <p:nvPr/>
          </p:nvSpPr>
          <p:spPr>
            <a:xfrm>
              <a:off x="3463795" y="5164549"/>
              <a:ext cx="844060" cy="652209"/>
            </a:xfrm>
            <a:prstGeom prst="rect">
              <a:avLst/>
            </a:prstGeom>
            <a:noFill/>
          </p:spPr>
          <p:txBody>
            <a:bodyPr wrap="square" rtlCol="0">
              <a:spAutoFit/>
            </a:bodyPr>
            <a:lstStyle/>
            <a:p>
              <a:pPr algn="ctr"/>
              <a:r>
                <a:rPr lang="es-MX">
                  <a:solidFill>
                    <a:srgbClr val="10CF9B"/>
                  </a:solidFill>
                  <a:latin typeface="Bebas Neue" pitchFamily="34" charset="0"/>
                </a:rPr>
                <a:t>70</a:t>
              </a:r>
              <a:r>
                <a:rPr lang="id-ID">
                  <a:solidFill>
                    <a:srgbClr val="10CF9B"/>
                  </a:solidFill>
                  <a:latin typeface="Bebas Neue" pitchFamily="34" charset="0"/>
                </a:rPr>
                <a:t>%</a:t>
              </a:r>
            </a:p>
          </p:txBody>
        </p:sp>
      </p:grpSp>
      <p:sp>
        <p:nvSpPr>
          <p:cNvPr id="6" name="Rectangle 36">
            <a:extLst>
              <a:ext uri="{FF2B5EF4-FFF2-40B4-BE49-F238E27FC236}">
                <a16:creationId xmlns:a16="http://schemas.microsoft.com/office/drawing/2014/main" id="{F43D316C-DE2D-A06A-F326-9021F44917DB}"/>
              </a:ext>
            </a:extLst>
          </p:cNvPr>
          <p:cNvSpPr/>
          <p:nvPr/>
        </p:nvSpPr>
        <p:spPr>
          <a:xfrm>
            <a:off x="2694911" y="4153995"/>
            <a:ext cx="45719" cy="604539"/>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pic>
        <p:nvPicPr>
          <p:cNvPr id="3" name="Imagen 2" descr="Un dibujo de una ventana&#10;&#10;Descripción generada automáticamente con confianza media">
            <a:extLst>
              <a:ext uri="{FF2B5EF4-FFF2-40B4-BE49-F238E27FC236}">
                <a16:creationId xmlns:a16="http://schemas.microsoft.com/office/drawing/2014/main" id="{00A352DE-BE14-3D7A-C2FA-CC2308C3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51" y="1186068"/>
            <a:ext cx="498497" cy="498497"/>
          </a:xfrm>
          <a:prstGeom prst="rect">
            <a:avLst/>
          </a:prstGeom>
        </p:spPr>
      </p:pic>
      <p:sp>
        <p:nvSpPr>
          <p:cNvPr id="4" name="Título 1">
            <a:extLst>
              <a:ext uri="{FF2B5EF4-FFF2-40B4-BE49-F238E27FC236}">
                <a16:creationId xmlns:a16="http://schemas.microsoft.com/office/drawing/2014/main" id="{2322A36B-A8F6-BBDA-9AD0-0F9B599521D8}"/>
              </a:ext>
            </a:extLst>
          </p:cNvPr>
          <p:cNvSpPr txBox="1">
            <a:spLocks/>
          </p:cNvSpPr>
          <p:nvPr/>
        </p:nvSpPr>
        <p:spPr>
          <a:xfrm>
            <a:off x="801407" y="393888"/>
            <a:ext cx="10440334" cy="7356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a:solidFill>
                  <a:srgbClr val="035A93"/>
                </a:solidFill>
              </a:rPr>
              <a:t>&gt;&gt; Selección de la muestra</a:t>
            </a:r>
            <a:endParaRPr lang="es-CO" sz="3600">
              <a:solidFill>
                <a:srgbClr val="035A93"/>
              </a:solidFill>
            </a:endParaRPr>
          </a:p>
        </p:txBody>
      </p:sp>
      <p:sp>
        <p:nvSpPr>
          <p:cNvPr id="2" name="CuadroTexto 1">
            <a:extLst>
              <a:ext uri="{FF2B5EF4-FFF2-40B4-BE49-F238E27FC236}">
                <a16:creationId xmlns:a16="http://schemas.microsoft.com/office/drawing/2014/main" id="{36ED1856-ECC4-1659-DC1E-34EC619229A5}"/>
              </a:ext>
            </a:extLst>
          </p:cNvPr>
          <p:cNvSpPr txBox="1"/>
          <p:nvPr/>
        </p:nvSpPr>
        <p:spPr>
          <a:xfrm>
            <a:off x="931849" y="5629275"/>
            <a:ext cx="10641025" cy="307777"/>
          </a:xfrm>
          <a:prstGeom prst="rect">
            <a:avLst/>
          </a:prstGeom>
          <a:noFill/>
        </p:spPr>
        <p:txBody>
          <a:bodyPr wrap="square" rtlCol="0">
            <a:spAutoFit/>
          </a:bodyPr>
          <a:lstStyle/>
          <a:p>
            <a:r>
              <a:rPr lang="es-CO" sz="1400">
                <a:solidFill>
                  <a:schemeClr val="tx1">
                    <a:lumMod val="50000"/>
                    <a:lumOff val="50000"/>
                  </a:schemeClr>
                </a:solidFill>
              </a:rPr>
              <a:t>* </a:t>
            </a:r>
            <a:r>
              <a:rPr lang="es-MX" sz="1400">
                <a:solidFill>
                  <a:schemeClr val="tx1">
                    <a:lumMod val="50000"/>
                    <a:lumOff val="50000"/>
                  </a:schemeClr>
                </a:solidFill>
              </a:rPr>
              <a:t>Cabe señalar que en el periodo 2025 se aplicaron encuestas trimestrales, sumando un total de cuatro mediciones.</a:t>
            </a:r>
            <a:endParaRPr lang="es-CO" sz="1400">
              <a:solidFill>
                <a:schemeClr val="tx1">
                  <a:lumMod val="50000"/>
                  <a:lumOff val="50000"/>
                </a:schemeClr>
              </a:solidFill>
            </a:endParaRPr>
          </a:p>
        </p:txBody>
      </p:sp>
    </p:spTree>
    <p:extLst>
      <p:ext uri="{BB962C8B-B14F-4D97-AF65-F5344CB8AC3E}">
        <p14:creationId xmlns:p14="http://schemas.microsoft.com/office/powerpoint/2010/main" val="21590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0089D0C-7A8F-5A39-15BB-593DA4869A10}"/>
              </a:ext>
            </a:extLst>
          </p:cNvPr>
          <p:cNvSpPr>
            <a:spLocks noGrp="1"/>
          </p:cNvSpPr>
          <p:nvPr>
            <p:ph type="title"/>
          </p:nvPr>
        </p:nvSpPr>
        <p:spPr/>
        <p:txBody>
          <a:bodyPr/>
          <a:lstStyle/>
          <a:p>
            <a:r>
              <a:rPr lang="es-CO" sz="3600">
                <a:solidFill>
                  <a:srgbClr val="035A93"/>
                </a:solidFill>
              </a:rPr>
              <a:t>5. Resultados</a:t>
            </a:r>
            <a:endParaRPr lang="es-CO"/>
          </a:p>
        </p:txBody>
      </p:sp>
      <p:sp>
        <p:nvSpPr>
          <p:cNvPr id="8" name="Marcador de texto 2">
            <a:extLst>
              <a:ext uri="{FF2B5EF4-FFF2-40B4-BE49-F238E27FC236}">
                <a16:creationId xmlns:a16="http://schemas.microsoft.com/office/drawing/2014/main" id="{348633EB-CDCD-2432-C641-DF8606E1F4D7}"/>
              </a:ext>
            </a:extLst>
          </p:cNvPr>
          <p:cNvSpPr txBox="1">
            <a:spLocks/>
          </p:cNvSpPr>
          <p:nvPr/>
        </p:nvSpPr>
        <p:spPr>
          <a:xfrm>
            <a:off x="5155381" y="2717299"/>
            <a:ext cx="6036982" cy="177401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a:solidFill>
                  <a:schemeClr val="tx1">
                    <a:lumMod val="50000"/>
                    <a:lumOff val="50000"/>
                  </a:schemeClr>
                </a:solidFill>
              </a:rPr>
              <a:t>Se presentan los aspectos a destacar de las mediciones realizadas a las dos poblaciones</a:t>
            </a:r>
            <a:r>
              <a:rPr lang="es-MX" sz="2000">
                <a:solidFill>
                  <a:srgbClr val="89BA20"/>
                </a:solidFill>
              </a:rPr>
              <a:t>*</a:t>
            </a:r>
            <a:r>
              <a:rPr lang="es-MX" sz="2000">
                <a:solidFill>
                  <a:schemeClr val="tx1">
                    <a:lumMod val="50000"/>
                    <a:lumOff val="50000"/>
                  </a:schemeClr>
                </a:solidFill>
              </a:rPr>
              <a:t> </a:t>
            </a:r>
          </a:p>
          <a:p>
            <a:pPr marL="0" indent="0" algn="just">
              <a:buNone/>
            </a:pPr>
            <a:r>
              <a:rPr lang="es-MX" sz="2000">
                <a:solidFill>
                  <a:schemeClr val="tx1">
                    <a:lumMod val="50000"/>
                    <a:lumOff val="50000"/>
                  </a:schemeClr>
                </a:solidFill>
              </a:rPr>
              <a:t>Asimismo, se expone un comparativo con las cifras obtenidas en la medición del año anterior. </a:t>
            </a:r>
          </a:p>
          <a:p>
            <a:pPr algn="just"/>
            <a:endParaRPr lang="es-CO" sz="2000"/>
          </a:p>
        </p:txBody>
      </p:sp>
      <p:sp>
        <p:nvSpPr>
          <p:cNvPr id="9" name="Freeform 445">
            <a:extLst>
              <a:ext uri="{FF2B5EF4-FFF2-40B4-BE49-F238E27FC236}">
                <a16:creationId xmlns:a16="http://schemas.microsoft.com/office/drawing/2014/main" id="{D97E9C9C-8CC3-2FBB-03E3-540DFDDDA8EA}"/>
              </a:ext>
            </a:extLst>
          </p:cNvPr>
          <p:cNvSpPr>
            <a:spLocks/>
          </p:cNvSpPr>
          <p:nvPr/>
        </p:nvSpPr>
        <p:spPr bwMode="auto">
          <a:xfrm rot="2467371">
            <a:off x="4923381" y="3475370"/>
            <a:ext cx="202826" cy="164795"/>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rgbClr val="89BA20"/>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10" name="Freeform 445">
            <a:extLst>
              <a:ext uri="{FF2B5EF4-FFF2-40B4-BE49-F238E27FC236}">
                <a16:creationId xmlns:a16="http://schemas.microsoft.com/office/drawing/2014/main" id="{6EDAB8D3-DC37-E0D3-C582-DE77559AC125}"/>
              </a:ext>
            </a:extLst>
          </p:cNvPr>
          <p:cNvSpPr>
            <a:spLocks/>
          </p:cNvSpPr>
          <p:nvPr/>
        </p:nvSpPr>
        <p:spPr bwMode="auto">
          <a:xfrm rot="2467371">
            <a:off x="4923382" y="2763668"/>
            <a:ext cx="202826" cy="164795"/>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rgbClr val="89BA20"/>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pic>
        <p:nvPicPr>
          <p:cNvPr id="16" name="Marcador de posición de imagen 15">
            <a:extLst>
              <a:ext uri="{FF2B5EF4-FFF2-40B4-BE49-F238E27FC236}">
                <a16:creationId xmlns:a16="http://schemas.microsoft.com/office/drawing/2014/main" id="{8D302031-E234-4F2A-43AF-780371867CFD}"/>
              </a:ext>
            </a:extLst>
          </p:cNvPr>
          <p:cNvPicPr>
            <a:picLocks noGrp="1" noChangeAspect="1"/>
          </p:cNvPicPr>
          <p:nvPr>
            <p:ph type="pic" sz="quarter" idx="10"/>
          </p:nvPr>
        </p:nvPicPr>
        <p:blipFill>
          <a:blip r:embed="rId2"/>
          <a:srcRect l="17389" r="17389"/>
          <a:stretch/>
        </p:blipFill>
        <p:spPr/>
      </p:pic>
      <p:sp>
        <p:nvSpPr>
          <p:cNvPr id="17" name="Marcador de texto 2">
            <a:extLst>
              <a:ext uri="{FF2B5EF4-FFF2-40B4-BE49-F238E27FC236}">
                <a16:creationId xmlns:a16="http://schemas.microsoft.com/office/drawing/2014/main" id="{7F6112F6-3595-E1A9-F684-61C40C7CB529}"/>
              </a:ext>
            </a:extLst>
          </p:cNvPr>
          <p:cNvSpPr txBox="1">
            <a:spLocks/>
          </p:cNvSpPr>
          <p:nvPr/>
        </p:nvSpPr>
        <p:spPr>
          <a:xfrm>
            <a:off x="5182949" y="5666160"/>
            <a:ext cx="6036982" cy="537883"/>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MX" sz="1200" b="1">
                <a:solidFill>
                  <a:srgbClr val="89BA20"/>
                </a:solidFill>
                <a:cs typeface="Segoe UI"/>
              </a:rPr>
              <a:t>*</a:t>
            </a:r>
            <a:r>
              <a:rPr lang="id-ID" sz="1200" b="1">
                <a:solidFill>
                  <a:schemeClr val="tx1">
                    <a:lumMod val="50000"/>
                    <a:lumOff val="50000"/>
                  </a:schemeClr>
                </a:solidFill>
                <a:cs typeface="Segoe UI"/>
              </a:rPr>
              <a:t>PQRSDA</a:t>
            </a:r>
            <a:r>
              <a:rPr lang="es-MX" sz="1200">
                <a:solidFill>
                  <a:schemeClr val="tx1">
                    <a:lumMod val="50000"/>
                    <a:lumOff val="50000"/>
                  </a:schemeClr>
                </a:solidFill>
                <a:cs typeface="Segoe UI"/>
              </a:rPr>
              <a:t> atendidas por Fogafín durante 2025; y, </a:t>
            </a:r>
            <a:r>
              <a:rPr lang="es-MX" sz="1200" b="1">
                <a:solidFill>
                  <a:schemeClr val="tx1">
                    <a:lumMod val="50000"/>
                    <a:lumOff val="50000"/>
                  </a:schemeClr>
                </a:solidFill>
                <a:cs typeface="Segoe UI"/>
              </a:rPr>
              <a:t>usuarios de trámites institucionales </a:t>
            </a:r>
            <a:r>
              <a:rPr lang="es-MX" sz="1200">
                <a:solidFill>
                  <a:schemeClr val="tx1">
                    <a:lumMod val="50000"/>
                    <a:lumOff val="50000"/>
                  </a:schemeClr>
                </a:solidFill>
                <a:cs typeface="Segoe UI"/>
              </a:rPr>
              <a:t>que interactuaron con Fogafín durante 2025. </a:t>
            </a:r>
            <a:endParaRPr lang="es-CO" sz="1200"/>
          </a:p>
        </p:txBody>
      </p:sp>
    </p:spTree>
    <p:extLst>
      <p:ext uri="{BB962C8B-B14F-4D97-AF65-F5344CB8AC3E}">
        <p14:creationId xmlns:p14="http://schemas.microsoft.com/office/powerpoint/2010/main" val="384004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3D08-62D6-D253-2E0E-A189E8FAF64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686B89-BEB6-2540-ED61-C1DA3B5BA2F4}"/>
              </a:ext>
            </a:extLst>
          </p:cNvPr>
          <p:cNvSpPr>
            <a:spLocks noGrp="1"/>
          </p:cNvSpPr>
          <p:nvPr>
            <p:ph type="title"/>
          </p:nvPr>
        </p:nvSpPr>
        <p:spPr>
          <a:xfrm>
            <a:off x="253659" y="24791"/>
            <a:ext cx="10772929" cy="962379"/>
          </a:xfrm>
          <a:prstGeom prst="rect">
            <a:avLst/>
          </a:prstGeom>
        </p:spPr>
        <p:txBody>
          <a:bodyPr lIns="91440" tIns="45720" rIns="91440" bIns="45720" anchor="b">
            <a:noAutofit/>
          </a:bodyPr>
          <a:lstStyle/>
          <a:p>
            <a:r>
              <a:rPr lang="es-CO" sz="3600">
                <a:solidFill>
                  <a:srgbClr val="035A93"/>
                </a:solidFill>
              </a:rPr>
              <a:t>Cifras a destacar</a:t>
            </a:r>
            <a:r>
              <a:rPr lang="es-CO">
                <a:solidFill>
                  <a:srgbClr val="035A93"/>
                </a:solidFill>
              </a:rPr>
              <a:t>: Índice satisfacción 2025</a:t>
            </a:r>
            <a:endParaRPr lang="es-CO" sz="3600">
              <a:solidFill>
                <a:srgbClr val="035A93"/>
              </a:solidFill>
            </a:endParaRPr>
          </a:p>
        </p:txBody>
      </p:sp>
      <p:sp>
        <p:nvSpPr>
          <p:cNvPr id="108" name="Rounded Rectangle 14">
            <a:extLst>
              <a:ext uri="{FF2B5EF4-FFF2-40B4-BE49-F238E27FC236}">
                <a16:creationId xmlns:a16="http://schemas.microsoft.com/office/drawing/2014/main" id="{52487069-A28E-B13A-2F17-815E48297C0C}"/>
              </a:ext>
            </a:extLst>
          </p:cNvPr>
          <p:cNvSpPr/>
          <p:nvPr/>
        </p:nvSpPr>
        <p:spPr>
          <a:xfrm>
            <a:off x="3364079" y="2162097"/>
            <a:ext cx="503741"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17" name="Rounded Rectangle 23">
            <a:extLst>
              <a:ext uri="{FF2B5EF4-FFF2-40B4-BE49-F238E27FC236}">
                <a16:creationId xmlns:a16="http://schemas.microsoft.com/office/drawing/2014/main" id="{35D76721-FE93-5DBB-DE91-1A3B49E48B1A}"/>
              </a:ext>
            </a:extLst>
          </p:cNvPr>
          <p:cNvSpPr/>
          <p:nvPr/>
        </p:nvSpPr>
        <p:spPr>
          <a:xfrm>
            <a:off x="4945685" y="2162094"/>
            <a:ext cx="391886"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6" name="Rounded Rectangle 32">
            <a:extLst>
              <a:ext uri="{FF2B5EF4-FFF2-40B4-BE49-F238E27FC236}">
                <a16:creationId xmlns:a16="http://schemas.microsoft.com/office/drawing/2014/main" id="{92237C2E-E0D4-90AF-7259-E1DF34AF5B26}"/>
              </a:ext>
            </a:extLst>
          </p:cNvPr>
          <p:cNvSpPr/>
          <p:nvPr/>
        </p:nvSpPr>
        <p:spPr>
          <a:xfrm>
            <a:off x="6698739" y="2162091"/>
            <a:ext cx="440617"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5" name="Rounded Rectangle 41">
            <a:extLst>
              <a:ext uri="{FF2B5EF4-FFF2-40B4-BE49-F238E27FC236}">
                <a16:creationId xmlns:a16="http://schemas.microsoft.com/office/drawing/2014/main" id="{561F95A8-9781-7F28-228E-221196236C7D}"/>
              </a:ext>
            </a:extLst>
          </p:cNvPr>
          <p:cNvSpPr/>
          <p:nvPr/>
        </p:nvSpPr>
        <p:spPr>
          <a:xfrm>
            <a:off x="8426848" y="2162088"/>
            <a:ext cx="391886" cy="3077024"/>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6" name="Freeform 42">
            <a:extLst>
              <a:ext uri="{FF2B5EF4-FFF2-40B4-BE49-F238E27FC236}">
                <a16:creationId xmlns:a16="http://schemas.microsoft.com/office/drawing/2014/main" id="{0F9710F0-945F-8206-DC03-6F93E245A74F}"/>
              </a:ext>
            </a:extLst>
          </p:cNvPr>
          <p:cNvSpPr/>
          <p:nvPr/>
        </p:nvSpPr>
        <p:spPr>
          <a:xfrm>
            <a:off x="8438477" y="2169026"/>
            <a:ext cx="370732" cy="3070086"/>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7CCA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Freeform 43">
            <a:extLst>
              <a:ext uri="{FF2B5EF4-FFF2-40B4-BE49-F238E27FC236}">
                <a16:creationId xmlns:a16="http://schemas.microsoft.com/office/drawing/2014/main" id="{22240E6C-3D34-23E1-3D03-44A037FE98E0}"/>
              </a:ext>
            </a:extLst>
          </p:cNvPr>
          <p:cNvSpPr/>
          <p:nvPr/>
        </p:nvSpPr>
        <p:spPr>
          <a:xfrm>
            <a:off x="8617846" y="2161711"/>
            <a:ext cx="196131" cy="3077400"/>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7CCA6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Rectangle 46">
            <a:extLst>
              <a:ext uri="{FF2B5EF4-FFF2-40B4-BE49-F238E27FC236}">
                <a16:creationId xmlns:a16="http://schemas.microsoft.com/office/drawing/2014/main" id="{B6857CC1-ACC5-5A0E-3347-64BE4F66E410}"/>
              </a:ext>
            </a:extLst>
          </p:cNvPr>
          <p:cNvSpPr/>
          <p:nvPr/>
        </p:nvSpPr>
        <p:spPr>
          <a:xfrm>
            <a:off x="3543969"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3" name="Rectangle 49">
            <a:extLst>
              <a:ext uri="{FF2B5EF4-FFF2-40B4-BE49-F238E27FC236}">
                <a16:creationId xmlns:a16="http://schemas.microsoft.com/office/drawing/2014/main" id="{A573FB4A-D454-EBEE-B087-F0CB3E037FF6}"/>
              </a:ext>
            </a:extLst>
          </p:cNvPr>
          <p:cNvSpPr/>
          <p:nvPr/>
        </p:nvSpPr>
        <p:spPr>
          <a:xfrm>
            <a:off x="5123392"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52">
            <a:extLst>
              <a:ext uri="{FF2B5EF4-FFF2-40B4-BE49-F238E27FC236}">
                <a16:creationId xmlns:a16="http://schemas.microsoft.com/office/drawing/2014/main" id="{BDFBC8C0-FD8E-B75D-B7A9-C970F24CBD9C}"/>
              </a:ext>
            </a:extLst>
          </p:cNvPr>
          <p:cNvSpPr/>
          <p:nvPr/>
        </p:nvSpPr>
        <p:spPr>
          <a:xfrm>
            <a:off x="6882118"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49" name="Rectangle 55">
            <a:extLst>
              <a:ext uri="{FF2B5EF4-FFF2-40B4-BE49-F238E27FC236}">
                <a16:creationId xmlns:a16="http://schemas.microsoft.com/office/drawing/2014/main" id="{EC2D0D1A-BD1E-3AEA-3106-DC5CFADCFFB9}"/>
              </a:ext>
            </a:extLst>
          </p:cNvPr>
          <p:cNvSpPr/>
          <p:nvPr/>
        </p:nvSpPr>
        <p:spPr>
          <a:xfrm>
            <a:off x="8600700" y="5239111"/>
            <a:ext cx="45719" cy="27335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Rectangle 56">
            <a:extLst>
              <a:ext uri="{FF2B5EF4-FFF2-40B4-BE49-F238E27FC236}">
                <a16:creationId xmlns:a16="http://schemas.microsoft.com/office/drawing/2014/main" id="{F101EC3A-F478-C71D-08B8-6CA1DD6C21FA}"/>
              </a:ext>
            </a:extLst>
          </p:cNvPr>
          <p:cNvSpPr/>
          <p:nvPr/>
        </p:nvSpPr>
        <p:spPr>
          <a:xfrm>
            <a:off x="3572542" y="5466423"/>
            <a:ext cx="5040000" cy="46038"/>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53" name="TextBox 59">
            <a:extLst>
              <a:ext uri="{FF2B5EF4-FFF2-40B4-BE49-F238E27FC236}">
                <a16:creationId xmlns:a16="http://schemas.microsoft.com/office/drawing/2014/main" id="{E70749F3-00AB-9F0A-4625-BDE52463EFDF}"/>
              </a:ext>
            </a:extLst>
          </p:cNvPr>
          <p:cNvSpPr txBox="1"/>
          <p:nvPr/>
        </p:nvSpPr>
        <p:spPr>
          <a:xfrm>
            <a:off x="2925237" y="5568187"/>
            <a:ext cx="1320823" cy="769441"/>
          </a:xfrm>
          <a:prstGeom prst="rect">
            <a:avLst/>
          </a:prstGeom>
          <a:noFill/>
        </p:spPr>
        <p:txBody>
          <a:bodyPr wrap="square" lIns="91440" tIns="45720" rIns="91440" bIns="45720" rtlCol="0" anchor="t">
            <a:spAutoFit/>
          </a:bodyPr>
          <a:lstStyle/>
          <a:p>
            <a:pPr algn="ctr"/>
            <a:r>
              <a:rPr lang="id-ID" sz="1100" b="1">
                <a:solidFill>
                  <a:prstClr val="black">
                    <a:lumMod val="50000"/>
                    <a:lumOff val="50000"/>
                  </a:prstClr>
                </a:solidFill>
                <a:latin typeface="Verdana" panose="020B0604030504040204" pitchFamily="34" charset="0"/>
                <a:ea typeface="Verdana" panose="020B0604030504040204" pitchFamily="34" charset="0"/>
              </a:rPr>
              <a:t>Atención a usuarios PQRSDA</a:t>
            </a:r>
          </a:p>
          <a:p>
            <a:pPr algn="ctr"/>
            <a:endParaRPr lang="id-ID" sz="1100" b="1">
              <a:solidFill>
                <a:srgbClr val="A5C249"/>
              </a:solidFill>
              <a:latin typeface="Verdana" panose="020B0604030504040204" pitchFamily="34" charset="0"/>
              <a:ea typeface="Verdana" panose="020B0604030504040204" pitchFamily="34" charset="0"/>
            </a:endParaRPr>
          </a:p>
        </p:txBody>
      </p:sp>
      <p:sp>
        <p:nvSpPr>
          <p:cNvPr id="156" name="TextBox 62">
            <a:extLst>
              <a:ext uri="{FF2B5EF4-FFF2-40B4-BE49-F238E27FC236}">
                <a16:creationId xmlns:a16="http://schemas.microsoft.com/office/drawing/2014/main" id="{D5AEB643-E4B3-E0E9-5BE5-E4D6DC646938}"/>
              </a:ext>
            </a:extLst>
          </p:cNvPr>
          <p:cNvSpPr txBox="1"/>
          <p:nvPr/>
        </p:nvSpPr>
        <p:spPr>
          <a:xfrm>
            <a:off x="4368008" y="5568187"/>
            <a:ext cx="1602205" cy="600164"/>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Pago trimestral prima del Seguro de Depósitos</a:t>
            </a:r>
          </a:p>
        </p:txBody>
      </p:sp>
      <p:sp>
        <p:nvSpPr>
          <p:cNvPr id="159" name="TextBox 65">
            <a:extLst>
              <a:ext uri="{FF2B5EF4-FFF2-40B4-BE49-F238E27FC236}">
                <a16:creationId xmlns:a16="http://schemas.microsoft.com/office/drawing/2014/main" id="{BB8BEB1F-57E2-209F-6933-2CEAEAD0DE8B}"/>
              </a:ext>
            </a:extLst>
          </p:cNvPr>
          <p:cNvSpPr txBox="1"/>
          <p:nvPr/>
        </p:nvSpPr>
        <p:spPr>
          <a:xfrm>
            <a:off x="6226857" y="5544134"/>
            <a:ext cx="1401959" cy="430887"/>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Pasivo Cierto No Reclamado</a:t>
            </a:r>
          </a:p>
        </p:txBody>
      </p:sp>
      <p:sp>
        <p:nvSpPr>
          <p:cNvPr id="162" name="TextBox 68">
            <a:extLst>
              <a:ext uri="{FF2B5EF4-FFF2-40B4-BE49-F238E27FC236}">
                <a16:creationId xmlns:a16="http://schemas.microsoft.com/office/drawing/2014/main" id="{B1BA7989-8359-7F88-D236-3D47C9CE46BA}"/>
              </a:ext>
            </a:extLst>
          </p:cNvPr>
          <p:cNvSpPr txBox="1"/>
          <p:nvPr/>
        </p:nvSpPr>
        <p:spPr>
          <a:xfrm>
            <a:off x="7683221" y="5512838"/>
            <a:ext cx="1769462" cy="600164"/>
          </a:xfrm>
          <a:prstGeom prst="rect">
            <a:avLst/>
          </a:prstGeom>
          <a:noFill/>
        </p:spPr>
        <p:txBody>
          <a:bodyPr wrap="square" rtlCol="0">
            <a:spAutoFit/>
          </a:bodyPr>
          <a:lstStyle/>
          <a:p>
            <a:pPr algn="ctr"/>
            <a:r>
              <a:rPr lang="es-MX" sz="1100" b="1">
                <a:solidFill>
                  <a:prstClr val="black">
                    <a:lumMod val="50000"/>
                    <a:lumOff val="50000"/>
                  </a:prstClr>
                </a:solidFill>
                <a:latin typeface="Verdana" panose="020B0604030504040204" pitchFamily="34" charset="0"/>
                <a:ea typeface="Verdana" panose="020B0604030504040204" pitchFamily="34" charset="0"/>
              </a:rPr>
              <a:t>Inscripción al Sistema de Seguro de Depósitos </a:t>
            </a:r>
          </a:p>
        </p:txBody>
      </p:sp>
      <p:sp>
        <p:nvSpPr>
          <p:cNvPr id="175" name="Freeform 39">
            <a:extLst>
              <a:ext uri="{FF2B5EF4-FFF2-40B4-BE49-F238E27FC236}">
                <a16:creationId xmlns:a16="http://schemas.microsoft.com/office/drawing/2014/main" id="{45B9E2C2-E4C8-EEB4-5A56-BD346B926FD9}"/>
              </a:ext>
            </a:extLst>
          </p:cNvPr>
          <p:cNvSpPr/>
          <p:nvPr/>
        </p:nvSpPr>
        <p:spPr>
          <a:xfrm>
            <a:off x="4949478" y="2294366"/>
            <a:ext cx="391886" cy="2934000"/>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A5C2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6" name="Freeform 40">
            <a:extLst>
              <a:ext uri="{FF2B5EF4-FFF2-40B4-BE49-F238E27FC236}">
                <a16:creationId xmlns:a16="http://schemas.microsoft.com/office/drawing/2014/main" id="{71899310-7B36-B995-F8E8-1E8EC62E8ABB}"/>
              </a:ext>
            </a:extLst>
          </p:cNvPr>
          <p:cNvSpPr/>
          <p:nvPr/>
        </p:nvSpPr>
        <p:spPr>
          <a:xfrm>
            <a:off x="5129063" y="2294366"/>
            <a:ext cx="208691" cy="2934000"/>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A5C24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7" name="TextBox 69">
            <a:extLst>
              <a:ext uri="{FF2B5EF4-FFF2-40B4-BE49-F238E27FC236}">
                <a16:creationId xmlns:a16="http://schemas.microsoft.com/office/drawing/2014/main" id="{D611383E-0BDA-DDD7-4CF7-96072B5AEA09}"/>
              </a:ext>
            </a:extLst>
          </p:cNvPr>
          <p:cNvSpPr txBox="1"/>
          <p:nvPr/>
        </p:nvSpPr>
        <p:spPr>
          <a:xfrm>
            <a:off x="8305085" y="2870957"/>
            <a:ext cx="682668" cy="261610"/>
          </a:xfrm>
          <a:prstGeom prst="rect">
            <a:avLst/>
          </a:prstGeom>
          <a:noFill/>
        </p:spPr>
        <p:txBody>
          <a:bodyPr wrap="square" rtlCol="0">
            <a:spAutoFit/>
          </a:bodyPr>
          <a:lstStyle/>
          <a:p>
            <a:pPr algn="ctr"/>
            <a:r>
              <a:rPr lang="es-MX" sz="1100" b="1">
                <a:solidFill>
                  <a:prstClr val="white"/>
                </a:solidFill>
                <a:latin typeface="Montserrat Bold" pitchFamily="2" charset="0"/>
              </a:rPr>
              <a:t>100</a:t>
            </a:r>
            <a:r>
              <a:rPr lang="id-ID" sz="1100" b="1">
                <a:solidFill>
                  <a:prstClr val="white"/>
                </a:solidFill>
                <a:latin typeface="Montserrat Bold" pitchFamily="2" charset="0"/>
              </a:rPr>
              <a:t>%</a:t>
            </a:r>
          </a:p>
        </p:txBody>
      </p:sp>
      <p:sp>
        <p:nvSpPr>
          <p:cNvPr id="178" name="Freeform 36">
            <a:extLst>
              <a:ext uri="{FF2B5EF4-FFF2-40B4-BE49-F238E27FC236}">
                <a16:creationId xmlns:a16="http://schemas.microsoft.com/office/drawing/2014/main" id="{B33278B9-8B2A-0CA5-8007-4B5B215E920C}"/>
              </a:ext>
            </a:extLst>
          </p:cNvPr>
          <p:cNvSpPr/>
          <p:nvPr/>
        </p:nvSpPr>
        <p:spPr>
          <a:xfrm>
            <a:off x="6702047" y="2523760"/>
            <a:ext cx="355071" cy="2700000"/>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9" name="Freeform 37">
            <a:extLst>
              <a:ext uri="{FF2B5EF4-FFF2-40B4-BE49-F238E27FC236}">
                <a16:creationId xmlns:a16="http://schemas.microsoft.com/office/drawing/2014/main" id="{6FBDC303-7E27-40EB-D634-56DED63E7B26}"/>
              </a:ext>
            </a:extLst>
          </p:cNvPr>
          <p:cNvSpPr/>
          <p:nvPr/>
        </p:nvSpPr>
        <p:spPr>
          <a:xfrm>
            <a:off x="6909375" y="2523760"/>
            <a:ext cx="220890" cy="2715354"/>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0" name="TextBox 69">
            <a:extLst>
              <a:ext uri="{FF2B5EF4-FFF2-40B4-BE49-F238E27FC236}">
                <a16:creationId xmlns:a16="http://schemas.microsoft.com/office/drawing/2014/main" id="{250A0F03-88AE-65AA-6E61-094E1A968825}"/>
              </a:ext>
            </a:extLst>
          </p:cNvPr>
          <p:cNvSpPr txBox="1"/>
          <p:nvPr/>
        </p:nvSpPr>
        <p:spPr>
          <a:xfrm>
            <a:off x="6572399" y="2870957"/>
            <a:ext cx="682668" cy="253916"/>
          </a:xfrm>
          <a:prstGeom prst="rect">
            <a:avLst/>
          </a:prstGeom>
          <a:noFill/>
        </p:spPr>
        <p:txBody>
          <a:bodyPr wrap="square" rtlCol="0">
            <a:spAutoFit/>
          </a:bodyPr>
          <a:lstStyle/>
          <a:p>
            <a:pPr algn="ctr"/>
            <a:r>
              <a:rPr lang="es-MX" sz="1050">
                <a:solidFill>
                  <a:prstClr val="white"/>
                </a:solidFill>
                <a:latin typeface="Montserrat Medium" pitchFamily="2" charset="0"/>
              </a:rPr>
              <a:t>91.67</a:t>
            </a:r>
            <a:r>
              <a:rPr lang="id-ID" sz="1050">
                <a:solidFill>
                  <a:prstClr val="white"/>
                </a:solidFill>
                <a:latin typeface="Montserrat Medium" pitchFamily="2" charset="0"/>
              </a:rPr>
              <a:t>%</a:t>
            </a:r>
          </a:p>
        </p:txBody>
      </p:sp>
      <p:sp>
        <p:nvSpPr>
          <p:cNvPr id="183" name="TextBox 69">
            <a:extLst>
              <a:ext uri="{FF2B5EF4-FFF2-40B4-BE49-F238E27FC236}">
                <a16:creationId xmlns:a16="http://schemas.microsoft.com/office/drawing/2014/main" id="{8BFD6B2E-F644-4204-F14A-072E6B82FEE0}"/>
              </a:ext>
            </a:extLst>
          </p:cNvPr>
          <p:cNvSpPr txBox="1"/>
          <p:nvPr/>
        </p:nvSpPr>
        <p:spPr>
          <a:xfrm>
            <a:off x="4816219" y="2870957"/>
            <a:ext cx="682668" cy="261610"/>
          </a:xfrm>
          <a:prstGeom prst="rect">
            <a:avLst/>
          </a:prstGeom>
          <a:noFill/>
        </p:spPr>
        <p:txBody>
          <a:bodyPr wrap="square" rtlCol="0">
            <a:spAutoFit/>
          </a:bodyPr>
          <a:lstStyle/>
          <a:p>
            <a:pPr algn="ctr"/>
            <a:r>
              <a:rPr lang="es-MX" sz="1100" b="1">
                <a:solidFill>
                  <a:prstClr val="white"/>
                </a:solidFill>
                <a:latin typeface="Montserrat Medium" pitchFamily="2" charset="0"/>
              </a:rPr>
              <a:t>95.2</a:t>
            </a:r>
            <a:r>
              <a:rPr lang="id-ID" sz="1100" b="1">
                <a:solidFill>
                  <a:prstClr val="white"/>
                </a:solidFill>
                <a:latin typeface="Montserrat Medium" pitchFamily="2" charset="0"/>
              </a:rPr>
              <a:t>%</a:t>
            </a:r>
          </a:p>
        </p:txBody>
      </p:sp>
      <p:sp>
        <p:nvSpPr>
          <p:cNvPr id="184" name="Freeform 27">
            <a:extLst>
              <a:ext uri="{FF2B5EF4-FFF2-40B4-BE49-F238E27FC236}">
                <a16:creationId xmlns:a16="http://schemas.microsoft.com/office/drawing/2014/main" id="{811D2993-056E-3328-85D1-95A3A1291570}"/>
              </a:ext>
            </a:extLst>
          </p:cNvPr>
          <p:cNvSpPr/>
          <p:nvPr/>
        </p:nvSpPr>
        <p:spPr>
          <a:xfrm>
            <a:off x="3358498" y="2290741"/>
            <a:ext cx="389992" cy="2926344"/>
          </a:xfrm>
          <a:custGeom>
            <a:avLst/>
            <a:gdLst>
              <a:gd name="connsiteX0" fmla="*/ 0 w 391886"/>
              <a:gd name="connsiteY0" fmla="*/ 0 h 1621971"/>
              <a:gd name="connsiteX1" fmla="*/ 391886 w 391886"/>
              <a:gd name="connsiteY1" fmla="*/ 0 h 1621971"/>
              <a:gd name="connsiteX2" fmla="*/ 391886 w 391886"/>
              <a:gd name="connsiteY2" fmla="*/ 73046 h 1621971"/>
              <a:gd name="connsiteX3" fmla="*/ 391886 w 391886"/>
              <a:gd name="connsiteY3" fmla="*/ 558800 h 1621971"/>
              <a:gd name="connsiteX4" fmla="*/ 391886 w 391886"/>
              <a:gd name="connsiteY4" fmla="*/ 1556655 h 1621971"/>
              <a:gd name="connsiteX5" fmla="*/ 326570 w 391886"/>
              <a:gd name="connsiteY5" fmla="*/ 1621971 h 1621971"/>
              <a:gd name="connsiteX6" fmla="*/ 65316 w 391886"/>
              <a:gd name="connsiteY6" fmla="*/ 1621971 h 1621971"/>
              <a:gd name="connsiteX7" fmla="*/ 0 w 391886"/>
              <a:gd name="connsiteY7" fmla="*/ 1556655 h 1621971"/>
              <a:gd name="connsiteX8" fmla="*/ 0 w 391886"/>
              <a:gd name="connsiteY8" fmla="*/ 558800 h 1621971"/>
              <a:gd name="connsiteX9" fmla="*/ 0 w 391886"/>
              <a:gd name="connsiteY9" fmla="*/ 73046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86" h="1621971">
                <a:moveTo>
                  <a:pt x="0" y="0"/>
                </a:moveTo>
                <a:lnTo>
                  <a:pt x="391886" y="0"/>
                </a:lnTo>
                <a:lnTo>
                  <a:pt x="391886" y="73046"/>
                </a:lnTo>
                <a:lnTo>
                  <a:pt x="391886" y="558800"/>
                </a:lnTo>
                <a:lnTo>
                  <a:pt x="391886" y="1556655"/>
                </a:lnTo>
                <a:cubicBezTo>
                  <a:pt x="391886" y="1592728"/>
                  <a:pt x="362643" y="1621971"/>
                  <a:pt x="326570" y="1621971"/>
                </a:cubicBezTo>
                <a:lnTo>
                  <a:pt x="65316" y="1621971"/>
                </a:lnTo>
                <a:cubicBezTo>
                  <a:pt x="29243" y="1621971"/>
                  <a:pt x="0" y="1592728"/>
                  <a:pt x="0" y="1556655"/>
                </a:cubicBezTo>
                <a:lnTo>
                  <a:pt x="0" y="558800"/>
                </a:lnTo>
                <a:lnTo>
                  <a:pt x="0" y="73046"/>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5" name="Freeform 28">
            <a:extLst>
              <a:ext uri="{FF2B5EF4-FFF2-40B4-BE49-F238E27FC236}">
                <a16:creationId xmlns:a16="http://schemas.microsoft.com/office/drawing/2014/main" id="{1A824280-45AF-9F5D-1326-1A647EC68C67}"/>
              </a:ext>
            </a:extLst>
          </p:cNvPr>
          <p:cNvSpPr/>
          <p:nvPr/>
        </p:nvSpPr>
        <p:spPr>
          <a:xfrm>
            <a:off x="3576710" y="2281593"/>
            <a:ext cx="282372" cy="2957518"/>
          </a:xfrm>
          <a:custGeom>
            <a:avLst/>
            <a:gdLst>
              <a:gd name="connsiteX0" fmla="*/ 0 w 195943"/>
              <a:gd name="connsiteY0" fmla="*/ 0 h 1621971"/>
              <a:gd name="connsiteX1" fmla="*/ 195943 w 195943"/>
              <a:gd name="connsiteY1" fmla="*/ 0 h 1621971"/>
              <a:gd name="connsiteX2" fmla="*/ 195943 w 195943"/>
              <a:gd name="connsiteY2" fmla="*/ 73046 h 1621971"/>
              <a:gd name="connsiteX3" fmla="*/ 195943 w 195943"/>
              <a:gd name="connsiteY3" fmla="*/ 558800 h 1621971"/>
              <a:gd name="connsiteX4" fmla="*/ 195943 w 195943"/>
              <a:gd name="connsiteY4" fmla="*/ 1556655 h 1621971"/>
              <a:gd name="connsiteX5" fmla="*/ 130627 w 195943"/>
              <a:gd name="connsiteY5" fmla="*/ 1621971 h 1621971"/>
              <a:gd name="connsiteX6" fmla="*/ 0 w 195943"/>
              <a:gd name="connsiteY6" fmla="*/ 1621971 h 16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1621971">
                <a:moveTo>
                  <a:pt x="0" y="0"/>
                </a:moveTo>
                <a:lnTo>
                  <a:pt x="195943" y="0"/>
                </a:lnTo>
                <a:lnTo>
                  <a:pt x="195943" y="73046"/>
                </a:lnTo>
                <a:lnTo>
                  <a:pt x="195943" y="558800"/>
                </a:lnTo>
                <a:lnTo>
                  <a:pt x="195943" y="1556655"/>
                </a:lnTo>
                <a:cubicBezTo>
                  <a:pt x="195943" y="1592728"/>
                  <a:pt x="166700" y="1621971"/>
                  <a:pt x="130627" y="1621971"/>
                </a:cubicBezTo>
                <a:lnTo>
                  <a:pt x="0" y="1621971"/>
                </a:lnTo>
                <a:close/>
              </a:path>
            </a:pathLst>
          </a:cu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86" name="TextBox 69">
            <a:extLst>
              <a:ext uri="{FF2B5EF4-FFF2-40B4-BE49-F238E27FC236}">
                <a16:creationId xmlns:a16="http://schemas.microsoft.com/office/drawing/2014/main" id="{52AB4EE2-2A82-1AF7-CE41-1A0E8553ABD4}"/>
              </a:ext>
            </a:extLst>
          </p:cNvPr>
          <p:cNvSpPr txBox="1"/>
          <p:nvPr/>
        </p:nvSpPr>
        <p:spPr>
          <a:xfrm>
            <a:off x="3283961" y="2870957"/>
            <a:ext cx="682668" cy="253916"/>
          </a:xfrm>
          <a:prstGeom prst="rect">
            <a:avLst/>
          </a:prstGeom>
          <a:noFill/>
        </p:spPr>
        <p:txBody>
          <a:bodyPr wrap="square" rtlCol="0">
            <a:spAutoFit/>
          </a:bodyPr>
          <a:lstStyle/>
          <a:p>
            <a:pPr algn="ctr"/>
            <a:r>
              <a:rPr lang="es-MX" sz="1050">
                <a:solidFill>
                  <a:schemeClr val="bg1"/>
                </a:solidFill>
                <a:latin typeface="Montserrat Bold" pitchFamily="2" charset="0"/>
              </a:rPr>
              <a:t>97.36</a:t>
            </a:r>
            <a:r>
              <a:rPr lang="id-ID" sz="1050">
                <a:solidFill>
                  <a:schemeClr val="bg1"/>
                </a:solidFill>
                <a:latin typeface="Montserrat Bold" pitchFamily="2" charset="0"/>
              </a:rPr>
              <a:t>%</a:t>
            </a:r>
          </a:p>
        </p:txBody>
      </p:sp>
      <p:grpSp>
        <p:nvGrpSpPr>
          <p:cNvPr id="5" name="Group 62">
            <a:extLst>
              <a:ext uri="{FF2B5EF4-FFF2-40B4-BE49-F238E27FC236}">
                <a16:creationId xmlns:a16="http://schemas.microsoft.com/office/drawing/2014/main" id="{40A695B0-06A1-B287-B21B-B56B75F2F521}"/>
              </a:ext>
            </a:extLst>
          </p:cNvPr>
          <p:cNvGrpSpPr/>
          <p:nvPr/>
        </p:nvGrpSpPr>
        <p:grpSpPr>
          <a:xfrm rot="10800000">
            <a:off x="4847268" y="1767514"/>
            <a:ext cx="4048774" cy="807846"/>
            <a:chOff x="1707584" y="2093096"/>
            <a:chExt cx="4048771" cy="807846"/>
          </a:xfrm>
        </p:grpSpPr>
        <p:cxnSp>
          <p:nvCxnSpPr>
            <p:cNvPr id="6" name="Straight Connector 56">
              <a:extLst>
                <a:ext uri="{FF2B5EF4-FFF2-40B4-BE49-F238E27FC236}">
                  <a16:creationId xmlns:a16="http://schemas.microsoft.com/office/drawing/2014/main" id="{E1848345-C57F-2829-9F09-A90A6EFECCF4}"/>
                </a:ext>
              </a:extLst>
            </p:cNvPr>
            <p:cNvCxnSpPr/>
            <p:nvPr/>
          </p:nvCxnSpPr>
          <p:spPr>
            <a:xfrm>
              <a:off x="5746220" y="2093096"/>
              <a:ext cx="4757" cy="63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57">
              <a:extLst>
                <a:ext uri="{FF2B5EF4-FFF2-40B4-BE49-F238E27FC236}">
                  <a16:creationId xmlns:a16="http://schemas.microsoft.com/office/drawing/2014/main" id="{BEDC78FF-241B-D4A6-A1A8-F14CBF0EE070}"/>
                </a:ext>
              </a:extLst>
            </p:cNvPr>
            <p:cNvCxnSpPr>
              <a:cxnSpLocks/>
            </p:cNvCxnSpPr>
            <p:nvPr/>
          </p:nvCxnSpPr>
          <p:spPr>
            <a:xfrm rot="10800000" flipH="1">
              <a:off x="1707584" y="2726732"/>
              <a:ext cx="4048771" cy="874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ight Triangle 58">
              <a:extLst>
                <a:ext uri="{FF2B5EF4-FFF2-40B4-BE49-F238E27FC236}">
                  <a16:creationId xmlns:a16="http://schemas.microsoft.com/office/drawing/2014/main" id="{8FAB68AA-3339-D496-1159-6FFC8229A1AD}"/>
                </a:ext>
              </a:extLst>
            </p:cNvPr>
            <p:cNvSpPr/>
            <p:nvPr/>
          </p:nvSpPr>
          <p:spPr>
            <a:xfrm rot="18938000">
              <a:off x="3591235" y="2684942"/>
              <a:ext cx="216000" cy="216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56">
            <a:extLst>
              <a:ext uri="{FF2B5EF4-FFF2-40B4-BE49-F238E27FC236}">
                <a16:creationId xmlns:a16="http://schemas.microsoft.com/office/drawing/2014/main" id="{432B0AFA-9444-09DE-9203-173F9A1BC17E}"/>
              </a:ext>
            </a:extLst>
          </p:cNvPr>
          <p:cNvCxnSpPr/>
          <p:nvPr/>
        </p:nvCxnSpPr>
        <p:spPr>
          <a:xfrm rot="10800000">
            <a:off x="8910417" y="1920315"/>
            <a:ext cx="4757" cy="63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54">
            <a:extLst>
              <a:ext uri="{FF2B5EF4-FFF2-40B4-BE49-F238E27FC236}">
                <a16:creationId xmlns:a16="http://schemas.microsoft.com/office/drawing/2014/main" id="{2C8FC981-6982-52D5-5A3A-C93AD869C930}"/>
              </a:ext>
            </a:extLst>
          </p:cNvPr>
          <p:cNvGrpSpPr/>
          <p:nvPr/>
        </p:nvGrpSpPr>
        <p:grpSpPr>
          <a:xfrm>
            <a:off x="3186026" y="1776628"/>
            <a:ext cx="731999" cy="722406"/>
            <a:chOff x="4420946" y="5072466"/>
            <a:chExt cx="1328570" cy="722406"/>
          </a:xfrm>
        </p:grpSpPr>
        <p:cxnSp>
          <p:nvCxnSpPr>
            <p:cNvPr id="12" name="Straight Connector 45">
              <a:extLst>
                <a:ext uri="{FF2B5EF4-FFF2-40B4-BE49-F238E27FC236}">
                  <a16:creationId xmlns:a16="http://schemas.microsoft.com/office/drawing/2014/main" id="{133CA3E3-9793-7171-5D0D-1F50BD163D76}"/>
                </a:ext>
              </a:extLst>
            </p:cNvPr>
            <p:cNvCxnSpPr/>
            <p:nvPr/>
          </p:nvCxnSpPr>
          <p:spPr>
            <a:xfrm>
              <a:off x="4420946" y="5229260"/>
              <a:ext cx="132857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46">
              <a:extLst>
                <a:ext uri="{FF2B5EF4-FFF2-40B4-BE49-F238E27FC236}">
                  <a16:creationId xmlns:a16="http://schemas.microsoft.com/office/drawing/2014/main" id="{7A73D6BF-DFA5-3147-D3AC-CE0BC3273E0C}"/>
                </a:ext>
              </a:extLst>
            </p:cNvPr>
            <p:cNvCxnSpPr/>
            <p:nvPr/>
          </p:nvCxnSpPr>
          <p:spPr>
            <a:xfrm flipV="1">
              <a:off x="5739788" y="5224396"/>
              <a:ext cx="0" cy="5704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ight Triangle 50">
              <a:extLst>
                <a:ext uri="{FF2B5EF4-FFF2-40B4-BE49-F238E27FC236}">
                  <a16:creationId xmlns:a16="http://schemas.microsoft.com/office/drawing/2014/main" id="{69FC94A9-06A4-3802-2A2D-7188DFF5DD52}"/>
                </a:ext>
              </a:extLst>
            </p:cNvPr>
            <p:cNvSpPr/>
            <p:nvPr/>
          </p:nvSpPr>
          <p:spPr>
            <a:xfrm rot="8131814">
              <a:off x="4859680" y="5072466"/>
              <a:ext cx="457377" cy="240515"/>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uadroTexto 15">
            <a:extLst>
              <a:ext uri="{FF2B5EF4-FFF2-40B4-BE49-F238E27FC236}">
                <a16:creationId xmlns:a16="http://schemas.microsoft.com/office/drawing/2014/main" id="{E2C273C4-8DB2-FCF2-5193-11650FB0B550}"/>
              </a:ext>
            </a:extLst>
          </p:cNvPr>
          <p:cNvSpPr txBox="1"/>
          <p:nvPr/>
        </p:nvSpPr>
        <p:spPr>
          <a:xfrm>
            <a:off x="5242890" y="1269683"/>
            <a:ext cx="3322998" cy="415498"/>
          </a:xfrm>
          <a:prstGeom prst="rect">
            <a:avLst/>
          </a:prstGeom>
          <a:noFill/>
        </p:spPr>
        <p:txBody>
          <a:bodyPr wrap="square">
            <a:spAutoFit/>
          </a:bodyPr>
          <a:lstStyle/>
          <a:p>
            <a:pPr marL="0" lvl="1">
              <a:buClr>
                <a:srgbClr val="89BA20"/>
              </a:buClr>
            </a:pPr>
            <a:r>
              <a:rPr lang="es-MX" sz="1100" b="1">
                <a:solidFill>
                  <a:srgbClr val="92D050"/>
                </a:solidFill>
                <a:cs typeface="Segoe UI"/>
              </a:rPr>
              <a:t>2. </a:t>
            </a:r>
            <a:r>
              <a:rPr lang="es-MX" sz="1000" b="1">
                <a:solidFill>
                  <a:schemeClr val="tx1">
                    <a:lumMod val="50000"/>
                    <a:lumOff val="50000"/>
                  </a:schemeClr>
                </a:solidFill>
                <a:cs typeface="Segoe UI"/>
              </a:rPr>
              <a:t>Usuarios de trámites institucionales </a:t>
            </a:r>
          </a:p>
          <a:p>
            <a:pPr marL="0" lvl="1" algn="ctr">
              <a:buClr>
                <a:srgbClr val="89BA20"/>
              </a:buClr>
            </a:pPr>
            <a:r>
              <a:rPr lang="es-MX" sz="1000" b="1">
                <a:solidFill>
                  <a:schemeClr val="tx1">
                    <a:tint val="75000"/>
                  </a:schemeClr>
                </a:solidFill>
                <a:cs typeface="Segoe UI"/>
              </a:rPr>
              <a:t>durante 2025</a:t>
            </a:r>
          </a:p>
        </p:txBody>
      </p:sp>
      <p:sp>
        <p:nvSpPr>
          <p:cNvPr id="18" name="CuadroTexto 17">
            <a:extLst>
              <a:ext uri="{FF2B5EF4-FFF2-40B4-BE49-F238E27FC236}">
                <a16:creationId xmlns:a16="http://schemas.microsoft.com/office/drawing/2014/main" id="{8AEA7859-53DE-ACBD-A6F7-DCD661E9358B}"/>
              </a:ext>
            </a:extLst>
          </p:cNvPr>
          <p:cNvSpPr txBox="1"/>
          <p:nvPr/>
        </p:nvSpPr>
        <p:spPr>
          <a:xfrm>
            <a:off x="2565967" y="1115794"/>
            <a:ext cx="1945285" cy="569387"/>
          </a:xfrm>
          <a:prstGeom prst="rect">
            <a:avLst/>
          </a:prstGeom>
          <a:noFill/>
        </p:spPr>
        <p:txBody>
          <a:bodyPr wrap="square">
            <a:spAutoFit/>
          </a:bodyPr>
          <a:lstStyle/>
          <a:p>
            <a:pPr marL="0" lvl="1" algn="ctr">
              <a:buClr>
                <a:srgbClr val="89BA20"/>
              </a:buClr>
            </a:pPr>
            <a:r>
              <a:rPr lang="es-MX" sz="1100" b="1">
                <a:solidFill>
                  <a:srgbClr val="92D050"/>
                </a:solidFill>
                <a:cs typeface="Segoe UI"/>
              </a:rPr>
              <a:t>1. </a:t>
            </a:r>
            <a:r>
              <a:rPr lang="es-MX" sz="1000" b="1">
                <a:solidFill>
                  <a:schemeClr val="tx1">
                    <a:tint val="75000"/>
                  </a:schemeClr>
                </a:solidFill>
                <a:cs typeface="Segoe UI"/>
              </a:rPr>
              <a:t>Ciudadanos que se comunican con Fogafín para solicitar información</a:t>
            </a:r>
          </a:p>
        </p:txBody>
      </p:sp>
      <p:sp>
        <p:nvSpPr>
          <p:cNvPr id="17" name="Marcador de texto 16">
            <a:extLst>
              <a:ext uri="{FF2B5EF4-FFF2-40B4-BE49-F238E27FC236}">
                <a16:creationId xmlns:a16="http://schemas.microsoft.com/office/drawing/2014/main" id="{C13C6C6C-38BF-8CE0-0D03-1B096F105A5E}"/>
              </a:ext>
            </a:extLst>
          </p:cNvPr>
          <p:cNvSpPr>
            <a:spLocks noGrp="1"/>
          </p:cNvSpPr>
          <p:nvPr>
            <p:ph type="body" idx="1"/>
          </p:nvPr>
        </p:nvSpPr>
        <p:spPr>
          <a:xfrm>
            <a:off x="9770770" y="5514048"/>
            <a:ext cx="2380894" cy="600164"/>
          </a:xfrm>
          <a:solidFill>
            <a:schemeClr val="bg2"/>
          </a:solidFill>
          <a:ln>
            <a:solidFill>
              <a:schemeClr val="tx1"/>
            </a:solidFill>
            <a:prstDash val="lgDash"/>
          </a:ln>
        </p:spPr>
        <p:txBody>
          <a:bodyPr>
            <a:normAutofit/>
          </a:bodyPr>
          <a:lstStyle/>
          <a:p>
            <a:pPr algn="ctr"/>
            <a:r>
              <a:rPr lang="es-CO" sz="1100" b="1">
                <a:solidFill>
                  <a:prstClr val="black">
                    <a:lumMod val="50000"/>
                    <a:lumOff val="50000"/>
                  </a:prstClr>
                </a:solidFill>
                <a:latin typeface="Verdana" panose="020B0604030504040204" pitchFamily="34" charset="0"/>
                <a:ea typeface="Verdana" panose="020B0604030504040204" pitchFamily="34" charset="0"/>
              </a:rPr>
              <a:t>El análisis de los resultados está disponible en el siguiente slide</a:t>
            </a:r>
          </a:p>
        </p:txBody>
      </p:sp>
      <p:sp>
        <p:nvSpPr>
          <p:cNvPr id="21" name="Flecha: hacia abajo 20">
            <a:extLst>
              <a:ext uri="{FF2B5EF4-FFF2-40B4-BE49-F238E27FC236}">
                <a16:creationId xmlns:a16="http://schemas.microsoft.com/office/drawing/2014/main" id="{ED6FDDD8-8FE3-013E-08E0-5ED07302D105}"/>
              </a:ext>
            </a:extLst>
          </p:cNvPr>
          <p:cNvSpPr/>
          <p:nvPr/>
        </p:nvSpPr>
        <p:spPr>
          <a:xfrm>
            <a:off x="10851679" y="6168351"/>
            <a:ext cx="219075" cy="4029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 name="Group 22">
            <a:extLst>
              <a:ext uri="{FF2B5EF4-FFF2-40B4-BE49-F238E27FC236}">
                <a16:creationId xmlns:a16="http://schemas.microsoft.com/office/drawing/2014/main" id="{BA434E95-0C08-A02F-0CEB-F5CE5260DFEE}"/>
              </a:ext>
            </a:extLst>
          </p:cNvPr>
          <p:cNvGrpSpPr/>
          <p:nvPr/>
        </p:nvGrpSpPr>
        <p:grpSpPr>
          <a:xfrm>
            <a:off x="8850540" y="3132568"/>
            <a:ext cx="3389082" cy="600164"/>
            <a:chOff x="6496057" y="3701570"/>
            <a:chExt cx="3419025" cy="925439"/>
          </a:xfrm>
        </p:grpSpPr>
        <p:sp>
          <p:nvSpPr>
            <p:cNvPr id="4" name="Freeform 26">
              <a:extLst>
                <a:ext uri="{FF2B5EF4-FFF2-40B4-BE49-F238E27FC236}">
                  <a16:creationId xmlns:a16="http://schemas.microsoft.com/office/drawing/2014/main" id="{F08E6870-60DA-6CD6-0618-DA0E4A6804CD}"/>
                </a:ext>
              </a:extLst>
            </p:cNvPr>
            <p:cNvSpPr>
              <a:spLocks/>
            </p:cNvSpPr>
            <p:nvPr/>
          </p:nvSpPr>
          <p:spPr bwMode="auto">
            <a:xfrm flipH="1">
              <a:off x="6524477" y="3701570"/>
              <a:ext cx="3195793" cy="92543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gradFill flip="none" rotWithShape="1">
              <a:gsLst>
                <a:gs pos="0">
                  <a:schemeClr val="accent1">
                    <a:lumMod val="67000"/>
                  </a:schemeClr>
                </a:gs>
                <a:gs pos="24000">
                  <a:schemeClr val="accent1">
                    <a:lumMod val="97000"/>
                    <a:lumOff val="3000"/>
                  </a:schemeClr>
                </a:gs>
                <a:gs pos="100000">
                  <a:schemeClr val="accent1">
                    <a:lumMod val="60000"/>
                    <a:lumOff val="40000"/>
                  </a:schemeClr>
                </a:gs>
              </a:gsLst>
              <a:lin ang="1260000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9" name="TextBox 37">
              <a:extLst>
                <a:ext uri="{FF2B5EF4-FFF2-40B4-BE49-F238E27FC236}">
                  <a16:creationId xmlns:a16="http://schemas.microsoft.com/office/drawing/2014/main" id="{292FE2C3-7D15-8F12-781D-1F2BB30B846A}"/>
                </a:ext>
              </a:extLst>
            </p:cNvPr>
            <p:cNvSpPr txBox="1"/>
            <p:nvPr/>
          </p:nvSpPr>
          <p:spPr>
            <a:xfrm>
              <a:off x="6496057" y="3740030"/>
              <a:ext cx="3126299" cy="474585"/>
            </a:xfrm>
            <a:prstGeom prst="rect">
              <a:avLst/>
            </a:prstGeom>
            <a:noFill/>
          </p:spPr>
          <p:txBody>
            <a:bodyPr wrap="none" rtlCol="0">
              <a:spAutoFit/>
            </a:bodyPr>
            <a:lstStyle/>
            <a:p>
              <a:r>
                <a:rPr lang="en-US" sz="1400" err="1">
                  <a:solidFill>
                    <a:schemeClr val="bg1"/>
                  </a:solidFill>
                  <a:latin typeface="+mj-lt"/>
                </a:rPr>
                <a:t>Índice</a:t>
              </a:r>
              <a:r>
                <a:rPr lang="en-US" sz="1400">
                  <a:solidFill>
                    <a:schemeClr val="bg1"/>
                  </a:solidFill>
                  <a:latin typeface="+mj-lt"/>
                </a:rPr>
                <a:t> general de </a:t>
              </a:r>
              <a:r>
                <a:rPr lang="es-CO" sz="1400">
                  <a:solidFill>
                    <a:schemeClr val="bg1"/>
                  </a:solidFill>
                  <a:latin typeface="+mj-lt"/>
                </a:rPr>
                <a:t>satisfacción</a:t>
              </a:r>
              <a:r>
                <a:rPr lang="en-US" sz="1400">
                  <a:solidFill>
                    <a:schemeClr val="bg1"/>
                  </a:solidFill>
                  <a:latin typeface="+mj-lt"/>
                </a:rPr>
                <a:t> </a:t>
              </a:r>
              <a:endParaRPr lang="id-ID" sz="1400">
                <a:solidFill>
                  <a:schemeClr val="bg1"/>
                </a:solidFill>
                <a:latin typeface="+mj-lt"/>
              </a:endParaRPr>
            </a:p>
          </p:txBody>
        </p:sp>
        <p:sp>
          <p:nvSpPr>
            <p:cNvPr id="15" name="Text Placeholder 6">
              <a:extLst>
                <a:ext uri="{FF2B5EF4-FFF2-40B4-BE49-F238E27FC236}">
                  <a16:creationId xmlns:a16="http://schemas.microsoft.com/office/drawing/2014/main" id="{C8370F4A-6934-772C-3D6C-7E6F972A4B39}"/>
                </a:ext>
              </a:extLst>
            </p:cNvPr>
            <p:cNvSpPr txBox="1">
              <a:spLocks/>
            </p:cNvSpPr>
            <p:nvPr/>
          </p:nvSpPr>
          <p:spPr>
            <a:xfrm>
              <a:off x="6509210" y="4126912"/>
              <a:ext cx="3405872" cy="4505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200" noProof="0">
                  <a:solidFill>
                    <a:schemeClr val="bg1"/>
                  </a:solidFill>
                </a:rPr>
                <a:t>Usuarios de trámites </a:t>
              </a:r>
              <a:r>
                <a:rPr lang="es-CO" sz="1200" b="1" noProof="0">
                  <a:solidFill>
                    <a:schemeClr val="bg1"/>
                  </a:solidFill>
                </a:rPr>
                <a:t>95.15% </a:t>
              </a:r>
            </a:p>
          </p:txBody>
        </p:sp>
      </p:grpSp>
      <p:sp>
        <p:nvSpPr>
          <p:cNvPr id="19" name="Freeform 26">
            <a:extLst>
              <a:ext uri="{FF2B5EF4-FFF2-40B4-BE49-F238E27FC236}">
                <a16:creationId xmlns:a16="http://schemas.microsoft.com/office/drawing/2014/main" id="{07E18C9B-EA41-21BD-6E5A-1076B36750D2}"/>
              </a:ext>
            </a:extLst>
          </p:cNvPr>
          <p:cNvSpPr>
            <a:spLocks/>
          </p:cNvSpPr>
          <p:nvPr/>
        </p:nvSpPr>
        <p:spPr bwMode="auto">
          <a:xfrm flipH="1">
            <a:off x="991585" y="2701680"/>
            <a:ext cx="2335865" cy="54070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gradFill flip="none" rotWithShape="1">
            <a:gsLst>
              <a:gs pos="0">
                <a:schemeClr val="accent1">
                  <a:lumMod val="67000"/>
                </a:schemeClr>
              </a:gs>
              <a:gs pos="24000">
                <a:schemeClr val="accent1">
                  <a:lumMod val="97000"/>
                  <a:lumOff val="3000"/>
                </a:schemeClr>
              </a:gs>
              <a:gs pos="100000">
                <a:schemeClr val="accent1">
                  <a:lumMod val="60000"/>
                  <a:lumOff val="40000"/>
                </a:schemeClr>
              </a:gs>
            </a:gsLst>
            <a:lin ang="1260000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20" name="TextBox 37">
            <a:extLst>
              <a:ext uri="{FF2B5EF4-FFF2-40B4-BE49-F238E27FC236}">
                <a16:creationId xmlns:a16="http://schemas.microsoft.com/office/drawing/2014/main" id="{B03016FF-1EB9-DDE8-671E-7ADCF028021E}"/>
              </a:ext>
            </a:extLst>
          </p:cNvPr>
          <p:cNvSpPr txBox="1"/>
          <p:nvPr/>
        </p:nvSpPr>
        <p:spPr>
          <a:xfrm>
            <a:off x="889292" y="2700782"/>
            <a:ext cx="2319868" cy="307777"/>
          </a:xfrm>
          <a:prstGeom prst="rect">
            <a:avLst/>
          </a:prstGeom>
          <a:noFill/>
        </p:spPr>
        <p:txBody>
          <a:bodyPr wrap="none" rtlCol="0">
            <a:spAutoFit/>
          </a:bodyPr>
          <a:lstStyle/>
          <a:p>
            <a:pPr algn="r"/>
            <a:r>
              <a:rPr lang="en-US" sz="1400">
                <a:solidFill>
                  <a:schemeClr val="bg1"/>
                </a:solidFill>
                <a:latin typeface="+mj-lt"/>
              </a:rPr>
              <a:t>Índice de </a:t>
            </a:r>
            <a:r>
              <a:rPr lang="es-CO" sz="1400">
                <a:solidFill>
                  <a:schemeClr val="bg1"/>
                </a:solidFill>
                <a:latin typeface="+mj-lt"/>
              </a:rPr>
              <a:t>satisfacción</a:t>
            </a:r>
            <a:r>
              <a:rPr lang="en-US" sz="1400">
                <a:solidFill>
                  <a:schemeClr val="bg1"/>
                </a:solidFill>
                <a:latin typeface="+mj-lt"/>
              </a:rPr>
              <a:t> </a:t>
            </a:r>
            <a:endParaRPr lang="id-ID" sz="1400">
              <a:solidFill>
                <a:schemeClr val="bg1"/>
              </a:solidFill>
              <a:latin typeface="+mj-lt"/>
            </a:endParaRPr>
          </a:p>
        </p:txBody>
      </p:sp>
      <p:sp>
        <p:nvSpPr>
          <p:cNvPr id="22" name="Text Placeholder 6">
            <a:extLst>
              <a:ext uri="{FF2B5EF4-FFF2-40B4-BE49-F238E27FC236}">
                <a16:creationId xmlns:a16="http://schemas.microsoft.com/office/drawing/2014/main" id="{FAB2883C-38A9-6852-2730-492B59018AF3}"/>
              </a:ext>
            </a:extLst>
          </p:cNvPr>
          <p:cNvSpPr txBox="1">
            <a:spLocks/>
          </p:cNvSpPr>
          <p:nvPr/>
        </p:nvSpPr>
        <p:spPr>
          <a:xfrm>
            <a:off x="754503" y="2934607"/>
            <a:ext cx="2300737" cy="292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sz="1400">
                <a:solidFill>
                  <a:schemeClr val="bg1"/>
                </a:solidFill>
              </a:rPr>
              <a:t>PQRSDA</a:t>
            </a:r>
            <a:endParaRPr lang="en-US" sz="1400" b="1">
              <a:solidFill>
                <a:schemeClr val="bg1"/>
              </a:solidFill>
            </a:endParaRPr>
          </a:p>
        </p:txBody>
      </p:sp>
    </p:spTree>
    <p:extLst>
      <p:ext uri="{BB962C8B-B14F-4D97-AF65-F5344CB8AC3E}">
        <p14:creationId xmlns:p14="http://schemas.microsoft.com/office/powerpoint/2010/main" val="26959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500"/>
                                        <p:tgtEl>
                                          <p:spTgt spid="1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down)">
                                      <p:cBhvr>
                                        <p:cTn id="10" dur="500"/>
                                        <p:tgtEl>
                                          <p:spTgt spid="1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down)">
                                      <p:cBhvr>
                                        <p:cTn id="13" dur="500"/>
                                        <p:tgtEl>
                                          <p:spTgt spid="1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down)">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500"/>
                                        <p:tgtEl>
                                          <p:spTgt spid="1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500"/>
                                        <p:tgtEl>
                                          <p:spTgt spid="1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500"/>
                                        <p:tgtEl>
                                          <p:spTgt spid="1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fade">
                                      <p:cBhvr>
                                        <p:cTn id="40" dur="500"/>
                                        <p:tgtEl>
                                          <p:spTgt spid="1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fade">
                                      <p:cBhvr>
                                        <p:cTn id="43" dur="500"/>
                                        <p:tgtEl>
                                          <p:spTgt spid="16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wipe(down)">
                                      <p:cBhvr>
                                        <p:cTn id="46" dur="500"/>
                                        <p:tgtEl>
                                          <p:spTgt spid="1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wipe(down)">
                                      <p:cBhvr>
                                        <p:cTn id="49" dur="500"/>
                                        <p:tgtEl>
                                          <p:spTgt spid="1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wipe(down)">
                                      <p:cBhvr>
                                        <p:cTn id="52" dur="500"/>
                                        <p:tgtEl>
                                          <p:spTgt spid="17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down)">
                                      <p:cBhvr>
                                        <p:cTn id="55" dur="500"/>
                                        <p:tgtEl>
                                          <p:spTgt spid="17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77"/>
                                        </p:tgtEl>
                                        <p:attrNameLst>
                                          <p:attrName>style.visibility</p:attrName>
                                        </p:attrNameLst>
                                      </p:cBhvr>
                                      <p:to>
                                        <p:strVal val="visible"/>
                                      </p:to>
                                    </p:set>
                                    <p:animEffect transition="in" filter="fade">
                                      <p:cBhvr>
                                        <p:cTn id="59" dur="500"/>
                                        <p:tgtEl>
                                          <p:spTgt spid="17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78"/>
                                        </p:tgtEl>
                                        <p:attrNameLst>
                                          <p:attrName>style.visibility</p:attrName>
                                        </p:attrNameLst>
                                      </p:cBhvr>
                                      <p:to>
                                        <p:strVal val="visible"/>
                                      </p:to>
                                    </p:set>
                                    <p:animEffect transition="in" filter="wipe(down)">
                                      <p:cBhvr>
                                        <p:cTn id="62" dur="500"/>
                                        <p:tgtEl>
                                          <p:spTgt spid="17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79"/>
                                        </p:tgtEl>
                                        <p:attrNameLst>
                                          <p:attrName>style.visibility</p:attrName>
                                        </p:attrNameLst>
                                      </p:cBhvr>
                                      <p:to>
                                        <p:strVal val="visible"/>
                                      </p:to>
                                    </p:set>
                                    <p:animEffect transition="in" filter="wipe(down)">
                                      <p:cBhvr>
                                        <p:cTn id="65" dur="500"/>
                                        <p:tgtEl>
                                          <p:spTgt spid="179"/>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83"/>
                                        </p:tgtEl>
                                        <p:attrNameLst>
                                          <p:attrName>style.visibility</p:attrName>
                                        </p:attrNameLst>
                                      </p:cBhvr>
                                      <p:to>
                                        <p:strVal val="visible"/>
                                      </p:to>
                                    </p:set>
                                    <p:animEffect transition="in" filter="fade">
                                      <p:cBhvr>
                                        <p:cTn id="73" dur="500"/>
                                        <p:tgtEl>
                                          <p:spTgt spid="183"/>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84"/>
                                        </p:tgtEl>
                                        <p:attrNameLst>
                                          <p:attrName>style.visibility</p:attrName>
                                        </p:attrNameLst>
                                      </p:cBhvr>
                                      <p:to>
                                        <p:strVal val="visible"/>
                                      </p:to>
                                    </p:set>
                                    <p:animEffect transition="in" filter="wipe(down)">
                                      <p:cBhvr>
                                        <p:cTn id="80" dur="500"/>
                                        <p:tgtEl>
                                          <p:spTgt spid="18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85"/>
                                        </p:tgtEl>
                                        <p:attrNameLst>
                                          <p:attrName>style.visibility</p:attrName>
                                        </p:attrNameLst>
                                      </p:cBhvr>
                                      <p:to>
                                        <p:strVal val="visible"/>
                                      </p:to>
                                    </p:set>
                                    <p:animEffect transition="in" filter="wipe(down)">
                                      <p:cBhvr>
                                        <p:cTn id="83" dur="500"/>
                                        <p:tgtEl>
                                          <p:spTgt spid="185"/>
                                        </p:tgtEl>
                                      </p:cBhvr>
                                    </p:animEffect>
                                  </p:childTnLst>
                                </p:cTn>
                              </p:par>
                              <p:par>
                                <p:cTn id="84" presetID="10"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par>
                                <p:cTn id="87" presetID="10"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par>
                                <p:cTn id="90" presetID="22" presetClass="entr" presetSubtype="8"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left)">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7" grpId="0" animBg="1"/>
      <p:bldP spid="126" grpId="0" animBg="1"/>
      <p:bldP spid="135" grpId="0" animBg="1"/>
      <p:bldP spid="136" grpId="0" animBg="1"/>
      <p:bldP spid="137" grpId="0" animBg="1"/>
      <p:bldP spid="140" grpId="0" animBg="1"/>
      <p:bldP spid="143" grpId="0" animBg="1"/>
      <p:bldP spid="146" grpId="0" animBg="1"/>
      <p:bldP spid="149" grpId="0" animBg="1"/>
      <p:bldP spid="150" grpId="0" animBg="1"/>
      <p:bldP spid="153" grpId="0"/>
      <p:bldP spid="156" grpId="0"/>
      <p:bldP spid="159" grpId="0"/>
      <p:bldP spid="162" grpId="0"/>
      <p:bldP spid="175" grpId="0" animBg="1"/>
      <p:bldP spid="176" grpId="0" animBg="1"/>
      <p:bldP spid="177" grpId="0"/>
      <p:bldP spid="178" grpId="0" animBg="1"/>
      <p:bldP spid="179" grpId="0" animBg="1"/>
      <p:bldP spid="180" grpId="0"/>
      <p:bldP spid="183" grpId="0"/>
      <p:bldP spid="184" grpId="0" animBg="1"/>
      <p:bldP spid="185" grpId="0" animBg="1"/>
      <p:bldP spid="1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C8918-4476-AED1-5072-F2DD966DBC1C}"/>
              </a:ext>
            </a:extLst>
          </p:cNvPr>
          <p:cNvSpPr>
            <a:spLocks noGrp="1"/>
          </p:cNvSpPr>
          <p:nvPr>
            <p:ph type="title"/>
          </p:nvPr>
        </p:nvSpPr>
        <p:spPr>
          <a:xfrm>
            <a:off x="741077" y="297080"/>
            <a:ext cx="8851436" cy="571610"/>
          </a:xfrm>
        </p:spPr>
        <p:txBody>
          <a:bodyPr>
            <a:normAutofit fontScale="90000"/>
          </a:bodyPr>
          <a:lstStyle/>
          <a:p>
            <a:r>
              <a:rPr lang="es-CO"/>
              <a:t>Análisis de los resultados obtenidos</a:t>
            </a:r>
          </a:p>
        </p:txBody>
      </p:sp>
      <p:sp>
        <p:nvSpPr>
          <p:cNvPr id="5" name="Marcador de texto 3">
            <a:extLst>
              <a:ext uri="{FF2B5EF4-FFF2-40B4-BE49-F238E27FC236}">
                <a16:creationId xmlns:a16="http://schemas.microsoft.com/office/drawing/2014/main" id="{726405C5-73F8-FD51-8EBF-CB38506D91DE}"/>
              </a:ext>
            </a:extLst>
          </p:cNvPr>
          <p:cNvSpPr>
            <a:spLocks noGrp="1"/>
          </p:cNvSpPr>
          <p:nvPr>
            <p:ph type="body" idx="1"/>
          </p:nvPr>
        </p:nvSpPr>
        <p:spPr>
          <a:xfrm>
            <a:off x="2094188" y="2410375"/>
            <a:ext cx="8516662" cy="1891359"/>
          </a:xfrm>
        </p:spPr>
        <p:txBody>
          <a:bodyPr lIns="91440" tIns="45720" rIns="91440" bIns="45720" anchor="t">
            <a:normAutofit/>
          </a:bodyPr>
          <a:lstStyle/>
          <a:p>
            <a:pPr algn="just">
              <a:buClr>
                <a:schemeClr val="accent2"/>
              </a:buClr>
            </a:pPr>
            <a:r>
              <a:rPr lang="es-CO" b="1">
                <a:solidFill>
                  <a:srgbClr val="89BA20"/>
                </a:solidFill>
              </a:rPr>
              <a:t>Población 1: </a:t>
            </a:r>
            <a:r>
              <a:rPr lang="es-MX" sz="1400" b="1">
                <a:solidFill>
                  <a:srgbClr val="89BA20"/>
                </a:solidFill>
                <a:cs typeface="Segoe UI"/>
              </a:rPr>
              <a:t>Ciudadanos que se comunican con Fogafín para solicitar información (PQRSDA)</a:t>
            </a:r>
            <a:endParaRPr lang="es-CO" b="1">
              <a:solidFill>
                <a:srgbClr val="89BA20"/>
              </a:solidFill>
            </a:endParaRPr>
          </a:p>
          <a:p>
            <a:pPr algn="just">
              <a:buClr>
                <a:schemeClr val="accent2"/>
              </a:buClr>
            </a:pPr>
            <a:r>
              <a:rPr lang="es-CO">
                <a:solidFill>
                  <a:schemeClr val="tx1">
                    <a:lumMod val="50000"/>
                    <a:lumOff val="50000"/>
                  </a:schemeClr>
                </a:solidFill>
              </a:rPr>
              <a:t>Durante los últimos dos periodos evaluados, el </a:t>
            </a:r>
            <a:r>
              <a:rPr lang="es-CO" b="1">
                <a:solidFill>
                  <a:schemeClr val="tx1">
                    <a:lumMod val="50000"/>
                    <a:lumOff val="50000"/>
                  </a:schemeClr>
                </a:solidFill>
              </a:rPr>
              <a:t>índice de satisfacción </a:t>
            </a:r>
            <a:r>
              <a:rPr lang="es-CO">
                <a:solidFill>
                  <a:schemeClr val="tx1">
                    <a:lumMod val="50000"/>
                    <a:lumOff val="50000"/>
                  </a:schemeClr>
                </a:solidFill>
              </a:rPr>
              <a:t>de esta población </a:t>
            </a:r>
            <a:r>
              <a:rPr lang="es-MX">
                <a:solidFill>
                  <a:schemeClr val="tx1">
                    <a:lumMod val="50000"/>
                    <a:lumOff val="50000"/>
                  </a:schemeClr>
                </a:solidFill>
              </a:rPr>
              <a:t>se ha mantenido por encima del </a:t>
            </a:r>
            <a:r>
              <a:rPr lang="es-CO" b="1">
                <a:solidFill>
                  <a:srgbClr val="015E99"/>
                </a:solidFill>
              </a:rPr>
              <a:t>97.36%</a:t>
            </a:r>
            <a:r>
              <a:rPr lang="es-CO">
                <a:solidFill>
                  <a:schemeClr val="tx1">
                    <a:lumMod val="50000"/>
                    <a:lumOff val="50000"/>
                  </a:schemeClr>
                </a:solidFill>
              </a:rPr>
              <a:t>. </a:t>
            </a:r>
          </a:p>
          <a:p>
            <a:pPr algn="just">
              <a:buClr>
                <a:schemeClr val="accent2"/>
              </a:buClr>
            </a:pPr>
            <a:r>
              <a:rPr lang="es-MX">
                <a:solidFill>
                  <a:schemeClr val="tx1">
                    <a:lumMod val="50000"/>
                    <a:lumOff val="50000"/>
                  </a:schemeClr>
                </a:solidFill>
              </a:rPr>
              <a:t>Este desempeño evidencia el compromiso de la entidad con la prestación de un servicio oportuno, claro y orientado al ciudadano, garantizando que las respuestas ofrecidas se comuniquen en un lenguaje accesible y sencillo.</a:t>
            </a:r>
            <a:r>
              <a:rPr lang="es-CO">
                <a:solidFill>
                  <a:schemeClr val="tx1">
                    <a:lumMod val="50000"/>
                    <a:lumOff val="50000"/>
                  </a:schemeClr>
                </a:solidFill>
              </a:rPr>
              <a:t> </a:t>
            </a:r>
          </a:p>
        </p:txBody>
      </p:sp>
      <p:grpSp>
        <p:nvGrpSpPr>
          <p:cNvPr id="10" name="Group 4">
            <a:extLst>
              <a:ext uri="{FF2B5EF4-FFF2-40B4-BE49-F238E27FC236}">
                <a16:creationId xmlns:a16="http://schemas.microsoft.com/office/drawing/2014/main" id="{E80B7E30-4D1D-28F0-2E76-D3B17D971394}"/>
              </a:ext>
            </a:extLst>
          </p:cNvPr>
          <p:cNvGrpSpPr/>
          <p:nvPr/>
        </p:nvGrpSpPr>
        <p:grpSpPr>
          <a:xfrm>
            <a:off x="741077" y="2400379"/>
            <a:ext cx="1124820" cy="1003301"/>
            <a:chOff x="5594358" y="3060697"/>
            <a:chExt cx="1124820" cy="1003301"/>
          </a:xfrm>
        </p:grpSpPr>
        <p:sp>
          <p:nvSpPr>
            <p:cNvPr id="11" name="Freeform 13">
              <a:extLst>
                <a:ext uri="{FF2B5EF4-FFF2-40B4-BE49-F238E27FC236}">
                  <a16:creationId xmlns:a16="http://schemas.microsoft.com/office/drawing/2014/main" id="{538FCF43-62A8-81ED-F745-69D06329CE4E}"/>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9AF1348-2495-DD52-BC35-F7D3CFC225C9}"/>
                </a:ext>
              </a:extLst>
            </p:cNvPr>
            <p:cNvSpPr/>
            <p:nvPr/>
          </p:nvSpPr>
          <p:spPr>
            <a:xfrm>
              <a:off x="5594358" y="4016373"/>
              <a:ext cx="1003300" cy="47625"/>
            </a:xfrm>
            <a:prstGeom prst="rect">
              <a:avLst/>
            </a:pr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Freeform 189">
            <a:extLst>
              <a:ext uri="{FF2B5EF4-FFF2-40B4-BE49-F238E27FC236}">
                <a16:creationId xmlns:a16="http://schemas.microsoft.com/office/drawing/2014/main" id="{E5DC8A6B-430B-B9AC-F030-1A529F1DA318}"/>
              </a:ext>
            </a:extLst>
          </p:cNvPr>
          <p:cNvSpPr>
            <a:spLocks noEditPoints="1"/>
          </p:cNvSpPr>
          <p:nvPr/>
        </p:nvSpPr>
        <p:spPr bwMode="auto">
          <a:xfrm>
            <a:off x="957573" y="2663704"/>
            <a:ext cx="570307" cy="429027"/>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7821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out)">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FC99-DA34-1F6E-0D76-00D857CABE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34A4D5-6A99-56ED-E22B-BCB335181234}"/>
              </a:ext>
            </a:extLst>
          </p:cNvPr>
          <p:cNvSpPr>
            <a:spLocks noGrp="1"/>
          </p:cNvSpPr>
          <p:nvPr>
            <p:ph type="title"/>
          </p:nvPr>
        </p:nvSpPr>
        <p:spPr>
          <a:xfrm>
            <a:off x="741077" y="297080"/>
            <a:ext cx="8851436" cy="571610"/>
          </a:xfrm>
        </p:spPr>
        <p:txBody>
          <a:bodyPr>
            <a:normAutofit fontScale="90000"/>
          </a:bodyPr>
          <a:lstStyle/>
          <a:p>
            <a:r>
              <a:rPr lang="es-CO"/>
              <a:t>Análisis de los resultados obtenidos</a:t>
            </a:r>
          </a:p>
        </p:txBody>
      </p:sp>
      <p:sp>
        <p:nvSpPr>
          <p:cNvPr id="6" name="Marcador de texto 3">
            <a:extLst>
              <a:ext uri="{FF2B5EF4-FFF2-40B4-BE49-F238E27FC236}">
                <a16:creationId xmlns:a16="http://schemas.microsoft.com/office/drawing/2014/main" id="{CF05099D-903D-F039-B582-138FC43C2638}"/>
              </a:ext>
            </a:extLst>
          </p:cNvPr>
          <p:cNvSpPr txBox="1">
            <a:spLocks/>
          </p:cNvSpPr>
          <p:nvPr/>
        </p:nvSpPr>
        <p:spPr>
          <a:xfrm>
            <a:off x="1981284" y="1346322"/>
            <a:ext cx="9233102" cy="4540128"/>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buClr>
                <a:schemeClr val="accent2"/>
              </a:buClr>
            </a:pPr>
            <a:r>
              <a:rPr lang="es-CO" b="1">
                <a:solidFill>
                  <a:srgbClr val="89BA20"/>
                </a:solidFill>
              </a:rPr>
              <a:t>Población 2: </a:t>
            </a:r>
            <a:r>
              <a:rPr lang="es-MX" b="1">
                <a:solidFill>
                  <a:srgbClr val="89BA20"/>
                </a:solidFill>
                <a:cs typeface="Segoe UI"/>
              </a:rPr>
              <a:t>Usuarios de trámites institucionales que interactuaron con Fogafín durante 2025</a:t>
            </a:r>
            <a:endParaRPr lang="es-CO" b="1">
              <a:solidFill>
                <a:srgbClr val="89BA20"/>
              </a:solidFill>
            </a:endParaRPr>
          </a:p>
          <a:p>
            <a:pPr marL="285750" indent="-285750" algn="just">
              <a:buClr>
                <a:srgbClr val="B28A3F"/>
              </a:buClr>
              <a:buFont typeface="Wingdings" panose="05000000000000000000" pitchFamily="2" charset="2"/>
              <a:buChar char="ü"/>
            </a:pPr>
            <a:r>
              <a:rPr lang="es-CO">
                <a:solidFill>
                  <a:schemeClr val="tx1">
                    <a:lumMod val="50000"/>
                    <a:lumOff val="50000"/>
                  </a:schemeClr>
                </a:solidFill>
              </a:rPr>
              <a:t>En los últimos dos periodos, el </a:t>
            </a:r>
            <a:r>
              <a:rPr lang="es-CO" b="1">
                <a:solidFill>
                  <a:schemeClr val="tx1">
                    <a:lumMod val="50000"/>
                    <a:lumOff val="50000"/>
                  </a:schemeClr>
                </a:solidFill>
              </a:rPr>
              <a:t>índice de satisfacción </a:t>
            </a:r>
            <a:r>
              <a:rPr lang="es-CO">
                <a:solidFill>
                  <a:schemeClr val="tx1">
                    <a:lumMod val="50000"/>
                    <a:lumOff val="50000"/>
                  </a:schemeClr>
                </a:solidFill>
              </a:rPr>
              <a:t>de esta población se ha mantenido por encima del </a:t>
            </a:r>
            <a:r>
              <a:rPr lang="es-CO" b="1">
                <a:solidFill>
                  <a:schemeClr val="tx1">
                    <a:lumMod val="50000"/>
                    <a:lumOff val="50000"/>
                  </a:schemeClr>
                </a:solidFill>
              </a:rPr>
              <a:t>94%</a:t>
            </a:r>
            <a:r>
              <a:rPr lang="es-CO">
                <a:solidFill>
                  <a:schemeClr val="tx1">
                    <a:lumMod val="50000"/>
                    <a:lumOff val="50000"/>
                  </a:schemeClr>
                </a:solidFill>
              </a:rPr>
              <a:t>, </a:t>
            </a:r>
            <a:r>
              <a:rPr lang="es-MX">
                <a:solidFill>
                  <a:schemeClr val="tx1">
                    <a:lumMod val="50000"/>
                    <a:lumOff val="50000"/>
                  </a:schemeClr>
                </a:solidFill>
              </a:rPr>
              <a:t>alcanzando en la medición más reciente un </a:t>
            </a:r>
            <a:r>
              <a:rPr lang="es-CO" b="1">
                <a:solidFill>
                  <a:srgbClr val="015E99"/>
                </a:solidFill>
              </a:rPr>
              <a:t>95.2%. </a:t>
            </a:r>
          </a:p>
          <a:p>
            <a:pPr marL="266700" algn="just">
              <a:buClr>
                <a:srgbClr val="B28A3F"/>
              </a:buClr>
            </a:pPr>
            <a:r>
              <a:rPr lang="es-CO">
                <a:solidFill>
                  <a:schemeClr val="tx1">
                    <a:lumMod val="50000"/>
                    <a:lumOff val="50000"/>
                  </a:schemeClr>
                </a:solidFill>
              </a:rPr>
              <a:t>Este resultado evidencia </a:t>
            </a:r>
            <a:r>
              <a:rPr lang="es-MX">
                <a:solidFill>
                  <a:schemeClr val="tx1">
                    <a:lumMod val="50000"/>
                    <a:lumOff val="50000"/>
                  </a:schemeClr>
                </a:solidFill>
              </a:rPr>
              <a:t>el compromiso </a:t>
            </a:r>
            <a:r>
              <a:rPr lang="es-MX">
                <a:solidFill>
                  <a:schemeClr val="tx1">
                    <a:lumMod val="50000"/>
                    <a:lumOff val="50000"/>
                  </a:schemeClr>
                </a:solidFill>
                <a:cs typeface="Segoe UI"/>
              </a:rPr>
              <a:t>de Fogafín con la prestación de servicio </a:t>
            </a:r>
            <a:r>
              <a:rPr lang="es-MX">
                <a:solidFill>
                  <a:schemeClr val="tx1">
                    <a:lumMod val="50000"/>
                    <a:lumOff val="50000"/>
                  </a:schemeClr>
                </a:solidFill>
              </a:rPr>
              <a:t>efectivo, completo y oportuno, garantizando que los u</a:t>
            </a:r>
            <a:r>
              <a:rPr lang="es-MX">
                <a:solidFill>
                  <a:schemeClr val="tx1">
                    <a:lumMod val="50000"/>
                    <a:lumOff val="50000"/>
                  </a:schemeClr>
                </a:solidFill>
                <a:cs typeface="Segoe UI"/>
              </a:rPr>
              <a:t>suarios de trámites institucionales respondan adecuadamente a las necesidades y expectativas de los usuarios que interactuaron con la entidad.</a:t>
            </a:r>
            <a:r>
              <a:rPr lang="es-MX">
                <a:solidFill>
                  <a:schemeClr val="tx1">
                    <a:lumMod val="50000"/>
                    <a:lumOff val="50000"/>
                  </a:schemeClr>
                </a:solidFill>
              </a:rPr>
              <a:t> </a:t>
            </a:r>
          </a:p>
          <a:p>
            <a:pPr marL="285750" indent="-285750" algn="just">
              <a:buClr>
                <a:srgbClr val="B28A3F"/>
              </a:buClr>
              <a:buFont typeface="Wingdings" panose="05000000000000000000" pitchFamily="2" charset="2"/>
              <a:buChar char="ü"/>
            </a:pPr>
            <a:r>
              <a:rPr lang="es-CO">
                <a:solidFill>
                  <a:schemeClr val="tx1">
                    <a:lumMod val="50000"/>
                    <a:lumOff val="50000"/>
                  </a:schemeClr>
                </a:solidFill>
              </a:rPr>
              <a:t>Dentro </a:t>
            </a:r>
            <a:r>
              <a:rPr lang="es-MX">
                <a:solidFill>
                  <a:schemeClr val="tx1">
                    <a:lumMod val="50000"/>
                    <a:lumOff val="50000"/>
                  </a:schemeClr>
                </a:solidFill>
              </a:rPr>
              <a:t>del segmento de usuarios asociados a los trámites institucionales, se identificó que quienes realizaron el proceso de </a:t>
            </a:r>
            <a:r>
              <a:rPr lang="es-CO" i="1">
                <a:solidFill>
                  <a:srgbClr val="015E99"/>
                </a:solidFill>
              </a:rPr>
              <a:t>“</a:t>
            </a:r>
            <a:r>
              <a:rPr lang="es-MX" i="1">
                <a:solidFill>
                  <a:srgbClr val="015E99"/>
                </a:solidFill>
              </a:rPr>
              <a:t>Inscripción al Sistema de Seguro de Depósitos” </a:t>
            </a:r>
            <a:r>
              <a:rPr lang="es-MX">
                <a:solidFill>
                  <a:schemeClr val="tx1">
                    <a:lumMod val="50000"/>
                    <a:lumOff val="50000"/>
                  </a:schemeClr>
                </a:solidFill>
              </a:rPr>
              <a:t>manifestaron un nivel de satisfacción general del </a:t>
            </a:r>
            <a:r>
              <a:rPr lang="es-MX" b="1">
                <a:solidFill>
                  <a:srgbClr val="B28A3F"/>
                </a:solidFill>
              </a:rPr>
              <a:t>100%</a:t>
            </a:r>
            <a:r>
              <a:rPr lang="es-MX">
                <a:solidFill>
                  <a:schemeClr val="tx1">
                    <a:lumMod val="50000"/>
                    <a:lumOff val="50000"/>
                  </a:schemeClr>
                </a:solidFill>
              </a:rPr>
              <a:t>.</a:t>
            </a:r>
          </a:p>
          <a:p>
            <a:pPr marL="266700" algn="just">
              <a:buClr>
                <a:srgbClr val="B28A3F"/>
              </a:buClr>
            </a:pPr>
            <a:r>
              <a:rPr lang="es-MX">
                <a:solidFill>
                  <a:schemeClr val="tx1">
                    <a:lumMod val="50000"/>
                    <a:lumOff val="50000"/>
                  </a:schemeClr>
                </a:solidFill>
              </a:rPr>
              <a:t>Este resultado refleja que la totalidad de los encuestados valoró positivamente la experiencia asociada al trámite, lo que sugiere que los procesos, tiempos de respuesta y canales de atención empleados por Fogafín en esta gestión están respondiendo adecuadamente a las expectativas de los usuarios</a:t>
            </a:r>
          </a:p>
          <a:p>
            <a:pPr marL="285750" indent="-285750" algn="just">
              <a:buClr>
                <a:srgbClr val="B28A3F"/>
              </a:buClr>
              <a:buFont typeface="Wingdings" panose="05000000000000000000" pitchFamily="2" charset="2"/>
              <a:buChar char="ü"/>
            </a:pPr>
            <a:r>
              <a:rPr lang="es-MX">
                <a:solidFill>
                  <a:schemeClr val="tx1">
                    <a:lumMod val="50000"/>
                    <a:lumOff val="50000"/>
                  </a:schemeClr>
                </a:solidFill>
              </a:rPr>
              <a:t>Respecto al  proceso de </a:t>
            </a:r>
            <a:r>
              <a:rPr lang="es-MX" i="1">
                <a:solidFill>
                  <a:srgbClr val="015E99"/>
                </a:solidFill>
              </a:rPr>
              <a:t>“Pago trimestral prima del Seguro de Depósitos”</a:t>
            </a:r>
            <a:r>
              <a:rPr lang="es-MX" i="1">
                <a:solidFill>
                  <a:schemeClr val="tx1">
                    <a:lumMod val="50000"/>
                    <a:lumOff val="50000"/>
                  </a:schemeClr>
                </a:solidFill>
              </a:rPr>
              <a:t>, </a:t>
            </a:r>
            <a:r>
              <a:rPr lang="es-MX">
                <a:solidFill>
                  <a:schemeClr val="tx1">
                    <a:lumMod val="50000"/>
                    <a:lumOff val="50000"/>
                  </a:schemeClr>
                </a:solidFill>
              </a:rPr>
              <a:t>se obtuvo un índice de satisfacción del  </a:t>
            </a:r>
            <a:r>
              <a:rPr lang="es-MX" b="1">
                <a:solidFill>
                  <a:srgbClr val="B28A3F"/>
                </a:solidFill>
              </a:rPr>
              <a:t>95.2%</a:t>
            </a:r>
            <a:r>
              <a:rPr lang="es-MX">
                <a:solidFill>
                  <a:schemeClr val="tx1">
                    <a:lumMod val="50000"/>
                    <a:lumOff val="50000"/>
                  </a:schemeClr>
                </a:solidFill>
              </a:rPr>
              <a:t>. Dicho resultado está relacionado con lo obtenido en los hitos de </a:t>
            </a:r>
            <a:r>
              <a:rPr lang="es-MX">
                <a:solidFill>
                  <a:srgbClr val="015E99"/>
                </a:solidFill>
              </a:rPr>
              <a:t>“facilidad del trámite” </a:t>
            </a:r>
            <a:r>
              <a:rPr lang="es-MX">
                <a:solidFill>
                  <a:schemeClr val="tx1">
                    <a:lumMod val="50000"/>
                    <a:lumOff val="50000"/>
                  </a:schemeClr>
                </a:solidFill>
              </a:rPr>
              <a:t>y </a:t>
            </a:r>
            <a:r>
              <a:rPr lang="es-MX">
                <a:solidFill>
                  <a:srgbClr val="015E99"/>
                </a:solidFill>
              </a:rPr>
              <a:t>“atención el trámite” </a:t>
            </a:r>
            <a:r>
              <a:rPr lang="es-MX">
                <a:solidFill>
                  <a:schemeClr val="tx1">
                    <a:lumMod val="50000"/>
                    <a:lumOff val="50000"/>
                  </a:schemeClr>
                </a:solidFill>
              </a:rPr>
              <a:t>los que tuvieron una calificación de </a:t>
            </a:r>
            <a:r>
              <a:rPr lang="es-MX" b="1">
                <a:solidFill>
                  <a:schemeClr val="tx1">
                    <a:lumMod val="50000"/>
                    <a:lumOff val="50000"/>
                  </a:schemeClr>
                </a:solidFill>
              </a:rPr>
              <a:t>95.50%</a:t>
            </a:r>
            <a:r>
              <a:rPr lang="es-MX">
                <a:solidFill>
                  <a:schemeClr val="tx1">
                    <a:lumMod val="50000"/>
                    <a:lumOff val="50000"/>
                  </a:schemeClr>
                </a:solidFill>
              </a:rPr>
              <a:t> y </a:t>
            </a:r>
            <a:r>
              <a:rPr lang="es-MX" b="1">
                <a:solidFill>
                  <a:schemeClr val="tx1">
                    <a:lumMod val="50000"/>
                    <a:lumOff val="50000"/>
                  </a:schemeClr>
                </a:solidFill>
              </a:rPr>
              <a:t>96.90%</a:t>
            </a:r>
            <a:r>
              <a:rPr lang="es-MX">
                <a:solidFill>
                  <a:schemeClr val="tx1">
                    <a:lumMod val="50000"/>
                    <a:lumOff val="50000"/>
                  </a:schemeClr>
                </a:solidFill>
              </a:rPr>
              <a:t>, respectivamente.</a:t>
            </a:r>
          </a:p>
          <a:p>
            <a:pPr marL="285750" indent="-285750" algn="just">
              <a:buClr>
                <a:srgbClr val="B28A3F"/>
              </a:buClr>
              <a:buFont typeface="Wingdings" panose="05000000000000000000" pitchFamily="2" charset="2"/>
              <a:buChar char="ü"/>
            </a:pPr>
            <a:r>
              <a:rPr lang="es-MX">
                <a:solidFill>
                  <a:schemeClr val="tx1">
                    <a:lumMod val="50000"/>
                    <a:lumOff val="50000"/>
                  </a:schemeClr>
                </a:solidFill>
              </a:rPr>
              <a:t>En el proceso de </a:t>
            </a:r>
            <a:r>
              <a:rPr lang="es-MX" i="1">
                <a:solidFill>
                  <a:srgbClr val="015E99"/>
                </a:solidFill>
              </a:rPr>
              <a:t>“Pago del Pasivo Cierto No Reclamado” </a:t>
            </a:r>
            <a:r>
              <a:rPr lang="es-MX">
                <a:solidFill>
                  <a:schemeClr val="tx1">
                    <a:lumMod val="50000"/>
                    <a:lumOff val="50000"/>
                  </a:schemeClr>
                </a:solidFill>
              </a:rPr>
              <a:t>se obtuvo un índice de satisfacción del</a:t>
            </a:r>
            <a:r>
              <a:rPr lang="es-MX" b="1">
                <a:solidFill>
                  <a:srgbClr val="B28A3F"/>
                </a:solidFill>
              </a:rPr>
              <a:t> 91.67%</a:t>
            </a:r>
            <a:r>
              <a:rPr lang="es-MX" b="1">
                <a:solidFill>
                  <a:schemeClr val="bg1">
                    <a:lumMod val="75000"/>
                  </a:schemeClr>
                </a:solidFill>
              </a:rPr>
              <a:t>,</a:t>
            </a:r>
            <a:r>
              <a:rPr lang="es-MX" b="1">
                <a:solidFill>
                  <a:srgbClr val="B28A3F"/>
                </a:solidFill>
              </a:rPr>
              <a:t> </a:t>
            </a:r>
            <a:r>
              <a:rPr lang="es-MX">
                <a:solidFill>
                  <a:schemeClr val="tx1">
                    <a:lumMod val="50000"/>
                    <a:lumOff val="50000"/>
                  </a:schemeClr>
                </a:solidFill>
              </a:rPr>
              <a:t>el cual está relacionado con la </a:t>
            </a:r>
            <a:r>
              <a:rPr lang="es-MX">
                <a:solidFill>
                  <a:srgbClr val="015E99"/>
                </a:solidFill>
              </a:rPr>
              <a:t>“atención en el trámite” </a:t>
            </a:r>
            <a:r>
              <a:rPr lang="es-MX">
                <a:solidFill>
                  <a:schemeClr val="tx1">
                    <a:lumMod val="50000"/>
                    <a:lumOff val="50000"/>
                  </a:schemeClr>
                </a:solidFill>
              </a:rPr>
              <a:t>que corresponde a la información brindada ante la consulta, la cual obtuvo una calificación del </a:t>
            </a:r>
            <a:r>
              <a:rPr lang="es-MX" b="1">
                <a:solidFill>
                  <a:srgbClr val="B28A3F"/>
                </a:solidFill>
              </a:rPr>
              <a:t>100%</a:t>
            </a:r>
            <a:r>
              <a:rPr lang="es-MX" b="1">
                <a:solidFill>
                  <a:schemeClr val="bg1">
                    <a:lumMod val="75000"/>
                  </a:schemeClr>
                </a:solidFill>
              </a:rPr>
              <a:t>.</a:t>
            </a:r>
          </a:p>
          <a:p>
            <a:pPr algn="just">
              <a:buClr>
                <a:schemeClr val="accent2"/>
              </a:buClr>
            </a:pPr>
            <a:endParaRPr lang="es-MX">
              <a:solidFill>
                <a:schemeClr val="tx1">
                  <a:lumMod val="50000"/>
                  <a:lumOff val="50000"/>
                </a:schemeClr>
              </a:solidFill>
            </a:endParaRPr>
          </a:p>
          <a:p>
            <a:pPr algn="just">
              <a:buClr>
                <a:schemeClr val="accent2"/>
              </a:buClr>
            </a:pPr>
            <a:endParaRPr lang="es-CO">
              <a:solidFill>
                <a:schemeClr val="tx1">
                  <a:lumMod val="50000"/>
                  <a:lumOff val="50000"/>
                </a:schemeClr>
              </a:solidFill>
            </a:endParaRPr>
          </a:p>
          <a:p>
            <a:pPr marL="285750" indent="-285750" algn="just">
              <a:buClr>
                <a:schemeClr val="accent2"/>
              </a:buClr>
              <a:buFont typeface="Wingdings" panose="05000000000000000000" pitchFamily="2" charset="2"/>
              <a:buChar char="ü"/>
            </a:pPr>
            <a:endParaRPr lang="es-CO">
              <a:solidFill>
                <a:schemeClr val="tx1">
                  <a:lumMod val="50000"/>
                  <a:lumOff val="50000"/>
                </a:schemeClr>
              </a:solidFill>
            </a:endParaRPr>
          </a:p>
        </p:txBody>
      </p:sp>
      <p:sp>
        <p:nvSpPr>
          <p:cNvPr id="13" name="Freeform 14">
            <a:extLst>
              <a:ext uri="{FF2B5EF4-FFF2-40B4-BE49-F238E27FC236}">
                <a16:creationId xmlns:a16="http://schemas.microsoft.com/office/drawing/2014/main" id="{9DE86AA9-9453-DBF2-A4BA-BE058C31FCC3}"/>
              </a:ext>
            </a:extLst>
          </p:cNvPr>
          <p:cNvSpPr/>
          <p:nvPr/>
        </p:nvSpPr>
        <p:spPr>
          <a:xfrm rot="5400000" flipH="1">
            <a:off x="801836" y="1167959"/>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145">
            <a:extLst>
              <a:ext uri="{FF2B5EF4-FFF2-40B4-BE49-F238E27FC236}">
                <a16:creationId xmlns:a16="http://schemas.microsoft.com/office/drawing/2014/main" id="{205397E2-D1F6-260C-4C57-B9CBF75B28EA}"/>
              </a:ext>
            </a:extLst>
          </p:cNvPr>
          <p:cNvSpPr>
            <a:spLocks noEditPoints="1"/>
          </p:cNvSpPr>
          <p:nvPr/>
        </p:nvSpPr>
        <p:spPr bwMode="auto">
          <a:xfrm>
            <a:off x="977614" y="1524861"/>
            <a:ext cx="530225" cy="363391"/>
          </a:xfrm>
          <a:custGeom>
            <a:avLst/>
            <a:gdLst>
              <a:gd name="T0" fmla="*/ 15368 w 16128"/>
              <a:gd name="T1" fmla="*/ 2511 h 13104"/>
              <a:gd name="T2" fmla="*/ 13501 w 16128"/>
              <a:gd name="T3" fmla="*/ 2365 h 13104"/>
              <a:gd name="T4" fmla="*/ 10916 w 16128"/>
              <a:gd name="T5" fmla="*/ 2364 h 13104"/>
              <a:gd name="T6" fmla="*/ 8094 w 16128"/>
              <a:gd name="T7" fmla="*/ 2495 h 13104"/>
              <a:gd name="T8" fmla="*/ 5521 w 16128"/>
              <a:gd name="T9" fmla="*/ 2746 h 13104"/>
              <a:gd name="T10" fmla="*/ 3678 w 16128"/>
              <a:gd name="T11" fmla="*/ 3103 h 13104"/>
              <a:gd name="T12" fmla="*/ 2928 w 16128"/>
              <a:gd name="T13" fmla="*/ 3628 h 13104"/>
              <a:gd name="T14" fmla="*/ 2474 w 16128"/>
              <a:gd name="T15" fmla="*/ 4890 h 13104"/>
              <a:gd name="T16" fmla="*/ 2087 w 16128"/>
              <a:gd name="T17" fmla="*/ 6728 h 13104"/>
              <a:gd name="T18" fmla="*/ 1790 w 16128"/>
              <a:gd name="T19" fmla="*/ 8796 h 13104"/>
              <a:gd name="T20" fmla="*/ 1606 w 16128"/>
              <a:gd name="T21" fmla="*/ 10745 h 13104"/>
              <a:gd name="T22" fmla="*/ 1554 w 16128"/>
              <a:gd name="T23" fmla="*/ 12228 h 13104"/>
              <a:gd name="T24" fmla="*/ 1658 w 16128"/>
              <a:gd name="T25" fmla="*/ 12898 h 13104"/>
              <a:gd name="T26" fmla="*/ 2630 w 16128"/>
              <a:gd name="T27" fmla="*/ 13021 h 13104"/>
              <a:gd name="T28" fmla="*/ 4807 w 16128"/>
              <a:gd name="T29" fmla="*/ 13091 h 13104"/>
              <a:gd name="T30" fmla="*/ 7641 w 16128"/>
              <a:gd name="T31" fmla="*/ 13100 h 13104"/>
              <a:gd name="T32" fmla="*/ 10584 w 16128"/>
              <a:gd name="T33" fmla="*/ 13042 h 13104"/>
              <a:gd name="T34" fmla="*/ 13089 w 16128"/>
              <a:gd name="T35" fmla="*/ 12909 h 13104"/>
              <a:gd name="T36" fmla="*/ 14609 w 16128"/>
              <a:gd name="T37" fmla="*/ 12695 h 13104"/>
              <a:gd name="T38" fmla="*/ 14952 w 16128"/>
              <a:gd name="T39" fmla="*/ 12216 h 13104"/>
              <a:gd name="T40" fmla="*/ 15243 w 16128"/>
              <a:gd name="T41" fmla="*/ 10892 h 13104"/>
              <a:gd name="T42" fmla="*/ 15568 w 16128"/>
              <a:gd name="T43" fmla="*/ 8987 h 13104"/>
              <a:gd name="T44" fmla="*/ 15863 w 16128"/>
              <a:gd name="T45" fmla="*/ 6860 h 13104"/>
              <a:gd name="T46" fmla="*/ 16069 w 16128"/>
              <a:gd name="T47" fmla="*/ 4864 h 13104"/>
              <a:gd name="T48" fmla="*/ 16124 w 16128"/>
              <a:gd name="T49" fmla="*/ 3357 h 13104"/>
              <a:gd name="T50" fmla="*/ 9178 w 16128"/>
              <a:gd name="T51" fmla="*/ 1868 h 13104"/>
              <a:gd name="T52" fmla="*/ 9029 w 16128"/>
              <a:gd name="T53" fmla="*/ 1530 h 13104"/>
              <a:gd name="T54" fmla="*/ 8862 w 16128"/>
              <a:gd name="T55" fmla="*/ 1198 h 13104"/>
              <a:gd name="T56" fmla="*/ 8682 w 16128"/>
              <a:gd name="T57" fmla="*/ 885 h 13104"/>
              <a:gd name="T58" fmla="*/ 8487 w 16128"/>
              <a:gd name="T59" fmla="*/ 606 h 13104"/>
              <a:gd name="T60" fmla="*/ 8280 w 16128"/>
              <a:gd name="T61" fmla="*/ 375 h 13104"/>
              <a:gd name="T62" fmla="*/ 8062 w 16128"/>
              <a:gd name="T63" fmla="*/ 204 h 13104"/>
              <a:gd name="T64" fmla="*/ 7571 w 16128"/>
              <a:gd name="T65" fmla="*/ 58 h 13104"/>
              <a:gd name="T66" fmla="*/ 6449 w 16128"/>
              <a:gd name="T67" fmla="*/ 0 h 13104"/>
              <a:gd name="T68" fmla="*/ 4964 w 16128"/>
              <a:gd name="T69" fmla="*/ 61 h 13104"/>
              <a:gd name="T70" fmla="*/ 3354 w 16128"/>
              <a:gd name="T71" fmla="*/ 218 h 13104"/>
              <a:gd name="T72" fmla="*/ 1854 w 16128"/>
              <a:gd name="T73" fmla="*/ 453 h 13104"/>
              <a:gd name="T74" fmla="*/ 702 w 16128"/>
              <a:gd name="T75" fmla="*/ 744 h 13104"/>
              <a:gd name="T76" fmla="*/ 137 w 16128"/>
              <a:gd name="T77" fmla="*/ 1078 h 13104"/>
              <a:gd name="T78" fmla="*/ 3 w 16128"/>
              <a:gd name="T79" fmla="*/ 1923 h 13104"/>
              <a:gd name="T80" fmla="*/ 55 w 16128"/>
              <a:gd name="T81" fmla="*/ 3385 h 13104"/>
              <a:gd name="T82" fmla="*/ 238 w 16128"/>
              <a:gd name="T83" fmla="*/ 5216 h 13104"/>
              <a:gd name="T84" fmla="*/ 495 w 16128"/>
              <a:gd name="T85" fmla="*/ 7169 h 13104"/>
              <a:gd name="T86" fmla="*/ 770 w 16128"/>
              <a:gd name="T87" fmla="*/ 8995 h 13104"/>
              <a:gd name="T88" fmla="*/ 1058 w 16128"/>
              <a:gd name="T89" fmla="*/ 10426 h 13104"/>
              <a:gd name="T90" fmla="*/ 1169 w 16128"/>
              <a:gd name="T91" fmla="*/ 9062 h 13104"/>
              <a:gd name="T92" fmla="*/ 1345 w 16128"/>
              <a:gd name="T93" fmla="*/ 7562 h 13104"/>
              <a:gd name="T94" fmla="*/ 1576 w 16128"/>
              <a:gd name="T95" fmla="*/ 6062 h 13104"/>
              <a:gd name="T96" fmla="*/ 1854 w 16128"/>
              <a:gd name="T97" fmla="*/ 4696 h 13104"/>
              <a:gd name="T98" fmla="*/ 2171 w 16128"/>
              <a:gd name="T99" fmla="*/ 3599 h 13104"/>
              <a:gd name="T100" fmla="*/ 2519 w 16128"/>
              <a:gd name="T101" fmla="*/ 2906 h 13104"/>
              <a:gd name="T102" fmla="*/ 2903 w 16128"/>
              <a:gd name="T103" fmla="*/ 2653 h 13104"/>
              <a:gd name="T104" fmla="*/ 3579 w 16128"/>
              <a:gd name="T105" fmla="*/ 2454 h 13104"/>
              <a:gd name="T106" fmla="*/ 4520 w 16128"/>
              <a:gd name="T107" fmla="*/ 2279 h 13104"/>
              <a:gd name="T108" fmla="*/ 5665 w 16128"/>
              <a:gd name="T109" fmla="*/ 2128 h 13104"/>
              <a:gd name="T110" fmla="*/ 6955 w 16128"/>
              <a:gd name="T111" fmla="*/ 2005 h 13104"/>
              <a:gd name="T112" fmla="*/ 8333 w 16128"/>
              <a:gd name="T113" fmla="*/ 1910 h 13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28" h="13104">
                <a:moveTo>
                  <a:pt x="16018" y="2741"/>
                </a:moveTo>
                <a:lnTo>
                  <a:pt x="15942" y="2674"/>
                </a:lnTo>
                <a:lnTo>
                  <a:pt x="15805" y="2613"/>
                </a:lnTo>
                <a:lnTo>
                  <a:pt x="15612" y="2559"/>
                </a:lnTo>
                <a:lnTo>
                  <a:pt x="15368" y="2511"/>
                </a:lnTo>
                <a:lnTo>
                  <a:pt x="15076" y="2469"/>
                </a:lnTo>
                <a:lnTo>
                  <a:pt x="14739" y="2433"/>
                </a:lnTo>
                <a:lnTo>
                  <a:pt x="14361" y="2405"/>
                </a:lnTo>
                <a:lnTo>
                  <a:pt x="13948" y="2382"/>
                </a:lnTo>
                <a:lnTo>
                  <a:pt x="13501" y="2365"/>
                </a:lnTo>
                <a:lnTo>
                  <a:pt x="13026" y="2353"/>
                </a:lnTo>
                <a:lnTo>
                  <a:pt x="12526" y="2347"/>
                </a:lnTo>
                <a:lnTo>
                  <a:pt x="12005" y="2347"/>
                </a:lnTo>
                <a:lnTo>
                  <a:pt x="11467" y="2353"/>
                </a:lnTo>
                <a:lnTo>
                  <a:pt x="10916" y="2364"/>
                </a:lnTo>
                <a:lnTo>
                  <a:pt x="10355" y="2380"/>
                </a:lnTo>
                <a:lnTo>
                  <a:pt x="9789" y="2401"/>
                </a:lnTo>
                <a:lnTo>
                  <a:pt x="9220" y="2427"/>
                </a:lnTo>
                <a:lnTo>
                  <a:pt x="8655" y="2459"/>
                </a:lnTo>
                <a:lnTo>
                  <a:pt x="8094" y="2495"/>
                </a:lnTo>
                <a:lnTo>
                  <a:pt x="7545" y="2536"/>
                </a:lnTo>
                <a:lnTo>
                  <a:pt x="7009" y="2582"/>
                </a:lnTo>
                <a:lnTo>
                  <a:pt x="6490" y="2632"/>
                </a:lnTo>
                <a:lnTo>
                  <a:pt x="5993" y="2687"/>
                </a:lnTo>
                <a:lnTo>
                  <a:pt x="5521" y="2746"/>
                </a:lnTo>
                <a:lnTo>
                  <a:pt x="5078" y="2809"/>
                </a:lnTo>
                <a:lnTo>
                  <a:pt x="4669" y="2877"/>
                </a:lnTo>
                <a:lnTo>
                  <a:pt x="4297" y="2948"/>
                </a:lnTo>
                <a:lnTo>
                  <a:pt x="3965" y="3024"/>
                </a:lnTo>
                <a:lnTo>
                  <a:pt x="3678" y="3103"/>
                </a:lnTo>
                <a:lnTo>
                  <a:pt x="3440" y="3186"/>
                </a:lnTo>
                <a:lnTo>
                  <a:pt x="3255" y="3273"/>
                </a:lnTo>
                <a:lnTo>
                  <a:pt x="3125" y="3363"/>
                </a:lnTo>
                <a:lnTo>
                  <a:pt x="3026" y="3476"/>
                </a:lnTo>
                <a:lnTo>
                  <a:pt x="2928" y="3628"/>
                </a:lnTo>
                <a:lnTo>
                  <a:pt x="2832" y="3817"/>
                </a:lnTo>
                <a:lnTo>
                  <a:pt x="2740" y="4041"/>
                </a:lnTo>
                <a:lnTo>
                  <a:pt x="2648" y="4296"/>
                </a:lnTo>
                <a:lnTo>
                  <a:pt x="2559" y="4580"/>
                </a:lnTo>
                <a:lnTo>
                  <a:pt x="2474" y="4890"/>
                </a:lnTo>
                <a:lnTo>
                  <a:pt x="2390" y="5222"/>
                </a:lnTo>
                <a:lnTo>
                  <a:pt x="2309" y="5575"/>
                </a:lnTo>
                <a:lnTo>
                  <a:pt x="2232" y="5945"/>
                </a:lnTo>
                <a:lnTo>
                  <a:pt x="2157" y="6330"/>
                </a:lnTo>
                <a:lnTo>
                  <a:pt x="2087" y="6728"/>
                </a:lnTo>
                <a:lnTo>
                  <a:pt x="2020" y="7134"/>
                </a:lnTo>
                <a:lnTo>
                  <a:pt x="1957" y="7547"/>
                </a:lnTo>
                <a:lnTo>
                  <a:pt x="1897" y="7964"/>
                </a:lnTo>
                <a:lnTo>
                  <a:pt x="1842" y="8381"/>
                </a:lnTo>
                <a:lnTo>
                  <a:pt x="1790" y="8796"/>
                </a:lnTo>
                <a:lnTo>
                  <a:pt x="1744" y="9206"/>
                </a:lnTo>
                <a:lnTo>
                  <a:pt x="1703" y="9609"/>
                </a:lnTo>
                <a:lnTo>
                  <a:pt x="1665" y="10002"/>
                </a:lnTo>
                <a:lnTo>
                  <a:pt x="1633" y="10382"/>
                </a:lnTo>
                <a:lnTo>
                  <a:pt x="1606" y="10745"/>
                </a:lnTo>
                <a:lnTo>
                  <a:pt x="1585" y="11091"/>
                </a:lnTo>
                <a:lnTo>
                  <a:pt x="1568" y="11414"/>
                </a:lnTo>
                <a:lnTo>
                  <a:pt x="1558" y="11713"/>
                </a:lnTo>
                <a:lnTo>
                  <a:pt x="1553" y="11986"/>
                </a:lnTo>
                <a:lnTo>
                  <a:pt x="1554" y="12228"/>
                </a:lnTo>
                <a:lnTo>
                  <a:pt x="1562" y="12439"/>
                </a:lnTo>
                <a:lnTo>
                  <a:pt x="1577" y="12614"/>
                </a:lnTo>
                <a:lnTo>
                  <a:pt x="1597" y="12750"/>
                </a:lnTo>
                <a:lnTo>
                  <a:pt x="1624" y="12846"/>
                </a:lnTo>
                <a:lnTo>
                  <a:pt x="1658" y="12898"/>
                </a:lnTo>
                <a:lnTo>
                  <a:pt x="1730" y="12926"/>
                </a:lnTo>
                <a:lnTo>
                  <a:pt x="1868" y="12953"/>
                </a:lnTo>
                <a:lnTo>
                  <a:pt x="2066" y="12978"/>
                </a:lnTo>
                <a:lnTo>
                  <a:pt x="2322" y="13000"/>
                </a:lnTo>
                <a:lnTo>
                  <a:pt x="2630" y="13021"/>
                </a:lnTo>
                <a:lnTo>
                  <a:pt x="2987" y="13039"/>
                </a:lnTo>
                <a:lnTo>
                  <a:pt x="3387" y="13056"/>
                </a:lnTo>
                <a:lnTo>
                  <a:pt x="3826" y="13070"/>
                </a:lnTo>
                <a:lnTo>
                  <a:pt x="4302" y="13081"/>
                </a:lnTo>
                <a:lnTo>
                  <a:pt x="4807" y="13091"/>
                </a:lnTo>
                <a:lnTo>
                  <a:pt x="5338" y="13097"/>
                </a:lnTo>
                <a:lnTo>
                  <a:pt x="5893" y="13102"/>
                </a:lnTo>
                <a:lnTo>
                  <a:pt x="6463" y="13104"/>
                </a:lnTo>
                <a:lnTo>
                  <a:pt x="7048" y="13103"/>
                </a:lnTo>
                <a:lnTo>
                  <a:pt x="7641" y="13100"/>
                </a:lnTo>
                <a:lnTo>
                  <a:pt x="8238" y="13094"/>
                </a:lnTo>
                <a:lnTo>
                  <a:pt x="8835" y="13085"/>
                </a:lnTo>
                <a:lnTo>
                  <a:pt x="9429" y="13074"/>
                </a:lnTo>
                <a:lnTo>
                  <a:pt x="10012" y="13060"/>
                </a:lnTo>
                <a:lnTo>
                  <a:pt x="10584" y="13042"/>
                </a:lnTo>
                <a:lnTo>
                  <a:pt x="11137" y="13022"/>
                </a:lnTo>
                <a:lnTo>
                  <a:pt x="11670" y="12998"/>
                </a:lnTo>
                <a:lnTo>
                  <a:pt x="12175" y="12972"/>
                </a:lnTo>
                <a:lnTo>
                  <a:pt x="12649" y="12942"/>
                </a:lnTo>
                <a:lnTo>
                  <a:pt x="13089" y="12909"/>
                </a:lnTo>
                <a:lnTo>
                  <a:pt x="13489" y="12874"/>
                </a:lnTo>
                <a:lnTo>
                  <a:pt x="13846" y="12834"/>
                </a:lnTo>
                <a:lnTo>
                  <a:pt x="14154" y="12791"/>
                </a:lnTo>
                <a:lnTo>
                  <a:pt x="14410" y="12745"/>
                </a:lnTo>
                <a:lnTo>
                  <a:pt x="14609" y="12695"/>
                </a:lnTo>
                <a:lnTo>
                  <a:pt x="14746" y="12642"/>
                </a:lnTo>
                <a:lnTo>
                  <a:pt x="14818" y="12585"/>
                </a:lnTo>
                <a:lnTo>
                  <a:pt x="14858" y="12504"/>
                </a:lnTo>
                <a:lnTo>
                  <a:pt x="14903" y="12381"/>
                </a:lnTo>
                <a:lnTo>
                  <a:pt x="14952" y="12216"/>
                </a:lnTo>
                <a:lnTo>
                  <a:pt x="15005" y="12015"/>
                </a:lnTo>
                <a:lnTo>
                  <a:pt x="15061" y="11779"/>
                </a:lnTo>
                <a:lnTo>
                  <a:pt x="15119" y="11511"/>
                </a:lnTo>
                <a:lnTo>
                  <a:pt x="15180" y="11214"/>
                </a:lnTo>
                <a:lnTo>
                  <a:pt x="15243" y="10892"/>
                </a:lnTo>
                <a:lnTo>
                  <a:pt x="15307" y="10545"/>
                </a:lnTo>
                <a:lnTo>
                  <a:pt x="15372" y="10179"/>
                </a:lnTo>
                <a:lnTo>
                  <a:pt x="15438" y="9796"/>
                </a:lnTo>
                <a:lnTo>
                  <a:pt x="15503" y="9397"/>
                </a:lnTo>
                <a:lnTo>
                  <a:pt x="15568" y="8987"/>
                </a:lnTo>
                <a:lnTo>
                  <a:pt x="15631" y="8568"/>
                </a:lnTo>
                <a:lnTo>
                  <a:pt x="15693" y="8142"/>
                </a:lnTo>
                <a:lnTo>
                  <a:pt x="15752" y="7714"/>
                </a:lnTo>
                <a:lnTo>
                  <a:pt x="15808" y="7286"/>
                </a:lnTo>
                <a:lnTo>
                  <a:pt x="15863" y="6860"/>
                </a:lnTo>
                <a:lnTo>
                  <a:pt x="15913" y="6438"/>
                </a:lnTo>
                <a:lnTo>
                  <a:pt x="15960" y="6025"/>
                </a:lnTo>
                <a:lnTo>
                  <a:pt x="16001" y="5623"/>
                </a:lnTo>
                <a:lnTo>
                  <a:pt x="16037" y="5235"/>
                </a:lnTo>
                <a:lnTo>
                  <a:pt x="16069" y="4864"/>
                </a:lnTo>
                <a:lnTo>
                  <a:pt x="16094" y="4512"/>
                </a:lnTo>
                <a:lnTo>
                  <a:pt x="16112" y="4183"/>
                </a:lnTo>
                <a:lnTo>
                  <a:pt x="16124" y="3878"/>
                </a:lnTo>
                <a:lnTo>
                  <a:pt x="16128" y="3602"/>
                </a:lnTo>
                <a:lnTo>
                  <a:pt x="16124" y="3357"/>
                </a:lnTo>
                <a:lnTo>
                  <a:pt x="16112" y="3145"/>
                </a:lnTo>
                <a:lnTo>
                  <a:pt x="16090" y="2970"/>
                </a:lnTo>
                <a:lnTo>
                  <a:pt x="16059" y="2834"/>
                </a:lnTo>
                <a:lnTo>
                  <a:pt x="16018" y="2741"/>
                </a:lnTo>
                <a:close/>
                <a:moveTo>
                  <a:pt x="9178" y="1868"/>
                </a:moveTo>
                <a:lnTo>
                  <a:pt x="9149" y="1800"/>
                </a:lnTo>
                <a:lnTo>
                  <a:pt x="9119" y="1732"/>
                </a:lnTo>
                <a:lnTo>
                  <a:pt x="9090" y="1665"/>
                </a:lnTo>
                <a:lnTo>
                  <a:pt x="9059" y="1597"/>
                </a:lnTo>
                <a:lnTo>
                  <a:pt x="9029" y="1530"/>
                </a:lnTo>
                <a:lnTo>
                  <a:pt x="8996" y="1463"/>
                </a:lnTo>
                <a:lnTo>
                  <a:pt x="8964" y="1396"/>
                </a:lnTo>
                <a:lnTo>
                  <a:pt x="8931" y="1329"/>
                </a:lnTo>
                <a:lnTo>
                  <a:pt x="8897" y="1263"/>
                </a:lnTo>
                <a:lnTo>
                  <a:pt x="8862" y="1198"/>
                </a:lnTo>
                <a:lnTo>
                  <a:pt x="8828" y="1133"/>
                </a:lnTo>
                <a:lnTo>
                  <a:pt x="8792" y="1070"/>
                </a:lnTo>
                <a:lnTo>
                  <a:pt x="8756" y="1007"/>
                </a:lnTo>
                <a:lnTo>
                  <a:pt x="8719" y="945"/>
                </a:lnTo>
                <a:lnTo>
                  <a:pt x="8682" y="885"/>
                </a:lnTo>
                <a:lnTo>
                  <a:pt x="8645" y="826"/>
                </a:lnTo>
                <a:lnTo>
                  <a:pt x="8605" y="769"/>
                </a:lnTo>
                <a:lnTo>
                  <a:pt x="8567" y="713"/>
                </a:lnTo>
                <a:lnTo>
                  <a:pt x="8528" y="659"/>
                </a:lnTo>
                <a:lnTo>
                  <a:pt x="8487" y="606"/>
                </a:lnTo>
                <a:lnTo>
                  <a:pt x="8447" y="556"/>
                </a:lnTo>
                <a:lnTo>
                  <a:pt x="8406" y="507"/>
                </a:lnTo>
                <a:lnTo>
                  <a:pt x="8364" y="461"/>
                </a:lnTo>
                <a:lnTo>
                  <a:pt x="8323" y="416"/>
                </a:lnTo>
                <a:lnTo>
                  <a:pt x="8280" y="375"/>
                </a:lnTo>
                <a:lnTo>
                  <a:pt x="8237" y="335"/>
                </a:lnTo>
                <a:lnTo>
                  <a:pt x="8194" y="298"/>
                </a:lnTo>
                <a:lnTo>
                  <a:pt x="8151" y="264"/>
                </a:lnTo>
                <a:lnTo>
                  <a:pt x="8106" y="232"/>
                </a:lnTo>
                <a:lnTo>
                  <a:pt x="8062" y="204"/>
                </a:lnTo>
                <a:lnTo>
                  <a:pt x="8017" y="179"/>
                </a:lnTo>
                <a:lnTo>
                  <a:pt x="7971" y="156"/>
                </a:lnTo>
                <a:lnTo>
                  <a:pt x="7865" y="117"/>
                </a:lnTo>
                <a:lnTo>
                  <a:pt x="7731" y="85"/>
                </a:lnTo>
                <a:lnTo>
                  <a:pt x="7571" y="58"/>
                </a:lnTo>
                <a:lnTo>
                  <a:pt x="7387" y="35"/>
                </a:lnTo>
                <a:lnTo>
                  <a:pt x="7181" y="19"/>
                </a:lnTo>
                <a:lnTo>
                  <a:pt x="6955" y="8"/>
                </a:lnTo>
                <a:lnTo>
                  <a:pt x="6710" y="2"/>
                </a:lnTo>
                <a:lnTo>
                  <a:pt x="6449" y="0"/>
                </a:lnTo>
                <a:lnTo>
                  <a:pt x="6174" y="3"/>
                </a:lnTo>
                <a:lnTo>
                  <a:pt x="5886" y="11"/>
                </a:lnTo>
                <a:lnTo>
                  <a:pt x="5586" y="23"/>
                </a:lnTo>
                <a:lnTo>
                  <a:pt x="5279" y="40"/>
                </a:lnTo>
                <a:lnTo>
                  <a:pt x="4964" y="61"/>
                </a:lnTo>
                <a:lnTo>
                  <a:pt x="4645" y="85"/>
                </a:lnTo>
                <a:lnTo>
                  <a:pt x="4322" y="113"/>
                </a:lnTo>
                <a:lnTo>
                  <a:pt x="3998" y="144"/>
                </a:lnTo>
                <a:lnTo>
                  <a:pt x="3674" y="180"/>
                </a:lnTo>
                <a:lnTo>
                  <a:pt x="3354" y="218"/>
                </a:lnTo>
                <a:lnTo>
                  <a:pt x="3037" y="260"/>
                </a:lnTo>
                <a:lnTo>
                  <a:pt x="2727" y="304"/>
                </a:lnTo>
                <a:lnTo>
                  <a:pt x="2425" y="351"/>
                </a:lnTo>
                <a:lnTo>
                  <a:pt x="2133" y="400"/>
                </a:lnTo>
                <a:lnTo>
                  <a:pt x="1854" y="453"/>
                </a:lnTo>
                <a:lnTo>
                  <a:pt x="1588" y="507"/>
                </a:lnTo>
                <a:lnTo>
                  <a:pt x="1338" y="564"/>
                </a:lnTo>
                <a:lnTo>
                  <a:pt x="1106" y="622"/>
                </a:lnTo>
                <a:lnTo>
                  <a:pt x="893" y="682"/>
                </a:lnTo>
                <a:lnTo>
                  <a:pt x="702" y="744"/>
                </a:lnTo>
                <a:lnTo>
                  <a:pt x="534" y="807"/>
                </a:lnTo>
                <a:lnTo>
                  <a:pt x="392" y="872"/>
                </a:lnTo>
                <a:lnTo>
                  <a:pt x="277" y="937"/>
                </a:lnTo>
                <a:lnTo>
                  <a:pt x="191" y="1005"/>
                </a:lnTo>
                <a:lnTo>
                  <a:pt x="137" y="1078"/>
                </a:lnTo>
                <a:lnTo>
                  <a:pt x="93" y="1186"/>
                </a:lnTo>
                <a:lnTo>
                  <a:pt x="57" y="1326"/>
                </a:lnTo>
                <a:lnTo>
                  <a:pt x="31" y="1497"/>
                </a:lnTo>
                <a:lnTo>
                  <a:pt x="13" y="1697"/>
                </a:lnTo>
                <a:lnTo>
                  <a:pt x="3" y="1923"/>
                </a:lnTo>
                <a:lnTo>
                  <a:pt x="0" y="2175"/>
                </a:lnTo>
                <a:lnTo>
                  <a:pt x="4" y="2447"/>
                </a:lnTo>
                <a:lnTo>
                  <a:pt x="15" y="2742"/>
                </a:lnTo>
                <a:lnTo>
                  <a:pt x="32" y="3056"/>
                </a:lnTo>
                <a:lnTo>
                  <a:pt x="55" y="3385"/>
                </a:lnTo>
                <a:lnTo>
                  <a:pt x="83" y="3730"/>
                </a:lnTo>
                <a:lnTo>
                  <a:pt x="116" y="4088"/>
                </a:lnTo>
                <a:lnTo>
                  <a:pt x="152" y="4456"/>
                </a:lnTo>
                <a:lnTo>
                  <a:pt x="194" y="4832"/>
                </a:lnTo>
                <a:lnTo>
                  <a:pt x="238" y="5216"/>
                </a:lnTo>
                <a:lnTo>
                  <a:pt x="285" y="5605"/>
                </a:lnTo>
                <a:lnTo>
                  <a:pt x="335" y="5997"/>
                </a:lnTo>
                <a:lnTo>
                  <a:pt x="386" y="6389"/>
                </a:lnTo>
                <a:lnTo>
                  <a:pt x="439" y="6781"/>
                </a:lnTo>
                <a:lnTo>
                  <a:pt x="495" y="7169"/>
                </a:lnTo>
                <a:lnTo>
                  <a:pt x="550" y="7553"/>
                </a:lnTo>
                <a:lnTo>
                  <a:pt x="606" y="7928"/>
                </a:lnTo>
                <a:lnTo>
                  <a:pt x="661" y="8296"/>
                </a:lnTo>
                <a:lnTo>
                  <a:pt x="716" y="8651"/>
                </a:lnTo>
                <a:lnTo>
                  <a:pt x="770" y="8995"/>
                </a:lnTo>
                <a:lnTo>
                  <a:pt x="822" y="9323"/>
                </a:lnTo>
                <a:lnTo>
                  <a:pt x="872" y="9634"/>
                </a:lnTo>
                <a:lnTo>
                  <a:pt x="965" y="10199"/>
                </a:lnTo>
                <a:lnTo>
                  <a:pt x="1044" y="10671"/>
                </a:lnTo>
                <a:lnTo>
                  <a:pt x="1058" y="10426"/>
                </a:lnTo>
                <a:lnTo>
                  <a:pt x="1076" y="10171"/>
                </a:lnTo>
                <a:lnTo>
                  <a:pt x="1095" y="9905"/>
                </a:lnTo>
                <a:lnTo>
                  <a:pt x="1117" y="9631"/>
                </a:lnTo>
                <a:lnTo>
                  <a:pt x="1142" y="9349"/>
                </a:lnTo>
                <a:lnTo>
                  <a:pt x="1169" y="9062"/>
                </a:lnTo>
                <a:lnTo>
                  <a:pt x="1200" y="8768"/>
                </a:lnTo>
                <a:lnTo>
                  <a:pt x="1233" y="8471"/>
                </a:lnTo>
                <a:lnTo>
                  <a:pt x="1268" y="8170"/>
                </a:lnTo>
                <a:lnTo>
                  <a:pt x="1305" y="7867"/>
                </a:lnTo>
                <a:lnTo>
                  <a:pt x="1345" y="7562"/>
                </a:lnTo>
                <a:lnTo>
                  <a:pt x="1387" y="7258"/>
                </a:lnTo>
                <a:lnTo>
                  <a:pt x="1430" y="6955"/>
                </a:lnTo>
                <a:lnTo>
                  <a:pt x="1477" y="6654"/>
                </a:lnTo>
                <a:lnTo>
                  <a:pt x="1525" y="6356"/>
                </a:lnTo>
                <a:lnTo>
                  <a:pt x="1576" y="6062"/>
                </a:lnTo>
                <a:lnTo>
                  <a:pt x="1628" y="5774"/>
                </a:lnTo>
                <a:lnTo>
                  <a:pt x="1681" y="5492"/>
                </a:lnTo>
                <a:lnTo>
                  <a:pt x="1737" y="5218"/>
                </a:lnTo>
                <a:lnTo>
                  <a:pt x="1794" y="4951"/>
                </a:lnTo>
                <a:lnTo>
                  <a:pt x="1854" y="4696"/>
                </a:lnTo>
                <a:lnTo>
                  <a:pt x="1914" y="4450"/>
                </a:lnTo>
                <a:lnTo>
                  <a:pt x="1977" y="4217"/>
                </a:lnTo>
                <a:lnTo>
                  <a:pt x="2040" y="3997"/>
                </a:lnTo>
                <a:lnTo>
                  <a:pt x="2105" y="3791"/>
                </a:lnTo>
                <a:lnTo>
                  <a:pt x="2171" y="3599"/>
                </a:lnTo>
                <a:lnTo>
                  <a:pt x="2239" y="3424"/>
                </a:lnTo>
                <a:lnTo>
                  <a:pt x="2307" y="3266"/>
                </a:lnTo>
                <a:lnTo>
                  <a:pt x="2377" y="3126"/>
                </a:lnTo>
                <a:lnTo>
                  <a:pt x="2447" y="3006"/>
                </a:lnTo>
                <a:lnTo>
                  <a:pt x="2519" y="2906"/>
                </a:lnTo>
                <a:lnTo>
                  <a:pt x="2592" y="2827"/>
                </a:lnTo>
                <a:lnTo>
                  <a:pt x="2648" y="2783"/>
                </a:lnTo>
                <a:lnTo>
                  <a:pt x="2720" y="2738"/>
                </a:lnTo>
                <a:lnTo>
                  <a:pt x="2805" y="2695"/>
                </a:lnTo>
                <a:lnTo>
                  <a:pt x="2903" y="2653"/>
                </a:lnTo>
                <a:lnTo>
                  <a:pt x="3015" y="2611"/>
                </a:lnTo>
                <a:lnTo>
                  <a:pt x="3138" y="2571"/>
                </a:lnTo>
                <a:lnTo>
                  <a:pt x="3274" y="2530"/>
                </a:lnTo>
                <a:lnTo>
                  <a:pt x="3421" y="2492"/>
                </a:lnTo>
                <a:lnTo>
                  <a:pt x="3579" y="2454"/>
                </a:lnTo>
                <a:lnTo>
                  <a:pt x="3749" y="2417"/>
                </a:lnTo>
                <a:lnTo>
                  <a:pt x="3927" y="2381"/>
                </a:lnTo>
                <a:lnTo>
                  <a:pt x="4116" y="2345"/>
                </a:lnTo>
                <a:lnTo>
                  <a:pt x="4313" y="2311"/>
                </a:lnTo>
                <a:lnTo>
                  <a:pt x="4520" y="2279"/>
                </a:lnTo>
                <a:lnTo>
                  <a:pt x="4735" y="2246"/>
                </a:lnTo>
                <a:lnTo>
                  <a:pt x="4956" y="2215"/>
                </a:lnTo>
                <a:lnTo>
                  <a:pt x="5186" y="2185"/>
                </a:lnTo>
                <a:lnTo>
                  <a:pt x="5422" y="2157"/>
                </a:lnTo>
                <a:lnTo>
                  <a:pt x="5665" y="2128"/>
                </a:lnTo>
                <a:lnTo>
                  <a:pt x="5913" y="2101"/>
                </a:lnTo>
                <a:lnTo>
                  <a:pt x="6167" y="2076"/>
                </a:lnTo>
                <a:lnTo>
                  <a:pt x="6425" y="2052"/>
                </a:lnTo>
                <a:lnTo>
                  <a:pt x="6688" y="2027"/>
                </a:lnTo>
                <a:lnTo>
                  <a:pt x="6955" y="2005"/>
                </a:lnTo>
                <a:lnTo>
                  <a:pt x="7226" y="1984"/>
                </a:lnTo>
                <a:lnTo>
                  <a:pt x="7500" y="1964"/>
                </a:lnTo>
                <a:lnTo>
                  <a:pt x="7776" y="1944"/>
                </a:lnTo>
                <a:lnTo>
                  <a:pt x="8054" y="1927"/>
                </a:lnTo>
                <a:lnTo>
                  <a:pt x="8333" y="1910"/>
                </a:lnTo>
                <a:lnTo>
                  <a:pt x="8614" y="1895"/>
                </a:lnTo>
                <a:lnTo>
                  <a:pt x="8896" y="1881"/>
                </a:lnTo>
                <a:lnTo>
                  <a:pt x="9178" y="1868"/>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2" name="Rectangle 16">
            <a:extLst>
              <a:ext uri="{FF2B5EF4-FFF2-40B4-BE49-F238E27FC236}">
                <a16:creationId xmlns:a16="http://schemas.microsoft.com/office/drawing/2014/main" id="{307A0788-8F57-F7E0-A203-2389BDB01FD7}"/>
              </a:ext>
            </a:extLst>
          </p:cNvPr>
          <p:cNvSpPr/>
          <p:nvPr/>
        </p:nvSpPr>
        <p:spPr>
          <a:xfrm>
            <a:off x="741446" y="2174870"/>
            <a:ext cx="1003300" cy="47625"/>
          </a:xfrm>
          <a:prstGeom prst="rect">
            <a:avLst/>
          </a:pr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0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1DA29-CEDF-46D3-1392-68D017831674}"/>
            </a:ext>
          </a:extLst>
        </p:cNvPr>
        <p:cNvGrpSpPr/>
        <p:nvPr/>
      </p:nvGrpSpPr>
      <p:grpSpPr>
        <a:xfrm>
          <a:off x="0" y="0"/>
          <a:ext cx="0" cy="0"/>
          <a:chOff x="0" y="0"/>
          <a:chExt cx="0" cy="0"/>
        </a:xfrm>
      </p:grpSpPr>
      <p:sp>
        <p:nvSpPr>
          <p:cNvPr id="36" name="Título 1">
            <a:extLst>
              <a:ext uri="{FF2B5EF4-FFF2-40B4-BE49-F238E27FC236}">
                <a16:creationId xmlns:a16="http://schemas.microsoft.com/office/drawing/2014/main" id="{28FCF67A-5E72-A383-ADFA-C9B45323BE11}"/>
              </a:ext>
            </a:extLst>
          </p:cNvPr>
          <p:cNvSpPr>
            <a:spLocks noGrp="1"/>
          </p:cNvSpPr>
          <p:nvPr>
            <p:ph type="title"/>
          </p:nvPr>
        </p:nvSpPr>
        <p:spPr>
          <a:xfrm>
            <a:off x="1039583" y="398000"/>
            <a:ext cx="10112831" cy="811352"/>
          </a:xfrm>
        </p:spPr>
        <p:txBody>
          <a:bodyPr>
            <a:normAutofit/>
          </a:bodyPr>
          <a:lstStyle/>
          <a:p>
            <a:pPr algn="l"/>
            <a:r>
              <a:rPr lang="es-CO"/>
              <a:t>Índice de satisfacción</a:t>
            </a:r>
          </a:p>
        </p:txBody>
      </p:sp>
      <p:sp>
        <p:nvSpPr>
          <p:cNvPr id="37" name="Marcador de texto 3">
            <a:extLst>
              <a:ext uri="{FF2B5EF4-FFF2-40B4-BE49-F238E27FC236}">
                <a16:creationId xmlns:a16="http://schemas.microsoft.com/office/drawing/2014/main" id="{DE15A586-2A4C-7B9C-F19C-250DFD571565}"/>
              </a:ext>
            </a:extLst>
          </p:cNvPr>
          <p:cNvSpPr>
            <a:spLocks noGrp="1"/>
          </p:cNvSpPr>
          <p:nvPr>
            <p:ph type="body" idx="1"/>
          </p:nvPr>
        </p:nvSpPr>
        <p:spPr>
          <a:xfrm>
            <a:off x="6283692" y="1823009"/>
            <a:ext cx="4214588" cy="1956232"/>
          </a:xfrm>
        </p:spPr>
        <p:txBody>
          <a:bodyPr lIns="91440" tIns="45720" rIns="91440" bIns="45720" anchor="t">
            <a:normAutofit/>
          </a:bodyPr>
          <a:lstStyle/>
          <a:p>
            <a:pPr algn="just">
              <a:buClr>
                <a:schemeClr val="accent2"/>
              </a:buClr>
            </a:pPr>
            <a:r>
              <a:rPr lang="es-CO">
                <a:solidFill>
                  <a:schemeClr val="tx1">
                    <a:lumMod val="50000"/>
                    <a:lumOff val="50000"/>
                  </a:schemeClr>
                </a:solidFill>
              </a:rPr>
              <a:t>Para la definición del índice general de satisfacción fueron tenidos en cuenta los resultados obtenidos, tanto en la medición realizada en torno a la atención de las PQRSDA </a:t>
            </a:r>
            <a:r>
              <a:rPr lang="es-CO" b="1">
                <a:solidFill>
                  <a:schemeClr val="tx1">
                    <a:lumMod val="50000"/>
                    <a:lumOff val="50000"/>
                  </a:schemeClr>
                </a:solidFill>
              </a:rPr>
              <a:t>(97.36%)</a:t>
            </a:r>
            <a:r>
              <a:rPr lang="es-CO">
                <a:solidFill>
                  <a:schemeClr val="tx1">
                    <a:lumMod val="50000"/>
                    <a:lumOff val="50000"/>
                  </a:schemeClr>
                </a:solidFill>
              </a:rPr>
              <a:t>, como a las entidades inscritas </a:t>
            </a:r>
            <a:r>
              <a:rPr lang="es-CO" b="1">
                <a:solidFill>
                  <a:schemeClr val="tx1">
                    <a:lumMod val="50000"/>
                    <a:lumOff val="50000"/>
                  </a:schemeClr>
                </a:solidFill>
              </a:rPr>
              <a:t>(95.15%)</a:t>
            </a:r>
            <a:r>
              <a:rPr lang="es-CO">
                <a:solidFill>
                  <a:schemeClr val="tx1">
                    <a:lumMod val="50000"/>
                    <a:lumOff val="50000"/>
                  </a:schemeClr>
                </a:solidFill>
              </a:rPr>
              <a:t>, obteniendo una satisfacción ponderada del </a:t>
            </a:r>
            <a:r>
              <a:rPr lang="es-CO" sz="1600" b="1">
                <a:solidFill>
                  <a:srgbClr val="035A93"/>
                </a:solidFill>
              </a:rPr>
              <a:t>96.65%</a:t>
            </a:r>
            <a:r>
              <a:rPr lang="es-CO" sz="1600">
                <a:solidFill>
                  <a:srgbClr val="035A93"/>
                </a:solidFill>
              </a:rPr>
              <a:t>.</a:t>
            </a:r>
          </a:p>
        </p:txBody>
      </p:sp>
      <p:cxnSp>
        <p:nvCxnSpPr>
          <p:cNvPr id="3" name="Straight Connector 22">
            <a:extLst>
              <a:ext uri="{FF2B5EF4-FFF2-40B4-BE49-F238E27FC236}">
                <a16:creationId xmlns:a16="http://schemas.microsoft.com/office/drawing/2014/main" id="{A682C38A-D32A-8A88-3F7A-860D01B4BA58}"/>
              </a:ext>
            </a:extLst>
          </p:cNvPr>
          <p:cNvCxnSpPr/>
          <p:nvPr/>
        </p:nvCxnSpPr>
        <p:spPr>
          <a:xfrm flipH="1">
            <a:off x="6089466" y="1823009"/>
            <a:ext cx="13063" cy="3731319"/>
          </a:xfrm>
          <a:prstGeom prst="line">
            <a:avLst/>
          </a:prstGeom>
          <a:ln w="57150">
            <a:solidFill>
              <a:srgbClr val="B28A3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E5B24E0-38A9-BB7A-8B72-7C045908ED52}"/>
              </a:ext>
            </a:extLst>
          </p:cNvPr>
          <p:cNvSpPr txBox="1">
            <a:spLocks/>
          </p:cNvSpPr>
          <p:nvPr/>
        </p:nvSpPr>
        <p:spPr>
          <a:xfrm>
            <a:off x="1039583" y="1825108"/>
            <a:ext cx="3613576"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a:solidFill>
                  <a:srgbClr val="015E99"/>
                </a:solidFill>
              </a:rPr>
              <a:t>&gt;&gt;</a:t>
            </a:r>
            <a:r>
              <a:rPr lang="es-MX" sz="1600">
                <a:solidFill>
                  <a:srgbClr val="C0143B"/>
                </a:solidFill>
              </a:rPr>
              <a:t> </a:t>
            </a:r>
            <a:r>
              <a:rPr lang="es-MX" sz="1600">
                <a:solidFill>
                  <a:schemeClr val="tx1">
                    <a:lumMod val="50000"/>
                    <a:lumOff val="50000"/>
                  </a:schemeClr>
                </a:solidFill>
              </a:rPr>
              <a:t>Índice de satisfacción en atención a </a:t>
            </a:r>
            <a:r>
              <a:rPr lang="es-MX" sz="1600" b="1">
                <a:solidFill>
                  <a:schemeClr val="tx1">
                    <a:lumMod val="50000"/>
                    <a:lumOff val="50000"/>
                  </a:schemeClr>
                </a:solidFill>
              </a:rPr>
              <a:t>usuarios PQRSDA</a:t>
            </a:r>
            <a:endParaRPr lang="en-US" sz="1600" b="1">
              <a:solidFill>
                <a:schemeClr val="tx1">
                  <a:lumMod val="50000"/>
                  <a:lumOff val="50000"/>
                </a:schemeClr>
              </a:solidFill>
            </a:endParaRPr>
          </a:p>
        </p:txBody>
      </p:sp>
      <p:sp>
        <p:nvSpPr>
          <p:cNvPr id="7" name="Rounded Rectangle 25">
            <a:extLst>
              <a:ext uri="{FF2B5EF4-FFF2-40B4-BE49-F238E27FC236}">
                <a16:creationId xmlns:a16="http://schemas.microsoft.com/office/drawing/2014/main" id="{71D6879B-6638-B6AF-F3F0-46716A03BEDB}"/>
              </a:ext>
            </a:extLst>
          </p:cNvPr>
          <p:cNvSpPr/>
          <p:nvPr/>
        </p:nvSpPr>
        <p:spPr>
          <a:xfrm>
            <a:off x="1129567" y="2341143"/>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ounded Rectangle 26">
            <a:extLst>
              <a:ext uri="{FF2B5EF4-FFF2-40B4-BE49-F238E27FC236}">
                <a16:creationId xmlns:a16="http://schemas.microsoft.com/office/drawing/2014/main" id="{07C42F25-E6ED-D810-73D2-786BC126AFFB}"/>
              </a:ext>
            </a:extLst>
          </p:cNvPr>
          <p:cNvSpPr/>
          <p:nvPr/>
        </p:nvSpPr>
        <p:spPr>
          <a:xfrm>
            <a:off x="1129567" y="2341143"/>
            <a:ext cx="3204308" cy="345939"/>
          </a:xfrm>
          <a:prstGeom prst="roundRect">
            <a:avLst/>
          </a:prstGeom>
          <a:solidFill>
            <a:srgbClr val="015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5">
            <a:extLst>
              <a:ext uri="{FF2B5EF4-FFF2-40B4-BE49-F238E27FC236}">
                <a16:creationId xmlns:a16="http://schemas.microsoft.com/office/drawing/2014/main" id="{FD170B79-DF8B-4BF8-70FB-6920BFCC8DE0}"/>
              </a:ext>
            </a:extLst>
          </p:cNvPr>
          <p:cNvSpPr txBox="1">
            <a:spLocks/>
          </p:cNvSpPr>
          <p:nvPr/>
        </p:nvSpPr>
        <p:spPr>
          <a:xfrm>
            <a:off x="1040360" y="2740165"/>
            <a:ext cx="3998365"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MX" sz="1600" b="1">
                <a:solidFill>
                  <a:srgbClr val="10CF9B"/>
                </a:solidFill>
              </a:rPr>
              <a:t>&gt;&gt;</a:t>
            </a:r>
            <a:r>
              <a:rPr lang="es-MX" sz="1600" b="1">
                <a:solidFill>
                  <a:schemeClr val="tx1">
                    <a:lumMod val="50000"/>
                    <a:lumOff val="50000"/>
                  </a:schemeClr>
                </a:solidFill>
              </a:rPr>
              <a:t> </a:t>
            </a:r>
            <a:r>
              <a:rPr lang="es-MX" sz="1600">
                <a:solidFill>
                  <a:schemeClr val="tx1">
                    <a:lumMod val="50000"/>
                    <a:lumOff val="50000"/>
                  </a:schemeClr>
                </a:solidFill>
              </a:rPr>
              <a:t>Índice de satisfacción de </a:t>
            </a:r>
            <a:r>
              <a:rPr lang="es-MX" sz="1600" b="1">
                <a:solidFill>
                  <a:schemeClr val="tx1">
                    <a:lumMod val="50000"/>
                    <a:lumOff val="50000"/>
                  </a:schemeClr>
                </a:solidFill>
              </a:rPr>
              <a:t>usuarios de trámites institucionales </a:t>
            </a:r>
            <a:endParaRPr lang="en-US" sz="1600" b="1">
              <a:solidFill>
                <a:schemeClr val="tx1">
                  <a:lumMod val="50000"/>
                  <a:lumOff val="50000"/>
                </a:schemeClr>
              </a:solidFill>
            </a:endParaRPr>
          </a:p>
        </p:txBody>
      </p:sp>
      <p:sp>
        <p:nvSpPr>
          <p:cNvPr id="10" name="Rounded Rectangle 28">
            <a:extLst>
              <a:ext uri="{FF2B5EF4-FFF2-40B4-BE49-F238E27FC236}">
                <a16:creationId xmlns:a16="http://schemas.microsoft.com/office/drawing/2014/main" id="{3742D7D9-C476-AE08-247A-66E5CF34973C}"/>
              </a:ext>
            </a:extLst>
          </p:cNvPr>
          <p:cNvSpPr/>
          <p:nvPr/>
        </p:nvSpPr>
        <p:spPr>
          <a:xfrm>
            <a:off x="1128224" y="3297999"/>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ounded Rectangle 29">
            <a:extLst>
              <a:ext uri="{FF2B5EF4-FFF2-40B4-BE49-F238E27FC236}">
                <a16:creationId xmlns:a16="http://schemas.microsoft.com/office/drawing/2014/main" id="{381385BB-0EA8-B9E4-A46B-E086C9967049}"/>
              </a:ext>
            </a:extLst>
          </p:cNvPr>
          <p:cNvSpPr/>
          <p:nvPr/>
        </p:nvSpPr>
        <p:spPr>
          <a:xfrm>
            <a:off x="1128225" y="3297999"/>
            <a:ext cx="2910003" cy="345939"/>
          </a:xfrm>
          <a:prstGeom prst="round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ounded Rectangle 31">
            <a:extLst>
              <a:ext uri="{FF2B5EF4-FFF2-40B4-BE49-F238E27FC236}">
                <a16:creationId xmlns:a16="http://schemas.microsoft.com/office/drawing/2014/main" id="{62FE2398-A066-32AA-5359-C3745CE4ACFB}"/>
              </a:ext>
            </a:extLst>
          </p:cNvPr>
          <p:cNvSpPr/>
          <p:nvPr/>
        </p:nvSpPr>
        <p:spPr>
          <a:xfrm>
            <a:off x="1121195" y="4336892"/>
            <a:ext cx="3473693" cy="34593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ounded Rectangle 32">
            <a:extLst>
              <a:ext uri="{FF2B5EF4-FFF2-40B4-BE49-F238E27FC236}">
                <a16:creationId xmlns:a16="http://schemas.microsoft.com/office/drawing/2014/main" id="{E19A52CF-A3FB-B33E-1C6A-9460772C72D6}"/>
              </a:ext>
            </a:extLst>
          </p:cNvPr>
          <p:cNvSpPr/>
          <p:nvPr/>
        </p:nvSpPr>
        <p:spPr>
          <a:xfrm>
            <a:off x="1121197" y="4336892"/>
            <a:ext cx="3060278" cy="345939"/>
          </a:xfrm>
          <a:prstGeom prst="round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CuadroTexto 18">
            <a:extLst>
              <a:ext uri="{FF2B5EF4-FFF2-40B4-BE49-F238E27FC236}">
                <a16:creationId xmlns:a16="http://schemas.microsoft.com/office/drawing/2014/main" id="{9109724A-BC6B-1C89-CEAB-2C17D492B8F8}"/>
              </a:ext>
            </a:extLst>
          </p:cNvPr>
          <p:cNvSpPr txBox="1"/>
          <p:nvPr/>
        </p:nvSpPr>
        <p:spPr>
          <a:xfrm>
            <a:off x="3390900" y="2341143"/>
            <a:ext cx="1065022" cy="369332"/>
          </a:xfrm>
          <a:prstGeom prst="rect">
            <a:avLst/>
          </a:prstGeom>
          <a:noFill/>
        </p:spPr>
        <p:txBody>
          <a:bodyPr wrap="square" rtlCol="0">
            <a:spAutoFit/>
          </a:bodyPr>
          <a:lstStyle/>
          <a:p>
            <a:r>
              <a:rPr lang="es-CO" b="1">
                <a:solidFill>
                  <a:schemeClr val="accent3">
                    <a:lumMod val="60000"/>
                    <a:lumOff val="40000"/>
                  </a:schemeClr>
                </a:solidFill>
              </a:rPr>
              <a:t>97.36%</a:t>
            </a:r>
          </a:p>
        </p:txBody>
      </p:sp>
      <p:sp>
        <p:nvSpPr>
          <p:cNvPr id="20" name="CuadroTexto 19">
            <a:extLst>
              <a:ext uri="{FF2B5EF4-FFF2-40B4-BE49-F238E27FC236}">
                <a16:creationId xmlns:a16="http://schemas.microsoft.com/office/drawing/2014/main" id="{CA9C16E7-78B1-3120-74B2-8C165622ECCD}"/>
              </a:ext>
            </a:extLst>
          </p:cNvPr>
          <p:cNvSpPr txBox="1"/>
          <p:nvPr/>
        </p:nvSpPr>
        <p:spPr>
          <a:xfrm>
            <a:off x="3089638" y="3293741"/>
            <a:ext cx="1095191" cy="369332"/>
          </a:xfrm>
          <a:prstGeom prst="rect">
            <a:avLst/>
          </a:prstGeom>
          <a:noFill/>
        </p:spPr>
        <p:txBody>
          <a:bodyPr wrap="square" rtlCol="0">
            <a:spAutoFit/>
          </a:bodyPr>
          <a:lstStyle/>
          <a:p>
            <a:r>
              <a:rPr lang="es-CO" b="1">
                <a:solidFill>
                  <a:schemeClr val="bg1"/>
                </a:solidFill>
              </a:rPr>
              <a:t>95.15%</a:t>
            </a:r>
          </a:p>
        </p:txBody>
      </p:sp>
      <p:sp>
        <p:nvSpPr>
          <p:cNvPr id="21" name="Text Placeholder 5">
            <a:extLst>
              <a:ext uri="{FF2B5EF4-FFF2-40B4-BE49-F238E27FC236}">
                <a16:creationId xmlns:a16="http://schemas.microsoft.com/office/drawing/2014/main" id="{A42DEAB3-03FB-61E4-6634-FFD350E5578E}"/>
              </a:ext>
            </a:extLst>
          </p:cNvPr>
          <p:cNvSpPr txBox="1">
            <a:spLocks/>
          </p:cNvSpPr>
          <p:nvPr/>
        </p:nvSpPr>
        <p:spPr>
          <a:xfrm>
            <a:off x="1121195" y="3755293"/>
            <a:ext cx="3687313"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MX" sz="1600" b="1">
                <a:solidFill>
                  <a:srgbClr val="0BD0D9"/>
                </a:solidFill>
              </a:rPr>
              <a:t>&gt;&gt;</a:t>
            </a:r>
            <a:r>
              <a:rPr lang="es-MX" sz="1600" b="1">
                <a:solidFill>
                  <a:srgbClr val="FFA100"/>
                </a:solidFill>
              </a:rPr>
              <a:t> </a:t>
            </a:r>
            <a:r>
              <a:rPr lang="es-MX" sz="1600">
                <a:solidFill>
                  <a:schemeClr val="tx1">
                    <a:lumMod val="50000"/>
                    <a:lumOff val="50000"/>
                  </a:schemeClr>
                </a:solidFill>
              </a:rPr>
              <a:t>Índice general de satisfacción PQRSDA + trámites</a:t>
            </a:r>
            <a:endParaRPr lang="en-US" sz="1600">
              <a:solidFill>
                <a:schemeClr val="tx1">
                  <a:lumMod val="50000"/>
                  <a:lumOff val="50000"/>
                </a:schemeClr>
              </a:solidFill>
            </a:endParaRPr>
          </a:p>
        </p:txBody>
      </p:sp>
      <p:sp>
        <p:nvSpPr>
          <p:cNvPr id="22" name="CuadroTexto 21">
            <a:extLst>
              <a:ext uri="{FF2B5EF4-FFF2-40B4-BE49-F238E27FC236}">
                <a16:creationId xmlns:a16="http://schemas.microsoft.com/office/drawing/2014/main" id="{91BD3CC1-BC35-9F30-16B2-1923AA2CCE9B}"/>
              </a:ext>
            </a:extLst>
          </p:cNvPr>
          <p:cNvSpPr txBox="1"/>
          <p:nvPr/>
        </p:nvSpPr>
        <p:spPr>
          <a:xfrm>
            <a:off x="3089638" y="4345309"/>
            <a:ext cx="1158683" cy="369332"/>
          </a:xfrm>
          <a:prstGeom prst="rect">
            <a:avLst/>
          </a:prstGeom>
          <a:noFill/>
        </p:spPr>
        <p:txBody>
          <a:bodyPr wrap="square" rtlCol="0">
            <a:spAutoFit/>
          </a:bodyPr>
          <a:lstStyle/>
          <a:p>
            <a:r>
              <a:rPr lang="es-CO" b="1">
                <a:solidFill>
                  <a:schemeClr val="bg1"/>
                </a:solidFill>
              </a:rPr>
              <a:t>96.65%</a:t>
            </a:r>
          </a:p>
        </p:txBody>
      </p:sp>
      <p:sp>
        <p:nvSpPr>
          <p:cNvPr id="2" name="Right Triangle 58">
            <a:extLst>
              <a:ext uri="{FF2B5EF4-FFF2-40B4-BE49-F238E27FC236}">
                <a16:creationId xmlns:a16="http://schemas.microsoft.com/office/drawing/2014/main" id="{62CA9F06-7228-3068-57D3-D1B4A8D9D4CA}"/>
              </a:ext>
            </a:extLst>
          </p:cNvPr>
          <p:cNvSpPr/>
          <p:nvPr/>
        </p:nvSpPr>
        <p:spPr>
          <a:xfrm rot="2839919">
            <a:off x="5878755" y="1866757"/>
            <a:ext cx="216000" cy="216000"/>
          </a:xfrm>
          <a:prstGeom prst="rtTriangl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7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3" grpId="0" animBg="1"/>
      <p:bldP spid="14"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933AA9B3-23E0-252C-DDE9-53EE87A71915}"/>
              </a:ext>
            </a:extLst>
          </p:cNvPr>
          <p:cNvGrpSpPr/>
          <p:nvPr/>
        </p:nvGrpSpPr>
        <p:grpSpPr>
          <a:xfrm>
            <a:off x="4006617" y="1309380"/>
            <a:ext cx="4039626" cy="2560546"/>
            <a:chOff x="4258676" y="2249727"/>
            <a:chExt cx="4039626" cy="2560546"/>
          </a:xfrm>
        </p:grpSpPr>
        <p:sp>
          <p:nvSpPr>
            <p:cNvPr id="6" name="Rectangle 51">
              <a:extLst>
                <a:ext uri="{FF2B5EF4-FFF2-40B4-BE49-F238E27FC236}">
                  <a16:creationId xmlns:a16="http://schemas.microsoft.com/office/drawing/2014/main" id="{183BC8E3-0A58-5080-8A34-26E7D563B95E}"/>
                </a:ext>
              </a:extLst>
            </p:cNvPr>
            <p:cNvSpPr/>
            <p:nvPr/>
          </p:nvSpPr>
          <p:spPr>
            <a:xfrm>
              <a:off x="7805462" y="2721522"/>
              <a:ext cx="492840" cy="2088253"/>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4">
              <a:extLst>
                <a:ext uri="{FF2B5EF4-FFF2-40B4-BE49-F238E27FC236}">
                  <a16:creationId xmlns:a16="http://schemas.microsoft.com/office/drawing/2014/main" id="{E32AA2ED-D95C-EED4-8A17-7932A8DC5801}"/>
                </a:ext>
              </a:extLst>
            </p:cNvPr>
            <p:cNvSpPr/>
            <p:nvPr/>
          </p:nvSpPr>
          <p:spPr>
            <a:xfrm>
              <a:off x="4324540" y="2836328"/>
              <a:ext cx="492840" cy="1973945"/>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6">
              <a:extLst>
                <a:ext uri="{FF2B5EF4-FFF2-40B4-BE49-F238E27FC236}">
                  <a16:creationId xmlns:a16="http://schemas.microsoft.com/office/drawing/2014/main" id="{8514FE05-A803-9743-7E41-C959CF708C49}"/>
                </a:ext>
              </a:extLst>
            </p:cNvPr>
            <p:cNvSpPr/>
            <p:nvPr/>
          </p:nvSpPr>
          <p:spPr>
            <a:xfrm>
              <a:off x="5543102" y="2557504"/>
              <a:ext cx="492840" cy="2252769"/>
            </a:xfrm>
            <a:prstGeom prst="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8">
              <a:extLst>
                <a:ext uri="{FF2B5EF4-FFF2-40B4-BE49-F238E27FC236}">
                  <a16:creationId xmlns:a16="http://schemas.microsoft.com/office/drawing/2014/main" id="{B9613B41-6E14-78E8-518F-1A0945D6692E}"/>
                </a:ext>
              </a:extLst>
            </p:cNvPr>
            <p:cNvSpPr/>
            <p:nvPr/>
          </p:nvSpPr>
          <p:spPr>
            <a:xfrm>
              <a:off x="6761664" y="2603481"/>
              <a:ext cx="492840" cy="2206792"/>
            </a:xfrm>
            <a:prstGeom prst="rect">
              <a:avLst/>
            </a:prstGeom>
            <a:solidFill>
              <a:srgbClr val="5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6">
              <a:extLst>
                <a:ext uri="{FF2B5EF4-FFF2-40B4-BE49-F238E27FC236}">
                  <a16:creationId xmlns:a16="http://schemas.microsoft.com/office/drawing/2014/main" id="{0D5E804F-C87E-7ECC-7C87-39972166FB26}"/>
                </a:ext>
              </a:extLst>
            </p:cNvPr>
            <p:cNvSpPr txBox="1"/>
            <p:nvPr/>
          </p:nvSpPr>
          <p:spPr>
            <a:xfrm>
              <a:off x="4258676" y="3017275"/>
              <a:ext cx="707810"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2022</a:t>
              </a:r>
              <a:endParaRPr lang="id-ID" sz="1400">
                <a:solidFill>
                  <a:schemeClr val="bg1"/>
                </a:solidFill>
                <a:latin typeface="+mj-lt"/>
                <a:ea typeface="Verdana" panose="020B0604030504040204" pitchFamily="34" charset="0"/>
              </a:endParaRPr>
            </a:p>
          </p:txBody>
        </p:sp>
        <p:sp>
          <p:nvSpPr>
            <p:cNvPr id="13" name="TextBox 47">
              <a:extLst>
                <a:ext uri="{FF2B5EF4-FFF2-40B4-BE49-F238E27FC236}">
                  <a16:creationId xmlns:a16="http://schemas.microsoft.com/office/drawing/2014/main" id="{5D893B2D-8360-EAD9-90A3-E1C303D522C3}"/>
                </a:ext>
              </a:extLst>
            </p:cNvPr>
            <p:cNvSpPr txBox="1"/>
            <p:nvPr/>
          </p:nvSpPr>
          <p:spPr>
            <a:xfrm>
              <a:off x="4935644" y="2249727"/>
              <a:ext cx="495464" cy="307777"/>
            </a:xfrm>
            <a:prstGeom prst="rect">
              <a:avLst/>
            </a:prstGeom>
            <a:noFill/>
          </p:spPr>
          <p:txBody>
            <a:bodyPr wrap="square" rtlCol="0">
              <a:spAutoFit/>
            </a:bodyPr>
            <a:lstStyle/>
            <a:p>
              <a:r>
                <a:rPr lang="en-US" sz="1400">
                  <a:solidFill>
                    <a:schemeClr val="bg1"/>
                  </a:solidFill>
                  <a:latin typeface="Bebas Neue" panose="020B0606020202050201" pitchFamily="34" charset="0"/>
                </a:rPr>
                <a:t>2022</a:t>
              </a:r>
              <a:endParaRPr lang="id-ID" sz="1400">
                <a:solidFill>
                  <a:schemeClr val="bg1"/>
                </a:solidFill>
                <a:latin typeface="Bebas Neue" panose="020B0606020202050201" pitchFamily="34" charset="0"/>
              </a:endParaRPr>
            </a:p>
          </p:txBody>
        </p:sp>
        <p:sp>
          <p:nvSpPr>
            <p:cNvPr id="14" name="TextBox 48">
              <a:extLst>
                <a:ext uri="{FF2B5EF4-FFF2-40B4-BE49-F238E27FC236}">
                  <a16:creationId xmlns:a16="http://schemas.microsoft.com/office/drawing/2014/main" id="{A8AB7995-6535-648A-181D-11C208A8F49F}"/>
                </a:ext>
              </a:extLst>
            </p:cNvPr>
            <p:cNvSpPr txBox="1"/>
            <p:nvPr/>
          </p:nvSpPr>
          <p:spPr>
            <a:xfrm>
              <a:off x="5484102" y="3017277"/>
              <a:ext cx="649370" cy="307777"/>
            </a:xfrm>
            <a:prstGeom prst="rect">
              <a:avLst/>
            </a:prstGeom>
            <a:noFill/>
          </p:spPr>
          <p:txBody>
            <a:bodyPr wrap="square" rtlCol="0">
              <a:spAutoFit/>
            </a:bodyPr>
            <a:lstStyle/>
            <a:p>
              <a:r>
                <a:rPr lang="en-US" sz="1400">
                  <a:solidFill>
                    <a:schemeClr val="bg1"/>
                  </a:solidFill>
                  <a:latin typeface="+mj-lt"/>
                </a:rPr>
                <a:t>2023</a:t>
              </a:r>
              <a:endParaRPr lang="id-ID" sz="1400">
                <a:solidFill>
                  <a:schemeClr val="bg1"/>
                </a:solidFill>
                <a:latin typeface="+mj-lt"/>
              </a:endParaRPr>
            </a:p>
          </p:txBody>
        </p:sp>
        <p:sp>
          <p:nvSpPr>
            <p:cNvPr id="16" name="TextBox 50">
              <a:extLst>
                <a:ext uri="{FF2B5EF4-FFF2-40B4-BE49-F238E27FC236}">
                  <a16:creationId xmlns:a16="http://schemas.microsoft.com/office/drawing/2014/main" id="{0A74BE35-C873-8B07-89A2-22748988846E}"/>
                </a:ext>
              </a:extLst>
            </p:cNvPr>
            <p:cNvSpPr txBox="1"/>
            <p:nvPr/>
          </p:nvSpPr>
          <p:spPr>
            <a:xfrm>
              <a:off x="6684430" y="3017276"/>
              <a:ext cx="649371"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2024</a:t>
              </a:r>
              <a:endParaRPr lang="id-ID" sz="1400">
                <a:solidFill>
                  <a:schemeClr val="bg1"/>
                </a:solidFill>
                <a:latin typeface="+mj-lt"/>
                <a:ea typeface="Verdana" panose="020B0604030504040204" pitchFamily="34" charset="0"/>
              </a:endParaRPr>
            </a:p>
          </p:txBody>
        </p:sp>
      </p:grpSp>
      <p:grpSp>
        <p:nvGrpSpPr>
          <p:cNvPr id="28" name="Group 18">
            <a:extLst>
              <a:ext uri="{FF2B5EF4-FFF2-40B4-BE49-F238E27FC236}">
                <a16:creationId xmlns:a16="http://schemas.microsoft.com/office/drawing/2014/main" id="{0D3AE2C1-566F-8A9D-30C0-43B524520879}"/>
              </a:ext>
            </a:extLst>
          </p:cNvPr>
          <p:cNvGrpSpPr/>
          <p:nvPr/>
        </p:nvGrpSpPr>
        <p:grpSpPr>
          <a:xfrm>
            <a:off x="4899329" y="3244604"/>
            <a:ext cx="1270276" cy="1270800"/>
            <a:chOff x="5710263" y="3296942"/>
            <a:chExt cx="2044576" cy="2030118"/>
          </a:xfrm>
        </p:grpSpPr>
        <p:sp>
          <p:nvSpPr>
            <p:cNvPr id="41" name="Oval 13">
              <a:extLst>
                <a:ext uri="{FF2B5EF4-FFF2-40B4-BE49-F238E27FC236}">
                  <a16:creationId xmlns:a16="http://schemas.microsoft.com/office/drawing/2014/main" id="{1A8B959F-AABE-5FB6-D3AB-99006A2FA677}"/>
                </a:ext>
              </a:extLst>
            </p:cNvPr>
            <p:cNvSpPr/>
            <p:nvPr/>
          </p:nvSpPr>
          <p:spPr>
            <a:xfrm>
              <a:off x="5710263" y="3296942"/>
              <a:ext cx="2044576" cy="2030118"/>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Pie 14">
              <a:extLst>
                <a:ext uri="{FF2B5EF4-FFF2-40B4-BE49-F238E27FC236}">
                  <a16:creationId xmlns:a16="http://schemas.microsoft.com/office/drawing/2014/main" id="{16420245-4DDD-94FB-6FC7-2F335CFD78BA}"/>
                </a:ext>
              </a:extLst>
            </p:cNvPr>
            <p:cNvSpPr/>
            <p:nvPr/>
          </p:nvSpPr>
          <p:spPr>
            <a:xfrm>
              <a:off x="5865657" y="3452338"/>
              <a:ext cx="1749905" cy="1733784"/>
            </a:xfrm>
            <a:prstGeom prst="pie">
              <a:avLst>
                <a:gd name="adj1" fmla="val 18809742"/>
                <a:gd name="adj2" fmla="val 16200000"/>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e 15">
              <a:extLst>
                <a:ext uri="{FF2B5EF4-FFF2-40B4-BE49-F238E27FC236}">
                  <a16:creationId xmlns:a16="http://schemas.microsoft.com/office/drawing/2014/main" id="{05EA5AAA-703D-A819-B39D-C2F4FF93BCAC}"/>
                </a:ext>
              </a:extLst>
            </p:cNvPr>
            <p:cNvSpPr/>
            <p:nvPr/>
          </p:nvSpPr>
          <p:spPr>
            <a:xfrm>
              <a:off x="5865660" y="3452338"/>
              <a:ext cx="1733784" cy="1733784"/>
            </a:xfrm>
            <a:prstGeom prst="pie">
              <a:avLst>
                <a:gd name="adj1" fmla="val 16192796"/>
                <a:gd name="adj2" fmla="val 18799014"/>
              </a:avLst>
            </a:prstGeom>
            <a:solidFill>
              <a:srgbClr val="0AB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6">
              <a:extLst>
                <a:ext uri="{FF2B5EF4-FFF2-40B4-BE49-F238E27FC236}">
                  <a16:creationId xmlns:a16="http://schemas.microsoft.com/office/drawing/2014/main" id="{DC470173-CD39-CC82-F2D6-A062F4863E19}"/>
                </a:ext>
              </a:extLst>
            </p:cNvPr>
            <p:cNvSpPr/>
            <p:nvPr/>
          </p:nvSpPr>
          <p:spPr>
            <a:xfrm>
              <a:off x="6143364" y="3730043"/>
              <a:ext cx="1178373" cy="116746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17">
              <a:extLst>
                <a:ext uri="{FF2B5EF4-FFF2-40B4-BE49-F238E27FC236}">
                  <a16:creationId xmlns:a16="http://schemas.microsoft.com/office/drawing/2014/main" id="{F210F45E-3C0A-BBB2-B0D6-EB4784B00B13}"/>
                </a:ext>
              </a:extLst>
            </p:cNvPr>
            <p:cNvSpPr txBox="1"/>
            <p:nvPr/>
          </p:nvSpPr>
          <p:spPr>
            <a:xfrm>
              <a:off x="5909076" y="4062695"/>
              <a:ext cx="1725609" cy="516260"/>
            </a:xfrm>
            <a:prstGeom prst="rect">
              <a:avLst/>
            </a:prstGeom>
            <a:noFill/>
          </p:spPr>
          <p:txBody>
            <a:bodyPr wrap="square" rtlCol="0" anchor="ctr">
              <a:spAutoFit/>
            </a:bodyPr>
            <a:lstStyle/>
            <a:p>
              <a:pPr algn="ctr"/>
              <a:r>
                <a:rPr lang="en-US" sz="1500" b="1">
                  <a:solidFill>
                    <a:srgbClr val="0BD0D9"/>
                  </a:solidFill>
                  <a:ea typeface="Verdana" panose="020B0604030504040204" pitchFamily="34" charset="0"/>
                </a:rPr>
                <a:t>98.8%</a:t>
              </a:r>
              <a:endParaRPr lang="id-ID" sz="1500" b="1">
                <a:solidFill>
                  <a:srgbClr val="0BD0D9"/>
                </a:solidFill>
                <a:ea typeface="Verdana" panose="020B0604030504040204" pitchFamily="34" charset="0"/>
              </a:endParaRPr>
            </a:p>
          </p:txBody>
        </p:sp>
      </p:grpSp>
      <p:grpSp>
        <p:nvGrpSpPr>
          <p:cNvPr id="29" name="Group 19">
            <a:extLst>
              <a:ext uri="{FF2B5EF4-FFF2-40B4-BE49-F238E27FC236}">
                <a16:creationId xmlns:a16="http://schemas.microsoft.com/office/drawing/2014/main" id="{8E8E31B2-6771-4510-1BDB-B2BFA2F3BA74}"/>
              </a:ext>
            </a:extLst>
          </p:cNvPr>
          <p:cNvGrpSpPr/>
          <p:nvPr/>
        </p:nvGrpSpPr>
        <p:grpSpPr>
          <a:xfrm>
            <a:off x="7164685" y="3242388"/>
            <a:ext cx="1270275" cy="1279851"/>
            <a:chOff x="5237847" y="2989401"/>
            <a:chExt cx="2044577" cy="2044577"/>
          </a:xfrm>
        </p:grpSpPr>
        <p:sp>
          <p:nvSpPr>
            <p:cNvPr id="36" name="Oval 20">
              <a:extLst>
                <a:ext uri="{FF2B5EF4-FFF2-40B4-BE49-F238E27FC236}">
                  <a16:creationId xmlns:a16="http://schemas.microsoft.com/office/drawing/2014/main" id="{C1A195FF-6A82-5579-3984-182F80D5CEBF}"/>
                </a:ext>
              </a:extLst>
            </p:cNvPr>
            <p:cNvSpPr/>
            <p:nvPr/>
          </p:nvSpPr>
          <p:spPr>
            <a:xfrm>
              <a:off x="5237847" y="2989401"/>
              <a:ext cx="2044577" cy="2044577"/>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Pie 21">
              <a:extLst>
                <a:ext uri="{FF2B5EF4-FFF2-40B4-BE49-F238E27FC236}">
                  <a16:creationId xmlns:a16="http://schemas.microsoft.com/office/drawing/2014/main" id="{80B1F4C6-97E2-75B9-4C19-AC34EC1FF46E}"/>
                </a:ext>
              </a:extLst>
            </p:cNvPr>
            <p:cNvSpPr/>
            <p:nvPr/>
          </p:nvSpPr>
          <p:spPr>
            <a:xfrm>
              <a:off x="5393242" y="3144797"/>
              <a:ext cx="1733785" cy="1733784"/>
            </a:xfrm>
            <a:prstGeom prst="pie">
              <a:avLst>
                <a:gd name="adj1" fmla="val 16907707"/>
                <a:gd name="adj2" fmla="val 16200000"/>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e 22">
              <a:extLst>
                <a:ext uri="{FF2B5EF4-FFF2-40B4-BE49-F238E27FC236}">
                  <a16:creationId xmlns:a16="http://schemas.microsoft.com/office/drawing/2014/main" id="{580F6E3C-2988-C74B-1396-FA5C1F68AB66}"/>
                </a:ext>
              </a:extLst>
            </p:cNvPr>
            <p:cNvSpPr/>
            <p:nvPr/>
          </p:nvSpPr>
          <p:spPr>
            <a:xfrm>
              <a:off x="5393239" y="3144797"/>
              <a:ext cx="1733783" cy="1733784"/>
            </a:xfrm>
            <a:prstGeom prst="pie">
              <a:avLst>
                <a:gd name="adj1" fmla="val 16137849"/>
                <a:gd name="adj2" fmla="val 16956991"/>
              </a:avLst>
            </a:prstGeom>
            <a:solidFill>
              <a:srgbClr val="015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3">
              <a:extLst>
                <a:ext uri="{FF2B5EF4-FFF2-40B4-BE49-F238E27FC236}">
                  <a16:creationId xmlns:a16="http://schemas.microsoft.com/office/drawing/2014/main" id="{735C2272-1DB9-F563-4FF0-599E53BD2082}"/>
                </a:ext>
              </a:extLst>
            </p:cNvPr>
            <p:cNvSpPr/>
            <p:nvPr/>
          </p:nvSpPr>
          <p:spPr>
            <a:xfrm>
              <a:off x="5670948" y="3422502"/>
              <a:ext cx="1178374" cy="116746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4">
              <a:extLst>
                <a:ext uri="{FF2B5EF4-FFF2-40B4-BE49-F238E27FC236}">
                  <a16:creationId xmlns:a16="http://schemas.microsoft.com/office/drawing/2014/main" id="{418B02BF-E69D-C7E2-CA73-D4B81A3BC315}"/>
                </a:ext>
              </a:extLst>
            </p:cNvPr>
            <p:cNvSpPr txBox="1"/>
            <p:nvPr/>
          </p:nvSpPr>
          <p:spPr>
            <a:xfrm>
              <a:off x="5454557" y="3741265"/>
              <a:ext cx="1616579" cy="540844"/>
            </a:xfrm>
            <a:prstGeom prst="rect">
              <a:avLst/>
            </a:prstGeom>
            <a:noFill/>
          </p:spPr>
          <p:txBody>
            <a:bodyPr wrap="square" lIns="91440" tIns="45720" rIns="91440" bIns="45720" rtlCol="0" anchor="ctr">
              <a:spAutoFit/>
            </a:bodyPr>
            <a:lstStyle/>
            <a:p>
              <a:pPr algn="ctr"/>
              <a:r>
                <a:rPr lang="en-US" sz="1600" b="1">
                  <a:solidFill>
                    <a:srgbClr val="0076A3"/>
                  </a:solidFill>
                  <a:ea typeface="Verdana"/>
                </a:rPr>
                <a:t>96.65%</a:t>
              </a:r>
              <a:endParaRPr lang="id-ID" sz="1600" b="1">
                <a:solidFill>
                  <a:srgbClr val="0076A3"/>
                </a:solidFill>
                <a:ea typeface="Verdana"/>
              </a:endParaRPr>
            </a:p>
          </p:txBody>
        </p:sp>
      </p:grpSp>
      <p:grpSp>
        <p:nvGrpSpPr>
          <p:cNvPr id="30" name="Group 32">
            <a:extLst>
              <a:ext uri="{FF2B5EF4-FFF2-40B4-BE49-F238E27FC236}">
                <a16:creationId xmlns:a16="http://schemas.microsoft.com/office/drawing/2014/main" id="{22976917-C039-E792-C03C-D372B116066B}"/>
              </a:ext>
            </a:extLst>
          </p:cNvPr>
          <p:cNvGrpSpPr/>
          <p:nvPr/>
        </p:nvGrpSpPr>
        <p:grpSpPr>
          <a:xfrm>
            <a:off x="3658159" y="3240639"/>
            <a:ext cx="1281600" cy="1281600"/>
            <a:chOff x="5850935" y="4165600"/>
            <a:chExt cx="1676849" cy="1664303"/>
          </a:xfrm>
        </p:grpSpPr>
        <p:sp>
          <p:nvSpPr>
            <p:cNvPr id="31" name="Oval 26">
              <a:extLst>
                <a:ext uri="{FF2B5EF4-FFF2-40B4-BE49-F238E27FC236}">
                  <a16:creationId xmlns:a16="http://schemas.microsoft.com/office/drawing/2014/main" id="{00807E74-6E9A-1B08-5648-0A609EEB9FAC}"/>
                </a:ext>
              </a:extLst>
            </p:cNvPr>
            <p:cNvSpPr/>
            <p:nvPr/>
          </p:nvSpPr>
          <p:spPr>
            <a:xfrm>
              <a:off x="5850935" y="4165600"/>
              <a:ext cx="1676849" cy="1664303"/>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Pie 27">
              <a:extLst>
                <a:ext uri="{FF2B5EF4-FFF2-40B4-BE49-F238E27FC236}">
                  <a16:creationId xmlns:a16="http://schemas.microsoft.com/office/drawing/2014/main" id="{CDFB95B9-E084-231B-FB6F-586EEC11D9A1}"/>
                </a:ext>
              </a:extLst>
            </p:cNvPr>
            <p:cNvSpPr/>
            <p:nvPr/>
          </p:nvSpPr>
          <p:spPr>
            <a:xfrm>
              <a:off x="5996774" y="4288155"/>
              <a:ext cx="1422496" cy="1411853"/>
            </a:xfrm>
            <a:prstGeom prst="pie">
              <a:avLst>
                <a:gd name="adj1" fmla="val 17106933"/>
                <a:gd name="adj2" fmla="val 16200000"/>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e 28">
              <a:extLst>
                <a:ext uri="{FF2B5EF4-FFF2-40B4-BE49-F238E27FC236}">
                  <a16:creationId xmlns:a16="http://schemas.microsoft.com/office/drawing/2014/main" id="{552ECFC0-159C-F108-F9F2-D2A20DF03A5C}"/>
                </a:ext>
              </a:extLst>
            </p:cNvPr>
            <p:cNvSpPr/>
            <p:nvPr/>
          </p:nvSpPr>
          <p:spPr>
            <a:xfrm>
              <a:off x="5995518" y="4284766"/>
              <a:ext cx="1422497" cy="1411853"/>
            </a:xfrm>
            <a:prstGeom prst="pie">
              <a:avLst>
                <a:gd name="adj1" fmla="val 16137849"/>
                <a:gd name="adj2" fmla="val 17380449"/>
              </a:avLst>
            </a:prstGeom>
            <a:solidFill>
              <a:srgbClr val="0FB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9">
              <a:extLst>
                <a:ext uri="{FF2B5EF4-FFF2-40B4-BE49-F238E27FC236}">
                  <a16:creationId xmlns:a16="http://schemas.microsoft.com/office/drawing/2014/main" id="{790EAE3C-63EF-9ED8-952B-EB929288C4B7}"/>
                </a:ext>
              </a:extLst>
            </p:cNvPr>
            <p:cNvSpPr/>
            <p:nvPr/>
          </p:nvSpPr>
          <p:spPr>
            <a:xfrm>
              <a:off x="6222616" y="4505599"/>
              <a:ext cx="956181" cy="949027"/>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0">
              <a:extLst>
                <a:ext uri="{FF2B5EF4-FFF2-40B4-BE49-F238E27FC236}">
                  <a16:creationId xmlns:a16="http://schemas.microsoft.com/office/drawing/2014/main" id="{7DFDB159-F1B0-D7C8-DF71-131BAE38516C}"/>
                </a:ext>
              </a:extLst>
            </p:cNvPr>
            <p:cNvSpPr txBox="1"/>
            <p:nvPr/>
          </p:nvSpPr>
          <p:spPr>
            <a:xfrm>
              <a:off x="6144953" y="4718753"/>
              <a:ext cx="1137197" cy="479620"/>
            </a:xfrm>
            <a:prstGeom prst="rect">
              <a:avLst/>
            </a:prstGeom>
            <a:noFill/>
          </p:spPr>
          <p:txBody>
            <a:bodyPr wrap="none" rtlCol="0">
              <a:spAutoFit/>
            </a:bodyPr>
            <a:lstStyle/>
            <a:p>
              <a:pPr algn="ctr"/>
              <a:r>
                <a:rPr lang="en-US" b="1">
                  <a:solidFill>
                    <a:srgbClr val="10CF9B"/>
                  </a:solidFill>
                </a:rPr>
                <a:t>93.3%</a:t>
              </a:r>
              <a:endParaRPr lang="id-ID" b="1">
                <a:solidFill>
                  <a:srgbClr val="10CF9B"/>
                </a:solidFill>
              </a:endParaRPr>
            </a:p>
          </p:txBody>
        </p:sp>
      </p:grpSp>
      <p:sp>
        <p:nvSpPr>
          <p:cNvPr id="75" name="Título 1">
            <a:extLst>
              <a:ext uri="{FF2B5EF4-FFF2-40B4-BE49-F238E27FC236}">
                <a16:creationId xmlns:a16="http://schemas.microsoft.com/office/drawing/2014/main" id="{ADD4FC7F-B112-D3DE-EE07-175B2C86B868}"/>
              </a:ext>
            </a:extLst>
          </p:cNvPr>
          <p:cNvSpPr>
            <a:spLocks noGrp="1"/>
          </p:cNvSpPr>
          <p:nvPr>
            <p:ph type="title"/>
          </p:nvPr>
        </p:nvSpPr>
        <p:spPr>
          <a:xfrm>
            <a:off x="463514" y="764504"/>
            <a:ext cx="10909335" cy="571610"/>
          </a:xfrm>
        </p:spPr>
        <p:txBody>
          <a:bodyPr>
            <a:normAutofit fontScale="90000"/>
          </a:bodyPr>
          <a:lstStyle/>
          <a:p>
            <a:r>
              <a:rPr lang="es-CO"/>
              <a:t>Resultados históricos del índice general de satisfacción</a:t>
            </a:r>
          </a:p>
        </p:txBody>
      </p:sp>
      <p:sp>
        <p:nvSpPr>
          <p:cNvPr id="77" name="Oval 20">
            <a:extLst>
              <a:ext uri="{FF2B5EF4-FFF2-40B4-BE49-F238E27FC236}">
                <a16:creationId xmlns:a16="http://schemas.microsoft.com/office/drawing/2014/main" id="{EE23BB1C-D004-36B4-650A-1F8FD6518C4A}"/>
              </a:ext>
            </a:extLst>
          </p:cNvPr>
          <p:cNvSpPr/>
          <p:nvPr/>
        </p:nvSpPr>
        <p:spPr>
          <a:xfrm rot="978808">
            <a:off x="6088440" y="3242389"/>
            <a:ext cx="1270275" cy="1279851"/>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Pie 21">
            <a:extLst>
              <a:ext uri="{FF2B5EF4-FFF2-40B4-BE49-F238E27FC236}">
                <a16:creationId xmlns:a16="http://schemas.microsoft.com/office/drawing/2014/main" id="{9E9C2899-91C1-1D84-FA7C-792C755D00D2}"/>
              </a:ext>
            </a:extLst>
          </p:cNvPr>
          <p:cNvSpPr/>
          <p:nvPr/>
        </p:nvSpPr>
        <p:spPr>
          <a:xfrm rot="461956">
            <a:off x="6184985" y="3339663"/>
            <a:ext cx="1077183" cy="1085303"/>
          </a:xfrm>
          <a:prstGeom prst="pie">
            <a:avLst>
              <a:gd name="adj1" fmla="val 15729354"/>
              <a:gd name="adj2" fmla="val 16200000"/>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ie 22">
            <a:extLst>
              <a:ext uri="{FF2B5EF4-FFF2-40B4-BE49-F238E27FC236}">
                <a16:creationId xmlns:a16="http://schemas.microsoft.com/office/drawing/2014/main" id="{3731FD5F-5556-5EFD-B71A-49416FE4310C}"/>
              </a:ext>
            </a:extLst>
          </p:cNvPr>
          <p:cNvSpPr/>
          <p:nvPr/>
        </p:nvSpPr>
        <p:spPr>
          <a:xfrm rot="310779">
            <a:off x="6184983" y="3339663"/>
            <a:ext cx="1077182" cy="1085303"/>
          </a:xfrm>
          <a:prstGeom prst="pie">
            <a:avLst>
              <a:gd name="adj1" fmla="val 16283333"/>
              <a:gd name="adj2" fmla="val 15922545"/>
            </a:avLst>
          </a:prstGeom>
          <a:solidFill>
            <a:srgbClr val="5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3">
            <a:extLst>
              <a:ext uri="{FF2B5EF4-FFF2-40B4-BE49-F238E27FC236}">
                <a16:creationId xmlns:a16="http://schemas.microsoft.com/office/drawing/2014/main" id="{1AA26BE1-882D-6972-8D01-615A165A1C0E}"/>
              </a:ext>
            </a:extLst>
          </p:cNvPr>
          <p:cNvSpPr/>
          <p:nvPr/>
        </p:nvSpPr>
        <p:spPr>
          <a:xfrm>
            <a:off x="6357521" y="3513499"/>
            <a:ext cx="732112" cy="730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24">
            <a:extLst>
              <a:ext uri="{FF2B5EF4-FFF2-40B4-BE49-F238E27FC236}">
                <a16:creationId xmlns:a16="http://schemas.microsoft.com/office/drawing/2014/main" id="{B6117FF1-6A67-E3F9-BAA7-59D15E1AF163}"/>
              </a:ext>
            </a:extLst>
          </p:cNvPr>
          <p:cNvSpPr txBox="1"/>
          <p:nvPr/>
        </p:nvSpPr>
        <p:spPr>
          <a:xfrm>
            <a:off x="6273744" y="3692416"/>
            <a:ext cx="916490" cy="338554"/>
          </a:xfrm>
          <a:prstGeom prst="rect">
            <a:avLst/>
          </a:prstGeom>
          <a:noFill/>
        </p:spPr>
        <p:txBody>
          <a:bodyPr wrap="square" rtlCol="0" anchor="ctr">
            <a:spAutoFit/>
          </a:bodyPr>
          <a:lstStyle/>
          <a:p>
            <a:pPr algn="ctr"/>
            <a:r>
              <a:rPr lang="en-US" sz="1600" b="1">
                <a:solidFill>
                  <a:srgbClr val="5DD4FF"/>
                </a:solidFill>
                <a:ea typeface="Verdana" panose="020B0604030504040204" pitchFamily="34" charset="0"/>
              </a:rPr>
              <a:t>97%</a:t>
            </a:r>
            <a:endParaRPr lang="id-ID" sz="1600" b="1">
              <a:solidFill>
                <a:srgbClr val="5DD4FF"/>
              </a:solidFill>
              <a:ea typeface="Verdana" panose="020B0604030504040204" pitchFamily="34" charset="0"/>
            </a:endParaRPr>
          </a:p>
        </p:txBody>
      </p:sp>
      <p:sp>
        <p:nvSpPr>
          <p:cNvPr id="83" name="TextBox 50">
            <a:extLst>
              <a:ext uri="{FF2B5EF4-FFF2-40B4-BE49-F238E27FC236}">
                <a16:creationId xmlns:a16="http://schemas.microsoft.com/office/drawing/2014/main" id="{6F1E493D-D3E1-82A5-27C5-2847804241C3}"/>
              </a:ext>
            </a:extLst>
          </p:cNvPr>
          <p:cNvSpPr txBox="1"/>
          <p:nvPr/>
        </p:nvSpPr>
        <p:spPr>
          <a:xfrm>
            <a:off x="7501011" y="2076928"/>
            <a:ext cx="649371" cy="307777"/>
          </a:xfrm>
          <a:prstGeom prst="rect">
            <a:avLst/>
          </a:prstGeom>
          <a:noFill/>
        </p:spPr>
        <p:txBody>
          <a:bodyPr wrap="square" rtlCol="0">
            <a:spAutoFit/>
          </a:bodyPr>
          <a:lstStyle/>
          <a:p>
            <a:r>
              <a:rPr lang="en-US" sz="1400">
                <a:solidFill>
                  <a:schemeClr val="bg1"/>
                </a:solidFill>
                <a:latin typeface="+mj-lt"/>
                <a:ea typeface="Verdana" panose="020B0604030504040204" pitchFamily="34" charset="0"/>
              </a:rPr>
              <a:t>2025</a:t>
            </a:r>
            <a:endParaRPr lang="id-ID" sz="1400">
              <a:solidFill>
                <a:schemeClr val="bg1"/>
              </a:solidFill>
              <a:latin typeface="+mj-lt"/>
              <a:ea typeface="Verdana" panose="020B0604030504040204" pitchFamily="34" charset="0"/>
            </a:endParaRPr>
          </a:p>
        </p:txBody>
      </p:sp>
      <p:sp>
        <p:nvSpPr>
          <p:cNvPr id="84" name="TextBox 48">
            <a:extLst>
              <a:ext uri="{FF2B5EF4-FFF2-40B4-BE49-F238E27FC236}">
                <a16:creationId xmlns:a16="http://schemas.microsoft.com/office/drawing/2014/main" id="{0872A52E-074E-169A-D361-7A6B04C446A8}"/>
              </a:ext>
            </a:extLst>
          </p:cNvPr>
          <p:cNvSpPr txBox="1">
            <a:spLocks noChangeArrowheads="1"/>
          </p:cNvSpPr>
          <p:nvPr/>
        </p:nvSpPr>
        <p:spPr bwMode="auto">
          <a:xfrm>
            <a:off x="1373302" y="4842424"/>
            <a:ext cx="9438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just"/>
            <a:r>
              <a:rPr lang="es-CO" sz="1400">
                <a:solidFill>
                  <a:schemeClr val="tx1">
                    <a:lumMod val="50000"/>
                    <a:lumOff val="50000"/>
                  </a:schemeClr>
                </a:solidFill>
                <a:latin typeface="+mn-lt"/>
              </a:rPr>
              <a:t>En lo corrido de los últimos cuatro años el índice de satisfacción ha estado por encima del </a:t>
            </a:r>
            <a:r>
              <a:rPr lang="es-CO" sz="1400" b="1">
                <a:solidFill>
                  <a:srgbClr val="035A93"/>
                </a:solidFill>
                <a:latin typeface="+mn-lt"/>
              </a:rPr>
              <a:t>93%</a:t>
            </a:r>
            <a:r>
              <a:rPr lang="es-CO" sz="1400">
                <a:solidFill>
                  <a:schemeClr val="tx1">
                    <a:lumMod val="50000"/>
                    <a:lumOff val="50000"/>
                  </a:schemeClr>
                </a:solidFill>
                <a:latin typeface="+mn-lt"/>
              </a:rPr>
              <a:t>, lo cual señala que tanto el servicio brindado por medio de la respuesta en las PQRSDA como a los </a:t>
            </a:r>
            <a:r>
              <a:rPr lang="es-MX" sz="1400">
                <a:solidFill>
                  <a:schemeClr val="tx1">
                    <a:lumMod val="50000"/>
                    <a:lumOff val="50000"/>
                  </a:schemeClr>
                </a:solidFill>
                <a:latin typeface="+mn-lt"/>
              </a:rPr>
              <a:t>usuarios de trámites institucionales que interactuaron con Fogafín</a:t>
            </a:r>
            <a:r>
              <a:rPr lang="es-CO" sz="1400">
                <a:solidFill>
                  <a:schemeClr val="tx1">
                    <a:lumMod val="50000"/>
                    <a:lumOff val="50000"/>
                  </a:schemeClr>
                </a:solidFill>
                <a:latin typeface="+mn-lt"/>
              </a:rPr>
              <a:t>, está orientado a las necesidades de las dos poblaciones</a:t>
            </a:r>
            <a:r>
              <a:rPr lang="en-US" sz="1400">
                <a:solidFill>
                  <a:schemeClr val="tx1">
                    <a:lumMod val="50000"/>
                    <a:lumOff val="50000"/>
                  </a:schemeClr>
                </a:solidFill>
                <a:latin typeface="+mn-lt"/>
              </a:rPr>
              <a:t>. </a:t>
            </a:r>
            <a:endParaRPr lang="ru-RU" altLang="es-CO" sz="1050">
              <a:solidFill>
                <a:schemeClr val="tx1">
                  <a:lumMod val="50000"/>
                  <a:lumOff val="50000"/>
                </a:schemeClr>
              </a:solidFill>
              <a:latin typeface="+mn-lt"/>
            </a:endParaRPr>
          </a:p>
        </p:txBody>
      </p:sp>
      <p:sp>
        <p:nvSpPr>
          <p:cNvPr id="85" name="Rectangle 36">
            <a:extLst>
              <a:ext uri="{FF2B5EF4-FFF2-40B4-BE49-F238E27FC236}">
                <a16:creationId xmlns:a16="http://schemas.microsoft.com/office/drawing/2014/main" id="{850329D5-CC61-8CEC-F426-2BE3B32754AD}"/>
              </a:ext>
            </a:extLst>
          </p:cNvPr>
          <p:cNvSpPr/>
          <p:nvPr/>
        </p:nvSpPr>
        <p:spPr>
          <a:xfrm>
            <a:off x="1315031" y="4842424"/>
            <a:ext cx="58271" cy="759485"/>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 name="Straight Connector 18">
            <a:extLst>
              <a:ext uri="{FF2B5EF4-FFF2-40B4-BE49-F238E27FC236}">
                <a16:creationId xmlns:a16="http://schemas.microsoft.com/office/drawing/2014/main" id="{C381A840-03E3-DAF6-EB76-38B176AB1D89}"/>
              </a:ext>
            </a:extLst>
          </p:cNvPr>
          <p:cNvCxnSpPr>
            <a:cxnSpLocks/>
          </p:cNvCxnSpPr>
          <p:nvPr/>
        </p:nvCxnSpPr>
        <p:spPr>
          <a:xfrm>
            <a:off x="4086179" y="2071003"/>
            <a:ext cx="3973762" cy="0"/>
          </a:xfrm>
          <a:prstGeom prst="line">
            <a:avLst/>
          </a:prstGeom>
          <a:ln w="19050">
            <a:solidFill>
              <a:schemeClr val="bg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6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1750"/>
                                  </p:stCondLst>
                                  <p:childTnLst>
                                    <p:set>
                                      <p:cBhvr>
                                        <p:cTn id="9" dur="1" fill="hold">
                                          <p:stCondLst>
                                            <p:cond delay="0"/>
                                          </p:stCondLst>
                                        </p:cTn>
                                        <p:tgtEl>
                                          <p:spTgt spid="84"/>
                                        </p:tgtEl>
                                        <p:attrNameLst>
                                          <p:attrName>style.visibility</p:attrName>
                                        </p:attrNameLst>
                                      </p:cBhvr>
                                      <p:to>
                                        <p:strVal val="visible"/>
                                      </p:to>
                                    </p:set>
                                    <p:anim calcmode="lin" valueType="num">
                                      <p:cBhvr additive="base">
                                        <p:cTn id="10" dur="1000" fill="hold"/>
                                        <p:tgtEl>
                                          <p:spTgt spid="84"/>
                                        </p:tgtEl>
                                        <p:attrNameLst>
                                          <p:attrName>ppt_x</p:attrName>
                                        </p:attrNameLst>
                                      </p:cBhvr>
                                      <p:tavLst>
                                        <p:tav tm="0">
                                          <p:val>
                                            <p:strVal val="#ppt_x"/>
                                          </p:val>
                                        </p:tav>
                                        <p:tav tm="100000">
                                          <p:val>
                                            <p:strVal val="#ppt_x"/>
                                          </p:val>
                                        </p:tav>
                                      </p:tavLst>
                                    </p:anim>
                                    <p:anim calcmode="lin" valueType="num">
                                      <p:cBhvr additive="base">
                                        <p:cTn id="11" dur="1000" fill="hold"/>
                                        <p:tgtEl>
                                          <p:spTgt spid="84"/>
                                        </p:tgtEl>
                                        <p:attrNameLst>
                                          <p:attrName>ppt_y</p:attrName>
                                        </p:attrNameLst>
                                      </p:cBhvr>
                                      <p:tavLst>
                                        <p:tav tm="0">
                                          <p:val>
                                            <p:strVal val="1+#ppt_h/2"/>
                                          </p:val>
                                        </p:tav>
                                        <p:tav tm="100000">
                                          <p:val>
                                            <p:strVal val="#ppt_y"/>
                                          </p:val>
                                        </p:tav>
                                      </p:tavLst>
                                    </p:anim>
                                  </p:childTnLst>
                                </p:cTn>
                              </p:par>
                            </p:childTnLst>
                          </p:cTn>
                        </p:par>
                        <p:par>
                          <p:cTn id="12" fill="hold">
                            <p:stCondLst>
                              <p:cond delay="2750"/>
                            </p:stCondLst>
                            <p:childTnLst>
                              <p:par>
                                <p:cTn id="13" presetID="16" presetClass="entr" presetSubtype="42"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barn(outHorizontal)">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CD30F63-F65B-F03C-37E2-DBEAE288D26D}"/>
              </a:ext>
            </a:extLst>
          </p:cNvPr>
          <p:cNvSpPr>
            <a:spLocks noGrp="1"/>
          </p:cNvSpPr>
          <p:nvPr>
            <p:ph type="title"/>
          </p:nvPr>
        </p:nvSpPr>
        <p:spPr>
          <a:xfrm>
            <a:off x="4746625" y="3037484"/>
            <a:ext cx="6342088" cy="1560885"/>
          </a:xfrm>
        </p:spPr>
        <p:txBody>
          <a:bodyPr>
            <a:noAutofit/>
          </a:bodyPr>
          <a:lstStyle/>
          <a:p>
            <a:r>
              <a:rPr lang="es-CO" sz="5000"/>
              <a:t>6. Conclusiones y oportunidades de mejora</a:t>
            </a:r>
          </a:p>
        </p:txBody>
      </p:sp>
      <p:pic>
        <p:nvPicPr>
          <p:cNvPr id="15" name="Marcador de posición de imagen 14">
            <a:extLst>
              <a:ext uri="{FF2B5EF4-FFF2-40B4-BE49-F238E27FC236}">
                <a16:creationId xmlns:a16="http://schemas.microsoft.com/office/drawing/2014/main" id="{67712B1F-1A03-474D-5666-82F03D1BCEAE}"/>
              </a:ext>
            </a:extLst>
          </p:cNvPr>
          <p:cNvPicPr>
            <a:picLocks noGrp="1" noChangeAspect="1"/>
          </p:cNvPicPr>
          <p:nvPr>
            <p:ph type="pic" sz="quarter" idx="10"/>
          </p:nvPr>
        </p:nvPicPr>
        <p:blipFill>
          <a:blip r:embed="rId2"/>
          <a:srcRect l="17020" r="17020"/>
          <a:stretch/>
        </p:blipFill>
        <p:spPr/>
      </p:pic>
    </p:spTree>
    <p:extLst>
      <p:ext uri="{BB962C8B-B14F-4D97-AF65-F5344CB8AC3E}">
        <p14:creationId xmlns:p14="http://schemas.microsoft.com/office/powerpoint/2010/main" val="249645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
            <a:extLst>
              <a:ext uri="{FF2B5EF4-FFF2-40B4-BE49-F238E27FC236}">
                <a16:creationId xmlns:a16="http://schemas.microsoft.com/office/drawing/2014/main" id="{DDC17A38-7347-1774-4F83-152AB05E5331}"/>
              </a:ext>
            </a:extLst>
          </p:cNvPr>
          <p:cNvGrpSpPr/>
          <p:nvPr/>
        </p:nvGrpSpPr>
        <p:grpSpPr>
          <a:xfrm>
            <a:off x="563901" y="1229449"/>
            <a:ext cx="1124820" cy="1003301"/>
            <a:chOff x="5587140" y="2057399"/>
            <a:chExt cx="1124820" cy="1003301"/>
          </a:xfrm>
        </p:grpSpPr>
        <p:sp>
          <p:nvSpPr>
            <p:cNvPr id="34" name="Freeform 12">
              <a:extLst>
                <a:ext uri="{FF2B5EF4-FFF2-40B4-BE49-F238E27FC236}">
                  <a16:creationId xmlns:a16="http://schemas.microsoft.com/office/drawing/2014/main" id="{7E3DC441-340C-B531-8262-975846456420}"/>
                </a:ext>
              </a:extLst>
            </p:cNvPr>
            <p:cNvSpPr/>
            <p:nvPr/>
          </p:nvSpPr>
          <p:spPr>
            <a:xfrm rot="5400000">
              <a:off x="5647899" y="1996640"/>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F6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35" name="Rectangle 8">
              <a:extLst>
                <a:ext uri="{FF2B5EF4-FFF2-40B4-BE49-F238E27FC236}">
                  <a16:creationId xmlns:a16="http://schemas.microsoft.com/office/drawing/2014/main" id="{19E34808-230F-CD96-1644-3935D9C80693}"/>
                </a:ext>
              </a:extLst>
            </p:cNvPr>
            <p:cNvSpPr/>
            <p:nvPr/>
          </p:nvSpPr>
          <p:spPr>
            <a:xfrm>
              <a:off x="5594359" y="3013075"/>
              <a:ext cx="1003300" cy="47625"/>
            </a:xfrm>
            <a:prstGeom prst="rect">
              <a:avLst/>
            </a:prstGeom>
            <a:solidFill>
              <a:srgbClr val="0F6FC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36" name="Group 4">
            <a:extLst>
              <a:ext uri="{FF2B5EF4-FFF2-40B4-BE49-F238E27FC236}">
                <a16:creationId xmlns:a16="http://schemas.microsoft.com/office/drawing/2014/main" id="{86709E29-21BF-562C-80FA-03DA10FCC6B9}"/>
              </a:ext>
            </a:extLst>
          </p:cNvPr>
          <p:cNvGrpSpPr/>
          <p:nvPr/>
        </p:nvGrpSpPr>
        <p:grpSpPr>
          <a:xfrm>
            <a:off x="571117" y="2499060"/>
            <a:ext cx="1124820" cy="1003301"/>
            <a:chOff x="5594358" y="3060697"/>
            <a:chExt cx="1124820" cy="1003301"/>
          </a:xfrm>
        </p:grpSpPr>
        <p:sp>
          <p:nvSpPr>
            <p:cNvPr id="37" name="Freeform 13">
              <a:extLst>
                <a:ext uri="{FF2B5EF4-FFF2-40B4-BE49-F238E27FC236}">
                  <a16:creationId xmlns:a16="http://schemas.microsoft.com/office/drawing/2014/main" id="{ACC9BAC7-C1B4-E6EB-FFC8-D68858E096C1}"/>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9D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38" name="Rectangle 11">
              <a:extLst>
                <a:ext uri="{FF2B5EF4-FFF2-40B4-BE49-F238E27FC236}">
                  <a16:creationId xmlns:a16="http://schemas.microsoft.com/office/drawing/2014/main" id="{87BD0104-ED80-0C85-CB33-8B54529B7692}"/>
                </a:ext>
              </a:extLst>
            </p:cNvPr>
            <p:cNvSpPr/>
            <p:nvPr/>
          </p:nvSpPr>
          <p:spPr>
            <a:xfrm>
              <a:off x="5594358" y="4016373"/>
              <a:ext cx="1003300" cy="47625"/>
            </a:xfrm>
            <a:prstGeom prst="rect">
              <a:avLst/>
            </a:prstGeom>
            <a:solidFill>
              <a:srgbClr val="009D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39" name="Group 5">
            <a:extLst>
              <a:ext uri="{FF2B5EF4-FFF2-40B4-BE49-F238E27FC236}">
                <a16:creationId xmlns:a16="http://schemas.microsoft.com/office/drawing/2014/main" id="{E0A43047-63FB-6A42-8391-6A91ECBB8652}"/>
              </a:ext>
            </a:extLst>
          </p:cNvPr>
          <p:cNvGrpSpPr/>
          <p:nvPr/>
        </p:nvGrpSpPr>
        <p:grpSpPr>
          <a:xfrm>
            <a:off x="557212" y="3750722"/>
            <a:ext cx="1124820" cy="1003301"/>
            <a:chOff x="5577614" y="4063995"/>
            <a:chExt cx="1124820" cy="1003301"/>
          </a:xfrm>
        </p:grpSpPr>
        <p:sp>
          <p:nvSpPr>
            <p:cNvPr id="40" name="Freeform 15">
              <a:extLst>
                <a:ext uri="{FF2B5EF4-FFF2-40B4-BE49-F238E27FC236}">
                  <a16:creationId xmlns:a16="http://schemas.microsoft.com/office/drawing/2014/main" id="{7D139CEF-8B86-D947-0D20-9748118613C1}"/>
                </a:ext>
              </a:extLst>
            </p:cNvPr>
            <p:cNvSpPr/>
            <p:nvPr/>
          </p:nvSpPr>
          <p:spPr>
            <a:xfrm rot="5400000">
              <a:off x="5638373" y="4003236"/>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41" name="Rectangle 16">
              <a:extLst>
                <a:ext uri="{FF2B5EF4-FFF2-40B4-BE49-F238E27FC236}">
                  <a16:creationId xmlns:a16="http://schemas.microsoft.com/office/drawing/2014/main" id="{4248816A-D3C7-0B4A-DC14-667B229883DD}"/>
                </a:ext>
              </a:extLst>
            </p:cNvPr>
            <p:cNvSpPr/>
            <p:nvPr/>
          </p:nvSpPr>
          <p:spPr>
            <a:xfrm>
              <a:off x="5594358" y="5019671"/>
              <a:ext cx="1003300" cy="47625"/>
            </a:xfrm>
            <a:prstGeom prst="rect">
              <a:avLst/>
            </a:prstGeom>
            <a:solidFill>
              <a:srgbClr val="0BD0D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grpSp>
        <p:nvGrpSpPr>
          <p:cNvPr id="42" name="Group 6">
            <a:extLst>
              <a:ext uri="{FF2B5EF4-FFF2-40B4-BE49-F238E27FC236}">
                <a16:creationId xmlns:a16="http://schemas.microsoft.com/office/drawing/2014/main" id="{1C3D82B3-E989-B581-2C07-743A7DE33621}"/>
              </a:ext>
            </a:extLst>
          </p:cNvPr>
          <p:cNvGrpSpPr/>
          <p:nvPr/>
        </p:nvGrpSpPr>
        <p:grpSpPr>
          <a:xfrm>
            <a:off x="573956" y="4998753"/>
            <a:ext cx="1124820" cy="1003301"/>
            <a:chOff x="5594357" y="5067293"/>
            <a:chExt cx="1124820" cy="1003301"/>
          </a:xfrm>
        </p:grpSpPr>
        <p:sp>
          <p:nvSpPr>
            <p:cNvPr id="43" name="Freeform 14">
              <a:extLst>
                <a:ext uri="{FF2B5EF4-FFF2-40B4-BE49-F238E27FC236}">
                  <a16:creationId xmlns:a16="http://schemas.microsoft.com/office/drawing/2014/main" id="{A94046AE-64CE-263D-CA6F-13B50030F3B6}"/>
                </a:ext>
              </a:extLst>
            </p:cNvPr>
            <p:cNvSpPr/>
            <p:nvPr/>
          </p:nvSpPr>
          <p:spPr>
            <a:xfrm rot="5400000" flipH="1">
              <a:off x="5655116" y="5006534"/>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7CCA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sp>
          <p:nvSpPr>
            <p:cNvPr id="44" name="Rectangle 17">
              <a:extLst>
                <a:ext uri="{FF2B5EF4-FFF2-40B4-BE49-F238E27FC236}">
                  <a16:creationId xmlns:a16="http://schemas.microsoft.com/office/drawing/2014/main" id="{85E1EF76-E483-CDB4-C846-AC2264042548}"/>
                </a:ext>
              </a:extLst>
            </p:cNvPr>
            <p:cNvSpPr/>
            <p:nvPr/>
          </p:nvSpPr>
          <p:spPr>
            <a:xfrm>
              <a:off x="5594357" y="6022969"/>
              <a:ext cx="1003300" cy="47625"/>
            </a:xfrm>
            <a:prstGeom prst="rect">
              <a:avLst/>
            </a:prstGeom>
            <a:solidFill>
              <a:srgbClr val="7CCA6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white"/>
                </a:solidFill>
                <a:effectLst/>
                <a:uLnTx/>
                <a:uFillTx/>
                <a:ea typeface="+mn-ea"/>
                <a:cs typeface="+mn-cs"/>
              </a:endParaRPr>
            </a:p>
          </p:txBody>
        </p:sp>
      </p:grpSp>
      <p:sp>
        <p:nvSpPr>
          <p:cNvPr id="46" name="TextBox 19">
            <a:extLst>
              <a:ext uri="{FF2B5EF4-FFF2-40B4-BE49-F238E27FC236}">
                <a16:creationId xmlns:a16="http://schemas.microsoft.com/office/drawing/2014/main" id="{8A2029A4-52C3-7C11-E91F-9A1511044113}"/>
              </a:ext>
            </a:extLst>
          </p:cNvPr>
          <p:cNvSpPr txBox="1"/>
          <p:nvPr/>
        </p:nvSpPr>
        <p:spPr>
          <a:xfrm>
            <a:off x="1688721" y="1242237"/>
            <a:ext cx="9335503" cy="892552"/>
          </a:xfrm>
          <a:prstGeom prst="rect">
            <a:avLst/>
          </a:prstGeom>
          <a:noFill/>
        </p:spPr>
        <p:txBody>
          <a:bodyPr wrap="square" rtlCol="0">
            <a:spAutoFit/>
          </a:bodyPr>
          <a:lstStyle/>
          <a:p>
            <a:pPr algn="just">
              <a:buClr>
                <a:srgbClr val="89BA20"/>
              </a:buClr>
            </a:pPr>
            <a:r>
              <a:rPr lang="es-MX" sz="1300">
                <a:solidFill>
                  <a:schemeClr val="tx1">
                    <a:tint val="75000"/>
                  </a:schemeClr>
                </a:solidFill>
                <a:cs typeface="Segoe UI"/>
              </a:rPr>
              <a:t>El </a:t>
            </a:r>
            <a:r>
              <a:rPr lang="es-MX" sz="1300" b="1">
                <a:solidFill>
                  <a:srgbClr val="035A93"/>
                </a:solidFill>
                <a:cs typeface="Segoe UI"/>
              </a:rPr>
              <a:t>índice promedio de satisfacción de 2025</a:t>
            </a:r>
            <a:r>
              <a:rPr lang="es-MX" sz="1300">
                <a:solidFill>
                  <a:schemeClr val="tx1">
                    <a:tint val="75000"/>
                  </a:schemeClr>
                </a:solidFill>
                <a:cs typeface="Segoe UI"/>
              </a:rPr>
              <a:t>, correspondiente a los </a:t>
            </a:r>
            <a:r>
              <a:rPr lang="es-MX" sz="1300" b="1" i="1">
                <a:solidFill>
                  <a:schemeClr val="tx1">
                    <a:tint val="75000"/>
                  </a:schemeClr>
                </a:solidFill>
                <a:cs typeface="Segoe UI"/>
              </a:rPr>
              <a:t>Ciudadanos que se comunicaron con Fogafín para solicitar información</a:t>
            </a:r>
            <a:r>
              <a:rPr lang="es-MX" sz="1300" i="1">
                <a:solidFill>
                  <a:schemeClr val="tx1">
                    <a:tint val="75000"/>
                  </a:schemeClr>
                </a:solidFill>
                <a:cs typeface="Segoe UI"/>
              </a:rPr>
              <a:t>, </a:t>
            </a:r>
            <a:r>
              <a:rPr lang="es-MX" sz="1300">
                <a:solidFill>
                  <a:schemeClr val="tx1">
                    <a:tint val="75000"/>
                  </a:schemeClr>
                </a:solidFill>
                <a:cs typeface="Segoe UI"/>
              </a:rPr>
              <a:t>fue de </a:t>
            </a:r>
            <a:r>
              <a:rPr lang="es-MX" sz="1300" b="1">
                <a:solidFill>
                  <a:srgbClr val="035A93"/>
                </a:solidFill>
                <a:cs typeface="Segoe UI"/>
              </a:rPr>
              <a:t>97.36%. </a:t>
            </a:r>
            <a:r>
              <a:rPr lang="es-MX" sz="1300">
                <a:solidFill>
                  <a:schemeClr val="tx1">
                    <a:tint val="75000"/>
                  </a:schemeClr>
                </a:solidFill>
                <a:cs typeface="Segoe UI"/>
              </a:rPr>
              <a:t>Este resultado evidencia que aspectos de la atención, tales como la calidad de las respuestas, el tiempo de espera y la cordialidad ofrecida, respondieron de manera adecuada a las necesidades de información de los ciudadanos. </a:t>
            </a:r>
          </a:p>
        </p:txBody>
      </p:sp>
      <p:sp>
        <p:nvSpPr>
          <p:cNvPr id="48" name="Freeform 449">
            <a:extLst>
              <a:ext uri="{FF2B5EF4-FFF2-40B4-BE49-F238E27FC236}">
                <a16:creationId xmlns:a16="http://schemas.microsoft.com/office/drawing/2014/main" id="{6AB8A5F6-360E-1AF7-6B44-8397BA2F9448}"/>
              </a:ext>
            </a:extLst>
          </p:cNvPr>
          <p:cNvSpPr>
            <a:spLocks noEditPoints="1"/>
          </p:cNvSpPr>
          <p:nvPr/>
        </p:nvSpPr>
        <p:spPr bwMode="auto">
          <a:xfrm>
            <a:off x="859404" y="3924390"/>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noFill/>
          <a:ln w="1905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black"/>
              </a:solidFill>
              <a:effectLst/>
              <a:uLnTx/>
              <a:uFillTx/>
            </a:endParaRPr>
          </a:p>
        </p:txBody>
      </p:sp>
      <p:sp>
        <p:nvSpPr>
          <p:cNvPr id="49" name="Freeform 13">
            <a:extLst>
              <a:ext uri="{FF2B5EF4-FFF2-40B4-BE49-F238E27FC236}">
                <a16:creationId xmlns:a16="http://schemas.microsoft.com/office/drawing/2014/main" id="{7A09C196-B934-D78C-90D6-B58B7DE5562A}"/>
              </a:ext>
            </a:extLst>
          </p:cNvPr>
          <p:cNvSpPr>
            <a:spLocks noEditPoints="1"/>
          </p:cNvSpPr>
          <p:nvPr/>
        </p:nvSpPr>
        <p:spPr bwMode="auto">
          <a:xfrm>
            <a:off x="711802" y="2610141"/>
            <a:ext cx="721928" cy="733515"/>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noFill/>
          <a:ln w="19050">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a:ln>
                <a:noFill/>
              </a:ln>
              <a:solidFill>
                <a:prstClr val="black"/>
              </a:solidFill>
              <a:effectLst/>
              <a:uLnTx/>
              <a:uFillTx/>
            </a:endParaRPr>
          </a:p>
        </p:txBody>
      </p:sp>
      <p:sp>
        <p:nvSpPr>
          <p:cNvPr id="52" name="TextBox 25">
            <a:extLst>
              <a:ext uri="{FF2B5EF4-FFF2-40B4-BE49-F238E27FC236}">
                <a16:creationId xmlns:a16="http://schemas.microsoft.com/office/drawing/2014/main" id="{E701AA11-B87F-480E-22A1-9D12493CEDEB}"/>
              </a:ext>
            </a:extLst>
          </p:cNvPr>
          <p:cNvSpPr txBox="1"/>
          <p:nvPr/>
        </p:nvSpPr>
        <p:spPr>
          <a:xfrm>
            <a:off x="1698774" y="3874586"/>
            <a:ext cx="9422381" cy="692497"/>
          </a:xfrm>
          <a:prstGeom prst="rect">
            <a:avLst/>
          </a:prstGeom>
          <a:noFill/>
        </p:spPr>
        <p:txBody>
          <a:bodyPr wrap="square" rtlCol="0">
            <a:spAutoFit/>
          </a:bodyPr>
          <a:lstStyle/>
          <a:p>
            <a:pPr algn="just">
              <a:buClr>
                <a:srgbClr val="89BA20"/>
              </a:buClr>
            </a:pPr>
            <a:r>
              <a:rPr lang="es-CO" sz="1300">
                <a:solidFill>
                  <a:schemeClr val="tx1">
                    <a:lumMod val="50000"/>
                    <a:lumOff val="50000"/>
                  </a:schemeClr>
                </a:solidFill>
              </a:rPr>
              <a:t>Teniendo en cuenta los resultados obtenidos en las últimas mediciones, se evidencia que el </a:t>
            </a:r>
            <a:r>
              <a:rPr lang="es-CO" sz="1300" b="1">
                <a:solidFill>
                  <a:srgbClr val="035A93"/>
                </a:solidFill>
              </a:rPr>
              <a:t>Índice general de satisfacción </a:t>
            </a:r>
            <a:r>
              <a:rPr lang="es-CO" sz="1300">
                <a:solidFill>
                  <a:schemeClr val="tx1">
                    <a:lumMod val="50000"/>
                    <a:lumOff val="50000"/>
                  </a:schemeClr>
                </a:solidFill>
              </a:rPr>
              <a:t>se</a:t>
            </a:r>
            <a:r>
              <a:rPr lang="es-CO" sz="1300" b="1">
                <a:solidFill>
                  <a:srgbClr val="035A93"/>
                </a:solidFill>
              </a:rPr>
              <a:t> </a:t>
            </a:r>
            <a:r>
              <a:rPr lang="es-CO" sz="1300">
                <a:solidFill>
                  <a:schemeClr val="tx1">
                    <a:lumMod val="50000"/>
                    <a:lumOff val="50000"/>
                  </a:schemeClr>
                </a:solidFill>
              </a:rPr>
              <a:t>ha mantenido por encima del </a:t>
            </a:r>
            <a:r>
              <a:rPr lang="es-CO" sz="1300" b="1">
                <a:solidFill>
                  <a:srgbClr val="035A93"/>
                </a:solidFill>
              </a:rPr>
              <a:t>93%. </a:t>
            </a:r>
            <a:r>
              <a:rPr lang="es-CO" sz="1300">
                <a:solidFill>
                  <a:schemeClr val="tx1">
                    <a:lumMod val="50000"/>
                    <a:lumOff val="50000"/>
                  </a:schemeClr>
                </a:solidFill>
              </a:rPr>
              <a:t>En particular, el Índice correspondiente al año 2025 alcanzó el </a:t>
            </a:r>
            <a:r>
              <a:rPr lang="es-CO" sz="1300" b="1">
                <a:solidFill>
                  <a:srgbClr val="035A93"/>
                </a:solidFill>
              </a:rPr>
              <a:t>96.65%, </a:t>
            </a:r>
            <a:r>
              <a:rPr lang="es-CO" sz="1300">
                <a:solidFill>
                  <a:schemeClr val="tx1">
                    <a:lumMod val="50000"/>
                    <a:lumOff val="50000"/>
                  </a:schemeClr>
                </a:solidFill>
              </a:rPr>
              <a:t>lo que refleja la calidad del servicio ofrecido a través de los distintos canales de atención de Fogafín.</a:t>
            </a:r>
          </a:p>
        </p:txBody>
      </p:sp>
      <p:sp>
        <p:nvSpPr>
          <p:cNvPr id="54" name="TextBox 27">
            <a:extLst>
              <a:ext uri="{FF2B5EF4-FFF2-40B4-BE49-F238E27FC236}">
                <a16:creationId xmlns:a16="http://schemas.microsoft.com/office/drawing/2014/main" id="{5A258357-BC89-E2BE-D2A6-90B99005039B}"/>
              </a:ext>
            </a:extLst>
          </p:cNvPr>
          <p:cNvSpPr txBox="1"/>
          <p:nvPr/>
        </p:nvSpPr>
        <p:spPr>
          <a:xfrm>
            <a:off x="1682032" y="2507013"/>
            <a:ext cx="9422381" cy="892552"/>
          </a:xfrm>
          <a:prstGeom prst="rect">
            <a:avLst/>
          </a:prstGeom>
          <a:noFill/>
        </p:spPr>
        <p:txBody>
          <a:bodyPr wrap="square" rtlCol="0">
            <a:spAutoFit/>
          </a:bodyPr>
          <a:lstStyle/>
          <a:p>
            <a:pPr algn="just"/>
            <a:r>
              <a:rPr lang="es-MX" sz="1300">
                <a:solidFill>
                  <a:schemeClr val="tx1">
                    <a:tint val="75000"/>
                  </a:schemeClr>
                </a:solidFill>
                <a:cs typeface="Segoe UI"/>
              </a:rPr>
              <a:t>El </a:t>
            </a:r>
            <a:r>
              <a:rPr lang="es-MX" sz="1300" b="1">
                <a:solidFill>
                  <a:srgbClr val="035A93"/>
                </a:solidFill>
                <a:cs typeface="Segoe UI"/>
              </a:rPr>
              <a:t>índice promedio de satisfacción de 2025, </a:t>
            </a:r>
            <a:r>
              <a:rPr lang="es-MX" sz="1300">
                <a:solidFill>
                  <a:schemeClr val="tx1">
                    <a:tint val="75000"/>
                  </a:schemeClr>
                </a:solidFill>
                <a:cs typeface="Segoe UI"/>
              </a:rPr>
              <a:t>correspondiente a los </a:t>
            </a:r>
            <a:r>
              <a:rPr lang="es-MX" sz="1300" b="1">
                <a:solidFill>
                  <a:schemeClr val="tx1">
                    <a:tint val="75000"/>
                  </a:schemeClr>
                </a:solidFill>
                <a:cs typeface="Segoe UI"/>
              </a:rPr>
              <a:t>u</a:t>
            </a:r>
            <a:r>
              <a:rPr lang="es-MX" sz="1300" b="1">
                <a:solidFill>
                  <a:schemeClr val="tx1">
                    <a:lumMod val="50000"/>
                    <a:lumOff val="50000"/>
                  </a:schemeClr>
                </a:solidFill>
              </a:rPr>
              <a:t>suarios de trámites institucionales,</a:t>
            </a:r>
            <a:r>
              <a:rPr lang="es-MX" sz="1300" i="1">
                <a:solidFill>
                  <a:schemeClr val="tx1">
                    <a:tint val="75000"/>
                  </a:schemeClr>
                </a:solidFill>
                <a:cs typeface="Segoe UI"/>
              </a:rPr>
              <a:t> </a:t>
            </a:r>
            <a:r>
              <a:rPr lang="es-MX" sz="1300">
                <a:solidFill>
                  <a:schemeClr val="tx1">
                    <a:tint val="75000"/>
                  </a:schemeClr>
                </a:solidFill>
                <a:cs typeface="Segoe UI"/>
              </a:rPr>
              <a:t>fue de </a:t>
            </a:r>
            <a:r>
              <a:rPr lang="es-MX" sz="1300" b="1">
                <a:solidFill>
                  <a:srgbClr val="035A93"/>
                </a:solidFill>
                <a:cs typeface="Segoe UI"/>
              </a:rPr>
              <a:t>95.15%</a:t>
            </a:r>
            <a:r>
              <a:rPr lang="es-MX" sz="1300">
                <a:solidFill>
                  <a:schemeClr val="tx1">
                    <a:tint val="75000"/>
                  </a:schemeClr>
                </a:solidFill>
                <a:cs typeface="Segoe UI"/>
              </a:rPr>
              <a:t>. Este resultado evidencia que tanto los funcionarios de las entidades inscritas como los ciudadanos que establecieron algún tipo de contacto con Fogafín, mediante los trámites institucionales de Fogafín, durante la vigencia recibieron una atención efectiva, completa y en tiempos oportunos, ajustados a sus necesidades. </a:t>
            </a:r>
          </a:p>
        </p:txBody>
      </p:sp>
      <p:sp>
        <p:nvSpPr>
          <p:cNvPr id="56" name="TextBox 29">
            <a:extLst>
              <a:ext uri="{FF2B5EF4-FFF2-40B4-BE49-F238E27FC236}">
                <a16:creationId xmlns:a16="http://schemas.microsoft.com/office/drawing/2014/main" id="{43FA7FFA-BFBE-ECAC-3D91-3B676B72484E}"/>
              </a:ext>
            </a:extLst>
          </p:cNvPr>
          <p:cNvSpPr txBox="1"/>
          <p:nvPr/>
        </p:nvSpPr>
        <p:spPr>
          <a:xfrm>
            <a:off x="1760252" y="4998753"/>
            <a:ext cx="9422381" cy="892552"/>
          </a:xfrm>
          <a:prstGeom prst="rect">
            <a:avLst/>
          </a:prstGeom>
          <a:noFill/>
        </p:spPr>
        <p:txBody>
          <a:bodyPr wrap="square" rtlCol="0">
            <a:spAutoFit/>
          </a:bodyPr>
          <a:lstStyle/>
          <a:p>
            <a:pPr algn="just">
              <a:buClr>
                <a:srgbClr val="89BA20"/>
              </a:buClr>
            </a:pPr>
            <a:r>
              <a:rPr lang="es-CO" sz="1300">
                <a:solidFill>
                  <a:schemeClr val="tx1">
                    <a:lumMod val="50000"/>
                    <a:lumOff val="50000"/>
                  </a:schemeClr>
                </a:solidFill>
              </a:rPr>
              <a:t>Cabe destacar que, en relación con la satisfacción de los </a:t>
            </a:r>
            <a:r>
              <a:rPr lang="es-MX" sz="1300" b="1" i="1">
                <a:solidFill>
                  <a:schemeClr val="tx1">
                    <a:tint val="75000"/>
                  </a:schemeClr>
                </a:solidFill>
                <a:cs typeface="Segoe UI"/>
              </a:rPr>
              <a:t>Ciudadanos que se comunican con Fogafín para solicitar información</a:t>
            </a:r>
            <a:r>
              <a:rPr lang="es-MX" sz="1300" i="1">
                <a:solidFill>
                  <a:schemeClr val="tx1">
                    <a:tint val="75000"/>
                  </a:schemeClr>
                </a:solidFill>
                <a:cs typeface="Segoe UI"/>
              </a:rPr>
              <a:t>, </a:t>
            </a:r>
            <a:r>
              <a:rPr lang="es-MX" sz="1300">
                <a:solidFill>
                  <a:schemeClr val="tx1">
                    <a:tint val="75000"/>
                  </a:schemeClr>
                </a:solidFill>
                <a:cs typeface="Segoe UI"/>
              </a:rPr>
              <a:t>se evidencia que </a:t>
            </a:r>
            <a:r>
              <a:rPr lang="es-CO" sz="1300">
                <a:solidFill>
                  <a:schemeClr val="tx1">
                    <a:lumMod val="50000"/>
                    <a:lumOff val="50000"/>
                  </a:schemeClr>
                </a:solidFill>
              </a:rPr>
              <a:t>los estándares son altos en los tres aspectos evaluados. Los índices de satisfacción obtenidos fueron los siguientes: “</a:t>
            </a:r>
            <a:r>
              <a:rPr lang="es-MX" sz="1300">
                <a:solidFill>
                  <a:schemeClr val="tx1">
                    <a:lumMod val="50000"/>
                    <a:lumOff val="50000"/>
                  </a:schemeClr>
                </a:solidFill>
              </a:rPr>
              <a:t>Cordialidad y respeto durante la atención” </a:t>
            </a:r>
            <a:r>
              <a:rPr lang="es-CO" sz="1300" b="1">
                <a:solidFill>
                  <a:srgbClr val="035A93"/>
                </a:solidFill>
              </a:rPr>
              <a:t>(98.46%)</a:t>
            </a:r>
            <a:r>
              <a:rPr lang="es-CO" sz="1300">
                <a:solidFill>
                  <a:schemeClr val="tx1">
                    <a:lumMod val="50000"/>
                    <a:lumOff val="50000"/>
                  </a:schemeClr>
                </a:solidFill>
              </a:rPr>
              <a:t>, “Respuesta de la solicitud” </a:t>
            </a:r>
            <a:r>
              <a:rPr lang="es-CO" sz="1300" b="1">
                <a:solidFill>
                  <a:srgbClr val="035A93"/>
                </a:solidFill>
              </a:rPr>
              <a:t>(96.85%)</a:t>
            </a:r>
            <a:r>
              <a:rPr lang="es-CO" sz="1300">
                <a:solidFill>
                  <a:schemeClr val="tx1">
                    <a:lumMod val="50000"/>
                    <a:lumOff val="50000"/>
                  </a:schemeClr>
                </a:solidFill>
              </a:rPr>
              <a:t>, y “Tiempo de espera” </a:t>
            </a:r>
            <a:r>
              <a:rPr lang="es-CO" sz="1300" b="1">
                <a:solidFill>
                  <a:srgbClr val="035A93"/>
                </a:solidFill>
              </a:rPr>
              <a:t>(96.78%)</a:t>
            </a:r>
            <a:r>
              <a:rPr lang="es-CO" sz="1300">
                <a:solidFill>
                  <a:schemeClr val="tx1">
                    <a:lumMod val="50000"/>
                    <a:lumOff val="50000"/>
                  </a:schemeClr>
                </a:solidFill>
              </a:rPr>
              <a:t>.</a:t>
            </a:r>
            <a:endParaRPr lang="es-MX" sz="1300">
              <a:solidFill>
                <a:schemeClr val="tx1">
                  <a:lumMod val="50000"/>
                  <a:lumOff val="50000"/>
                </a:schemeClr>
              </a:solidFill>
            </a:endParaRPr>
          </a:p>
        </p:txBody>
      </p:sp>
      <p:sp>
        <p:nvSpPr>
          <p:cNvPr id="61" name="CuadroTexto 60">
            <a:extLst>
              <a:ext uri="{FF2B5EF4-FFF2-40B4-BE49-F238E27FC236}">
                <a16:creationId xmlns:a16="http://schemas.microsoft.com/office/drawing/2014/main" id="{ABEE4952-F001-F106-E762-E767A8B40B22}"/>
              </a:ext>
            </a:extLst>
          </p:cNvPr>
          <p:cNvSpPr txBox="1"/>
          <p:nvPr/>
        </p:nvSpPr>
        <p:spPr>
          <a:xfrm>
            <a:off x="623887" y="362635"/>
            <a:ext cx="6096000" cy="646331"/>
          </a:xfrm>
          <a:prstGeom prst="rect">
            <a:avLst/>
          </a:prstGeom>
          <a:noFill/>
        </p:spPr>
        <p:txBody>
          <a:bodyPr wrap="square">
            <a:spAutoFit/>
          </a:bodyPr>
          <a:lstStyle/>
          <a:p>
            <a:r>
              <a:rPr kumimoji="0" lang="es-CO" sz="3600" b="0" i="0" u="none" strike="noStrike" kern="1200" cap="none" spc="0" normalizeH="0" baseline="0" noProof="0">
                <a:ln>
                  <a:noFill/>
                </a:ln>
                <a:solidFill>
                  <a:srgbClr val="035A93"/>
                </a:solidFill>
                <a:effectLst/>
                <a:uLnTx/>
                <a:uFillTx/>
                <a:latin typeface="Montserrat ExtraBold"/>
                <a:ea typeface="+mj-ea"/>
                <a:cs typeface="+mj-cs"/>
              </a:rPr>
              <a:t>Conclusiones</a:t>
            </a:r>
            <a:endParaRPr lang="es-CO"/>
          </a:p>
        </p:txBody>
      </p:sp>
      <p:sp>
        <p:nvSpPr>
          <p:cNvPr id="62" name="Rectangle 36">
            <a:extLst>
              <a:ext uri="{FF2B5EF4-FFF2-40B4-BE49-F238E27FC236}">
                <a16:creationId xmlns:a16="http://schemas.microsoft.com/office/drawing/2014/main" id="{23B83B00-BD6A-CB1B-0EFF-F12F6A16D78A}"/>
              </a:ext>
            </a:extLst>
          </p:cNvPr>
          <p:cNvSpPr/>
          <p:nvPr/>
        </p:nvSpPr>
        <p:spPr>
          <a:xfrm>
            <a:off x="557212" y="362635"/>
            <a:ext cx="66675" cy="55176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Freeform 217">
            <a:extLst>
              <a:ext uri="{FF2B5EF4-FFF2-40B4-BE49-F238E27FC236}">
                <a16:creationId xmlns:a16="http://schemas.microsoft.com/office/drawing/2014/main" id="{653F5365-39D6-D028-D92D-DB12D485742D}"/>
              </a:ext>
            </a:extLst>
          </p:cNvPr>
          <p:cNvSpPr>
            <a:spLocks noEditPoints="1"/>
          </p:cNvSpPr>
          <p:nvPr/>
        </p:nvSpPr>
        <p:spPr bwMode="auto">
          <a:xfrm>
            <a:off x="859404" y="1491536"/>
            <a:ext cx="403350" cy="436752"/>
          </a:xfrm>
          <a:custGeom>
            <a:avLst/>
            <a:gdLst>
              <a:gd name="T0" fmla="*/ 11198 w 16128"/>
              <a:gd name="T1" fmla="*/ 3232 h 15876"/>
              <a:gd name="T2" fmla="*/ 10682 w 16128"/>
              <a:gd name="T3" fmla="*/ 3961 h 15876"/>
              <a:gd name="T4" fmla="*/ 10257 w 16128"/>
              <a:gd name="T5" fmla="*/ 4576 h 15876"/>
              <a:gd name="T6" fmla="*/ 9830 w 16128"/>
              <a:gd name="T7" fmla="*/ 5214 h 15876"/>
              <a:gd name="T8" fmla="*/ 9403 w 16128"/>
              <a:gd name="T9" fmla="*/ 5872 h 15876"/>
              <a:gd name="T10" fmla="*/ 8981 w 16128"/>
              <a:gd name="T11" fmla="*/ 6544 h 15876"/>
              <a:gd name="T12" fmla="*/ 8570 w 16128"/>
              <a:gd name="T13" fmla="*/ 7228 h 15876"/>
              <a:gd name="T14" fmla="*/ 8174 w 16128"/>
              <a:gd name="T15" fmla="*/ 7919 h 15876"/>
              <a:gd name="T16" fmla="*/ 7899 w 16128"/>
              <a:gd name="T17" fmla="*/ 7868 h 15876"/>
              <a:gd name="T18" fmla="*/ 7324 w 16128"/>
              <a:gd name="T19" fmla="*/ 7173 h 15876"/>
              <a:gd name="T20" fmla="*/ 6875 w 16128"/>
              <a:gd name="T21" fmla="*/ 6646 h 15876"/>
              <a:gd name="T22" fmla="*/ 6374 w 16128"/>
              <a:gd name="T23" fmla="*/ 6077 h 15876"/>
              <a:gd name="T24" fmla="*/ 5848 w 16128"/>
              <a:gd name="T25" fmla="*/ 5510 h 15876"/>
              <a:gd name="T26" fmla="*/ 5330 w 16128"/>
              <a:gd name="T27" fmla="*/ 4982 h 15876"/>
              <a:gd name="T28" fmla="*/ 3997 w 16128"/>
              <a:gd name="T29" fmla="*/ 6458 h 15876"/>
              <a:gd name="T30" fmla="*/ 4344 w 16128"/>
              <a:gd name="T31" fmla="*/ 6870 h 15876"/>
              <a:gd name="T32" fmla="*/ 4747 w 16128"/>
              <a:gd name="T33" fmla="*/ 7364 h 15876"/>
              <a:gd name="T34" fmla="*/ 5273 w 16128"/>
              <a:gd name="T35" fmla="*/ 8031 h 15876"/>
              <a:gd name="T36" fmla="*/ 5901 w 16128"/>
              <a:gd name="T37" fmla="*/ 8856 h 15876"/>
              <a:gd name="T38" fmla="*/ 6610 w 16128"/>
              <a:gd name="T39" fmla="*/ 9825 h 15876"/>
              <a:gd name="T40" fmla="*/ 7381 w 16128"/>
              <a:gd name="T41" fmla="*/ 10924 h 15876"/>
              <a:gd name="T42" fmla="*/ 8189 w 16128"/>
              <a:gd name="T43" fmla="*/ 12137 h 15876"/>
              <a:gd name="T44" fmla="*/ 8424 w 16128"/>
              <a:gd name="T45" fmla="*/ 11823 h 15876"/>
              <a:gd name="T46" fmla="*/ 8891 w 16128"/>
              <a:gd name="T47" fmla="*/ 11225 h 15876"/>
              <a:gd name="T48" fmla="*/ 9329 w 16128"/>
              <a:gd name="T49" fmla="*/ 10686 h 15876"/>
              <a:gd name="T50" fmla="*/ 9862 w 16128"/>
              <a:gd name="T51" fmla="*/ 10055 h 15876"/>
              <a:gd name="T52" fmla="*/ 10485 w 16128"/>
              <a:gd name="T53" fmla="*/ 9348 h 15876"/>
              <a:gd name="T54" fmla="*/ 11191 w 16128"/>
              <a:gd name="T55" fmla="*/ 8581 h 15876"/>
              <a:gd name="T56" fmla="*/ 2615 w 16128"/>
              <a:gd name="T57" fmla="*/ 13622 h 15876"/>
              <a:gd name="T58" fmla="*/ 13665 w 16128"/>
              <a:gd name="T59" fmla="*/ 18 h 15876"/>
              <a:gd name="T60" fmla="*/ 13552 w 16128"/>
              <a:gd name="T61" fmla="*/ 155 h 15876"/>
              <a:gd name="T62" fmla="*/ 13336 w 16128"/>
              <a:gd name="T63" fmla="*/ 422 h 15876"/>
              <a:gd name="T64" fmla="*/ 13032 w 16128"/>
              <a:gd name="T65" fmla="*/ 803 h 15876"/>
              <a:gd name="T66" fmla="*/ 11861 w 16128"/>
              <a:gd name="T67" fmla="*/ 1135 h 15876"/>
              <a:gd name="T68" fmla="*/ 8763 w 16128"/>
              <a:gd name="T69" fmla="*/ 1465 h 15876"/>
              <a:gd name="T70" fmla="*/ 6891 w 16128"/>
              <a:gd name="T71" fmla="*/ 1677 h 15876"/>
              <a:gd name="T72" fmla="*/ 4959 w 16128"/>
              <a:gd name="T73" fmla="*/ 1908 h 15876"/>
              <a:gd name="T74" fmla="*/ 3089 w 16128"/>
              <a:gd name="T75" fmla="*/ 2148 h 15876"/>
              <a:gd name="T76" fmla="*/ 1396 w 16128"/>
              <a:gd name="T77" fmla="*/ 2389 h 15876"/>
              <a:gd name="T78" fmla="*/ 0 w 16128"/>
              <a:gd name="T79" fmla="*/ 2621 h 15876"/>
              <a:gd name="T80" fmla="*/ 100 w 16128"/>
              <a:gd name="T81" fmla="*/ 4098 h 15876"/>
              <a:gd name="T82" fmla="*/ 326 w 16128"/>
              <a:gd name="T83" fmla="*/ 7663 h 15876"/>
              <a:gd name="T84" fmla="*/ 453 w 16128"/>
              <a:gd name="T85" fmla="*/ 9823 h 15876"/>
              <a:gd name="T86" fmla="*/ 570 w 16128"/>
              <a:gd name="T87" fmla="*/ 12020 h 15876"/>
              <a:gd name="T88" fmla="*/ 663 w 16128"/>
              <a:gd name="T89" fmla="*/ 14092 h 15876"/>
              <a:gd name="T90" fmla="*/ 721 w 16128"/>
              <a:gd name="T91" fmla="*/ 15876 h 15876"/>
              <a:gd name="T92" fmla="*/ 1936 w 16128"/>
              <a:gd name="T93" fmla="*/ 15802 h 15876"/>
              <a:gd name="T94" fmla="*/ 4124 w 16128"/>
              <a:gd name="T95" fmla="*/ 15686 h 15876"/>
              <a:gd name="T96" fmla="*/ 5996 w 16128"/>
              <a:gd name="T97" fmla="*/ 15601 h 15876"/>
              <a:gd name="T98" fmla="*/ 8077 w 16128"/>
              <a:gd name="T99" fmla="*/ 15522 h 15876"/>
              <a:gd name="T100" fmla="*/ 10265 w 16128"/>
              <a:gd name="T101" fmla="*/ 15460 h 15876"/>
              <a:gd name="T102" fmla="*/ 12456 w 16128"/>
              <a:gd name="T103" fmla="*/ 15427 h 15876"/>
              <a:gd name="T104" fmla="*/ 13559 w 16128"/>
              <a:gd name="T105" fmla="*/ 6270 h 15876"/>
              <a:gd name="T106" fmla="*/ 14210 w 16128"/>
              <a:gd name="T107" fmla="*/ 5701 h 15876"/>
              <a:gd name="T108" fmla="*/ 14886 w 16128"/>
              <a:gd name="T109" fmla="*/ 5140 h 15876"/>
              <a:gd name="T110" fmla="*/ 15588 w 16128"/>
              <a:gd name="T111" fmla="*/ 4593 h 15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28" h="15876">
                <a:moveTo>
                  <a:pt x="2615" y="13622"/>
                </a:moveTo>
                <a:lnTo>
                  <a:pt x="2073" y="4424"/>
                </a:lnTo>
                <a:lnTo>
                  <a:pt x="11398" y="2956"/>
                </a:lnTo>
                <a:lnTo>
                  <a:pt x="11198" y="3232"/>
                </a:lnTo>
                <a:lnTo>
                  <a:pt x="10994" y="3519"/>
                </a:lnTo>
                <a:lnTo>
                  <a:pt x="10890" y="3664"/>
                </a:lnTo>
                <a:lnTo>
                  <a:pt x="10787" y="3811"/>
                </a:lnTo>
                <a:lnTo>
                  <a:pt x="10682" y="3961"/>
                </a:lnTo>
                <a:lnTo>
                  <a:pt x="10577" y="4113"/>
                </a:lnTo>
                <a:lnTo>
                  <a:pt x="10471" y="4265"/>
                </a:lnTo>
                <a:lnTo>
                  <a:pt x="10364" y="4419"/>
                </a:lnTo>
                <a:lnTo>
                  <a:pt x="10257" y="4576"/>
                </a:lnTo>
                <a:lnTo>
                  <a:pt x="10151" y="4733"/>
                </a:lnTo>
                <a:lnTo>
                  <a:pt x="10044" y="4892"/>
                </a:lnTo>
                <a:lnTo>
                  <a:pt x="9937" y="5053"/>
                </a:lnTo>
                <a:lnTo>
                  <a:pt x="9830" y="5214"/>
                </a:lnTo>
                <a:lnTo>
                  <a:pt x="9723" y="5376"/>
                </a:lnTo>
                <a:lnTo>
                  <a:pt x="9615" y="5541"/>
                </a:lnTo>
                <a:lnTo>
                  <a:pt x="9509" y="5705"/>
                </a:lnTo>
                <a:lnTo>
                  <a:pt x="9403" y="5872"/>
                </a:lnTo>
                <a:lnTo>
                  <a:pt x="9297" y="6039"/>
                </a:lnTo>
                <a:lnTo>
                  <a:pt x="9191" y="6206"/>
                </a:lnTo>
                <a:lnTo>
                  <a:pt x="9085" y="6375"/>
                </a:lnTo>
                <a:lnTo>
                  <a:pt x="8981" y="6544"/>
                </a:lnTo>
                <a:lnTo>
                  <a:pt x="8876" y="6715"/>
                </a:lnTo>
                <a:lnTo>
                  <a:pt x="8774" y="6885"/>
                </a:lnTo>
                <a:lnTo>
                  <a:pt x="8671" y="7057"/>
                </a:lnTo>
                <a:lnTo>
                  <a:pt x="8570" y="7228"/>
                </a:lnTo>
                <a:lnTo>
                  <a:pt x="8469" y="7400"/>
                </a:lnTo>
                <a:lnTo>
                  <a:pt x="8369" y="7573"/>
                </a:lnTo>
                <a:lnTo>
                  <a:pt x="8271" y="7745"/>
                </a:lnTo>
                <a:lnTo>
                  <a:pt x="8174" y="7919"/>
                </a:lnTo>
                <a:lnTo>
                  <a:pt x="8078" y="8092"/>
                </a:lnTo>
                <a:lnTo>
                  <a:pt x="8057" y="8065"/>
                </a:lnTo>
                <a:lnTo>
                  <a:pt x="7995" y="7989"/>
                </a:lnTo>
                <a:lnTo>
                  <a:pt x="7899" y="7868"/>
                </a:lnTo>
                <a:lnTo>
                  <a:pt x="7769" y="7709"/>
                </a:lnTo>
                <a:lnTo>
                  <a:pt x="7609" y="7515"/>
                </a:lnTo>
                <a:lnTo>
                  <a:pt x="7425" y="7293"/>
                </a:lnTo>
                <a:lnTo>
                  <a:pt x="7324" y="7173"/>
                </a:lnTo>
                <a:lnTo>
                  <a:pt x="7217" y="7047"/>
                </a:lnTo>
                <a:lnTo>
                  <a:pt x="7107" y="6917"/>
                </a:lnTo>
                <a:lnTo>
                  <a:pt x="6992" y="6783"/>
                </a:lnTo>
                <a:lnTo>
                  <a:pt x="6875" y="6646"/>
                </a:lnTo>
                <a:lnTo>
                  <a:pt x="6753" y="6506"/>
                </a:lnTo>
                <a:lnTo>
                  <a:pt x="6629" y="6365"/>
                </a:lnTo>
                <a:lnTo>
                  <a:pt x="6502" y="6222"/>
                </a:lnTo>
                <a:lnTo>
                  <a:pt x="6374" y="6077"/>
                </a:lnTo>
                <a:lnTo>
                  <a:pt x="6244" y="5934"/>
                </a:lnTo>
                <a:lnTo>
                  <a:pt x="6113" y="5791"/>
                </a:lnTo>
                <a:lnTo>
                  <a:pt x="5980" y="5649"/>
                </a:lnTo>
                <a:lnTo>
                  <a:pt x="5848" y="5510"/>
                </a:lnTo>
                <a:lnTo>
                  <a:pt x="5717" y="5371"/>
                </a:lnTo>
                <a:lnTo>
                  <a:pt x="5586" y="5238"/>
                </a:lnTo>
                <a:lnTo>
                  <a:pt x="5457" y="5108"/>
                </a:lnTo>
                <a:lnTo>
                  <a:pt x="5330" y="4982"/>
                </a:lnTo>
                <a:lnTo>
                  <a:pt x="5204" y="4862"/>
                </a:lnTo>
                <a:lnTo>
                  <a:pt x="5081" y="4747"/>
                </a:lnTo>
                <a:lnTo>
                  <a:pt x="4961" y="4639"/>
                </a:lnTo>
                <a:lnTo>
                  <a:pt x="3997" y="6458"/>
                </a:lnTo>
                <a:lnTo>
                  <a:pt x="4020" y="6485"/>
                </a:lnTo>
                <a:lnTo>
                  <a:pt x="4087" y="6563"/>
                </a:lnTo>
                <a:lnTo>
                  <a:pt x="4196" y="6692"/>
                </a:lnTo>
                <a:lnTo>
                  <a:pt x="4344" y="6870"/>
                </a:lnTo>
                <a:lnTo>
                  <a:pt x="4432" y="6977"/>
                </a:lnTo>
                <a:lnTo>
                  <a:pt x="4529" y="7095"/>
                </a:lnTo>
                <a:lnTo>
                  <a:pt x="4634" y="7224"/>
                </a:lnTo>
                <a:lnTo>
                  <a:pt x="4747" y="7364"/>
                </a:lnTo>
                <a:lnTo>
                  <a:pt x="4868" y="7515"/>
                </a:lnTo>
                <a:lnTo>
                  <a:pt x="4996" y="7677"/>
                </a:lnTo>
                <a:lnTo>
                  <a:pt x="5131" y="7849"/>
                </a:lnTo>
                <a:lnTo>
                  <a:pt x="5273" y="8031"/>
                </a:lnTo>
                <a:lnTo>
                  <a:pt x="5421" y="8223"/>
                </a:lnTo>
                <a:lnTo>
                  <a:pt x="5575" y="8425"/>
                </a:lnTo>
                <a:lnTo>
                  <a:pt x="5736" y="8636"/>
                </a:lnTo>
                <a:lnTo>
                  <a:pt x="5901" y="8856"/>
                </a:lnTo>
                <a:lnTo>
                  <a:pt x="6071" y="9086"/>
                </a:lnTo>
                <a:lnTo>
                  <a:pt x="6247" y="9324"/>
                </a:lnTo>
                <a:lnTo>
                  <a:pt x="6427" y="9570"/>
                </a:lnTo>
                <a:lnTo>
                  <a:pt x="6610" y="9825"/>
                </a:lnTo>
                <a:lnTo>
                  <a:pt x="6798" y="10088"/>
                </a:lnTo>
                <a:lnTo>
                  <a:pt x="6989" y="10359"/>
                </a:lnTo>
                <a:lnTo>
                  <a:pt x="7183" y="10638"/>
                </a:lnTo>
                <a:lnTo>
                  <a:pt x="7381" y="10924"/>
                </a:lnTo>
                <a:lnTo>
                  <a:pt x="7580" y="11217"/>
                </a:lnTo>
                <a:lnTo>
                  <a:pt x="7781" y="11517"/>
                </a:lnTo>
                <a:lnTo>
                  <a:pt x="7984" y="11824"/>
                </a:lnTo>
                <a:lnTo>
                  <a:pt x="8189" y="12137"/>
                </a:lnTo>
                <a:lnTo>
                  <a:pt x="8204" y="12116"/>
                </a:lnTo>
                <a:lnTo>
                  <a:pt x="8248" y="12056"/>
                </a:lnTo>
                <a:lnTo>
                  <a:pt x="8322" y="11957"/>
                </a:lnTo>
                <a:lnTo>
                  <a:pt x="8424" y="11823"/>
                </a:lnTo>
                <a:lnTo>
                  <a:pt x="8553" y="11654"/>
                </a:lnTo>
                <a:lnTo>
                  <a:pt x="8709" y="11455"/>
                </a:lnTo>
                <a:lnTo>
                  <a:pt x="8797" y="11344"/>
                </a:lnTo>
                <a:lnTo>
                  <a:pt x="8891" y="11225"/>
                </a:lnTo>
                <a:lnTo>
                  <a:pt x="8991" y="11100"/>
                </a:lnTo>
                <a:lnTo>
                  <a:pt x="9097" y="10969"/>
                </a:lnTo>
                <a:lnTo>
                  <a:pt x="9210" y="10830"/>
                </a:lnTo>
                <a:lnTo>
                  <a:pt x="9329" y="10686"/>
                </a:lnTo>
                <a:lnTo>
                  <a:pt x="9454" y="10536"/>
                </a:lnTo>
                <a:lnTo>
                  <a:pt x="9584" y="10381"/>
                </a:lnTo>
                <a:lnTo>
                  <a:pt x="9721" y="10220"/>
                </a:lnTo>
                <a:lnTo>
                  <a:pt x="9862" y="10055"/>
                </a:lnTo>
                <a:lnTo>
                  <a:pt x="10010" y="9884"/>
                </a:lnTo>
                <a:lnTo>
                  <a:pt x="10163" y="9710"/>
                </a:lnTo>
                <a:lnTo>
                  <a:pt x="10321" y="9530"/>
                </a:lnTo>
                <a:lnTo>
                  <a:pt x="10485" y="9348"/>
                </a:lnTo>
                <a:lnTo>
                  <a:pt x="10654" y="9161"/>
                </a:lnTo>
                <a:lnTo>
                  <a:pt x="10828" y="8971"/>
                </a:lnTo>
                <a:lnTo>
                  <a:pt x="11006" y="8778"/>
                </a:lnTo>
                <a:lnTo>
                  <a:pt x="11191" y="8581"/>
                </a:lnTo>
                <a:lnTo>
                  <a:pt x="11379" y="8383"/>
                </a:lnTo>
                <a:lnTo>
                  <a:pt x="11573" y="8182"/>
                </a:lnTo>
                <a:lnTo>
                  <a:pt x="11356" y="13080"/>
                </a:lnTo>
                <a:lnTo>
                  <a:pt x="2615" y="13622"/>
                </a:lnTo>
                <a:close/>
                <a:moveTo>
                  <a:pt x="16128" y="4194"/>
                </a:moveTo>
                <a:lnTo>
                  <a:pt x="13680" y="0"/>
                </a:lnTo>
                <a:lnTo>
                  <a:pt x="13677" y="4"/>
                </a:lnTo>
                <a:lnTo>
                  <a:pt x="13665" y="18"/>
                </a:lnTo>
                <a:lnTo>
                  <a:pt x="13647" y="39"/>
                </a:lnTo>
                <a:lnTo>
                  <a:pt x="13622" y="71"/>
                </a:lnTo>
                <a:lnTo>
                  <a:pt x="13590" y="109"/>
                </a:lnTo>
                <a:lnTo>
                  <a:pt x="13552" y="155"/>
                </a:lnTo>
                <a:lnTo>
                  <a:pt x="13507" y="211"/>
                </a:lnTo>
                <a:lnTo>
                  <a:pt x="13456" y="273"/>
                </a:lnTo>
                <a:lnTo>
                  <a:pt x="13399" y="344"/>
                </a:lnTo>
                <a:lnTo>
                  <a:pt x="13336" y="422"/>
                </a:lnTo>
                <a:lnTo>
                  <a:pt x="13268" y="506"/>
                </a:lnTo>
                <a:lnTo>
                  <a:pt x="13195" y="598"/>
                </a:lnTo>
                <a:lnTo>
                  <a:pt x="13116" y="697"/>
                </a:lnTo>
                <a:lnTo>
                  <a:pt x="13032" y="803"/>
                </a:lnTo>
                <a:lnTo>
                  <a:pt x="12944" y="915"/>
                </a:lnTo>
                <a:lnTo>
                  <a:pt x="12851" y="1033"/>
                </a:lnTo>
                <a:lnTo>
                  <a:pt x="12415" y="1077"/>
                </a:lnTo>
                <a:lnTo>
                  <a:pt x="11861" y="1135"/>
                </a:lnTo>
                <a:lnTo>
                  <a:pt x="11204" y="1202"/>
                </a:lnTo>
                <a:lnTo>
                  <a:pt x="10459" y="1281"/>
                </a:lnTo>
                <a:lnTo>
                  <a:pt x="9641" y="1370"/>
                </a:lnTo>
                <a:lnTo>
                  <a:pt x="8763" y="1465"/>
                </a:lnTo>
                <a:lnTo>
                  <a:pt x="8307" y="1517"/>
                </a:lnTo>
                <a:lnTo>
                  <a:pt x="7841" y="1568"/>
                </a:lnTo>
                <a:lnTo>
                  <a:pt x="7368" y="1623"/>
                </a:lnTo>
                <a:lnTo>
                  <a:pt x="6891" y="1677"/>
                </a:lnTo>
                <a:lnTo>
                  <a:pt x="6409" y="1734"/>
                </a:lnTo>
                <a:lnTo>
                  <a:pt x="5925" y="1791"/>
                </a:lnTo>
                <a:lnTo>
                  <a:pt x="5441" y="1850"/>
                </a:lnTo>
                <a:lnTo>
                  <a:pt x="4959" y="1908"/>
                </a:lnTo>
                <a:lnTo>
                  <a:pt x="4482" y="1968"/>
                </a:lnTo>
                <a:lnTo>
                  <a:pt x="4010" y="2028"/>
                </a:lnTo>
                <a:lnTo>
                  <a:pt x="3544" y="2088"/>
                </a:lnTo>
                <a:lnTo>
                  <a:pt x="3089" y="2148"/>
                </a:lnTo>
                <a:lnTo>
                  <a:pt x="2645" y="2209"/>
                </a:lnTo>
                <a:lnTo>
                  <a:pt x="2214" y="2269"/>
                </a:lnTo>
                <a:lnTo>
                  <a:pt x="1796" y="2330"/>
                </a:lnTo>
                <a:lnTo>
                  <a:pt x="1396" y="2389"/>
                </a:lnTo>
                <a:lnTo>
                  <a:pt x="1015" y="2449"/>
                </a:lnTo>
                <a:lnTo>
                  <a:pt x="654" y="2507"/>
                </a:lnTo>
                <a:lnTo>
                  <a:pt x="314" y="2565"/>
                </a:lnTo>
                <a:lnTo>
                  <a:pt x="0" y="2621"/>
                </a:lnTo>
                <a:lnTo>
                  <a:pt x="7" y="2723"/>
                </a:lnTo>
                <a:lnTo>
                  <a:pt x="27" y="3017"/>
                </a:lnTo>
                <a:lnTo>
                  <a:pt x="58" y="3481"/>
                </a:lnTo>
                <a:lnTo>
                  <a:pt x="100" y="4098"/>
                </a:lnTo>
                <a:lnTo>
                  <a:pt x="149" y="4843"/>
                </a:lnTo>
                <a:lnTo>
                  <a:pt x="204" y="5700"/>
                </a:lnTo>
                <a:lnTo>
                  <a:pt x="263" y="6646"/>
                </a:lnTo>
                <a:lnTo>
                  <a:pt x="326" y="7663"/>
                </a:lnTo>
                <a:lnTo>
                  <a:pt x="358" y="8190"/>
                </a:lnTo>
                <a:lnTo>
                  <a:pt x="389" y="8728"/>
                </a:lnTo>
                <a:lnTo>
                  <a:pt x="421" y="9273"/>
                </a:lnTo>
                <a:lnTo>
                  <a:pt x="453" y="9823"/>
                </a:lnTo>
                <a:lnTo>
                  <a:pt x="483" y="10376"/>
                </a:lnTo>
                <a:lnTo>
                  <a:pt x="513" y="10927"/>
                </a:lnTo>
                <a:lnTo>
                  <a:pt x="541" y="11477"/>
                </a:lnTo>
                <a:lnTo>
                  <a:pt x="570" y="12020"/>
                </a:lnTo>
                <a:lnTo>
                  <a:pt x="596" y="12557"/>
                </a:lnTo>
                <a:lnTo>
                  <a:pt x="620" y="13082"/>
                </a:lnTo>
                <a:lnTo>
                  <a:pt x="643" y="13595"/>
                </a:lnTo>
                <a:lnTo>
                  <a:pt x="663" y="14092"/>
                </a:lnTo>
                <a:lnTo>
                  <a:pt x="681" y="14571"/>
                </a:lnTo>
                <a:lnTo>
                  <a:pt x="698" y="15030"/>
                </a:lnTo>
                <a:lnTo>
                  <a:pt x="711" y="15466"/>
                </a:lnTo>
                <a:lnTo>
                  <a:pt x="721" y="15876"/>
                </a:lnTo>
                <a:lnTo>
                  <a:pt x="803" y="15871"/>
                </a:lnTo>
                <a:lnTo>
                  <a:pt x="1042" y="15856"/>
                </a:lnTo>
                <a:lnTo>
                  <a:pt x="1424" y="15833"/>
                </a:lnTo>
                <a:lnTo>
                  <a:pt x="1936" y="15802"/>
                </a:lnTo>
                <a:lnTo>
                  <a:pt x="2565" y="15767"/>
                </a:lnTo>
                <a:lnTo>
                  <a:pt x="3299" y="15729"/>
                </a:lnTo>
                <a:lnTo>
                  <a:pt x="3700" y="15708"/>
                </a:lnTo>
                <a:lnTo>
                  <a:pt x="4124" y="15686"/>
                </a:lnTo>
                <a:lnTo>
                  <a:pt x="4566" y="15665"/>
                </a:lnTo>
                <a:lnTo>
                  <a:pt x="5027" y="15644"/>
                </a:lnTo>
                <a:lnTo>
                  <a:pt x="5504" y="15622"/>
                </a:lnTo>
                <a:lnTo>
                  <a:pt x="5996" y="15601"/>
                </a:lnTo>
                <a:lnTo>
                  <a:pt x="6501" y="15579"/>
                </a:lnTo>
                <a:lnTo>
                  <a:pt x="7017" y="15559"/>
                </a:lnTo>
                <a:lnTo>
                  <a:pt x="7543" y="15540"/>
                </a:lnTo>
                <a:lnTo>
                  <a:pt x="8077" y="15522"/>
                </a:lnTo>
                <a:lnTo>
                  <a:pt x="8618" y="15504"/>
                </a:lnTo>
                <a:lnTo>
                  <a:pt x="9165" y="15488"/>
                </a:lnTo>
                <a:lnTo>
                  <a:pt x="9714" y="15474"/>
                </a:lnTo>
                <a:lnTo>
                  <a:pt x="10265" y="15460"/>
                </a:lnTo>
                <a:lnTo>
                  <a:pt x="10817" y="15449"/>
                </a:lnTo>
                <a:lnTo>
                  <a:pt x="11366" y="15439"/>
                </a:lnTo>
                <a:lnTo>
                  <a:pt x="11914" y="15432"/>
                </a:lnTo>
                <a:lnTo>
                  <a:pt x="12456" y="15427"/>
                </a:lnTo>
                <a:lnTo>
                  <a:pt x="12991" y="15425"/>
                </a:lnTo>
                <a:lnTo>
                  <a:pt x="13519" y="15426"/>
                </a:lnTo>
                <a:lnTo>
                  <a:pt x="13400" y="6412"/>
                </a:lnTo>
                <a:lnTo>
                  <a:pt x="13559" y="6270"/>
                </a:lnTo>
                <a:lnTo>
                  <a:pt x="13719" y="6127"/>
                </a:lnTo>
                <a:lnTo>
                  <a:pt x="13880" y="5985"/>
                </a:lnTo>
                <a:lnTo>
                  <a:pt x="14044" y="5842"/>
                </a:lnTo>
                <a:lnTo>
                  <a:pt x="14210" y="5701"/>
                </a:lnTo>
                <a:lnTo>
                  <a:pt x="14376" y="5560"/>
                </a:lnTo>
                <a:lnTo>
                  <a:pt x="14544" y="5420"/>
                </a:lnTo>
                <a:lnTo>
                  <a:pt x="14715" y="5280"/>
                </a:lnTo>
                <a:lnTo>
                  <a:pt x="14886" y="5140"/>
                </a:lnTo>
                <a:lnTo>
                  <a:pt x="15060" y="5002"/>
                </a:lnTo>
                <a:lnTo>
                  <a:pt x="15234" y="4865"/>
                </a:lnTo>
                <a:lnTo>
                  <a:pt x="15410" y="4728"/>
                </a:lnTo>
                <a:lnTo>
                  <a:pt x="15588" y="4593"/>
                </a:lnTo>
                <a:lnTo>
                  <a:pt x="15766" y="4459"/>
                </a:lnTo>
                <a:lnTo>
                  <a:pt x="15947" y="4326"/>
                </a:lnTo>
                <a:lnTo>
                  <a:pt x="16128" y="4194"/>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64" name="Freeform 189">
            <a:extLst>
              <a:ext uri="{FF2B5EF4-FFF2-40B4-BE49-F238E27FC236}">
                <a16:creationId xmlns:a16="http://schemas.microsoft.com/office/drawing/2014/main" id="{C5B5A728-63E2-6924-96E0-0E08FB55E975}"/>
              </a:ext>
            </a:extLst>
          </p:cNvPr>
          <p:cNvSpPr>
            <a:spLocks noEditPoints="1"/>
          </p:cNvSpPr>
          <p:nvPr/>
        </p:nvSpPr>
        <p:spPr bwMode="auto">
          <a:xfrm>
            <a:off x="841156" y="5285890"/>
            <a:ext cx="570307" cy="429027"/>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2728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out)">
                                      <p:cBhvr>
                                        <p:cTn id="19" dur="1000"/>
                                        <p:tgtEl>
                                          <p:spTgt spid="4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500"/>
                                        <p:tgtEl>
                                          <p:spTgt spid="39"/>
                                        </p:tgtEl>
                                      </p:cBhvr>
                                    </p:animEffect>
                                  </p:childTnLst>
                                </p:cTn>
                              </p:par>
                            </p:childTnLst>
                          </p:cTn>
                        </p:par>
                        <p:par>
                          <p:cTn id="28" fill="hold">
                            <p:stCondLst>
                              <p:cond delay="3500"/>
                            </p:stCondLst>
                            <p:childTnLst>
                              <p:par>
                                <p:cTn id="29" presetID="6" presetClass="entr" presetSubtype="32"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ircle(out)">
                                      <p:cBhvr>
                                        <p:cTn id="31" dur="1000"/>
                                        <p:tgtEl>
                                          <p:spTgt spid="48"/>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6000"/>
                            </p:stCondLst>
                            <p:childTnLst>
                              <p:par>
                                <p:cTn id="45" presetID="16" presetClass="entr" presetSubtype="42"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outHorizontal)">
                                      <p:cBhvr>
                                        <p:cTn id="47" dur="500"/>
                                        <p:tgtEl>
                                          <p:spTgt spid="62"/>
                                        </p:tgtEl>
                                      </p:cBhvr>
                                    </p:animEffect>
                                  </p:childTnLst>
                                </p:cTn>
                              </p:par>
                            </p:childTnLst>
                          </p:cTn>
                        </p:par>
                        <p:par>
                          <p:cTn id="48" fill="hold">
                            <p:stCondLst>
                              <p:cond delay="6500"/>
                            </p:stCondLst>
                            <p:childTnLst>
                              <p:par>
                                <p:cTn id="49" presetID="6" presetClass="entr" presetSubtype="32"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circle(out)">
                                      <p:cBhvr>
                                        <p:cTn id="51"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49" grpId="0" animBg="1"/>
      <p:bldP spid="52" grpId="0"/>
      <p:bldP spid="54" grpId="0"/>
      <p:bldP spid="56" grpId="0"/>
      <p:bldP spid="62"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5FF5B-0516-4907-9B15-280B5D942D89}"/>
              </a:ext>
            </a:extLst>
          </p:cNvPr>
          <p:cNvSpPr>
            <a:spLocks noGrp="1"/>
          </p:cNvSpPr>
          <p:nvPr>
            <p:ph type="title"/>
          </p:nvPr>
        </p:nvSpPr>
        <p:spPr/>
        <p:txBody>
          <a:bodyPr/>
          <a:lstStyle/>
          <a:p>
            <a:r>
              <a:rPr lang="es-CO"/>
              <a:t>Temas a desarrollar</a:t>
            </a:r>
          </a:p>
        </p:txBody>
      </p:sp>
      <p:sp>
        <p:nvSpPr>
          <p:cNvPr id="3" name="Marcador de texto 2">
            <a:extLst>
              <a:ext uri="{FF2B5EF4-FFF2-40B4-BE49-F238E27FC236}">
                <a16:creationId xmlns:a16="http://schemas.microsoft.com/office/drawing/2014/main" id="{40C03444-72C9-4EAD-BF54-32D51F683D48}"/>
              </a:ext>
            </a:extLst>
          </p:cNvPr>
          <p:cNvSpPr>
            <a:spLocks noGrp="1"/>
          </p:cNvSpPr>
          <p:nvPr>
            <p:ph type="body" idx="1"/>
          </p:nvPr>
        </p:nvSpPr>
        <p:spPr>
          <a:xfrm>
            <a:off x="1782812" y="1683536"/>
            <a:ext cx="8998857" cy="3490928"/>
          </a:xfrm>
        </p:spPr>
        <p:txBody>
          <a:bodyPr lIns="91440" tIns="45720" rIns="91440" bIns="45720" anchor="t">
            <a:normAutofit/>
          </a:bodyPr>
          <a:lstStyle/>
          <a:p>
            <a:r>
              <a:rPr lang="es-CO" sz="2500">
                <a:solidFill>
                  <a:schemeClr val="tx1">
                    <a:lumMod val="50000"/>
                    <a:lumOff val="50000"/>
                  </a:schemeClr>
                </a:solidFill>
              </a:rPr>
              <a:t>Ficha técnica</a:t>
            </a:r>
          </a:p>
          <a:p>
            <a:r>
              <a:rPr lang="es-CO" sz="2500">
                <a:solidFill>
                  <a:schemeClr val="tx1">
                    <a:lumMod val="50000"/>
                    <a:lumOff val="50000"/>
                  </a:schemeClr>
                </a:solidFill>
              </a:rPr>
              <a:t>Objetivo</a:t>
            </a:r>
          </a:p>
          <a:p>
            <a:r>
              <a:rPr lang="es-CO" sz="2500">
                <a:solidFill>
                  <a:schemeClr val="tx1">
                    <a:lumMod val="50000"/>
                    <a:lumOff val="50000"/>
                  </a:schemeClr>
                </a:solidFill>
              </a:rPr>
              <a:t>Índice de satisfacción del servicio</a:t>
            </a:r>
          </a:p>
          <a:p>
            <a:r>
              <a:rPr lang="es-CO" sz="2500">
                <a:solidFill>
                  <a:schemeClr val="tx1">
                    <a:lumMod val="50000"/>
                    <a:lumOff val="50000"/>
                  </a:schemeClr>
                </a:solidFill>
              </a:rPr>
              <a:t>Distribución de la población y la muestra</a:t>
            </a:r>
          </a:p>
          <a:p>
            <a:r>
              <a:rPr lang="es-CO" sz="2500">
                <a:solidFill>
                  <a:schemeClr val="tx1">
                    <a:lumMod val="50000"/>
                    <a:lumOff val="50000"/>
                  </a:schemeClr>
                </a:solidFill>
              </a:rPr>
              <a:t>Resultados</a:t>
            </a:r>
          </a:p>
          <a:p>
            <a:r>
              <a:rPr lang="es-MX" sz="2500">
                <a:solidFill>
                  <a:schemeClr val="tx1">
                    <a:lumMod val="50000"/>
                    <a:lumOff val="50000"/>
                  </a:schemeClr>
                </a:solidFill>
              </a:rPr>
              <a:t>Conclusiones y oportunidades de mejora</a:t>
            </a:r>
            <a:endParaRPr lang="es-CO" sz="2500">
              <a:solidFill>
                <a:schemeClr val="tx1">
                  <a:lumMod val="50000"/>
                  <a:lumOff val="50000"/>
                </a:schemeClr>
              </a:solidFill>
            </a:endParaRPr>
          </a:p>
          <a:p>
            <a:pPr lvl="1"/>
            <a:endParaRPr lang="es-CO" sz="2500"/>
          </a:p>
        </p:txBody>
      </p:sp>
    </p:spTree>
    <p:extLst>
      <p:ext uri="{BB962C8B-B14F-4D97-AF65-F5344CB8AC3E}">
        <p14:creationId xmlns:p14="http://schemas.microsoft.com/office/powerpoint/2010/main" val="96647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672C0BF4-2352-DE72-A89F-464DEFDC495F}"/>
              </a:ext>
            </a:extLst>
          </p:cNvPr>
          <p:cNvSpPr txBox="1">
            <a:spLocks/>
          </p:cNvSpPr>
          <p:nvPr/>
        </p:nvSpPr>
        <p:spPr>
          <a:xfrm>
            <a:off x="1540313" y="1379790"/>
            <a:ext cx="2156519"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spcBef>
                <a:spcPts val="0"/>
              </a:spcBef>
              <a:buClr>
                <a:srgbClr val="B28A3F"/>
              </a:buClr>
            </a:pPr>
            <a:r>
              <a:rPr lang="es-CO" sz="1500" b="1">
                <a:solidFill>
                  <a:prstClr val="black">
                    <a:lumMod val="50000"/>
                    <a:lumOff val="50000"/>
                  </a:prstClr>
                </a:solidFill>
                <a:latin typeface="Montserrat"/>
              </a:rPr>
              <a:t>Seguimiento de canales</a:t>
            </a:r>
          </a:p>
        </p:txBody>
      </p:sp>
      <p:sp>
        <p:nvSpPr>
          <p:cNvPr id="26" name="Text Placeholder 6">
            <a:extLst>
              <a:ext uri="{FF2B5EF4-FFF2-40B4-BE49-F238E27FC236}">
                <a16:creationId xmlns:a16="http://schemas.microsoft.com/office/drawing/2014/main" id="{6DB8831A-82E5-CAB2-4284-21179C60B3AD}"/>
              </a:ext>
            </a:extLst>
          </p:cNvPr>
          <p:cNvSpPr txBox="1">
            <a:spLocks/>
          </p:cNvSpPr>
          <p:nvPr/>
        </p:nvSpPr>
        <p:spPr>
          <a:xfrm>
            <a:off x="782169" y="1269062"/>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0F6FC6"/>
                </a:solidFill>
                <a:effectLst/>
                <a:uLnTx/>
                <a:uFillTx/>
                <a:latin typeface="+mn-lt"/>
                <a:ea typeface="+mn-ea"/>
                <a:cs typeface="+mn-cs"/>
              </a:rPr>
              <a:t>01</a:t>
            </a:r>
          </a:p>
        </p:txBody>
      </p:sp>
      <p:sp>
        <p:nvSpPr>
          <p:cNvPr id="27" name="Text Placeholder 11">
            <a:extLst>
              <a:ext uri="{FF2B5EF4-FFF2-40B4-BE49-F238E27FC236}">
                <a16:creationId xmlns:a16="http://schemas.microsoft.com/office/drawing/2014/main" id="{342B6463-307A-629A-9FD0-7341814DCCCD}"/>
              </a:ext>
            </a:extLst>
          </p:cNvPr>
          <p:cNvSpPr txBox="1">
            <a:spLocks/>
          </p:cNvSpPr>
          <p:nvPr/>
        </p:nvSpPr>
        <p:spPr>
          <a:xfrm>
            <a:off x="802020" y="1910409"/>
            <a:ext cx="2531638"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spcBef>
                <a:spcPts val="0"/>
              </a:spcBef>
              <a:buClr>
                <a:srgbClr val="B28A3F"/>
              </a:buClr>
            </a:pPr>
            <a:r>
              <a:rPr lang="es-CO" sz="1400">
                <a:solidFill>
                  <a:prstClr val="black">
                    <a:lumMod val="50000"/>
                    <a:lumOff val="50000"/>
                  </a:prstClr>
                </a:solidFill>
                <a:latin typeface="Montserrat"/>
              </a:rPr>
              <a:t>Se recomienda garantizar el correcto y constante funcionamiento de los mecanismos dispuestos para que los usuarios puedan responder la  encuesta de satisfacción, realizando un seguimiento frecuente a los mismos.</a:t>
            </a:r>
          </a:p>
        </p:txBody>
      </p:sp>
      <p:sp>
        <p:nvSpPr>
          <p:cNvPr id="28" name="Text Placeholder 45">
            <a:extLst>
              <a:ext uri="{FF2B5EF4-FFF2-40B4-BE49-F238E27FC236}">
                <a16:creationId xmlns:a16="http://schemas.microsoft.com/office/drawing/2014/main" id="{998E6685-94A2-7D84-BEC4-6628181CBF45}"/>
              </a:ext>
            </a:extLst>
          </p:cNvPr>
          <p:cNvSpPr txBox="1">
            <a:spLocks/>
          </p:cNvSpPr>
          <p:nvPr/>
        </p:nvSpPr>
        <p:spPr>
          <a:xfrm>
            <a:off x="5019711" y="1417940"/>
            <a:ext cx="2556626"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lnSpc>
                <a:spcPct val="100000"/>
              </a:lnSpc>
              <a:spcBef>
                <a:spcPts val="0"/>
              </a:spcBef>
              <a:buClr>
                <a:srgbClr val="B28A3F"/>
              </a:buClr>
            </a:pPr>
            <a:r>
              <a:rPr lang="es-MX" sz="1500" b="1">
                <a:solidFill>
                  <a:prstClr val="black">
                    <a:lumMod val="50000"/>
                    <a:lumOff val="50000"/>
                  </a:prstClr>
                </a:solidFill>
                <a:latin typeface="Montserrat"/>
              </a:rPr>
              <a:t>Tiempos de respuesta</a:t>
            </a:r>
          </a:p>
        </p:txBody>
      </p:sp>
      <p:sp>
        <p:nvSpPr>
          <p:cNvPr id="29" name="Text Placeholder 46">
            <a:extLst>
              <a:ext uri="{FF2B5EF4-FFF2-40B4-BE49-F238E27FC236}">
                <a16:creationId xmlns:a16="http://schemas.microsoft.com/office/drawing/2014/main" id="{32BFE96C-6B44-51E4-C393-73B781073713}"/>
              </a:ext>
            </a:extLst>
          </p:cNvPr>
          <p:cNvSpPr txBox="1">
            <a:spLocks/>
          </p:cNvSpPr>
          <p:nvPr/>
        </p:nvSpPr>
        <p:spPr>
          <a:xfrm>
            <a:off x="4082303" y="1273538"/>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0BD0D9"/>
                </a:solidFill>
                <a:effectLst/>
                <a:uLnTx/>
                <a:uFillTx/>
                <a:latin typeface="+mn-lt"/>
                <a:ea typeface="+mn-ea"/>
                <a:cs typeface="+mn-cs"/>
              </a:rPr>
              <a:t>02</a:t>
            </a:r>
          </a:p>
        </p:txBody>
      </p:sp>
      <p:sp>
        <p:nvSpPr>
          <p:cNvPr id="30" name="Text Placeholder 47">
            <a:extLst>
              <a:ext uri="{FF2B5EF4-FFF2-40B4-BE49-F238E27FC236}">
                <a16:creationId xmlns:a16="http://schemas.microsoft.com/office/drawing/2014/main" id="{35170B61-845D-2E95-6860-89DD2DD284FC}"/>
              </a:ext>
            </a:extLst>
          </p:cNvPr>
          <p:cNvSpPr txBox="1">
            <a:spLocks/>
          </p:cNvSpPr>
          <p:nvPr/>
        </p:nvSpPr>
        <p:spPr>
          <a:xfrm>
            <a:off x="4082303" y="1794549"/>
            <a:ext cx="3401465"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300">
                <a:solidFill>
                  <a:prstClr val="black">
                    <a:lumMod val="50000"/>
                    <a:lumOff val="50000"/>
                  </a:prstClr>
                </a:solidFill>
                <a:latin typeface="Montserrat"/>
              </a:rPr>
              <a:t>Se recomienda mejorar los </a:t>
            </a:r>
            <a:r>
              <a:rPr lang="es-MX" sz="1300" b="1">
                <a:solidFill>
                  <a:prstClr val="black">
                    <a:lumMod val="50000"/>
                    <a:lumOff val="50000"/>
                  </a:prstClr>
                </a:solidFill>
                <a:latin typeface="Montserrat"/>
              </a:rPr>
              <a:t>tiempos de respuesta a los requerimientos </a:t>
            </a:r>
            <a:r>
              <a:rPr lang="es-MX" sz="1300">
                <a:solidFill>
                  <a:prstClr val="black">
                    <a:lumMod val="50000"/>
                    <a:lumOff val="50000"/>
                  </a:prstClr>
                </a:solidFill>
                <a:latin typeface="Montserrat"/>
              </a:rPr>
              <a:t>realizados por los </a:t>
            </a:r>
            <a:r>
              <a:rPr lang="es-MX" sz="1300">
                <a:solidFill>
                  <a:prstClr val="white">
                    <a:lumMod val="50000"/>
                  </a:prstClr>
                </a:solidFill>
                <a:latin typeface="Montserrat"/>
              </a:rPr>
              <a:t>funcionarios de las entidades inscritas en relación </a:t>
            </a:r>
            <a:r>
              <a:rPr lang="es-MX" sz="1300">
                <a:solidFill>
                  <a:prstClr val="black">
                    <a:lumMod val="50000"/>
                    <a:lumOff val="50000"/>
                  </a:prstClr>
                </a:solidFill>
                <a:latin typeface="Montserrat"/>
              </a:rPr>
              <a:t>con los tramites administrados por Fogafín. </a:t>
            </a:r>
          </a:p>
          <a:p>
            <a:pPr lvl="0" algn="just" defTabSz="914400">
              <a:lnSpc>
                <a:spcPct val="100000"/>
              </a:lnSpc>
              <a:spcBef>
                <a:spcPts val="0"/>
              </a:spcBef>
              <a:buClr>
                <a:srgbClr val="B28A3F"/>
              </a:buClr>
            </a:pPr>
            <a:r>
              <a:rPr lang="es-MX" sz="1300">
                <a:solidFill>
                  <a:prstClr val="black">
                    <a:lumMod val="50000"/>
                    <a:lumOff val="50000"/>
                  </a:prstClr>
                </a:solidFill>
                <a:latin typeface="Montserrat"/>
              </a:rPr>
              <a:t>Lo anterior se sustenta en que, para el indicador de </a:t>
            </a:r>
            <a:r>
              <a:rPr lang="es-MX" sz="1300" b="1">
                <a:solidFill>
                  <a:srgbClr val="015E99"/>
                </a:solidFill>
                <a:latin typeface="Montserrat"/>
              </a:rPr>
              <a:t>“tiempo de espera”</a:t>
            </a:r>
            <a:r>
              <a:rPr lang="es-MX" sz="1300">
                <a:solidFill>
                  <a:srgbClr val="015E99"/>
                </a:solidFill>
                <a:latin typeface="Montserrat"/>
              </a:rPr>
              <a:t> </a:t>
            </a:r>
            <a:r>
              <a:rPr lang="es-MX" sz="1300">
                <a:solidFill>
                  <a:prstClr val="black">
                    <a:lumMod val="50000"/>
                    <a:lumOff val="50000"/>
                  </a:prstClr>
                </a:solidFill>
                <a:latin typeface="Montserrat"/>
              </a:rPr>
              <a:t>se obtuvo un índice de satisfacción del </a:t>
            </a:r>
            <a:r>
              <a:rPr lang="es-MX" sz="1300" b="1">
                <a:solidFill>
                  <a:srgbClr val="B28A3F"/>
                </a:solidFill>
                <a:latin typeface="Montserrat"/>
              </a:rPr>
              <a:t>93.68%</a:t>
            </a:r>
            <a:r>
              <a:rPr lang="es-MX" sz="1300">
                <a:solidFill>
                  <a:prstClr val="black">
                    <a:lumMod val="50000"/>
                    <a:lumOff val="50000"/>
                  </a:prstClr>
                </a:solidFill>
                <a:latin typeface="Montserrat"/>
              </a:rPr>
              <a:t>,</a:t>
            </a:r>
            <a:r>
              <a:rPr lang="es-MX" sz="1300" b="1">
                <a:solidFill>
                  <a:srgbClr val="B28A3F"/>
                </a:solidFill>
                <a:latin typeface="Montserrat"/>
              </a:rPr>
              <a:t> </a:t>
            </a:r>
            <a:r>
              <a:rPr lang="es-MX" sz="1300">
                <a:solidFill>
                  <a:prstClr val="black">
                    <a:lumMod val="50000"/>
                    <a:lumOff val="50000"/>
                  </a:prstClr>
                </a:solidFill>
                <a:latin typeface="Montserrat"/>
              </a:rPr>
              <a:t>cifra inferior al </a:t>
            </a:r>
            <a:r>
              <a:rPr lang="es-MX" sz="1300" b="1">
                <a:solidFill>
                  <a:srgbClr val="B28A3F"/>
                </a:solidFill>
                <a:latin typeface="Montserrat"/>
              </a:rPr>
              <a:t>96.78% </a:t>
            </a:r>
            <a:r>
              <a:rPr lang="es-MX" sz="1300">
                <a:solidFill>
                  <a:prstClr val="black">
                    <a:lumMod val="50000"/>
                    <a:lumOff val="50000"/>
                  </a:prstClr>
                </a:solidFill>
                <a:latin typeface="Montserrat"/>
              </a:rPr>
              <a:t>alcanzado por los </a:t>
            </a:r>
            <a:r>
              <a:rPr lang="es-MX" sz="1300" i="1">
                <a:solidFill>
                  <a:srgbClr val="015E99"/>
                </a:solidFill>
                <a:latin typeface="Montserrat"/>
              </a:rPr>
              <a:t>usuarios que presentaron PQRSDA. </a:t>
            </a:r>
            <a:r>
              <a:rPr lang="es-MX" sz="1300">
                <a:solidFill>
                  <a:prstClr val="black">
                    <a:lumMod val="50000"/>
                    <a:lumOff val="50000"/>
                  </a:prstClr>
                </a:solidFill>
                <a:latin typeface="Montserrat"/>
              </a:rPr>
              <a:t>Esta diferencia evidencia la necesidad de revisar los procesos asociados a la atención de trámites institucionales, con el fin de identificar ajustes que permitan mejorar la oportunidad en la respuesta.</a:t>
            </a:r>
          </a:p>
        </p:txBody>
      </p:sp>
      <p:sp>
        <p:nvSpPr>
          <p:cNvPr id="31" name="Text Placeholder 50">
            <a:extLst>
              <a:ext uri="{FF2B5EF4-FFF2-40B4-BE49-F238E27FC236}">
                <a16:creationId xmlns:a16="http://schemas.microsoft.com/office/drawing/2014/main" id="{CB8ED49C-7A1E-35BD-DCC5-EACB46DC220F}"/>
              </a:ext>
            </a:extLst>
          </p:cNvPr>
          <p:cNvSpPr txBox="1">
            <a:spLocks/>
          </p:cNvSpPr>
          <p:nvPr/>
        </p:nvSpPr>
        <p:spPr>
          <a:xfrm>
            <a:off x="8959403" y="1389365"/>
            <a:ext cx="2622997" cy="396886"/>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2800" b="0"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500" b="1">
                <a:solidFill>
                  <a:prstClr val="black">
                    <a:lumMod val="50000"/>
                    <a:lumOff val="50000"/>
                  </a:prstClr>
                </a:solidFill>
                <a:latin typeface="Montserrat"/>
              </a:rPr>
              <a:t>Claridad en el trámite</a:t>
            </a:r>
          </a:p>
        </p:txBody>
      </p:sp>
      <p:sp>
        <p:nvSpPr>
          <p:cNvPr id="32" name="Text Placeholder 51">
            <a:extLst>
              <a:ext uri="{FF2B5EF4-FFF2-40B4-BE49-F238E27FC236}">
                <a16:creationId xmlns:a16="http://schemas.microsoft.com/office/drawing/2014/main" id="{0AADB23B-D25C-7842-549C-576D84EB3401}"/>
              </a:ext>
            </a:extLst>
          </p:cNvPr>
          <p:cNvSpPr txBox="1">
            <a:spLocks/>
          </p:cNvSpPr>
          <p:nvPr/>
        </p:nvSpPr>
        <p:spPr>
          <a:xfrm>
            <a:off x="8024659" y="1269049"/>
            <a:ext cx="2157411" cy="507627"/>
          </a:xfrm>
          <a:prstGeom prst="rect">
            <a:avLst/>
          </a:prstGeom>
        </p:spPr>
        <p:txBody>
          <a:bodyPr anchor="ctr">
            <a:noAutofit/>
          </a:bodyPr>
          <a:lstStyle>
            <a:lvl1pPr marL="0" indent="0" algn="l" defTabSz="914354" rtl="0" eaLnBrk="1" latinLnBrk="0" hangingPunct="1">
              <a:lnSpc>
                <a:spcPct val="90000"/>
              </a:lnSpc>
              <a:spcBef>
                <a:spcPts val="600"/>
              </a:spcBef>
              <a:buFont typeface="Arial" panose="020B0604020202020204" pitchFamily="34" charset="0"/>
              <a:buNone/>
              <a:defRPr sz="6000" b="1" kern="1200">
                <a:solidFill>
                  <a:schemeClr val="tx1">
                    <a:lumMod val="95000"/>
                    <a:lumOff val="5000"/>
                  </a:schemeClr>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10CF9B"/>
                </a:solidFill>
                <a:effectLst/>
                <a:uLnTx/>
                <a:uFillTx/>
                <a:latin typeface="+mn-lt"/>
                <a:ea typeface="+mn-ea"/>
                <a:cs typeface="+mn-cs"/>
              </a:rPr>
              <a:t>03</a:t>
            </a:r>
          </a:p>
        </p:txBody>
      </p:sp>
      <p:sp>
        <p:nvSpPr>
          <p:cNvPr id="33" name="Text Placeholder 52">
            <a:extLst>
              <a:ext uri="{FF2B5EF4-FFF2-40B4-BE49-F238E27FC236}">
                <a16:creationId xmlns:a16="http://schemas.microsoft.com/office/drawing/2014/main" id="{F7033CE3-B738-C255-EFF5-FEDBF417ACBF}"/>
              </a:ext>
            </a:extLst>
          </p:cNvPr>
          <p:cNvSpPr txBox="1">
            <a:spLocks/>
          </p:cNvSpPr>
          <p:nvPr/>
        </p:nvSpPr>
        <p:spPr>
          <a:xfrm>
            <a:off x="7961932" y="1814826"/>
            <a:ext cx="3811440" cy="784225"/>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600" kern="1200" baseline="0">
                <a:solidFill>
                  <a:sysClr val="windowText" lastClr="000000"/>
                </a:solidFill>
                <a:latin typeface="Calibri" panose="020F050202020403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defTabSz="914400">
              <a:lnSpc>
                <a:spcPct val="100000"/>
              </a:lnSpc>
              <a:spcBef>
                <a:spcPts val="0"/>
              </a:spcBef>
              <a:buClr>
                <a:srgbClr val="B28A3F"/>
              </a:buClr>
            </a:pPr>
            <a:r>
              <a:rPr lang="es-MX" sz="1300">
                <a:solidFill>
                  <a:prstClr val="black">
                    <a:lumMod val="50000"/>
                    <a:lumOff val="50000"/>
                  </a:prstClr>
                </a:solidFill>
                <a:latin typeface="Montserrat"/>
              </a:rPr>
              <a:t>Propender por reforzar la claridad y oportunidad de la información dirigida a los empleados de las </a:t>
            </a:r>
            <a:r>
              <a:rPr lang="es-MX" sz="1300" b="1">
                <a:solidFill>
                  <a:prstClr val="black">
                    <a:lumMod val="50000"/>
                    <a:lumOff val="50000"/>
                  </a:prstClr>
                </a:solidFill>
                <a:latin typeface="Montserrat"/>
              </a:rPr>
              <a:t>entidades inscritas</a:t>
            </a:r>
            <a:r>
              <a:rPr lang="es-MX" sz="1300">
                <a:solidFill>
                  <a:prstClr val="black">
                    <a:lumMod val="50000"/>
                    <a:lumOff val="50000"/>
                  </a:prstClr>
                </a:solidFill>
                <a:latin typeface="Montserrat"/>
              </a:rPr>
              <a:t>, especialmente en lo relacionado con el proceso de </a:t>
            </a:r>
            <a:r>
              <a:rPr lang="es-MX" sz="1300" i="1">
                <a:solidFill>
                  <a:prstClr val="black">
                    <a:lumMod val="50000"/>
                    <a:lumOff val="50000"/>
                  </a:prstClr>
                </a:solidFill>
                <a:latin typeface="Montserrat"/>
              </a:rPr>
              <a:t>Recaudo trimestral de la prima del Seguro de Depósitos.</a:t>
            </a:r>
            <a:r>
              <a:rPr lang="es-MX" sz="1300">
                <a:solidFill>
                  <a:srgbClr val="015E99"/>
                </a:solidFill>
                <a:latin typeface="Montserrat"/>
              </a:rPr>
              <a:t> </a:t>
            </a:r>
            <a:endParaRPr lang="es-MX" sz="1300">
              <a:solidFill>
                <a:prstClr val="black">
                  <a:lumMod val="50000"/>
                  <a:lumOff val="50000"/>
                </a:prstClr>
              </a:solidFill>
              <a:latin typeface="Montserrat"/>
            </a:endParaRPr>
          </a:p>
          <a:p>
            <a:pPr lvl="0" algn="just" defTabSz="914400">
              <a:lnSpc>
                <a:spcPct val="100000"/>
              </a:lnSpc>
              <a:spcBef>
                <a:spcPts val="0"/>
              </a:spcBef>
              <a:buClr>
                <a:srgbClr val="B28A3F"/>
              </a:buClr>
            </a:pPr>
            <a:r>
              <a:rPr lang="es-MX" sz="1300">
                <a:solidFill>
                  <a:prstClr val="black">
                    <a:lumMod val="50000"/>
                    <a:lumOff val="50000"/>
                  </a:prstClr>
                </a:solidFill>
                <a:latin typeface="Montserrat"/>
              </a:rPr>
              <a:t>Esto debido a que, en el hito de </a:t>
            </a:r>
            <a:r>
              <a:rPr lang="es-MX" sz="1300" b="1">
                <a:solidFill>
                  <a:srgbClr val="015E99"/>
                </a:solidFill>
                <a:latin typeface="Montserrat"/>
              </a:rPr>
              <a:t>“Facilidad del trámite”</a:t>
            </a:r>
            <a:r>
              <a:rPr lang="es-MX" sz="1300">
                <a:solidFill>
                  <a:prstClr val="black">
                    <a:lumMod val="50000"/>
                    <a:lumOff val="50000"/>
                  </a:prstClr>
                </a:solidFill>
                <a:latin typeface="Montserrat"/>
              </a:rPr>
              <a:t>, se registró un índice de satisfacción del  </a:t>
            </a:r>
            <a:r>
              <a:rPr lang="es-MX" sz="1300" b="1">
                <a:solidFill>
                  <a:srgbClr val="B28A3F"/>
                </a:solidFill>
                <a:latin typeface="Montserrat"/>
              </a:rPr>
              <a:t>95.5%</a:t>
            </a:r>
            <a:r>
              <a:rPr lang="es-MX" sz="1300">
                <a:solidFill>
                  <a:prstClr val="white">
                    <a:lumMod val="50000"/>
                  </a:prstClr>
                </a:solidFill>
                <a:latin typeface="Montserrat"/>
              </a:rPr>
              <a:t>, cifra inferior al 100% alcanzado por las entidades que realizaron el trámite de </a:t>
            </a:r>
            <a:r>
              <a:rPr lang="es-MX" sz="1300" i="1">
                <a:solidFill>
                  <a:prstClr val="white">
                    <a:lumMod val="50000"/>
                  </a:prstClr>
                </a:solidFill>
                <a:latin typeface="Montserrat"/>
              </a:rPr>
              <a:t>inscripción al Sistema del Seguro de Depósitos</a:t>
            </a:r>
            <a:r>
              <a:rPr lang="es-MX" sz="1300">
                <a:solidFill>
                  <a:prstClr val="white">
                    <a:lumMod val="50000"/>
                  </a:prstClr>
                </a:solidFill>
                <a:latin typeface="Montserrat"/>
              </a:rPr>
              <a:t>. </a:t>
            </a:r>
          </a:p>
          <a:p>
            <a:pPr lvl="0" algn="just" defTabSz="914400">
              <a:lnSpc>
                <a:spcPct val="100000"/>
              </a:lnSpc>
              <a:spcBef>
                <a:spcPts val="0"/>
              </a:spcBef>
              <a:buClr>
                <a:srgbClr val="B28A3F"/>
              </a:buClr>
            </a:pPr>
            <a:r>
              <a:rPr lang="es-MX" sz="1300">
                <a:solidFill>
                  <a:prstClr val="white">
                    <a:lumMod val="50000"/>
                  </a:prstClr>
                </a:solidFill>
                <a:latin typeface="Montserrat"/>
              </a:rPr>
              <a:t>Esta diferencia evidencia la importancia de continuar fortaleciendo las orientaciones, lineamientos y acompañamiento prestado a los usuarios institucionales, con el fin de garantizar una experiencia más homogénea y alineada con los niveles de satisfacción más altos observados en otros trámites.</a:t>
            </a:r>
            <a:endParaRPr lang="es-CO" sz="1300">
              <a:solidFill>
                <a:prstClr val="white">
                  <a:lumMod val="50000"/>
                </a:prstClr>
              </a:solidFill>
              <a:latin typeface="Montserrat"/>
            </a:endParaRPr>
          </a:p>
        </p:txBody>
      </p:sp>
      <p:cxnSp>
        <p:nvCxnSpPr>
          <p:cNvPr id="37" name="Straight Connector 16">
            <a:extLst>
              <a:ext uri="{FF2B5EF4-FFF2-40B4-BE49-F238E27FC236}">
                <a16:creationId xmlns:a16="http://schemas.microsoft.com/office/drawing/2014/main" id="{5A4E1F53-89B4-CE34-F4C1-0929E549465A}"/>
              </a:ext>
            </a:extLst>
          </p:cNvPr>
          <p:cNvCxnSpPr/>
          <p:nvPr/>
        </p:nvCxnSpPr>
        <p:spPr>
          <a:xfrm>
            <a:off x="589434" y="1111535"/>
            <a:ext cx="16135" cy="1794984"/>
          </a:xfrm>
          <a:prstGeom prst="line">
            <a:avLst/>
          </a:prstGeom>
          <a:noFill/>
          <a:ln w="3175" cap="flat" cmpd="sng" algn="ctr">
            <a:solidFill>
              <a:sysClr val="window" lastClr="FFFFFF">
                <a:lumMod val="75000"/>
              </a:sysClr>
            </a:solidFill>
            <a:prstDash val="solid"/>
            <a:miter lim="800000"/>
          </a:ln>
          <a:effectLst/>
        </p:spPr>
      </p:cxnSp>
      <p:cxnSp>
        <p:nvCxnSpPr>
          <p:cNvPr id="38" name="Straight Connector 17">
            <a:extLst>
              <a:ext uri="{FF2B5EF4-FFF2-40B4-BE49-F238E27FC236}">
                <a16:creationId xmlns:a16="http://schemas.microsoft.com/office/drawing/2014/main" id="{D9CB959B-C8A1-B15E-81F1-4681AC9B8C8F}"/>
              </a:ext>
            </a:extLst>
          </p:cNvPr>
          <p:cNvCxnSpPr/>
          <p:nvPr/>
        </p:nvCxnSpPr>
        <p:spPr>
          <a:xfrm>
            <a:off x="3889568" y="1116012"/>
            <a:ext cx="895" cy="1781536"/>
          </a:xfrm>
          <a:prstGeom prst="line">
            <a:avLst/>
          </a:prstGeom>
          <a:noFill/>
          <a:ln w="3175" cap="flat" cmpd="sng" algn="ctr">
            <a:solidFill>
              <a:sysClr val="window" lastClr="FFFFFF">
                <a:lumMod val="75000"/>
              </a:sysClr>
            </a:solidFill>
            <a:prstDash val="solid"/>
            <a:miter lim="800000"/>
          </a:ln>
          <a:effectLst/>
        </p:spPr>
      </p:cxnSp>
      <p:cxnSp>
        <p:nvCxnSpPr>
          <p:cNvPr id="39" name="Straight Connector 30">
            <a:extLst>
              <a:ext uri="{FF2B5EF4-FFF2-40B4-BE49-F238E27FC236}">
                <a16:creationId xmlns:a16="http://schemas.microsoft.com/office/drawing/2014/main" id="{C4C288A4-DF5C-5F8C-013A-547904137FF3}"/>
              </a:ext>
            </a:extLst>
          </p:cNvPr>
          <p:cNvCxnSpPr/>
          <p:nvPr/>
        </p:nvCxnSpPr>
        <p:spPr>
          <a:xfrm flipH="1">
            <a:off x="7831920" y="1111523"/>
            <a:ext cx="4" cy="1786019"/>
          </a:xfrm>
          <a:prstGeom prst="line">
            <a:avLst/>
          </a:prstGeom>
          <a:noFill/>
          <a:ln w="3175" cap="flat" cmpd="sng" algn="ctr">
            <a:solidFill>
              <a:sysClr val="window" lastClr="FFFFFF">
                <a:lumMod val="75000"/>
              </a:sysClr>
            </a:solidFill>
            <a:prstDash val="solid"/>
            <a:miter lim="800000"/>
          </a:ln>
          <a:effectLst/>
        </p:spPr>
      </p:cxnSp>
      <p:sp>
        <p:nvSpPr>
          <p:cNvPr id="41" name="Freeform 190">
            <a:extLst>
              <a:ext uri="{FF2B5EF4-FFF2-40B4-BE49-F238E27FC236}">
                <a16:creationId xmlns:a16="http://schemas.microsoft.com/office/drawing/2014/main" id="{7904EFF1-C36B-0E50-EA37-A89E467C05F9}"/>
              </a:ext>
            </a:extLst>
          </p:cNvPr>
          <p:cNvSpPr>
            <a:spLocks noEditPoints="1"/>
          </p:cNvSpPr>
          <p:nvPr/>
        </p:nvSpPr>
        <p:spPr bwMode="auto">
          <a:xfrm>
            <a:off x="460274" y="2052512"/>
            <a:ext cx="272103" cy="272103"/>
          </a:xfrm>
          <a:custGeom>
            <a:avLst/>
            <a:gdLst>
              <a:gd name="T0" fmla="*/ 4925 w 16128"/>
              <a:gd name="T1" fmla="*/ 634 h 16128"/>
              <a:gd name="T2" fmla="*/ 2095 w 16128"/>
              <a:gd name="T3" fmla="*/ 2642 h 16128"/>
              <a:gd name="T4" fmla="*/ 363 w 16128"/>
              <a:gd name="T5" fmla="*/ 5666 h 16128"/>
              <a:gd name="T6" fmla="*/ 93 w 16128"/>
              <a:gd name="T7" fmla="*/ 9292 h 16128"/>
              <a:gd name="T8" fmla="*/ 1377 w 16128"/>
              <a:gd name="T9" fmla="*/ 12573 h 16128"/>
              <a:gd name="T10" fmla="*/ 3883 w 16128"/>
              <a:gd name="T11" fmla="*/ 14961 h 16128"/>
              <a:gd name="T12" fmla="*/ 7239 w 16128"/>
              <a:gd name="T13" fmla="*/ 16087 h 16128"/>
              <a:gd name="T14" fmla="*/ 10837 w 16128"/>
              <a:gd name="T15" fmla="*/ 15639 h 16128"/>
              <a:gd name="T16" fmla="*/ 13766 w 16128"/>
              <a:gd name="T17" fmla="*/ 13766 h 16128"/>
              <a:gd name="T18" fmla="*/ 15639 w 16128"/>
              <a:gd name="T19" fmla="*/ 10837 h 16128"/>
              <a:gd name="T20" fmla="*/ 16087 w 16128"/>
              <a:gd name="T21" fmla="*/ 7239 h 16128"/>
              <a:gd name="T22" fmla="*/ 14961 w 16128"/>
              <a:gd name="T23" fmla="*/ 3883 h 16128"/>
              <a:gd name="T24" fmla="*/ 12573 w 16128"/>
              <a:gd name="T25" fmla="*/ 1377 h 16128"/>
              <a:gd name="T26" fmla="*/ 9292 w 16128"/>
              <a:gd name="T27" fmla="*/ 93 h 16128"/>
              <a:gd name="T28" fmla="*/ 10673 w 16128"/>
              <a:gd name="T29" fmla="*/ 7405 h 16128"/>
              <a:gd name="T30" fmla="*/ 10390 w 16128"/>
              <a:gd name="T31" fmla="*/ 7337 h 16128"/>
              <a:gd name="T32" fmla="*/ 7144 w 16128"/>
              <a:gd name="T33" fmla="*/ 9962 h 16128"/>
              <a:gd name="T34" fmla="*/ 7363 w 16128"/>
              <a:gd name="T35" fmla="*/ 10437 h 16128"/>
              <a:gd name="T36" fmla="*/ 7416 w 16128"/>
              <a:gd name="T37" fmla="*/ 10697 h 16128"/>
              <a:gd name="T38" fmla="*/ 7344 w 16128"/>
              <a:gd name="T39" fmla="*/ 11333 h 16128"/>
              <a:gd name="T40" fmla="*/ 6874 w 16128"/>
              <a:gd name="T41" fmla="*/ 12197 h 16128"/>
              <a:gd name="T42" fmla="*/ 6096 w 16128"/>
              <a:gd name="T43" fmla="*/ 12820 h 16128"/>
              <a:gd name="T44" fmla="*/ 5154 w 16128"/>
              <a:gd name="T45" fmla="*/ 13066 h 16128"/>
              <a:gd name="T46" fmla="*/ 5115 w 16128"/>
              <a:gd name="T47" fmla="*/ 12695 h 16128"/>
              <a:gd name="T48" fmla="*/ 5745 w 16128"/>
              <a:gd name="T49" fmla="*/ 12052 h 16128"/>
              <a:gd name="T50" fmla="*/ 5909 w 16128"/>
              <a:gd name="T51" fmla="*/ 11754 h 16128"/>
              <a:gd name="T52" fmla="*/ 5938 w 16128"/>
              <a:gd name="T53" fmla="*/ 11374 h 16128"/>
              <a:gd name="T54" fmla="*/ 5787 w 16128"/>
              <a:gd name="T55" fmla="*/ 10948 h 16128"/>
              <a:gd name="T56" fmla="*/ 5423 w 16128"/>
              <a:gd name="T57" fmla="*/ 10522 h 16128"/>
              <a:gd name="T58" fmla="*/ 4979 w 16128"/>
              <a:gd name="T59" fmla="*/ 10232 h 16128"/>
              <a:gd name="T60" fmla="*/ 4556 w 16128"/>
              <a:gd name="T61" fmla="*/ 10187 h 16128"/>
              <a:gd name="T62" fmla="*/ 4238 w 16128"/>
              <a:gd name="T63" fmla="*/ 10267 h 16128"/>
              <a:gd name="T64" fmla="*/ 3901 w 16128"/>
              <a:gd name="T65" fmla="*/ 10532 h 16128"/>
              <a:gd name="T66" fmla="*/ 3163 w 16128"/>
              <a:gd name="T67" fmla="*/ 11078 h 16128"/>
              <a:gd name="T68" fmla="*/ 3101 w 16128"/>
              <a:gd name="T69" fmla="*/ 10537 h 16128"/>
              <a:gd name="T70" fmla="*/ 3527 w 16128"/>
              <a:gd name="T71" fmla="*/ 9651 h 16128"/>
              <a:gd name="T72" fmla="*/ 4280 w 16128"/>
              <a:gd name="T73" fmla="*/ 8991 h 16128"/>
              <a:gd name="T74" fmla="*/ 5213 w 16128"/>
              <a:gd name="T75" fmla="*/ 8702 h 16128"/>
              <a:gd name="T76" fmla="*/ 5526 w 16128"/>
              <a:gd name="T77" fmla="*/ 8719 h 16128"/>
              <a:gd name="T78" fmla="*/ 5898 w 16128"/>
              <a:gd name="T79" fmla="*/ 8840 h 16128"/>
              <a:gd name="T80" fmla="*/ 8894 w 16128"/>
              <a:gd name="T81" fmla="*/ 6004 h 16128"/>
              <a:gd name="T82" fmla="*/ 8729 w 16128"/>
              <a:gd name="T83" fmla="*/ 5574 h 16128"/>
              <a:gd name="T84" fmla="*/ 8698 w 16128"/>
              <a:gd name="T85" fmla="*/ 5338 h 16128"/>
              <a:gd name="T86" fmla="*/ 8890 w 16128"/>
              <a:gd name="T87" fmla="*/ 4471 h 16128"/>
              <a:gd name="T88" fmla="*/ 9478 w 16128"/>
              <a:gd name="T89" fmla="*/ 3672 h 16128"/>
              <a:gd name="T90" fmla="*/ 10326 w 16128"/>
              <a:gd name="T91" fmla="*/ 3160 h 16128"/>
              <a:gd name="T92" fmla="*/ 11013 w 16128"/>
              <a:gd name="T93" fmla="*/ 3091 h 16128"/>
              <a:gd name="T94" fmla="*/ 10617 w 16128"/>
              <a:gd name="T95" fmla="*/ 3800 h 16128"/>
              <a:gd name="T96" fmla="*/ 10299 w 16128"/>
              <a:gd name="T97" fmla="*/ 4163 h 16128"/>
              <a:gd name="T98" fmla="*/ 10192 w 16128"/>
              <a:gd name="T99" fmla="*/ 4463 h 16128"/>
              <a:gd name="T100" fmla="*/ 10200 w 16128"/>
              <a:gd name="T101" fmla="*/ 4871 h 16128"/>
              <a:gd name="T102" fmla="*/ 10437 w 16128"/>
              <a:gd name="T103" fmla="*/ 5312 h 16128"/>
              <a:gd name="T104" fmla="*/ 10842 w 16128"/>
              <a:gd name="T105" fmla="*/ 5708 h 16128"/>
              <a:gd name="T106" fmla="*/ 11284 w 16128"/>
              <a:gd name="T107" fmla="*/ 5920 h 16128"/>
              <a:gd name="T108" fmla="*/ 11680 w 16128"/>
              <a:gd name="T109" fmla="*/ 5911 h 16128"/>
              <a:gd name="T110" fmla="*/ 11982 w 16128"/>
              <a:gd name="T111" fmla="*/ 5781 h 16128"/>
              <a:gd name="T112" fmla="*/ 12428 w 16128"/>
              <a:gd name="T113" fmla="*/ 5374 h 16128"/>
              <a:gd name="T114" fmla="*/ 13043 w 16128"/>
              <a:gd name="T115" fmla="*/ 5120 h 16128"/>
              <a:gd name="T116" fmla="*/ 12923 w 16128"/>
              <a:gd name="T117" fmla="*/ 5887 h 16128"/>
              <a:gd name="T118" fmla="*/ 12371 w 16128"/>
              <a:gd name="T119" fmla="*/ 6712 h 16128"/>
              <a:gd name="T120" fmla="*/ 11541 w 16128"/>
              <a:gd name="T121" fmla="*/ 7264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28" h="16128">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10797" y="7412"/>
                </a:moveTo>
                <a:lnTo>
                  <a:pt x="10772" y="7412"/>
                </a:lnTo>
                <a:lnTo>
                  <a:pt x="10748" y="7411"/>
                </a:lnTo>
                <a:lnTo>
                  <a:pt x="10723" y="7409"/>
                </a:lnTo>
                <a:lnTo>
                  <a:pt x="10698" y="7407"/>
                </a:lnTo>
                <a:lnTo>
                  <a:pt x="10673" y="7405"/>
                </a:lnTo>
                <a:lnTo>
                  <a:pt x="10648" y="7401"/>
                </a:lnTo>
                <a:lnTo>
                  <a:pt x="10622" y="7397"/>
                </a:lnTo>
                <a:lnTo>
                  <a:pt x="10597" y="7393"/>
                </a:lnTo>
                <a:lnTo>
                  <a:pt x="10572" y="7388"/>
                </a:lnTo>
                <a:lnTo>
                  <a:pt x="10546" y="7383"/>
                </a:lnTo>
                <a:lnTo>
                  <a:pt x="10520" y="7377"/>
                </a:lnTo>
                <a:lnTo>
                  <a:pt x="10494" y="7369"/>
                </a:lnTo>
                <a:lnTo>
                  <a:pt x="10443" y="7354"/>
                </a:lnTo>
                <a:lnTo>
                  <a:pt x="10390" y="7337"/>
                </a:lnTo>
                <a:lnTo>
                  <a:pt x="10338" y="7319"/>
                </a:lnTo>
                <a:lnTo>
                  <a:pt x="10286" y="7298"/>
                </a:lnTo>
                <a:lnTo>
                  <a:pt x="10232" y="7276"/>
                </a:lnTo>
                <a:lnTo>
                  <a:pt x="10180" y="7251"/>
                </a:lnTo>
                <a:lnTo>
                  <a:pt x="10126" y="7224"/>
                </a:lnTo>
                <a:lnTo>
                  <a:pt x="10074" y="7197"/>
                </a:lnTo>
                <a:lnTo>
                  <a:pt x="10022" y="7167"/>
                </a:lnTo>
                <a:lnTo>
                  <a:pt x="9969" y="7136"/>
                </a:lnTo>
                <a:lnTo>
                  <a:pt x="7144" y="9962"/>
                </a:lnTo>
                <a:lnTo>
                  <a:pt x="7175" y="10014"/>
                </a:lnTo>
                <a:lnTo>
                  <a:pt x="7204" y="10067"/>
                </a:lnTo>
                <a:lnTo>
                  <a:pt x="7232" y="10119"/>
                </a:lnTo>
                <a:lnTo>
                  <a:pt x="7259" y="10173"/>
                </a:lnTo>
                <a:lnTo>
                  <a:pt x="7284" y="10225"/>
                </a:lnTo>
                <a:lnTo>
                  <a:pt x="7306" y="10279"/>
                </a:lnTo>
                <a:lnTo>
                  <a:pt x="7327" y="10331"/>
                </a:lnTo>
                <a:lnTo>
                  <a:pt x="7346" y="10384"/>
                </a:lnTo>
                <a:lnTo>
                  <a:pt x="7363" y="10437"/>
                </a:lnTo>
                <a:lnTo>
                  <a:pt x="7379" y="10489"/>
                </a:lnTo>
                <a:lnTo>
                  <a:pt x="7385" y="10515"/>
                </a:lnTo>
                <a:lnTo>
                  <a:pt x="7392" y="10542"/>
                </a:lnTo>
                <a:lnTo>
                  <a:pt x="7397" y="10568"/>
                </a:lnTo>
                <a:lnTo>
                  <a:pt x="7402" y="10594"/>
                </a:lnTo>
                <a:lnTo>
                  <a:pt x="7407" y="10619"/>
                </a:lnTo>
                <a:lnTo>
                  <a:pt x="7410" y="10645"/>
                </a:lnTo>
                <a:lnTo>
                  <a:pt x="7414" y="10671"/>
                </a:lnTo>
                <a:lnTo>
                  <a:pt x="7416" y="10697"/>
                </a:lnTo>
                <a:lnTo>
                  <a:pt x="7419" y="10722"/>
                </a:lnTo>
                <a:lnTo>
                  <a:pt x="7420" y="10747"/>
                </a:lnTo>
                <a:lnTo>
                  <a:pt x="7421" y="10772"/>
                </a:lnTo>
                <a:lnTo>
                  <a:pt x="7421" y="10798"/>
                </a:lnTo>
                <a:lnTo>
                  <a:pt x="7418" y="10907"/>
                </a:lnTo>
                <a:lnTo>
                  <a:pt x="7409" y="11014"/>
                </a:lnTo>
                <a:lnTo>
                  <a:pt x="7393" y="11121"/>
                </a:lnTo>
                <a:lnTo>
                  <a:pt x="7372" y="11227"/>
                </a:lnTo>
                <a:lnTo>
                  <a:pt x="7344" y="11333"/>
                </a:lnTo>
                <a:lnTo>
                  <a:pt x="7311" y="11437"/>
                </a:lnTo>
                <a:lnTo>
                  <a:pt x="7273" y="11539"/>
                </a:lnTo>
                <a:lnTo>
                  <a:pt x="7230" y="11639"/>
                </a:lnTo>
                <a:lnTo>
                  <a:pt x="7182" y="11738"/>
                </a:lnTo>
                <a:lnTo>
                  <a:pt x="7129" y="11835"/>
                </a:lnTo>
                <a:lnTo>
                  <a:pt x="7071" y="11929"/>
                </a:lnTo>
                <a:lnTo>
                  <a:pt x="7010" y="12021"/>
                </a:lnTo>
                <a:lnTo>
                  <a:pt x="6943" y="12110"/>
                </a:lnTo>
                <a:lnTo>
                  <a:pt x="6874" y="12197"/>
                </a:lnTo>
                <a:lnTo>
                  <a:pt x="6800" y="12280"/>
                </a:lnTo>
                <a:lnTo>
                  <a:pt x="6722" y="12361"/>
                </a:lnTo>
                <a:lnTo>
                  <a:pt x="6642" y="12439"/>
                </a:lnTo>
                <a:lnTo>
                  <a:pt x="6557" y="12511"/>
                </a:lnTo>
                <a:lnTo>
                  <a:pt x="6470" y="12582"/>
                </a:lnTo>
                <a:lnTo>
                  <a:pt x="6381" y="12647"/>
                </a:lnTo>
                <a:lnTo>
                  <a:pt x="6288" y="12710"/>
                </a:lnTo>
                <a:lnTo>
                  <a:pt x="6193" y="12767"/>
                </a:lnTo>
                <a:lnTo>
                  <a:pt x="6096" y="12820"/>
                </a:lnTo>
                <a:lnTo>
                  <a:pt x="5997" y="12868"/>
                </a:lnTo>
                <a:lnTo>
                  <a:pt x="5896" y="12912"/>
                </a:lnTo>
                <a:lnTo>
                  <a:pt x="5793" y="12951"/>
                </a:lnTo>
                <a:lnTo>
                  <a:pt x="5689" y="12984"/>
                </a:lnTo>
                <a:lnTo>
                  <a:pt x="5583" y="13012"/>
                </a:lnTo>
                <a:lnTo>
                  <a:pt x="5477" y="13034"/>
                </a:lnTo>
                <a:lnTo>
                  <a:pt x="5370" y="13051"/>
                </a:lnTo>
                <a:lnTo>
                  <a:pt x="5262" y="13062"/>
                </a:lnTo>
                <a:lnTo>
                  <a:pt x="5154" y="13066"/>
                </a:lnTo>
                <a:lnTo>
                  <a:pt x="5147" y="13060"/>
                </a:lnTo>
                <a:lnTo>
                  <a:pt x="5130" y="13045"/>
                </a:lnTo>
                <a:lnTo>
                  <a:pt x="5106" y="13020"/>
                </a:lnTo>
                <a:lnTo>
                  <a:pt x="5076" y="12991"/>
                </a:lnTo>
                <a:lnTo>
                  <a:pt x="5043" y="12959"/>
                </a:lnTo>
                <a:lnTo>
                  <a:pt x="5010" y="12925"/>
                </a:lnTo>
                <a:lnTo>
                  <a:pt x="4976" y="12891"/>
                </a:lnTo>
                <a:lnTo>
                  <a:pt x="4946" y="12861"/>
                </a:lnTo>
                <a:lnTo>
                  <a:pt x="5115" y="12695"/>
                </a:lnTo>
                <a:lnTo>
                  <a:pt x="5262" y="12549"/>
                </a:lnTo>
                <a:lnTo>
                  <a:pt x="5391" y="12422"/>
                </a:lnTo>
                <a:lnTo>
                  <a:pt x="5502" y="12311"/>
                </a:lnTo>
                <a:lnTo>
                  <a:pt x="5552" y="12260"/>
                </a:lnTo>
                <a:lnTo>
                  <a:pt x="5597" y="12214"/>
                </a:lnTo>
                <a:lnTo>
                  <a:pt x="5639" y="12170"/>
                </a:lnTo>
                <a:lnTo>
                  <a:pt x="5678" y="12128"/>
                </a:lnTo>
                <a:lnTo>
                  <a:pt x="5712" y="12089"/>
                </a:lnTo>
                <a:lnTo>
                  <a:pt x="5745" y="12052"/>
                </a:lnTo>
                <a:lnTo>
                  <a:pt x="5773" y="12015"/>
                </a:lnTo>
                <a:lnTo>
                  <a:pt x="5798" y="11981"/>
                </a:lnTo>
                <a:lnTo>
                  <a:pt x="5821" y="11948"/>
                </a:lnTo>
                <a:lnTo>
                  <a:pt x="5841" y="11916"/>
                </a:lnTo>
                <a:lnTo>
                  <a:pt x="5860" y="11883"/>
                </a:lnTo>
                <a:lnTo>
                  <a:pt x="5875" y="11851"/>
                </a:lnTo>
                <a:lnTo>
                  <a:pt x="5888" y="11820"/>
                </a:lnTo>
                <a:lnTo>
                  <a:pt x="5900" y="11788"/>
                </a:lnTo>
                <a:lnTo>
                  <a:pt x="5909" y="11754"/>
                </a:lnTo>
                <a:lnTo>
                  <a:pt x="5917" y="11720"/>
                </a:lnTo>
                <a:lnTo>
                  <a:pt x="5923" y="11685"/>
                </a:lnTo>
                <a:lnTo>
                  <a:pt x="5928" y="11647"/>
                </a:lnTo>
                <a:lnTo>
                  <a:pt x="5932" y="11608"/>
                </a:lnTo>
                <a:lnTo>
                  <a:pt x="5935" y="11567"/>
                </a:lnTo>
                <a:lnTo>
                  <a:pt x="5936" y="11523"/>
                </a:lnTo>
                <a:lnTo>
                  <a:pt x="5938" y="11477"/>
                </a:lnTo>
                <a:lnTo>
                  <a:pt x="5938" y="11428"/>
                </a:lnTo>
                <a:lnTo>
                  <a:pt x="5938" y="11374"/>
                </a:lnTo>
                <a:lnTo>
                  <a:pt x="5936" y="11331"/>
                </a:lnTo>
                <a:lnTo>
                  <a:pt x="5930" y="11287"/>
                </a:lnTo>
                <a:lnTo>
                  <a:pt x="5920" y="11240"/>
                </a:lnTo>
                <a:lnTo>
                  <a:pt x="5906" y="11194"/>
                </a:lnTo>
                <a:lnTo>
                  <a:pt x="5889" y="11145"/>
                </a:lnTo>
                <a:lnTo>
                  <a:pt x="5868" y="11096"/>
                </a:lnTo>
                <a:lnTo>
                  <a:pt x="5844" y="11047"/>
                </a:lnTo>
                <a:lnTo>
                  <a:pt x="5817" y="10997"/>
                </a:lnTo>
                <a:lnTo>
                  <a:pt x="5787" y="10948"/>
                </a:lnTo>
                <a:lnTo>
                  <a:pt x="5755" y="10897"/>
                </a:lnTo>
                <a:lnTo>
                  <a:pt x="5720" y="10848"/>
                </a:lnTo>
                <a:lnTo>
                  <a:pt x="5683" y="10799"/>
                </a:lnTo>
                <a:lnTo>
                  <a:pt x="5644" y="10749"/>
                </a:lnTo>
                <a:lnTo>
                  <a:pt x="5602" y="10702"/>
                </a:lnTo>
                <a:lnTo>
                  <a:pt x="5560" y="10655"/>
                </a:lnTo>
                <a:lnTo>
                  <a:pt x="5516" y="10609"/>
                </a:lnTo>
                <a:lnTo>
                  <a:pt x="5469" y="10564"/>
                </a:lnTo>
                <a:lnTo>
                  <a:pt x="5423" y="10522"/>
                </a:lnTo>
                <a:lnTo>
                  <a:pt x="5375" y="10479"/>
                </a:lnTo>
                <a:lnTo>
                  <a:pt x="5326" y="10440"/>
                </a:lnTo>
                <a:lnTo>
                  <a:pt x="5277" y="10403"/>
                </a:lnTo>
                <a:lnTo>
                  <a:pt x="5227" y="10367"/>
                </a:lnTo>
                <a:lnTo>
                  <a:pt x="5177" y="10335"/>
                </a:lnTo>
                <a:lnTo>
                  <a:pt x="5128" y="10305"/>
                </a:lnTo>
                <a:lnTo>
                  <a:pt x="5077" y="10278"/>
                </a:lnTo>
                <a:lnTo>
                  <a:pt x="5028" y="10253"/>
                </a:lnTo>
                <a:lnTo>
                  <a:pt x="4979" y="10232"/>
                </a:lnTo>
                <a:lnTo>
                  <a:pt x="4930" y="10215"/>
                </a:lnTo>
                <a:lnTo>
                  <a:pt x="4883" y="10201"/>
                </a:lnTo>
                <a:lnTo>
                  <a:pt x="4835" y="10191"/>
                </a:lnTo>
                <a:lnTo>
                  <a:pt x="4790" y="10184"/>
                </a:lnTo>
                <a:lnTo>
                  <a:pt x="4746" y="10182"/>
                </a:lnTo>
                <a:lnTo>
                  <a:pt x="4694" y="10182"/>
                </a:lnTo>
                <a:lnTo>
                  <a:pt x="4646" y="10183"/>
                </a:lnTo>
                <a:lnTo>
                  <a:pt x="4600" y="10185"/>
                </a:lnTo>
                <a:lnTo>
                  <a:pt x="4556" y="10187"/>
                </a:lnTo>
                <a:lnTo>
                  <a:pt x="4516" y="10190"/>
                </a:lnTo>
                <a:lnTo>
                  <a:pt x="4477" y="10194"/>
                </a:lnTo>
                <a:lnTo>
                  <a:pt x="4439" y="10200"/>
                </a:lnTo>
                <a:lnTo>
                  <a:pt x="4404" y="10206"/>
                </a:lnTo>
                <a:lnTo>
                  <a:pt x="4370" y="10215"/>
                </a:lnTo>
                <a:lnTo>
                  <a:pt x="4335" y="10225"/>
                </a:lnTo>
                <a:lnTo>
                  <a:pt x="4303" y="10237"/>
                </a:lnTo>
                <a:lnTo>
                  <a:pt x="4270" y="10251"/>
                </a:lnTo>
                <a:lnTo>
                  <a:pt x="4238" y="10267"/>
                </a:lnTo>
                <a:lnTo>
                  <a:pt x="4204" y="10286"/>
                </a:lnTo>
                <a:lnTo>
                  <a:pt x="4171" y="10306"/>
                </a:lnTo>
                <a:lnTo>
                  <a:pt x="4137" y="10329"/>
                </a:lnTo>
                <a:lnTo>
                  <a:pt x="4102" y="10355"/>
                </a:lnTo>
                <a:lnTo>
                  <a:pt x="4065" y="10384"/>
                </a:lnTo>
                <a:lnTo>
                  <a:pt x="4027" y="10417"/>
                </a:lnTo>
                <a:lnTo>
                  <a:pt x="3988" y="10452"/>
                </a:lnTo>
                <a:lnTo>
                  <a:pt x="3945" y="10490"/>
                </a:lnTo>
                <a:lnTo>
                  <a:pt x="3901" y="10532"/>
                </a:lnTo>
                <a:lnTo>
                  <a:pt x="3854" y="10578"/>
                </a:lnTo>
                <a:lnTo>
                  <a:pt x="3803" y="10626"/>
                </a:lnTo>
                <a:lnTo>
                  <a:pt x="3692" y="10737"/>
                </a:lnTo>
                <a:lnTo>
                  <a:pt x="3566" y="10864"/>
                </a:lnTo>
                <a:lnTo>
                  <a:pt x="3422" y="11009"/>
                </a:lnTo>
                <a:lnTo>
                  <a:pt x="3259" y="11174"/>
                </a:lnTo>
                <a:lnTo>
                  <a:pt x="3230" y="11144"/>
                </a:lnTo>
                <a:lnTo>
                  <a:pt x="3196" y="11111"/>
                </a:lnTo>
                <a:lnTo>
                  <a:pt x="3163" y="11078"/>
                </a:lnTo>
                <a:lnTo>
                  <a:pt x="3130" y="11045"/>
                </a:lnTo>
                <a:lnTo>
                  <a:pt x="3101" y="11015"/>
                </a:lnTo>
                <a:lnTo>
                  <a:pt x="3076" y="10991"/>
                </a:lnTo>
                <a:lnTo>
                  <a:pt x="3060" y="10974"/>
                </a:lnTo>
                <a:lnTo>
                  <a:pt x="3054" y="10967"/>
                </a:lnTo>
                <a:lnTo>
                  <a:pt x="3056" y="10858"/>
                </a:lnTo>
                <a:lnTo>
                  <a:pt x="3065" y="10750"/>
                </a:lnTo>
                <a:lnTo>
                  <a:pt x="3079" y="10643"/>
                </a:lnTo>
                <a:lnTo>
                  <a:pt x="3101" y="10537"/>
                </a:lnTo>
                <a:lnTo>
                  <a:pt x="3127" y="10431"/>
                </a:lnTo>
                <a:lnTo>
                  <a:pt x="3159" y="10327"/>
                </a:lnTo>
                <a:lnTo>
                  <a:pt x="3197" y="10224"/>
                </a:lnTo>
                <a:lnTo>
                  <a:pt x="3240" y="10123"/>
                </a:lnTo>
                <a:lnTo>
                  <a:pt x="3288" y="10025"/>
                </a:lnTo>
                <a:lnTo>
                  <a:pt x="3341" y="9928"/>
                </a:lnTo>
                <a:lnTo>
                  <a:pt x="3398" y="9832"/>
                </a:lnTo>
                <a:lnTo>
                  <a:pt x="3460" y="9740"/>
                </a:lnTo>
                <a:lnTo>
                  <a:pt x="3527" y="9651"/>
                </a:lnTo>
                <a:lnTo>
                  <a:pt x="3597" y="9563"/>
                </a:lnTo>
                <a:lnTo>
                  <a:pt x="3671" y="9479"/>
                </a:lnTo>
                <a:lnTo>
                  <a:pt x="3749" y="9399"/>
                </a:lnTo>
                <a:lnTo>
                  <a:pt x="3829" y="9321"/>
                </a:lnTo>
                <a:lnTo>
                  <a:pt x="3914" y="9247"/>
                </a:lnTo>
                <a:lnTo>
                  <a:pt x="4002" y="9177"/>
                </a:lnTo>
                <a:lnTo>
                  <a:pt x="4091" y="9111"/>
                </a:lnTo>
                <a:lnTo>
                  <a:pt x="4184" y="9049"/>
                </a:lnTo>
                <a:lnTo>
                  <a:pt x="4280" y="8991"/>
                </a:lnTo>
                <a:lnTo>
                  <a:pt x="4378" y="8939"/>
                </a:lnTo>
                <a:lnTo>
                  <a:pt x="4477" y="8891"/>
                </a:lnTo>
                <a:lnTo>
                  <a:pt x="4578" y="8847"/>
                </a:lnTo>
                <a:lnTo>
                  <a:pt x="4681" y="8809"/>
                </a:lnTo>
                <a:lnTo>
                  <a:pt x="4786" y="8777"/>
                </a:lnTo>
                <a:lnTo>
                  <a:pt x="4892" y="8748"/>
                </a:lnTo>
                <a:lnTo>
                  <a:pt x="4998" y="8727"/>
                </a:lnTo>
                <a:lnTo>
                  <a:pt x="5106" y="8712"/>
                </a:lnTo>
                <a:lnTo>
                  <a:pt x="5213" y="8702"/>
                </a:lnTo>
                <a:lnTo>
                  <a:pt x="5322" y="8699"/>
                </a:lnTo>
                <a:lnTo>
                  <a:pt x="5347" y="8699"/>
                </a:lnTo>
                <a:lnTo>
                  <a:pt x="5373" y="8700"/>
                </a:lnTo>
                <a:lnTo>
                  <a:pt x="5398" y="8702"/>
                </a:lnTo>
                <a:lnTo>
                  <a:pt x="5423" y="8704"/>
                </a:lnTo>
                <a:lnTo>
                  <a:pt x="5448" y="8707"/>
                </a:lnTo>
                <a:lnTo>
                  <a:pt x="5474" y="8710"/>
                </a:lnTo>
                <a:lnTo>
                  <a:pt x="5500" y="8714"/>
                </a:lnTo>
                <a:lnTo>
                  <a:pt x="5526" y="8719"/>
                </a:lnTo>
                <a:lnTo>
                  <a:pt x="5552" y="8724"/>
                </a:lnTo>
                <a:lnTo>
                  <a:pt x="5578" y="8729"/>
                </a:lnTo>
                <a:lnTo>
                  <a:pt x="5604" y="8736"/>
                </a:lnTo>
                <a:lnTo>
                  <a:pt x="5631" y="8742"/>
                </a:lnTo>
                <a:lnTo>
                  <a:pt x="5683" y="8759"/>
                </a:lnTo>
                <a:lnTo>
                  <a:pt x="5737" y="8776"/>
                </a:lnTo>
                <a:lnTo>
                  <a:pt x="5790" y="8795"/>
                </a:lnTo>
                <a:lnTo>
                  <a:pt x="5844" y="8817"/>
                </a:lnTo>
                <a:lnTo>
                  <a:pt x="5898" y="8840"/>
                </a:lnTo>
                <a:lnTo>
                  <a:pt x="5951" y="8865"/>
                </a:lnTo>
                <a:lnTo>
                  <a:pt x="6006" y="8893"/>
                </a:lnTo>
                <a:lnTo>
                  <a:pt x="6059" y="8921"/>
                </a:lnTo>
                <a:lnTo>
                  <a:pt x="6113" y="8952"/>
                </a:lnTo>
                <a:lnTo>
                  <a:pt x="6166" y="8984"/>
                </a:lnTo>
                <a:lnTo>
                  <a:pt x="8985" y="6164"/>
                </a:lnTo>
                <a:lnTo>
                  <a:pt x="8953" y="6112"/>
                </a:lnTo>
                <a:lnTo>
                  <a:pt x="8922" y="6058"/>
                </a:lnTo>
                <a:lnTo>
                  <a:pt x="8894" y="6004"/>
                </a:lnTo>
                <a:lnTo>
                  <a:pt x="8866" y="5950"/>
                </a:lnTo>
                <a:lnTo>
                  <a:pt x="8840" y="5896"/>
                </a:lnTo>
                <a:lnTo>
                  <a:pt x="8817" y="5842"/>
                </a:lnTo>
                <a:lnTo>
                  <a:pt x="8795" y="5788"/>
                </a:lnTo>
                <a:lnTo>
                  <a:pt x="8776" y="5735"/>
                </a:lnTo>
                <a:lnTo>
                  <a:pt x="8758" y="5681"/>
                </a:lnTo>
                <a:lnTo>
                  <a:pt x="8742" y="5627"/>
                </a:lnTo>
                <a:lnTo>
                  <a:pt x="8735" y="5600"/>
                </a:lnTo>
                <a:lnTo>
                  <a:pt x="8729" y="5574"/>
                </a:lnTo>
                <a:lnTo>
                  <a:pt x="8723" y="5547"/>
                </a:lnTo>
                <a:lnTo>
                  <a:pt x="8718" y="5521"/>
                </a:lnTo>
                <a:lnTo>
                  <a:pt x="8713" y="5495"/>
                </a:lnTo>
                <a:lnTo>
                  <a:pt x="8709" y="5468"/>
                </a:lnTo>
                <a:lnTo>
                  <a:pt x="8706" y="5442"/>
                </a:lnTo>
                <a:lnTo>
                  <a:pt x="8703" y="5416"/>
                </a:lnTo>
                <a:lnTo>
                  <a:pt x="8701" y="5390"/>
                </a:lnTo>
                <a:lnTo>
                  <a:pt x="8699" y="5364"/>
                </a:lnTo>
                <a:lnTo>
                  <a:pt x="8698" y="5338"/>
                </a:lnTo>
                <a:lnTo>
                  <a:pt x="8698" y="5313"/>
                </a:lnTo>
                <a:lnTo>
                  <a:pt x="8701" y="5204"/>
                </a:lnTo>
                <a:lnTo>
                  <a:pt x="8711" y="5096"/>
                </a:lnTo>
                <a:lnTo>
                  <a:pt x="8726" y="4990"/>
                </a:lnTo>
                <a:lnTo>
                  <a:pt x="8748" y="4883"/>
                </a:lnTo>
                <a:lnTo>
                  <a:pt x="8776" y="4778"/>
                </a:lnTo>
                <a:lnTo>
                  <a:pt x="8808" y="4674"/>
                </a:lnTo>
                <a:lnTo>
                  <a:pt x="8846" y="4572"/>
                </a:lnTo>
                <a:lnTo>
                  <a:pt x="8890" y="4471"/>
                </a:lnTo>
                <a:lnTo>
                  <a:pt x="8938" y="4373"/>
                </a:lnTo>
                <a:lnTo>
                  <a:pt x="8990" y="4276"/>
                </a:lnTo>
                <a:lnTo>
                  <a:pt x="9048" y="4181"/>
                </a:lnTo>
                <a:lnTo>
                  <a:pt x="9110" y="4089"/>
                </a:lnTo>
                <a:lnTo>
                  <a:pt x="9176" y="4000"/>
                </a:lnTo>
                <a:lnTo>
                  <a:pt x="9246" y="3914"/>
                </a:lnTo>
                <a:lnTo>
                  <a:pt x="9320" y="3830"/>
                </a:lnTo>
                <a:lnTo>
                  <a:pt x="9398" y="3750"/>
                </a:lnTo>
                <a:lnTo>
                  <a:pt x="9478" y="3672"/>
                </a:lnTo>
                <a:lnTo>
                  <a:pt x="9562" y="3599"/>
                </a:lnTo>
                <a:lnTo>
                  <a:pt x="9650" y="3529"/>
                </a:lnTo>
                <a:lnTo>
                  <a:pt x="9739" y="3463"/>
                </a:lnTo>
                <a:lnTo>
                  <a:pt x="9831" y="3401"/>
                </a:lnTo>
                <a:lnTo>
                  <a:pt x="9926" y="3344"/>
                </a:lnTo>
                <a:lnTo>
                  <a:pt x="10024" y="3290"/>
                </a:lnTo>
                <a:lnTo>
                  <a:pt x="10122" y="3242"/>
                </a:lnTo>
                <a:lnTo>
                  <a:pt x="10223" y="3198"/>
                </a:lnTo>
                <a:lnTo>
                  <a:pt x="10326" y="3160"/>
                </a:lnTo>
                <a:lnTo>
                  <a:pt x="10431" y="3127"/>
                </a:lnTo>
                <a:lnTo>
                  <a:pt x="10536" y="3099"/>
                </a:lnTo>
                <a:lnTo>
                  <a:pt x="10642" y="3076"/>
                </a:lnTo>
                <a:lnTo>
                  <a:pt x="10749" y="3060"/>
                </a:lnTo>
                <a:lnTo>
                  <a:pt x="10857" y="3049"/>
                </a:lnTo>
                <a:lnTo>
                  <a:pt x="10966" y="3045"/>
                </a:lnTo>
                <a:lnTo>
                  <a:pt x="10973" y="3050"/>
                </a:lnTo>
                <a:lnTo>
                  <a:pt x="10989" y="3066"/>
                </a:lnTo>
                <a:lnTo>
                  <a:pt x="11013" y="3091"/>
                </a:lnTo>
                <a:lnTo>
                  <a:pt x="11044" y="3120"/>
                </a:lnTo>
                <a:lnTo>
                  <a:pt x="11076" y="3152"/>
                </a:lnTo>
                <a:lnTo>
                  <a:pt x="11110" y="3186"/>
                </a:lnTo>
                <a:lnTo>
                  <a:pt x="11142" y="3220"/>
                </a:lnTo>
                <a:lnTo>
                  <a:pt x="11173" y="3250"/>
                </a:lnTo>
                <a:lnTo>
                  <a:pt x="11005" y="3416"/>
                </a:lnTo>
                <a:lnTo>
                  <a:pt x="10857" y="3562"/>
                </a:lnTo>
                <a:lnTo>
                  <a:pt x="10729" y="3689"/>
                </a:lnTo>
                <a:lnTo>
                  <a:pt x="10617" y="3800"/>
                </a:lnTo>
                <a:lnTo>
                  <a:pt x="10568" y="3851"/>
                </a:lnTo>
                <a:lnTo>
                  <a:pt x="10523" y="3897"/>
                </a:lnTo>
                <a:lnTo>
                  <a:pt x="10480" y="3941"/>
                </a:lnTo>
                <a:lnTo>
                  <a:pt x="10442" y="3983"/>
                </a:lnTo>
                <a:lnTo>
                  <a:pt x="10407" y="4022"/>
                </a:lnTo>
                <a:lnTo>
                  <a:pt x="10375" y="4059"/>
                </a:lnTo>
                <a:lnTo>
                  <a:pt x="10347" y="4096"/>
                </a:lnTo>
                <a:lnTo>
                  <a:pt x="10321" y="4130"/>
                </a:lnTo>
                <a:lnTo>
                  <a:pt x="10299" y="4163"/>
                </a:lnTo>
                <a:lnTo>
                  <a:pt x="10278" y="4195"/>
                </a:lnTo>
                <a:lnTo>
                  <a:pt x="10260" y="4228"/>
                </a:lnTo>
                <a:lnTo>
                  <a:pt x="10244" y="4260"/>
                </a:lnTo>
                <a:lnTo>
                  <a:pt x="10231" y="4291"/>
                </a:lnTo>
                <a:lnTo>
                  <a:pt x="10220" y="4323"/>
                </a:lnTo>
                <a:lnTo>
                  <a:pt x="10211" y="4357"/>
                </a:lnTo>
                <a:lnTo>
                  <a:pt x="10203" y="4391"/>
                </a:lnTo>
                <a:lnTo>
                  <a:pt x="10196" y="4426"/>
                </a:lnTo>
                <a:lnTo>
                  <a:pt x="10192" y="4463"/>
                </a:lnTo>
                <a:lnTo>
                  <a:pt x="10188" y="4503"/>
                </a:lnTo>
                <a:lnTo>
                  <a:pt x="10185" y="4544"/>
                </a:lnTo>
                <a:lnTo>
                  <a:pt x="10183" y="4587"/>
                </a:lnTo>
                <a:lnTo>
                  <a:pt x="10182" y="4634"/>
                </a:lnTo>
                <a:lnTo>
                  <a:pt x="10182" y="4683"/>
                </a:lnTo>
                <a:lnTo>
                  <a:pt x="10181" y="4737"/>
                </a:lnTo>
                <a:lnTo>
                  <a:pt x="10184" y="4780"/>
                </a:lnTo>
                <a:lnTo>
                  <a:pt x="10190" y="4824"/>
                </a:lnTo>
                <a:lnTo>
                  <a:pt x="10200" y="4871"/>
                </a:lnTo>
                <a:lnTo>
                  <a:pt x="10213" y="4917"/>
                </a:lnTo>
                <a:lnTo>
                  <a:pt x="10231" y="4965"/>
                </a:lnTo>
                <a:lnTo>
                  <a:pt x="10251" y="5014"/>
                </a:lnTo>
                <a:lnTo>
                  <a:pt x="10276" y="5063"/>
                </a:lnTo>
                <a:lnTo>
                  <a:pt x="10303" y="5114"/>
                </a:lnTo>
                <a:lnTo>
                  <a:pt x="10332" y="5163"/>
                </a:lnTo>
                <a:lnTo>
                  <a:pt x="10364" y="5213"/>
                </a:lnTo>
                <a:lnTo>
                  <a:pt x="10400" y="5263"/>
                </a:lnTo>
                <a:lnTo>
                  <a:pt x="10437" y="5312"/>
                </a:lnTo>
                <a:lnTo>
                  <a:pt x="10476" y="5361"/>
                </a:lnTo>
                <a:lnTo>
                  <a:pt x="10516" y="5409"/>
                </a:lnTo>
                <a:lnTo>
                  <a:pt x="10560" y="5456"/>
                </a:lnTo>
                <a:lnTo>
                  <a:pt x="10604" y="5502"/>
                </a:lnTo>
                <a:lnTo>
                  <a:pt x="10650" y="5547"/>
                </a:lnTo>
                <a:lnTo>
                  <a:pt x="10697" y="5589"/>
                </a:lnTo>
                <a:lnTo>
                  <a:pt x="10744" y="5631"/>
                </a:lnTo>
                <a:lnTo>
                  <a:pt x="10793" y="5671"/>
                </a:lnTo>
                <a:lnTo>
                  <a:pt x="10842" y="5708"/>
                </a:lnTo>
                <a:lnTo>
                  <a:pt x="10892" y="5744"/>
                </a:lnTo>
                <a:lnTo>
                  <a:pt x="10942" y="5776"/>
                </a:lnTo>
                <a:lnTo>
                  <a:pt x="10992" y="5806"/>
                </a:lnTo>
                <a:lnTo>
                  <a:pt x="11042" y="5833"/>
                </a:lnTo>
                <a:lnTo>
                  <a:pt x="11092" y="5857"/>
                </a:lnTo>
                <a:lnTo>
                  <a:pt x="11140" y="5879"/>
                </a:lnTo>
                <a:lnTo>
                  <a:pt x="11190" y="5896"/>
                </a:lnTo>
                <a:lnTo>
                  <a:pt x="11237" y="5910"/>
                </a:lnTo>
                <a:lnTo>
                  <a:pt x="11284" y="5920"/>
                </a:lnTo>
                <a:lnTo>
                  <a:pt x="11329" y="5927"/>
                </a:lnTo>
                <a:lnTo>
                  <a:pt x="11373" y="5929"/>
                </a:lnTo>
                <a:lnTo>
                  <a:pt x="11426" y="5929"/>
                </a:lnTo>
                <a:lnTo>
                  <a:pt x="11474" y="5928"/>
                </a:lnTo>
                <a:lnTo>
                  <a:pt x="11519" y="5926"/>
                </a:lnTo>
                <a:lnTo>
                  <a:pt x="11563" y="5924"/>
                </a:lnTo>
                <a:lnTo>
                  <a:pt x="11604" y="5921"/>
                </a:lnTo>
                <a:lnTo>
                  <a:pt x="11642" y="5917"/>
                </a:lnTo>
                <a:lnTo>
                  <a:pt x="11680" y="5911"/>
                </a:lnTo>
                <a:lnTo>
                  <a:pt x="11716" y="5905"/>
                </a:lnTo>
                <a:lnTo>
                  <a:pt x="11750" y="5896"/>
                </a:lnTo>
                <a:lnTo>
                  <a:pt x="11784" y="5886"/>
                </a:lnTo>
                <a:lnTo>
                  <a:pt x="11817" y="5874"/>
                </a:lnTo>
                <a:lnTo>
                  <a:pt x="11850" y="5860"/>
                </a:lnTo>
                <a:lnTo>
                  <a:pt x="11882" y="5844"/>
                </a:lnTo>
                <a:lnTo>
                  <a:pt x="11915" y="5825"/>
                </a:lnTo>
                <a:lnTo>
                  <a:pt x="11948" y="5805"/>
                </a:lnTo>
                <a:lnTo>
                  <a:pt x="11982" y="5781"/>
                </a:lnTo>
                <a:lnTo>
                  <a:pt x="12017" y="5756"/>
                </a:lnTo>
                <a:lnTo>
                  <a:pt x="12054" y="5726"/>
                </a:lnTo>
                <a:lnTo>
                  <a:pt x="12092" y="5694"/>
                </a:lnTo>
                <a:lnTo>
                  <a:pt x="12132" y="5659"/>
                </a:lnTo>
                <a:lnTo>
                  <a:pt x="12175" y="5621"/>
                </a:lnTo>
                <a:lnTo>
                  <a:pt x="12219" y="5579"/>
                </a:lnTo>
                <a:lnTo>
                  <a:pt x="12266" y="5533"/>
                </a:lnTo>
                <a:lnTo>
                  <a:pt x="12317" y="5485"/>
                </a:lnTo>
                <a:lnTo>
                  <a:pt x="12428" y="5374"/>
                </a:lnTo>
                <a:lnTo>
                  <a:pt x="12554" y="5247"/>
                </a:lnTo>
                <a:lnTo>
                  <a:pt x="12697" y="5101"/>
                </a:lnTo>
                <a:lnTo>
                  <a:pt x="12860" y="4937"/>
                </a:lnTo>
                <a:lnTo>
                  <a:pt x="12889" y="4966"/>
                </a:lnTo>
                <a:lnTo>
                  <a:pt x="12923" y="4999"/>
                </a:lnTo>
                <a:lnTo>
                  <a:pt x="12957" y="5033"/>
                </a:lnTo>
                <a:lnTo>
                  <a:pt x="12989" y="5066"/>
                </a:lnTo>
                <a:lnTo>
                  <a:pt x="13019" y="5095"/>
                </a:lnTo>
                <a:lnTo>
                  <a:pt x="13043" y="5120"/>
                </a:lnTo>
                <a:lnTo>
                  <a:pt x="13059" y="5137"/>
                </a:lnTo>
                <a:lnTo>
                  <a:pt x="13065" y="5144"/>
                </a:lnTo>
                <a:lnTo>
                  <a:pt x="13063" y="5253"/>
                </a:lnTo>
                <a:lnTo>
                  <a:pt x="13055" y="5361"/>
                </a:lnTo>
                <a:lnTo>
                  <a:pt x="13039" y="5468"/>
                </a:lnTo>
                <a:lnTo>
                  <a:pt x="13019" y="5574"/>
                </a:lnTo>
                <a:lnTo>
                  <a:pt x="12992" y="5680"/>
                </a:lnTo>
                <a:lnTo>
                  <a:pt x="12960" y="5784"/>
                </a:lnTo>
                <a:lnTo>
                  <a:pt x="12923" y="5887"/>
                </a:lnTo>
                <a:lnTo>
                  <a:pt x="12879" y="5988"/>
                </a:lnTo>
                <a:lnTo>
                  <a:pt x="12832" y="6086"/>
                </a:lnTo>
                <a:lnTo>
                  <a:pt x="12778" y="6184"/>
                </a:lnTo>
                <a:lnTo>
                  <a:pt x="12721" y="6279"/>
                </a:lnTo>
                <a:lnTo>
                  <a:pt x="12659" y="6371"/>
                </a:lnTo>
                <a:lnTo>
                  <a:pt x="12593" y="6461"/>
                </a:lnTo>
                <a:lnTo>
                  <a:pt x="12522" y="6548"/>
                </a:lnTo>
                <a:lnTo>
                  <a:pt x="12449" y="6632"/>
                </a:lnTo>
                <a:lnTo>
                  <a:pt x="12371" y="6712"/>
                </a:lnTo>
                <a:lnTo>
                  <a:pt x="12290" y="6790"/>
                </a:lnTo>
                <a:lnTo>
                  <a:pt x="12206" y="6863"/>
                </a:lnTo>
                <a:lnTo>
                  <a:pt x="12118" y="6934"/>
                </a:lnTo>
                <a:lnTo>
                  <a:pt x="12027" y="7000"/>
                </a:lnTo>
                <a:lnTo>
                  <a:pt x="11935" y="7062"/>
                </a:lnTo>
                <a:lnTo>
                  <a:pt x="11840" y="7120"/>
                </a:lnTo>
                <a:lnTo>
                  <a:pt x="11742" y="7172"/>
                </a:lnTo>
                <a:lnTo>
                  <a:pt x="11642" y="7220"/>
                </a:lnTo>
                <a:lnTo>
                  <a:pt x="11541" y="7264"/>
                </a:lnTo>
                <a:lnTo>
                  <a:pt x="11438" y="7302"/>
                </a:lnTo>
                <a:lnTo>
                  <a:pt x="11334" y="7335"/>
                </a:lnTo>
                <a:lnTo>
                  <a:pt x="11228" y="7362"/>
                </a:lnTo>
                <a:lnTo>
                  <a:pt x="11121" y="7384"/>
                </a:lnTo>
                <a:lnTo>
                  <a:pt x="11013" y="7399"/>
                </a:lnTo>
                <a:lnTo>
                  <a:pt x="10906" y="7409"/>
                </a:lnTo>
                <a:lnTo>
                  <a:pt x="10797" y="7412"/>
                </a:lnTo>
                <a:close/>
              </a:path>
            </a:pathLst>
          </a:custGeom>
          <a:solidFill>
            <a:srgbClr val="009DD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2" name="Freeform 198">
            <a:extLst>
              <a:ext uri="{FF2B5EF4-FFF2-40B4-BE49-F238E27FC236}">
                <a16:creationId xmlns:a16="http://schemas.microsoft.com/office/drawing/2014/main" id="{6B67014A-6A4B-7AAC-3F92-7BC54B42A93A}"/>
              </a:ext>
            </a:extLst>
          </p:cNvPr>
          <p:cNvSpPr>
            <a:spLocks noEditPoints="1"/>
          </p:cNvSpPr>
          <p:nvPr/>
        </p:nvSpPr>
        <p:spPr bwMode="auto">
          <a:xfrm>
            <a:off x="3748372" y="2052508"/>
            <a:ext cx="272103" cy="272103"/>
          </a:xfrm>
          <a:custGeom>
            <a:avLst/>
            <a:gdLst>
              <a:gd name="T0" fmla="*/ 9325 w 16128"/>
              <a:gd name="T1" fmla="*/ 6090 h 16128"/>
              <a:gd name="T2" fmla="*/ 8064 w 16128"/>
              <a:gd name="T3" fmla="*/ 0 h 16128"/>
              <a:gd name="T4" fmla="*/ 6836 w 16128"/>
              <a:gd name="T5" fmla="*/ 93 h 16128"/>
              <a:gd name="T6" fmla="*/ 5666 w 16128"/>
              <a:gd name="T7" fmla="*/ 363 h 16128"/>
              <a:gd name="T8" fmla="*/ 4568 w 16128"/>
              <a:gd name="T9" fmla="*/ 795 h 16128"/>
              <a:gd name="T10" fmla="*/ 3555 w 16128"/>
              <a:gd name="T11" fmla="*/ 1377 h 16128"/>
              <a:gd name="T12" fmla="*/ 2642 w 16128"/>
              <a:gd name="T13" fmla="*/ 2095 h 16128"/>
              <a:gd name="T14" fmla="*/ 1842 w 16128"/>
              <a:gd name="T15" fmla="*/ 2934 h 16128"/>
              <a:gd name="T16" fmla="*/ 1167 w 16128"/>
              <a:gd name="T17" fmla="*/ 3883 h 16128"/>
              <a:gd name="T18" fmla="*/ 634 w 16128"/>
              <a:gd name="T19" fmla="*/ 4925 h 16128"/>
              <a:gd name="T20" fmla="*/ 254 w 16128"/>
              <a:gd name="T21" fmla="*/ 6049 h 16128"/>
              <a:gd name="T22" fmla="*/ 41 w 16128"/>
              <a:gd name="T23" fmla="*/ 7239 h 16128"/>
              <a:gd name="T24" fmla="*/ 10 w 16128"/>
              <a:gd name="T25" fmla="*/ 8479 h 16128"/>
              <a:gd name="T26" fmla="*/ 164 w 16128"/>
              <a:gd name="T27" fmla="*/ 9689 h 16128"/>
              <a:gd name="T28" fmla="*/ 489 w 16128"/>
              <a:gd name="T29" fmla="*/ 10837 h 16128"/>
              <a:gd name="T30" fmla="*/ 974 w 16128"/>
              <a:gd name="T31" fmla="*/ 11908 h 16128"/>
              <a:gd name="T32" fmla="*/ 1602 w 16128"/>
              <a:gd name="T33" fmla="*/ 12889 h 16128"/>
              <a:gd name="T34" fmla="*/ 2362 w 16128"/>
              <a:gd name="T35" fmla="*/ 13766 h 16128"/>
              <a:gd name="T36" fmla="*/ 3239 w 16128"/>
              <a:gd name="T37" fmla="*/ 14526 h 16128"/>
              <a:gd name="T38" fmla="*/ 4220 w 16128"/>
              <a:gd name="T39" fmla="*/ 15154 h 16128"/>
              <a:gd name="T40" fmla="*/ 5291 w 16128"/>
              <a:gd name="T41" fmla="*/ 15639 h 16128"/>
              <a:gd name="T42" fmla="*/ 6439 w 16128"/>
              <a:gd name="T43" fmla="*/ 15964 h 16128"/>
              <a:gd name="T44" fmla="*/ 7649 w 16128"/>
              <a:gd name="T45" fmla="*/ 16118 h 16128"/>
              <a:gd name="T46" fmla="*/ 8889 w 16128"/>
              <a:gd name="T47" fmla="*/ 16087 h 16128"/>
              <a:gd name="T48" fmla="*/ 10079 w 16128"/>
              <a:gd name="T49" fmla="*/ 15874 h 16128"/>
              <a:gd name="T50" fmla="*/ 11203 w 16128"/>
              <a:gd name="T51" fmla="*/ 15494 h 16128"/>
              <a:gd name="T52" fmla="*/ 12245 w 16128"/>
              <a:gd name="T53" fmla="*/ 14961 h 16128"/>
              <a:gd name="T54" fmla="*/ 13194 w 16128"/>
              <a:gd name="T55" fmla="*/ 14286 h 16128"/>
              <a:gd name="T56" fmla="*/ 14033 w 16128"/>
              <a:gd name="T57" fmla="*/ 13486 h 16128"/>
              <a:gd name="T58" fmla="*/ 14751 w 16128"/>
              <a:gd name="T59" fmla="*/ 12573 h 16128"/>
              <a:gd name="T60" fmla="*/ 15333 w 16128"/>
              <a:gd name="T61" fmla="*/ 11560 h 16128"/>
              <a:gd name="T62" fmla="*/ 15765 w 16128"/>
              <a:gd name="T63" fmla="*/ 10462 h 16128"/>
              <a:gd name="T64" fmla="*/ 16035 w 16128"/>
              <a:gd name="T65" fmla="*/ 9292 h 16128"/>
              <a:gd name="T66" fmla="*/ 16128 w 16128"/>
              <a:gd name="T67" fmla="*/ 8064 h 16128"/>
              <a:gd name="T68" fmla="*/ 16035 w 16128"/>
              <a:gd name="T69" fmla="*/ 6836 h 16128"/>
              <a:gd name="T70" fmla="*/ 15765 w 16128"/>
              <a:gd name="T71" fmla="*/ 5666 h 16128"/>
              <a:gd name="T72" fmla="*/ 15333 w 16128"/>
              <a:gd name="T73" fmla="*/ 4568 h 16128"/>
              <a:gd name="T74" fmla="*/ 14751 w 16128"/>
              <a:gd name="T75" fmla="*/ 3555 h 16128"/>
              <a:gd name="T76" fmla="*/ 14033 w 16128"/>
              <a:gd name="T77" fmla="*/ 2642 h 16128"/>
              <a:gd name="T78" fmla="*/ 13194 w 16128"/>
              <a:gd name="T79" fmla="*/ 1842 h 16128"/>
              <a:gd name="T80" fmla="*/ 12245 w 16128"/>
              <a:gd name="T81" fmla="*/ 1167 h 16128"/>
              <a:gd name="T82" fmla="*/ 11203 w 16128"/>
              <a:gd name="T83" fmla="*/ 634 h 16128"/>
              <a:gd name="T84" fmla="*/ 10079 w 16128"/>
              <a:gd name="T85" fmla="*/ 254 h 16128"/>
              <a:gd name="T86" fmla="*/ 8889 w 16128"/>
              <a:gd name="T87" fmla="*/ 41 h 16128"/>
              <a:gd name="T88" fmla="*/ 6031 w 16128"/>
              <a:gd name="T89" fmla="*/ 11820 h 16128"/>
              <a:gd name="T90" fmla="*/ 6030 w 16128"/>
              <a:gd name="T91" fmla="*/ 11821 h 16128"/>
              <a:gd name="T92" fmla="*/ 4386 w 16128"/>
              <a:gd name="T93" fmla="*/ 10176 h 16128"/>
              <a:gd name="T94" fmla="*/ 4387 w 16128"/>
              <a:gd name="T95" fmla="*/ 10176 h 16128"/>
              <a:gd name="T96" fmla="*/ 6031 w 16128"/>
              <a:gd name="T97" fmla="*/ 11820 h 16128"/>
              <a:gd name="T98" fmla="*/ 10962 w 16128"/>
              <a:gd name="T99" fmla="*/ 3600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28" h="16128">
                <a:moveTo>
                  <a:pt x="5518" y="10440"/>
                </a:moveTo>
                <a:lnTo>
                  <a:pt x="9596" y="6360"/>
                </a:lnTo>
                <a:lnTo>
                  <a:pt x="9325" y="6090"/>
                </a:lnTo>
                <a:lnTo>
                  <a:pt x="5247" y="10169"/>
                </a:lnTo>
                <a:lnTo>
                  <a:pt x="5518" y="10440"/>
                </a:lnTo>
                <a:close/>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6031" y="11820"/>
                </a:moveTo>
                <a:lnTo>
                  <a:pt x="6031" y="11820"/>
                </a:lnTo>
                <a:lnTo>
                  <a:pt x="6031" y="11821"/>
                </a:lnTo>
                <a:lnTo>
                  <a:pt x="6030" y="11821"/>
                </a:lnTo>
                <a:lnTo>
                  <a:pt x="3595" y="12611"/>
                </a:lnTo>
                <a:lnTo>
                  <a:pt x="4386" y="10176"/>
                </a:lnTo>
                <a:lnTo>
                  <a:pt x="4386" y="10176"/>
                </a:lnTo>
                <a:lnTo>
                  <a:pt x="4386" y="10176"/>
                </a:lnTo>
                <a:lnTo>
                  <a:pt x="4386" y="10176"/>
                </a:lnTo>
                <a:lnTo>
                  <a:pt x="4387" y="10176"/>
                </a:lnTo>
                <a:lnTo>
                  <a:pt x="9321" y="5241"/>
                </a:lnTo>
                <a:lnTo>
                  <a:pt x="10965" y="6885"/>
                </a:lnTo>
                <a:lnTo>
                  <a:pt x="6031" y="11820"/>
                </a:lnTo>
                <a:close/>
                <a:moveTo>
                  <a:pt x="11523" y="6327"/>
                </a:moveTo>
                <a:lnTo>
                  <a:pt x="9879" y="4682"/>
                </a:lnTo>
                <a:lnTo>
                  <a:pt x="10962" y="3600"/>
                </a:lnTo>
                <a:lnTo>
                  <a:pt x="12606" y="5245"/>
                </a:lnTo>
                <a:lnTo>
                  <a:pt x="11523" y="6327"/>
                </a:lnTo>
                <a:close/>
              </a:path>
            </a:pathLst>
          </a:custGeom>
          <a:solidFill>
            <a:srgbClr val="0BD0D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4" name="Freeform 134">
            <a:extLst>
              <a:ext uri="{FF2B5EF4-FFF2-40B4-BE49-F238E27FC236}">
                <a16:creationId xmlns:a16="http://schemas.microsoft.com/office/drawing/2014/main" id="{6ECE254E-1354-1022-E5A3-D604FA95B55E}"/>
              </a:ext>
            </a:extLst>
          </p:cNvPr>
          <p:cNvSpPr>
            <a:spLocks noEditPoints="1"/>
          </p:cNvSpPr>
          <p:nvPr/>
        </p:nvSpPr>
        <p:spPr bwMode="auto">
          <a:xfrm>
            <a:off x="7696030" y="2043535"/>
            <a:ext cx="258987" cy="258987"/>
          </a:xfrm>
          <a:custGeom>
            <a:avLst/>
            <a:gdLst>
              <a:gd name="T0" fmla="*/ 5666 w 16128"/>
              <a:gd name="T1" fmla="*/ 363 h 16128"/>
              <a:gd name="T2" fmla="*/ 3239 w 16128"/>
              <a:gd name="T3" fmla="*/ 1602 h 16128"/>
              <a:gd name="T4" fmla="*/ 1377 w 16128"/>
              <a:gd name="T5" fmla="*/ 3555 h 16128"/>
              <a:gd name="T6" fmla="*/ 254 w 16128"/>
              <a:gd name="T7" fmla="*/ 6049 h 16128"/>
              <a:gd name="T8" fmla="*/ 41 w 16128"/>
              <a:gd name="T9" fmla="*/ 8889 h 16128"/>
              <a:gd name="T10" fmla="*/ 795 w 16128"/>
              <a:gd name="T11" fmla="*/ 11560 h 16128"/>
              <a:gd name="T12" fmla="*/ 2362 w 16128"/>
              <a:gd name="T13" fmla="*/ 13766 h 16128"/>
              <a:gd name="T14" fmla="*/ 4568 w 16128"/>
              <a:gd name="T15" fmla="*/ 15333 h 16128"/>
              <a:gd name="T16" fmla="*/ 7239 w 16128"/>
              <a:gd name="T17" fmla="*/ 16087 h 16128"/>
              <a:gd name="T18" fmla="*/ 10079 w 16128"/>
              <a:gd name="T19" fmla="*/ 15874 h 16128"/>
              <a:gd name="T20" fmla="*/ 12573 w 16128"/>
              <a:gd name="T21" fmla="*/ 14751 h 16128"/>
              <a:gd name="T22" fmla="*/ 14526 w 16128"/>
              <a:gd name="T23" fmla="*/ 12889 h 16128"/>
              <a:gd name="T24" fmla="*/ 15765 w 16128"/>
              <a:gd name="T25" fmla="*/ 10462 h 16128"/>
              <a:gd name="T26" fmla="*/ 16118 w 16128"/>
              <a:gd name="T27" fmla="*/ 7649 h 16128"/>
              <a:gd name="T28" fmla="*/ 15494 w 16128"/>
              <a:gd name="T29" fmla="*/ 4925 h 16128"/>
              <a:gd name="T30" fmla="*/ 14033 w 16128"/>
              <a:gd name="T31" fmla="*/ 2642 h 16128"/>
              <a:gd name="T32" fmla="*/ 11908 w 16128"/>
              <a:gd name="T33" fmla="*/ 974 h 16128"/>
              <a:gd name="T34" fmla="*/ 9292 w 16128"/>
              <a:gd name="T35" fmla="*/ 93 h 16128"/>
              <a:gd name="T36" fmla="*/ 4944 w 16128"/>
              <a:gd name="T37" fmla="*/ 12140 h 16128"/>
              <a:gd name="T38" fmla="*/ 4595 w 16128"/>
              <a:gd name="T39" fmla="*/ 12022 h 16128"/>
              <a:gd name="T40" fmla="*/ 4312 w 16128"/>
              <a:gd name="T41" fmla="*/ 11801 h 16128"/>
              <a:gd name="T42" fmla="*/ 4117 w 16128"/>
              <a:gd name="T43" fmla="*/ 11496 h 16128"/>
              <a:gd name="T44" fmla="*/ 4034 w 16128"/>
              <a:gd name="T45" fmla="*/ 11132 h 16128"/>
              <a:gd name="T46" fmla="*/ 4080 w 16128"/>
              <a:gd name="T47" fmla="*/ 10757 h 16128"/>
              <a:gd name="T48" fmla="*/ 4246 w 16128"/>
              <a:gd name="T49" fmla="*/ 10434 h 16128"/>
              <a:gd name="T50" fmla="*/ 4507 w 16128"/>
              <a:gd name="T51" fmla="*/ 10185 h 16128"/>
              <a:gd name="T52" fmla="*/ 4839 w 16128"/>
              <a:gd name="T53" fmla="*/ 10036 h 16128"/>
              <a:gd name="T54" fmla="*/ 5218 w 16128"/>
              <a:gd name="T55" fmla="*/ 10007 h 16128"/>
              <a:gd name="T56" fmla="*/ 5574 w 16128"/>
              <a:gd name="T57" fmla="*/ 10107 h 16128"/>
              <a:gd name="T58" fmla="*/ 5869 w 16128"/>
              <a:gd name="T59" fmla="*/ 10317 h 16128"/>
              <a:gd name="T60" fmla="*/ 6077 w 16128"/>
              <a:gd name="T61" fmla="*/ 10611 h 16128"/>
              <a:gd name="T62" fmla="*/ 6178 w 16128"/>
              <a:gd name="T63" fmla="*/ 10967 h 16128"/>
              <a:gd name="T64" fmla="*/ 6150 w 16128"/>
              <a:gd name="T65" fmla="*/ 11346 h 16128"/>
              <a:gd name="T66" fmla="*/ 6000 w 16128"/>
              <a:gd name="T67" fmla="*/ 11679 h 16128"/>
              <a:gd name="T68" fmla="*/ 5752 w 16128"/>
              <a:gd name="T69" fmla="*/ 11939 h 16128"/>
              <a:gd name="T70" fmla="*/ 5428 w 16128"/>
              <a:gd name="T71" fmla="*/ 12104 h 16128"/>
              <a:gd name="T72" fmla="*/ 7805 w 16128"/>
              <a:gd name="T73" fmla="*/ 12154 h 16128"/>
              <a:gd name="T74" fmla="*/ 7744 w 16128"/>
              <a:gd name="T75" fmla="*/ 11508 h 16128"/>
              <a:gd name="T76" fmla="*/ 7579 w 16128"/>
              <a:gd name="T77" fmla="*/ 10891 h 16128"/>
              <a:gd name="T78" fmla="*/ 7313 w 16128"/>
              <a:gd name="T79" fmla="*/ 10313 h 16128"/>
              <a:gd name="T80" fmla="*/ 6950 w 16128"/>
              <a:gd name="T81" fmla="*/ 9785 h 16128"/>
              <a:gd name="T82" fmla="*/ 6495 w 16128"/>
              <a:gd name="T83" fmla="*/ 9316 h 16128"/>
              <a:gd name="T84" fmla="*/ 5969 w 16128"/>
              <a:gd name="T85" fmla="*/ 8934 h 16128"/>
              <a:gd name="T86" fmla="*/ 5393 w 16128"/>
              <a:gd name="T87" fmla="*/ 8652 h 16128"/>
              <a:gd name="T88" fmla="*/ 4775 w 16128"/>
              <a:gd name="T89" fmla="*/ 8472 h 16128"/>
              <a:gd name="T90" fmla="*/ 4128 w 16128"/>
              <a:gd name="T91" fmla="*/ 8401 h 16128"/>
              <a:gd name="T92" fmla="*/ 5358 w 16128"/>
              <a:gd name="T93" fmla="*/ 7014 h 16128"/>
              <a:gd name="T94" fmla="*/ 6998 w 16128"/>
              <a:gd name="T95" fmla="*/ 7754 h 16128"/>
              <a:gd name="T96" fmla="*/ 8286 w 16128"/>
              <a:gd name="T97" fmla="*/ 8979 h 16128"/>
              <a:gd name="T98" fmla="*/ 9109 w 16128"/>
              <a:gd name="T99" fmla="*/ 10576 h 16128"/>
              <a:gd name="T100" fmla="*/ 7805 w 16128"/>
              <a:gd name="T101" fmla="*/ 12154 h 16128"/>
              <a:gd name="T102" fmla="*/ 10245 w 16128"/>
              <a:gd name="T103" fmla="*/ 10220 h 16128"/>
              <a:gd name="T104" fmla="*/ 9239 w 16128"/>
              <a:gd name="T105" fmla="*/ 8262 h 16128"/>
              <a:gd name="T106" fmla="*/ 7663 w 16128"/>
              <a:gd name="T107" fmla="*/ 6759 h 16128"/>
              <a:gd name="T108" fmla="*/ 5656 w 16128"/>
              <a:gd name="T109" fmla="*/ 5851 h 16128"/>
              <a:gd name="T110" fmla="*/ 4449 w 16128"/>
              <a:gd name="T111" fmla="*/ 4105 h 16128"/>
              <a:gd name="T112" fmla="*/ 7164 w 16128"/>
              <a:gd name="T113" fmla="*/ 4728 h 16128"/>
              <a:gd name="T114" fmla="*/ 9443 w 16128"/>
              <a:gd name="T115" fmla="*/ 6189 h 16128"/>
              <a:gd name="T116" fmla="*/ 11114 w 16128"/>
              <a:gd name="T117" fmla="*/ 8314 h 16128"/>
              <a:gd name="T118" fmla="*/ 12002 w 16128"/>
              <a:gd name="T119" fmla="*/ 10928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16128">
                <a:moveTo>
                  <a:pt x="8064" y="0"/>
                </a:moveTo>
                <a:lnTo>
                  <a:pt x="7649" y="10"/>
                </a:lnTo>
                <a:lnTo>
                  <a:pt x="7239" y="41"/>
                </a:lnTo>
                <a:lnTo>
                  <a:pt x="6836" y="93"/>
                </a:lnTo>
                <a:lnTo>
                  <a:pt x="6439" y="164"/>
                </a:lnTo>
                <a:lnTo>
                  <a:pt x="6049" y="254"/>
                </a:lnTo>
                <a:lnTo>
                  <a:pt x="5666" y="363"/>
                </a:lnTo>
                <a:lnTo>
                  <a:pt x="5291" y="489"/>
                </a:lnTo>
                <a:lnTo>
                  <a:pt x="4925" y="634"/>
                </a:lnTo>
                <a:lnTo>
                  <a:pt x="4568" y="795"/>
                </a:lnTo>
                <a:lnTo>
                  <a:pt x="4220" y="974"/>
                </a:lnTo>
                <a:lnTo>
                  <a:pt x="3883" y="1167"/>
                </a:lnTo>
                <a:lnTo>
                  <a:pt x="3555" y="1377"/>
                </a:lnTo>
                <a:lnTo>
                  <a:pt x="3239" y="1602"/>
                </a:lnTo>
                <a:lnTo>
                  <a:pt x="2934" y="1842"/>
                </a:lnTo>
                <a:lnTo>
                  <a:pt x="2642" y="2095"/>
                </a:lnTo>
                <a:lnTo>
                  <a:pt x="2362" y="2362"/>
                </a:lnTo>
                <a:lnTo>
                  <a:pt x="2095" y="2642"/>
                </a:lnTo>
                <a:lnTo>
                  <a:pt x="1842" y="2934"/>
                </a:lnTo>
                <a:lnTo>
                  <a:pt x="1602" y="3239"/>
                </a:lnTo>
                <a:lnTo>
                  <a:pt x="1377" y="3555"/>
                </a:lnTo>
                <a:lnTo>
                  <a:pt x="1167" y="3883"/>
                </a:lnTo>
                <a:lnTo>
                  <a:pt x="974" y="4220"/>
                </a:lnTo>
                <a:lnTo>
                  <a:pt x="795" y="4568"/>
                </a:lnTo>
                <a:lnTo>
                  <a:pt x="634" y="4925"/>
                </a:lnTo>
                <a:lnTo>
                  <a:pt x="489" y="5291"/>
                </a:lnTo>
                <a:lnTo>
                  <a:pt x="363" y="5666"/>
                </a:lnTo>
                <a:lnTo>
                  <a:pt x="254" y="6049"/>
                </a:lnTo>
                <a:lnTo>
                  <a:pt x="164" y="6439"/>
                </a:lnTo>
                <a:lnTo>
                  <a:pt x="93" y="6836"/>
                </a:lnTo>
                <a:lnTo>
                  <a:pt x="41" y="7239"/>
                </a:lnTo>
                <a:lnTo>
                  <a:pt x="10" y="7649"/>
                </a:lnTo>
                <a:lnTo>
                  <a:pt x="0" y="8064"/>
                </a:lnTo>
                <a:lnTo>
                  <a:pt x="10" y="8479"/>
                </a:lnTo>
                <a:lnTo>
                  <a:pt x="41" y="8889"/>
                </a:lnTo>
                <a:lnTo>
                  <a:pt x="93" y="9292"/>
                </a:lnTo>
                <a:lnTo>
                  <a:pt x="164" y="9689"/>
                </a:lnTo>
                <a:lnTo>
                  <a:pt x="254" y="10079"/>
                </a:lnTo>
                <a:lnTo>
                  <a:pt x="363" y="10462"/>
                </a:lnTo>
                <a:lnTo>
                  <a:pt x="489" y="10837"/>
                </a:lnTo>
                <a:lnTo>
                  <a:pt x="634" y="11203"/>
                </a:lnTo>
                <a:lnTo>
                  <a:pt x="795" y="11560"/>
                </a:lnTo>
                <a:lnTo>
                  <a:pt x="974" y="11908"/>
                </a:lnTo>
                <a:lnTo>
                  <a:pt x="1167" y="12245"/>
                </a:lnTo>
                <a:lnTo>
                  <a:pt x="1377" y="12573"/>
                </a:lnTo>
                <a:lnTo>
                  <a:pt x="1602" y="12889"/>
                </a:lnTo>
                <a:lnTo>
                  <a:pt x="1842" y="13194"/>
                </a:lnTo>
                <a:lnTo>
                  <a:pt x="2095" y="13486"/>
                </a:lnTo>
                <a:lnTo>
                  <a:pt x="2362" y="13766"/>
                </a:lnTo>
                <a:lnTo>
                  <a:pt x="2642" y="14033"/>
                </a:lnTo>
                <a:lnTo>
                  <a:pt x="2934" y="14286"/>
                </a:lnTo>
                <a:lnTo>
                  <a:pt x="3239" y="14526"/>
                </a:lnTo>
                <a:lnTo>
                  <a:pt x="3555" y="14751"/>
                </a:lnTo>
                <a:lnTo>
                  <a:pt x="3883" y="14961"/>
                </a:lnTo>
                <a:lnTo>
                  <a:pt x="4220" y="15154"/>
                </a:lnTo>
                <a:lnTo>
                  <a:pt x="4568" y="15333"/>
                </a:lnTo>
                <a:lnTo>
                  <a:pt x="4925" y="15494"/>
                </a:lnTo>
                <a:lnTo>
                  <a:pt x="5291" y="15639"/>
                </a:lnTo>
                <a:lnTo>
                  <a:pt x="5666" y="15765"/>
                </a:lnTo>
                <a:lnTo>
                  <a:pt x="6049" y="15874"/>
                </a:lnTo>
                <a:lnTo>
                  <a:pt x="6439" y="15964"/>
                </a:lnTo>
                <a:lnTo>
                  <a:pt x="6836" y="16035"/>
                </a:lnTo>
                <a:lnTo>
                  <a:pt x="7239" y="16087"/>
                </a:lnTo>
                <a:lnTo>
                  <a:pt x="7649" y="16118"/>
                </a:lnTo>
                <a:lnTo>
                  <a:pt x="8064" y="16128"/>
                </a:lnTo>
                <a:lnTo>
                  <a:pt x="8479" y="16118"/>
                </a:lnTo>
                <a:lnTo>
                  <a:pt x="8889" y="16087"/>
                </a:lnTo>
                <a:lnTo>
                  <a:pt x="9292" y="16035"/>
                </a:lnTo>
                <a:lnTo>
                  <a:pt x="9689" y="15964"/>
                </a:lnTo>
                <a:lnTo>
                  <a:pt x="10079" y="15874"/>
                </a:lnTo>
                <a:lnTo>
                  <a:pt x="10462" y="15765"/>
                </a:lnTo>
                <a:lnTo>
                  <a:pt x="10837" y="15639"/>
                </a:lnTo>
                <a:lnTo>
                  <a:pt x="11203" y="15494"/>
                </a:lnTo>
                <a:lnTo>
                  <a:pt x="11560" y="15333"/>
                </a:lnTo>
                <a:lnTo>
                  <a:pt x="11908" y="15154"/>
                </a:lnTo>
                <a:lnTo>
                  <a:pt x="12245" y="14961"/>
                </a:lnTo>
                <a:lnTo>
                  <a:pt x="12573" y="14751"/>
                </a:lnTo>
                <a:lnTo>
                  <a:pt x="12888" y="14526"/>
                </a:lnTo>
                <a:lnTo>
                  <a:pt x="13194" y="14286"/>
                </a:lnTo>
                <a:lnTo>
                  <a:pt x="13486" y="14033"/>
                </a:lnTo>
                <a:lnTo>
                  <a:pt x="13766" y="13766"/>
                </a:lnTo>
                <a:lnTo>
                  <a:pt x="14033" y="13486"/>
                </a:lnTo>
                <a:lnTo>
                  <a:pt x="14286" y="13194"/>
                </a:lnTo>
                <a:lnTo>
                  <a:pt x="14526" y="12889"/>
                </a:lnTo>
                <a:lnTo>
                  <a:pt x="14751" y="12573"/>
                </a:lnTo>
                <a:lnTo>
                  <a:pt x="14961" y="12245"/>
                </a:lnTo>
                <a:lnTo>
                  <a:pt x="15154" y="11908"/>
                </a:lnTo>
                <a:lnTo>
                  <a:pt x="15333" y="11560"/>
                </a:lnTo>
                <a:lnTo>
                  <a:pt x="15494" y="11203"/>
                </a:lnTo>
                <a:lnTo>
                  <a:pt x="15639" y="10837"/>
                </a:lnTo>
                <a:lnTo>
                  <a:pt x="15765" y="10462"/>
                </a:lnTo>
                <a:lnTo>
                  <a:pt x="15874" y="10079"/>
                </a:lnTo>
                <a:lnTo>
                  <a:pt x="15964" y="9689"/>
                </a:lnTo>
                <a:lnTo>
                  <a:pt x="16035" y="9292"/>
                </a:lnTo>
                <a:lnTo>
                  <a:pt x="16087" y="8889"/>
                </a:lnTo>
                <a:lnTo>
                  <a:pt x="16118" y="8479"/>
                </a:lnTo>
                <a:lnTo>
                  <a:pt x="16128" y="8064"/>
                </a:lnTo>
                <a:lnTo>
                  <a:pt x="16118" y="7649"/>
                </a:lnTo>
                <a:lnTo>
                  <a:pt x="16087" y="7239"/>
                </a:lnTo>
                <a:lnTo>
                  <a:pt x="16035" y="6836"/>
                </a:lnTo>
                <a:lnTo>
                  <a:pt x="15964" y="6439"/>
                </a:lnTo>
                <a:lnTo>
                  <a:pt x="15874" y="6049"/>
                </a:lnTo>
                <a:lnTo>
                  <a:pt x="15765" y="5666"/>
                </a:lnTo>
                <a:lnTo>
                  <a:pt x="15639" y="5291"/>
                </a:lnTo>
                <a:lnTo>
                  <a:pt x="15494" y="4925"/>
                </a:lnTo>
                <a:lnTo>
                  <a:pt x="15333" y="4568"/>
                </a:lnTo>
                <a:lnTo>
                  <a:pt x="15154" y="4220"/>
                </a:lnTo>
                <a:lnTo>
                  <a:pt x="14961" y="3883"/>
                </a:lnTo>
                <a:lnTo>
                  <a:pt x="14751" y="3555"/>
                </a:lnTo>
                <a:lnTo>
                  <a:pt x="14526" y="3239"/>
                </a:lnTo>
                <a:lnTo>
                  <a:pt x="14286" y="2934"/>
                </a:lnTo>
                <a:lnTo>
                  <a:pt x="14033" y="2642"/>
                </a:lnTo>
                <a:lnTo>
                  <a:pt x="13766" y="2362"/>
                </a:lnTo>
                <a:lnTo>
                  <a:pt x="13486" y="2095"/>
                </a:lnTo>
                <a:lnTo>
                  <a:pt x="13194" y="1842"/>
                </a:lnTo>
                <a:lnTo>
                  <a:pt x="12888" y="1602"/>
                </a:lnTo>
                <a:lnTo>
                  <a:pt x="12573" y="1377"/>
                </a:lnTo>
                <a:lnTo>
                  <a:pt x="12245" y="1167"/>
                </a:lnTo>
                <a:lnTo>
                  <a:pt x="11908" y="974"/>
                </a:lnTo>
                <a:lnTo>
                  <a:pt x="11560" y="795"/>
                </a:lnTo>
                <a:lnTo>
                  <a:pt x="11203" y="634"/>
                </a:lnTo>
                <a:lnTo>
                  <a:pt x="10837" y="489"/>
                </a:lnTo>
                <a:lnTo>
                  <a:pt x="10462" y="363"/>
                </a:lnTo>
                <a:lnTo>
                  <a:pt x="10079" y="254"/>
                </a:lnTo>
                <a:lnTo>
                  <a:pt x="9689" y="164"/>
                </a:lnTo>
                <a:lnTo>
                  <a:pt x="9292" y="93"/>
                </a:lnTo>
                <a:lnTo>
                  <a:pt x="8889" y="41"/>
                </a:lnTo>
                <a:lnTo>
                  <a:pt x="8479" y="10"/>
                </a:lnTo>
                <a:lnTo>
                  <a:pt x="8064" y="0"/>
                </a:lnTo>
                <a:close/>
                <a:moveTo>
                  <a:pt x="5108" y="12152"/>
                </a:moveTo>
                <a:lnTo>
                  <a:pt x="5053" y="12151"/>
                </a:lnTo>
                <a:lnTo>
                  <a:pt x="4998" y="12147"/>
                </a:lnTo>
                <a:lnTo>
                  <a:pt x="4944" y="12140"/>
                </a:lnTo>
                <a:lnTo>
                  <a:pt x="4891" y="12130"/>
                </a:lnTo>
                <a:lnTo>
                  <a:pt x="4839" y="12118"/>
                </a:lnTo>
                <a:lnTo>
                  <a:pt x="4788" y="12104"/>
                </a:lnTo>
                <a:lnTo>
                  <a:pt x="4739" y="12087"/>
                </a:lnTo>
                <a:lnTo>
                  <a:pt x="4689" y="12068"/>
                </a:lnTo>
                <a:lnTo>
                  <a:pt x="4642" y="12047"/>
                </a:lnTo>
                <a:lnTo>
                  <a:pt x="4595" y="12022"/>
                </a:lnTo>
                <a:lnTo>
                  <a:pt x="4550" y="11997"/>
                </a:lnTo>
                <a:lnTo>
                  <a:pt x="4507" y="11969"/>
                </a:lnTo>
                <a:lnTo>
                  <a:pt x="4464" y="11939"/>
                </a:lnTo>
                <a:lnTo>
                  <a:pt x="4424" y="11906"/>
                </a:lnTo>
                <a:lnTo>
                  <a:pt x="4385" y="11873"/>
                </a:lnTo>
                <a:lnTo>
                  <a:pt x="4348" y="11838"/>
                </a:lnTo>
                <a:lnTo>
                  <a:pt x="4312" y="11801"/>
                </a:lnTo>
                <a:lnTo>
                  <a:pt x="4278" y="11761"/>
                </a:lnTo>
                <a:lnTo>
                  <a:pt x="4246" y="11721"/>
                </a:lnTo>
                <a:lnTo>
                  <a:pt x="4216" y="11679"/>
                </a:lnTo>
                <a:lnTo>
                  <a:pt x="4188" y="11634"/>
                </a:lnTo>
                <a:lnTo>
                  <a:pt x="4162" y="11590"/>
                </a:lnTo>
                <a:lnTo>
                  <a:pt x="4139" y="11544"/>
                </a:lnTo>
                <a:lnTo>
                  <a:pt x="4117" y="11496"/>
                </a:lnTo>
                <a:lnTo>
                  <a:pt x="4098" y="11447"/>
                </a:lnTo>
                <a:lnTo>
                  <a:pt x="4080" y="11397"/>
                </a:lnTo>
                <a:lnTo>
                  <a:pt x="4066" y="11346"/>
                </a:lnTo>
                <a:lnTo>
                  <a:pt x="4054" y="11294"/>
                </a:lnTo>
                <a:lnTo>
                  <a:pt x="4045" y="11241"/>
                </a:lnTo>
                <a:lnTo>
                  <a:pt x="4038" y="11187"/>
                </a:lnTo>
                <a:lnTo>
                  <a:pt x="4034" y="11132"/>
                </a:lnTo>
                <a:lnTo>
                  <a:pt x="4032" y="11077"/>
                </a:lnTo>
                <a:lnTo>
                  <a:pt x="4034" y="11021"/>
                </a:lnTo>
                <a:lnTo>
                  <a:pt x="4038" y="10967"/>
                </a:lnTo>
                <a:lnTo>
                  <a:pt x="4045" y="10914"/>
                </a:lnTo>
                <a:lnTo>
                  <a:pt x="4054" y="10860"/>
                </a:lnTo>
                <a:lnTo>
                  <a:pt x="4066" y="10809"/>
                </a:lnTo>
                <a:lnTo>
                  <a:pt x="4080" y="10757"/>
                </a:lnTo>
                <a:lnTo>
                  <a:pt x="4098" y="10707"/>
                </a:lnTo>
                <a:lnTo>
                  <a:pt x="4117" y="10659"/>
                </a:lnTo>
                <a:lnTo>
                  <a:pt x="4139" y="10611"/>
                </a:lnTo>
                <a:lnTo>
                  <a:pt x="4162" y="10565"/>
                </a:lnTo>
                <a:lnTo>
                  <a:pt x="4188" y="10519"/>
                </a:lnTo>
                <a:lnTo>
                  <a:pt x="4216" y="10476"/>
                </a:lnTo>
                <a:lnTo>
                  <a:pt x="4246" y="10434"/>
                </a:lnTo>
                <a:lnTo>
                  <a:pt x="4278" y="10392"/>
                </a:lnTo>
                <a:lnTo>
                  <a:pt x="4312" y="10354"/>
                </a:lnTo>
                <a:lnTo>
                  <a:pt x="4348" y="10317"/>
                </a:lnTo>
                <a:lnTo>
                  <a:pt x="4385" y="10281"/>
                </a:lnTo>
                <a:lnTo>
                  <a:pt x="4424" y="10247"/>
                </a:lnTo>
                <a:lnTo>
                  <a:pt x="4464" y="10215"/>
                </a:lnTo>
                <a:lnTo>
                  <a:pt x="4507" y="10185"/>
                </a:lnTo>
                <a:lnTo>
                  <a:pt x="4550" y="10158"/>
                </a:lnTo>
                <a:lnTo>
                  <a:pt x="4595" y="10131"/>
                </a:lnTo>
                <a:lnTo>
                  <a:pt x="4642" y="10107"/>
                </a:lnTo>
                <a:lnTo>
                  <a:pt x="4689" y="10086"/>
                </a:lnTo>
                <a:lnTo>
                  <a:pt x="4739" y="10067"/>
                </a:lnTo>
                <a:lnTo>
                  <a:pt x="4788" y="10050"/>
                </a:lnTo>
                <a:lnTo>
                  <a:pt x="4839" y="10036"/>
                </a:lnTo>
                <a:lnTo>
                  <a:pt x="4891" y="10024"/>
                </a:lnTo>
                <a:lnTo>
                  <a:pt x="4944" y="10013"/>
                </a:lnTo>
                <a:lnTo>
                  <a:pt x="4998" y="10007"/>
                </a:lnTo>
                <a:lnTo>
                  <a:pt x="5053" y="10003"/>
                </a:lnTo>
                <a:lnTo>
                  <a:pt x="5108" y="10001"/>
                </a:lnTo>
                <a:lnTo>
                  <a:pt x="5163" y="10003"/>
                </a:lnTo>
                <a:lnTo>
                  <a:pt x="5218" y="10007"/>
                </a:lnTo>
                <a:lnTo>
                  <a:pt x="5272" y="10013"/>
                </a:lnTo>
                <a:lnTo>
                  <a:pt x="5325" y="10024"/>
                </a:lnTo>
                <a:lnTo>
                  <a:pt x="5377" y="10036"/>
                </a:lnTo>
                <a:lnTo>
                  <a:pt x="5428" y="10050"/>
                </a:lnTo>
                <a:lnTo>
                  <a:pt x="5477" y="10067"/>
                </a:lnTo>
                <a:lnTo>
                  <a:pt x="5527" y="10086"/>
                </a:lnTo>
                <a:lnTo>
                  <a:pt x="5574" y="10107"/>
                </a:lnTo>
                <a:lnTo>
                  <a:pt x="5621" y="10131"/>
                </a:lnTo>
                <a:lnTo>
                  <a:pt x="5666" y="10158"/>
                </a:lnTo>
                <a:lnTo>
                  <a:pt x="5709" y="10185"/>
                </a:lnTo>
                <a:lnTo>
                  <a:pt x="5752" y="10215"/>
                </a:lnTo>
                <a:lnTo>
                  <a:pt x="5792" y="10247"/>
                </a:lnTo>
                <a:lnTo>
                  <a:pt x="5831" y="10281"/>
                </a:lnTo>
                <a:lnTo>
                  <a:pt x="5869" y="10317"/>
                </a:lnTo>
                <a:lnTo>
                  <a:pt x="5904" y="10354"/>
                </a:lnTo>
                <a:lnTo>
                  <a:pt x="5938" y="10392"/>
                </a:lnTo>
                <a:lnTo>
                  <a:pt x="5970" y="10434"/>
                </a:lnTo>
                <a:lnTo>
                  <a:pt x="6000" y="10476"/>
                </a:lnTo>
                <a:lnTo>
                  <a:pt x="6028" y="10519"/>
                </a:lnTo>
                <a:lnTo>
                  <a:pt x="6054" y="10565"/>
                </a:lnTo>
                <a:lnTo>
                  <a:pt x="6077" y="10611"/>
                </a:lnTo>
                <a:lnTo>
                  <a:pt x="6099" y="10659"/>
                </a:lnTo>
                <a:lnTo>
                  <a:pt x="6119" y="10707"/>
                </a:lnTo>
                <a:lnTo>
                  <a:pt x="6136" y="10757"/>
                </a:lnTo>
                <a:lnTo>
                  <a:pt x="6150" y="10809"/>
                </a:lnTo>
                <a:lnTo>
                  <a:pt x="6162" y="10860"/>
                </a:lnTo>
                <a:lnTo>
                  <a:pt x="6171" y="10914"/>
                </a:lnTo>
                <a:lnTo>
                  <a:pt x="6178" y="10967"/>
                </a:lnTo>
                <a:lnTo>
                  <a:pt x="6182" y="11021"/>
                </a:lnTo>
                <a:lnTo>
                  <a:pt x="6184" y="11077"/>
                </a:lnTo>
                <a:lnTo>
                  <a:pt x="6182" y="11132"/>
                </a:lnTo>
                <a:lnTo>
                  <a:pt x="6178" y="11187"/>
                </a:lnTo>
                <a:lnTo>
                  <a:pt x="6171" y="11241"/>
                </a:lnTo>
                <a:lnTo>
                  <a:pt x="6162" y="11294"/>
                </a:lnTo>
                <a:lnTo>
                  <a:pt x="6150" y="11346"/>
                </a:lnTo>
                <a:lnTo>
                  <a:pt x="6136" y="11397"/>
                </a:lnTo>
                <a:lnTo>
                  <a:pt x="6119" y="11447"/>
                </a:lnTo>
                <a:lnTo>
                  <a:pt x="6099" y="11496"/>
                </a:lnTo>
                <a:lnTo>
                  <a:pt x="6077" y="11544"/>
                </a:lnTo>
                <a:lnTo>
                  <a:pt x="6054" y="11590"/>
                </a:lnTo>
                <a:lnTo>
                  <a:pt x="6028" y="11634"/>
                </a:lnTo>
                <a:lnTo>
                  <a:pt x="6000" y="11679"/>
                </a:lnTo>
                <a:lnTo>
                  <a:pt x="5970" y="11721"/>
                </a:lnTo>
                <a:lnTo>
                  <a:pt x="5938" y="11761"/>
                </a:lnTo>
                <a:lnTo>
                  <a:pt x="5904" y="11801"/>
                </a:lnTo>
                <a:lnTo>
                  <a:pt x="5869" y="11838"/>
                </a:lnTo>
                <a:lnTo>
                  <a:pt x="5831" y="11873"/>
                </a:lnTo>
                <a:lnTo>
                  <a:pt x="5792" y="11906"/>
                </a:lnTo>
                <a:lnTo>
                  <a:pt x="5752" y="11939"/>
                </a:lnTo>
                <a:lnTo>
                  <a:pt x="5709" y="11969"/>
                </a:lnTo>
                <a:lnTo>
                  <a:pt x="5666" y="11997"/>
                </a:lnTo>
                <a:lnTo>
                  <a:pt x="5621" y="12022"/>
                </a:lnTo>
                <a:lnTo>
                  <a:pt x="5574" y="12047"/>
                </a:lnTo>
                <a:lnTo>
                  <a:pt x="5527" y="12068"/>
                </a:lnTo>
                <a:lnTo>
                  <a:pt x="5477" y="12087"/>
                </a:lnTo>
                <a:lnTo>
                  <a:pt x="5428" y="12104"/>
                </a:lnTo>
                <a:lnTo>
                  <a:pt x="5377" y="12118"/>
                </a:lnTo>
                <a:lnTo>
                  <a:pt x="5325" y="12130"/>
                </a:lnTo>
                <a:lnTo>
                  <a:pt x="5272" y="12140"/>
                </a:lnTo>
                <a:lnTo>
                  <a:pt x="5218" y="12147"/>
                </a:lnTo>
                <a:lnTo>
                  <a:pt x="5163" y="12151"/>
                </a:lnTo>
                <a:lnTo>
                  <a:pt x="5108" y="12152"/>
                </a:lnTo>
                <a:close/>
                <a:moveTo>
                  <a:pt x="7805" y="12154"/>
                </a:moveTo>
                <a:lnTo>
                  <a:pt x="7803" y="12061"/>
                </a:lnTo>
                <a:lnTo>
                  <a:pt x="7799" y="11968"/>
                </a:lnTo>
                <a:lnTo>
                  <a:pt x="7793" y="11875"/>
                </a:lnTo>
                <a:lnTo>
                  <a:pt x="7784" y="11783"/>
                </a:lnTo>
                <a:lnTo>
                  <a:pt x="7773" y="11691"/>
                </a:lnTo>
                <a:lnTo>
                  <a:pt x="7760" y="11599"/>
                </a:lnTo>
                <a:lnTo>
                  <a:pt x="7744" y="11508"/>
                </a:lnTo>
                <a:lnTo>
                  <a:pt x="7727" y="11419"/>
                </a:lnTo>
                <a:lnTo>
                  <a:pt x="7708" y="11329"/>
                </a:lnTo>
                <a:lnTo>
                  <a:pt x="7686" y="11240"/>
                </a:lnTo>
                <a:lnTo>
                  <a:pt x="7663" y="11152"/>
                </a:lnTo>
                <a:lnTo>
                  <a:pt x="7637" y="11064"/>
                </a:lnTo>
                <a:lnTo>
                  <a:pt x="7609" y="10977"/>
                </a:lnTo>
                <a:lnTo>
                  <a:pt x="7579" y="10891"/>
                </a:lnTo>
                <a:lnTo>
                  <a:pt x="7547" y="10806"/>
                </a:lnTo>
                <a:lnTo>
                  <a:pt x="7513" y="10721"/>
                </a:lnTo>
                <a:lnTo>
                  <a:pt x="7477" y="10638"/>
                </a:lnTo>
                <a:lnTo>
                  <a:pt x="7439" y="10555"/>
                </a:lnTo>
                <a:lnTo>
                  <a:pt x="7399" y="10473"/>
                </a:lnTo>
                <a:lnTo>
                  <a:pt x="7356" y="10392"/>
                </a:lnTo>
                <a:lnTo>
                  <a:pt x="7313" y="10313"/>
                </a:lnTo>
                <a:lnTo>
                  <a:pt x="7267" y="10234"/>
                </a:lnTo>
                <a:lnTo>
                  <a:pt x="7218" y="10157"/>
                </a:lnTo>
                <a:lnTo>
                  <a:pt x="7169" y="10080"/>
                </a:lnTo>
                <a:lnTo>
                  <a:pt x="7116" y="10004"/>
                </a:lnTo>
                <a:lnTo>
                  <a:pt x="7063" y="9930"/>
                </a:lnTo>
                <a:lnTo>
                  <a:pt x="7008" y="9856"/>
                </a:lnTo>
                <a:lnTo>
                  <a:pt x="6950" y="9785"/>
                </a:lnTo>
                <a:lnTo>
                  <a:pt x="6891" y="9713"/>
                </a:lnTo>
                <a:lnTo>
                  <a:pt x="6829" y="9644"/>
                </a:lnTo>
                <a:lnTo>
                  <a:pt x="6766" y="9576"/>
                </a:lnTo>
                <a:lnTo>
                  <a:pt x="6701" y="9508"/>
                </a:lnTo>
                <a:lnTo>
                  <a:pt x="6634" y="9443"/>
                </a:lnTo>
                <a:lnTo>
                  <a:pt x="6564" y="9378"/>
                </a:lnTo>
                <a:lnTo>
                  <a:pt x="6495" y="9316"/>
                </a:lnTo>
                <a:lnTo>
                  <a:pt x="6423" y="9255"/>
                </a:lnTo>
                <a:lnTo>
                  <a:pt x="6350" y="9197"/>
                </a:lnTo>
                <a:lnTo>
                  <a:pt x="6277" y="9141"/>
                </a:lnTo>
                <a:lnTo>
                  <a:pt x="6201" y="9086"/>
                </a:lnTo>
                <a:lnTo>
                  <a:pt x="6126" y="9034"/>
                </a:lnTo>
                <a:lnTo>
                  <a:pt x="6048" y="8983"/>
                </a:lnTo>
                <a:lnTo>
                  <a:pt x="5969" y="8934"/>
                </a:lnTo>
                <a:lnTo>
                  <a:pt x="5890" y="8888"/>
                </a:lnTo>
                <a:lnTo>
                  <a:pt x="5809" y="8843"/>
                </a:lnTo>
                <a:lnTo>
                  <a:pt x="5728" y="8801"/>
                </a:lnTo>
                <a:lnTo>
                  <a:pt x="5646" y="8761"/>
                </a:lnTo>
                <a:lnTo>
                  <a:pt x="5562" y="8722"/>
                </a:lnTo>
                <a:lnTo>
                  <a:pt x="5478" y="8686"/>
                </a:lnTo>
                <a:lnTo>
                  <a:pt x="5393" y="8652"/>
                </a:lnTo>
                <a:lnTo>
                  <a:pt x="5307" y="8619"/>
                </a:lnTo>
                <a:lnTo>
                  <a:pt x="5220" y="8589"/>
                </a:lnTo>
                <a:lnTo>
                  <a:pt x="5133" y="8562"/>
                </a:lnTo>
                <a:lnTo>
                  <a:pt x="5044" y="8536"/>
                </a:lnTo>
                <a:lnTo>
                  <a:pt x="4955" y="8513"/>
                </a:lnTo>
                <a:lnTo>
                  <a:pt x="4866" y="8491"/>
                </a:lnTo>
                <a:lnTo>
                  <a:pt x="4775" y="8472"/>
                </a:lnTo>
                <a:lnTo>
                  <a:pt x="4684" y="8455"/>
                </a:lnTo>
                <a:lnTo>
                  <a:pt x="4592" y="8440"/>
                </a:lnTo>
                <a:lnTo>
                  <a:pt x="4501" y="8428"/>
                </a:lnTo>
                <a:lnTo>
                  <a:pt x="4408" y="8418"/>
                </a:lnTo>
                <a:lnTo>
                  <a:pt x="4315" y="8410"/>
                </a:lnTo>
                <a:lnTo>
                  <a:pt x="4222" y="8404"/>
                </a:lnTo>
                <a:lnTo>
                  <a:pt x="4128" y="8401"/>
                </a:lnTo>
                <a:lnTo>
                  <a:pt x="4034" y="8400"/>
                </a:lnTo>
                <a:lnTo>
                  <a:pt x="4034" y="6846"/>
                </a:lnTo>
                <a:lnTo>
                  <a:pt x="4306" y="6853"/>
                </a:lnTo>
                <a:lnTo>
                  <a:pt x="4575" y="6874"/>
                </a:lnTo>
                <a:lnTo>
                  <a:pt x="4840" y="6908"/>
                </a:lnTo>
                <a:lnTo>
                  <a:pt x="5100" y="6954"/>
                </a:lnTo>
                <a:lnTo>
                  <a:pt x="5358" y="7014"/>
                </a:lnTo>
                <a:lnTo>
                  <a:pt x="5609" y="7085"/>
                </a:lnTo>
                <a:lnTo>
                  <a:pt x="5855" y="7169"/>
                </a:lnTo>
                <a:lnTo>
                  <a:pt x="6095" y="7264"/>
                </a:lnTo>
                <a:lnTo>
                  <a:pt x="6331" y="7369"/>
                </a:lnTo>
                <a:lnTo>
                  <a:pt x="6560" y="7487"/>
                </a:lnTo>
                <a:lnTo>
                  <a:pt x="6782" y="7615"/>
                </a:lnTo>
                <a:lnTo>
                  <a:pt x="6998" y="7754"/>
                </a:lnTo>
                <a:lnTo>
                  <a:pt x="7205" y="7902"/>
                </a:lnTo>
                <a:lnTo>
                  <a:pt x="7407" y="8059"/>
                </a:lnTo>
                <a:lnTo>
                  <a:pt x="7599" y="8225"/>
                </a:lnTo>
                <a:lnTo>
                  <a:pt x="7784" y="8402"/>
                </a:lnTo>
                <a:lnTo>
                  <a:pt x="7960" y="8586"/>
                </a:lnTo>
                <a:lnTo>
                  <a:pt x="8128" y="8779"/>
                </a:lnTo>
                <a:lnTo>
                  <a:pt x="8286" y="8979"/>
                </a:lnTo>
                <a:lnTo>
                  <a:pt x="8435" y="9187"/>
                </a:lnTo>
                <a:lnTo>
                  <a:pt x="8574" y="9403"/>
                </a:lnTo>
                <a:lnTo>
                  <a:pt x="8702" y="9624"/>
                </a:lnTo>
                <a:lnTo>
                  <a:pt x="8821" y="9853"/>
                </a:lnTo>
                <a:lnTo>
                  <a:pt x="8928" y="10089"/>
                </a:lnTo>
                <a:lnTo>
                  <a:pt x="9025" y="10330"/>
                </a:lnTo>
                <a:lnTo>
                  <a:pt x="9109" y="10576"/>
                </a:lnTo>
                <a:lnTo>
                  <a:pt x="9182" y="10828"/>
                </a:lnTo>
                <a:lnTo>
                  <a:pt x="9243" y="11085"/>
                </a:lnTo>
                <a:lnTo>
                  <a:pt x="9292" y="11346"/>
                </a:lnTo>
                <a:lnTo>
                  <a:pt x="9327" y="11612"/>
                </a:lnTo>
                <a:lnTo>
                  <a:pt x="9349" y="11881"/>
                </a:lnTo>
                <a:lnTo>
                  <a:pt x="9358" y="12154"/>
                </a:lnTo>
                <a:lnTo>
                  <a:pt x="7805" y="12154"/>
                </a:lnTo>
                <a:close/>
                <a:moveTo>
                  <a:pt x="10548" y="12154"/>
                </a:moveTo>
                <a:lnTo>
                  <a:pt x="10538" y="11820"/>
                </a:lnTo>
                <a:lnTo>
                  <a:pt x="10510" y="11489"/>
                </a:lnTo>
                <a:lnTo>
                  <a:pt x="10467" y="11164"/>
                </a:lnTo>
                <a:lnTo>
                  <a:pt x="10409" y="10843"/>
                </a:lnTo>
                <a:lnTo>
                  <a:pt x="10335" y="10529"/>
                </a:lnTo>
                <a:lnTo>
                  <a:pt x="10245" y="10220"/>
                </a:lnTo>
                <a:lnTo>
                  <a:pt x="10141" y="9918"/>
                </a:lnTo>
                <a:lnTo>
                  <a:pt x="10025" y="9622"/>
                </a:lnTo>
                <a:lnTo>
                  <a:pt x="9894" y="9334"/>
                </a:lnTo>
                <a:lnTo>
                  <a:pt x="9748" y="9053"/>
                </a:lnTo>
                <a:lnTo>
                  <a:pt x="9591" y="8781"/>
                </a:lnTo>
                <a:lnTo>
                  <a:pt x="9421" y="8517"/>
                </a:lnTo>
                <a:lnTo>
                  <a:pt x="9239" y="8262"/>
                </a:lnTo>
                <a:lnTo>
                  <a:pt x="9046" y="8016"/>
                </a:lnTo>
                <a:lnTo>
                  <a:pt x="8841" y="7780"/>
                </a:lnTo>
                <a:lnTo>
                  <a:pt x="8625" y="7554"/>
                </a:lnTo>
                <a:lnTo>
                  <a:pt x="8400" y="7338"/>
                </a:lnTo>
                <a:lnTo>
                  <a:pt x="8163" y="7134"/>
                </a:lnTo>
                <a:lnTo>
                  <a:pt x="7918" y="6940"/>
                </a:lnTo>
                <a:lnTo>
                  <a:pt x="7663" y="6759"/>
                </a:lnTo>
                <a:lnTo>
                  <a:pt x="7399" y="6589"/>
                </a:lnTo>
                <a:lnTo>
                  <a:pt x="7128" y="6433"/>
                </a:lnTo>
                <a:lnTo>
                  <a:pt x="6847" y="6289"/>
                </a:lnTo>
                <a:lnTo>
                  <a:pt x="6560" y="6159"/>
                </a:lnTo>
                <a:lnTo>
                  <a:pt x="6265" y="6042"/>
                </a:lnTo>
                <a:lnTo>
                  <a:pt x="5963" y="5939"/>
                </a:lnTo>
                <a:lnTo>
                  <a:pt x="5656" y="5851"/>
                </a:lnTo>
                <a:lnTo>
                  <a:pt x="5341" y="5779"/>
                </a:lnTo>
                <a:lnTo>
                  <a:pt x="5023" y="5721"/>
                </a:lnTo>
                <a:lnTo>
                  <a:pt x="4698" y="5680"/>
                </a:lnTo>
                <a:lnTo>
                  <a:pt x="4369" y="5655"/>
                </a:lnTo>
                <a:lnTo>
                  <a:pt x="4036" y="5647"/>
                </a:lnTo>
                <a:lnTo>
                  <a:pt x="4036" y="4094"/>
                </a:lnTo>
                <a:lnTo>
                  <a:pt x="4449" y="4105"/>
                </a:lnTo>
                <a:lnTo>
                  <a:pt x="4857" y="4136"/>
                </a:lnTo>
                <a:lnTo>
                  <a:pt x="5259" y="4187"/>
                </a:lnTo>
                <a:lnTo>
                  <a:pt x="5655" y="4258"/>
                </a:lnTo>
                <a:lnTo>
                  <a:pt x="6043" y="4349"/>
                </a:lnTo>
                <a:lnTo>
                  <a:pt x="6425" y="4456"/>
                </a:lnTo>
                <a:lnTo>
                  <a:pt x="6798" y="4583"/>
                </a:lnTo>
                <a:lnTo>
                  <a:pt x="7164" y="4728"/>
                </a:lnTo>
                <a:lnTo>
                  <a:pt x="7520" y="4890"/>
                </a:lnTo>
                <a:lnTo>
                  <a:pt x="7866" y="5067"/>
                </a:lnTo>
                <a:lnTo>
                  <a:pt x="8204" y="5262"/>
                </a:lnTo>
                <a:lnTo>
                  <a:pt x="8531" y="5471"/>
                </a:lnTo>
                <a:lnTo>
                  <a:pt x="8846" y="5696"/>
                </a:lnTo>
                <a:lnTo>
                  <a:pt x="9151" y="5936"/>
                </a:lnTo>
                <a:lnTo>
                  <a:pt x="9443" y="6189"/>
                </a:lnTo>
                <a:lnTo>
                  <a:pt x="9723" y="6456"/>
                </a:lnTo>
                <a:lnTo>
                  <a:pt x="9990" y="6736"/>
                </a:lnTo>
                <a:lnTo>
                  <a:pt x="10243" y="7029"/>
                </a:lnTo>
                <a:lnTo>
                  <a:pt x="10483" y="7333"/>
                </a:lnTo>
                <a:lnTo>
                  <a:pt x="10709" y="7649"/>
                </a:lnTo>
                <a:lnTo>
                  <a:pt x="10919" y="7976"/>
                </a:lnTo>
                <a:lnTo>
                  <a:pt x="11114" y="8314"/>
                </a:lnTo>
                <a:lnTo>
                  <a:pt x="11293" y="8662"/>
                </a:lnTo>
                <a:lnTo>
                  <a:pt x="11455" y="9019"/>
                </a:lnTo>
                <a:lnTo>
                  <a:pt x="11600" y="9384"/>
                </a:lnTo>
                <a:lnTo>
                  <a:pt x="11728" y="9758"/>
                </a:lnTo>
                <a:lnTo>
                  <a:pt x="11839" y="10141"/>
                </a:lnTo>
                <a:lnTo>
                  <a:pt x="11930" y="10531"/>
                </a:lnTo>
                <a:lnTo>
                  <a:pt x="12002" y="10928"/>
                </a:lnTo>
                <a:lnTo>
                  <a:pt x="12056" y="11331"/>
                </a:lnTo>
                <a:lnTo>
                  <a:pt x="12089" y="11740"/>
                </a:lnTo>
                <a:lnTo>
                  <a:pt x="12101" y="12154"/>
                </a:lnTo>
                <a:lnTo>
                  <a:pt x="10548" y="12154"/>
                </a:lnTo>
                <a:close/>
              </a:path>
            </a:pathLst>
          </a:custGeom>
          <a:solidFill>
            <a:srgbClr val="10CF9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solidFill>
              <a:effectLst/>
              <a:uLnTx/>
              <a:uFillTx/>
            </a:endParaRPr>
          </a:p>
        </p:txBody>
      </p:sp>
      <p:sp>
        <p:nvSpPr>
          <p:cNvPr id="45" name="CuadroTexto 44">
            <a:extLst>
              <a:ext uri="{FF2B5EF4-FFF2-40B4-BE49-F238E27FC236}">
                <a16:creationId xmlns:a16="http://schemas.microsoft.com/office/drawing/2014/main" id="{A501E335-8A84-C2F9-8CB4-84446F96FAAE}"/>
              </a:ext>
            </a:extLst>
          </p:cNvPr>
          <p:cNvSpPr txBox="1"/>
          <p:nvPr/>
        </p:nvSpPr>
        <p:spPr>
          <a:xfrm>
            <a:off x="590550" y="362635"/>
            <a:ext cx="8705850" cy="646331"/>
          </a:xfrm>
          <a:prstGeom prst="rect">
            <a:avLst/>
          </a:prstGeom>
          <a:noFill/>
        </p:spPr>
        <p:txBody>
          <a:bodyPr wrap="square">
            <a:spAutoFit/>
          </a:bodyPr>
          <a:lstStyle/>
          <a:p>
            <a:r>
              <a:rPr kumimoji="0" lang="es-CO" sz="3600" b="0" i="0" u="none" strike="noStrike" kern="1200" cap="none" spc="0" normalizeH="0" baseline="0" noProof="0">
                <a:ln>
                  <a:noFill/>
                </a:ln>
                <a:solidFill>
                  <a:srgbClr val="035A93"/>
                </a:solidFill>
                <a:effectLst/>
                <a:uLnTx/>
                <a:uFillTx/>
                <a:latin typeface="Montserrat ExtraBold"/>
                <a:ea typeface="+mj-ea"/>
                <a:cs typeface="+mj-cs"/>
              </a:rPr>
              <a:t>Oportunidades de mejora</a:t>
            </a:r>
            <a:endParaRPr lang="es-CO"/>
          </a:p>
        </p:txBody>
      </p:sp>
      <p:sp>
        <p:nvSpPr>
          <p:cNvPr id="46" name="Rectangle 36">
            <a:extLst>
              <a:ext uri="{FF2B5EF4-FFF2-40B4-BE49-F238E27FC236}">
                <a16:creationId xmlns:a16="http://schemas.microsoft.com/office/drawing/2014/main" id="{CB2285C0-88FA-2C15-16A5-BD49FCAEAAAB}"/>
              </a:ext>
            </a:extLst>
          </p:cNvPr>
          <p:cNvSpPr/>
          <p:nvPr/>
        </p:nvSpPr>
        <p:spPr>
          <a:xfrm>
            <a:off x="557212" y="362635"/>
            <a:ext cx="66675" cy="551766"/>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2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animEffect transition="in" filter="fade">
                                      <p:cBhvr>
                                        <p:cTn id="26" dur="500"/>
                                        <p:tgtEl>
                                          <p:spTgt spid="2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500"/>
                                        <p:tgtEl>
                                          <p:spTgt spid="2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xEl>
                                              <p:pRg st="1" end="1"/>
                                            </p:txEl>
                                          </p:spTgt>
                                        </p:tgtEl>
                                        <p:attrNameLst>
                                          <p:attrName>style.visibility</p:attrName>
                                        </p:attrNameLst>
                                      </p:cBhvr>
                                      <p:to>
                                        <p:strVal val="visible"/>
                                      </p:to>
                                    </p:set>
                                    <p:animEffect transition="in" filter="fade">
                                      <p:cBhvr>
                                        <p:cTn id="38" dur="500"/>
                                        <p:tgtEl>
                                          <p:spTgt spid="30">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Effect transition="in" filter="fade">
                                      <p:cBhvr>
                                        <p:cTn id="44" dur="500"/>
                                        <p:tgtEl>
                                          <p:spTgt spid="29">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fade">
                                      <p:cBhvr>
                                        <p:cTn id="50" dur="500"/>
                                        <p:tgtEl>
                                          <p:spTgt spid="31">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fade">
                                      <p:cBhvr>
                                        <p:cTn id="53" dur="500"/>
                                        <p:tgtEl>
                                          <p:spTgt spid="33">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xEl>
                                              <p:pRg st="1" end="1"/>
                                            </p:txEl>
                                          </p:spTgt>
                                        </p:tgtEl>
                                        <p:attrNameLst>
                                          <p:attrName>style.visibility</p:attrName>
                                        </p:attrNameLst>
                                      </p:cBhvr>
                                      <p:to>
                                        <p:strVal val="visible"/>
                                      </p:to>
                                    </p:set>
                                    <p:animEffect transition="in" filter="fade">
                                      <p:cBhvr>
                                        <p:cTn id="56" dur="500"/>
                                        <p:tgtEl>
                                          <p:spTgt spid="33">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xEl>
                                              <p:pRg st="2" end="2"/>
                                            </p:txEl>
                                          </p:spTgt>
                                        </p:tgtEl>
                                        <p:attrNameLst>
                                          <p:attrName>style.visibility</p:attrName>
                                        </p:attrNameLst>
                                      </p:cBhvr>
                                      <p:to>
                                        <p:strVal val="visible"/>
                                      </p:to>
                                    </p:set>
                                    <p:animEffect transition="in" filter="fade">
                                      <p:cBhvr>
                                        <p:cTn id="59" dur="500"/>
                                        <p:tgtEl>
                                          <p:spTgt spid="33">
                                            <p:txEl>
                                              <p:pRg st="2" end="2"/>
                                            </p:txEl>
                                          </p:spTgt>
                                        </p:tgtEl>
                                      </p:cBhvr>
                                    </p:animEffect>
                                  </p:childTnLst>
                                </p:cTn>
                              </p:par>
                            </p:childTnLst>
                          </p:cTn>
                        </p:par>
                        <p:par>
                          <p:cTn id="60" fill="hold">
                            <p:stCondLst>
                              <p:cond delay="1000"/>
                            </p:stCondLst>
                            <p:childTnLst>
                              <p:par>
                                <p:cTn id="61" presetID="16" presetClass="entr" presetSubtype="42"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outHorizont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29" grpId="0" build="p"/>
      <p:bldP spid="30" grpId="0" build="p"/>
      <p:bldP spid="31" grpId="0" build="p"/>
      <p:bldP spid="32" grpId="0" build="p"/>
      <p:bldP spid="33" grpId="0" build="p"/>
      <p:bldP spid="41" grpId="0" animBg="1"/>
      <p:bldP spid="42" grpId="0" animBg="1"/>
      <p:bldP spid="44"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E5E23A-AA05-4201-BAE4-BCB35D26AAAA}"/>
              </a:ext>
            </a:extLst>
          </p:cNvPr>
          <p:cNvSpPr>
            <a:spLocks noGrp="1"/>
          </p:cNvSpPr>
          <p:nvPr>
            <p:ph type="body" idx="1"/>
          </p:nvPr>
        </p:nvSpPr>
        <p:spPr/>
        <p:txBody>
          <a:bodyPr/>
          <a:lstStyle/>
          <a:p>
            <a:endParaRPr lang="es-CO"/>
          </a:p>
        </p:txBody>
      </p:sp>
      <p:sp>
        <p:nvSpPr>
          <p:cNvPr id="4" name="Rectangle 48">
            <a:extLst>
              <a:ext uri="{FF2B5EF4-FFF2-40B4-BE49-F238E27FC236}">
                <a16:creationId xmlns:a16="http://schemas.microsoft.com/office/drawing/2014/main" id="{32E21F94-164B-592C-6016-D4B643397EBB}"/>
              </a:ext>
            </a:extLst>
          </p:cNvPr>
          <p:cNvSpPr/>
          <p:nvPr/>
        </p:nvSpPr>
        <p:spPr>
          <a:xfrm>
            <a:off x="-9525" y="1782990"/>
            <a:ext cx="12192000" cy="2235200"/>
          </a:xfrm>
          <a:prstGeom prst="rect">
            <a:avLst/>
          </a:prstGeom>
          <a:gradFill flip="none" rotWithShape="1">
            <a:gsLst>
              <a:gs pos="0">
                <a:srgbClr val="89BA20">
                  <a:shade val="30000"/>
                  <a:satMod val="115000"/>
                </a:srgbClr>
              </a:gs>
              <a:gs pos="50000">
                <a:srgbClr val="89BA20">
                  <a:shade val="67500"/>
                  <a:satMod val="115000"/>
                </a:srgbClr>
              </a:gs>
              <a:gs pos="100000">
                <a:srgbClr val="89BA2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CuadroTexto 4">
            <a:extLst>
              <a:ext uri="{FF2B5EF4-FFF2-40B4-BE49-F238E27FC236}">
                <a16:creationId xmlns:a16="http://schemas.microsoft.com/office/drawing/2014/main" id="{35C90E81-B571-E580-4B80-B6FDAB1A68F0}"/>
              </a:ext>
            </a:extLst>
          </p:cNvPr>
          <p:cNvSpPr txBox="1"/>
          <p:nvPr/>
        </p:nvSpPr>
        <p:spPr>
          <a:xfrm>
            <a:off x="2733675" y="1999257"/>
            <a:ext cx="6124575" cy="1631216"/>
          </a:xfrm>
          <a:prstGeom prst="rect">
            <a:avLst/>
          </a:prstGeom>
          <a:noFill/>
        </p:spPr>
        <p:txBody>
          <a:bodyPr wrap="square" rtlCol="0">
            <a:spAutoFit/>
          </a:bodyPr>
          <a:lstStyle/>
          <a:p>
            <a:pPr algn="ctr"/>
            <a:r>
              <a:rPr lang="es-CO" sz="2000" i="1">
                <a:solidFill>
                  <a:schemeClr val="bg1"/>
                </a:solidFill>
                <a:ea typeface="Verdana" panose="020B0604030504040204" pitchFamily="34" charset="0"/>
              </a:rPr>
              <a:t>La medición periódica de la satisfacción de los grupos de valor de la entidad </a:t>
            </a:r>
            <a:r>
              <a:rPr lang="es-MX" sz="2000" i="1">
                <a:solidFill>
                  <a:schemeClr val="bg1"/>
                </a:solidFill>
                <a:ea typeface="Verdana" panose="020B0604030504040204" pitchFamily="34" charset="0"/>
              </a:rPr>
              <a:t>permite evaluar la alineación entre las expectativas de los distintos usuarios que establecen contacto y la experiencia real ofrecida.</a:t>
            </a:r>
            <a:endParaRPr lang="es-CO" sz="2000" i="1">
              <a:solidFill>
                <a:schemeClr val="bg1"/>
              </a:solidFill>
              <a:ea typeface="Verdana" panose="020B0604030504040204" pitchFamily="34" charset="0"/>
            </a:endParaRPr>
          </a:p>
        </p:txBody>
      </p:sp>
    </p:spTree>
    <p:extLst>
      <p:ext uri="{BB962C8B-B14F-4D97-AF65-F5344CB8AC3E}">
        <p14:creationId xmlns:p14="http://schemas.microsoft.com/office/powerpoint/2010/main" val="8154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EE745D89-B207-BC78-5449-51494FE6813D}"/>
              </a:ext>
            </a:extLst>
          </p:cNvPr>
          <p:cNvPicPr>
            <a:picLocks noGrp="1" noChangeAspect="1"/>
          </p:cNvPicPr>
          <p:nvPr>
            <p:ph type="pic" sz="quarter" idx="10"/>
          </p:nvPr>
        </p:nvPicPr>
        <p:blipFill>
          <a:blip r:embed="rId2"/>
          <a:srcRect l="17139" r="17139"/>
          <a:stretch/>
        </p:blipFill>
        <p:spPr/>
      </p:pic>
      <p:sp>
        <p:nvSpPr>
          <p:cNvPr id="4" name="Título 3">
            <a:extLst>
              <a:ext uri="{FF2B5EF4-FFF2-40B4-BE49-F238E27FC236}">
                <a16:creationId xmlns:a16="http://schemas.microsoft.com/office/drawing/2014/main" id="{7510F347-D8F8-7578-1D54-2E6CD637BAE2}"/>
              </a:ext>
            </a:extLst>
          </p:cNvPr>
          <p:cNvSpPr>
            <a:spLocks noGrp="1"/>
          </p:cNvSpPr>
          <p:nvPr>
            <p:ph type="title"/>
          </p:nvPr>
        </p:nvSpPr>
        <p:spPr>
          <a:xfrm>
            <a:off x="4721412" y="1753259"/>
            <a:ext cx="6342088" cy="1284225"/>
          </a:xfrm>
        </p:spPr>
        <p:txBody>
          <a:bodyPr>
            <a:normAutofit/>
          </a:bodyPr>
          <a:lstStyle/>
          <a:p>
            <a:r>
              <a:rPr lang="es-CO" sz="5000">
                <a:solidFill>
                  <a:srgbClr val="035A93"/>
                </a:solidFill>
              </a:rPr>
              <a:t>1. Ficha técnica</a:t>
            </a:r>
            <a:endParaRPr lang="es-CO" sz="5000"/>
          </a:p>
        </p:txBody>
      </p:sp>
    </p:spTree>
    <p:extLst>
      <p:ext uri="{BB962C8B-B14F-4D97-AF65-F5344CB8AC3E}">
        <p14:creationId xmlns:p14="http://schemas.microsoft.com/office/powerpoint/2010/main" val="25883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AC513-D2CC-2D4E-63DB-0F54C9B9C999}"/>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136CB859-6BF4-FB79-F79F-893E067170D8}"/>
              </a:ext>
            </a:extLst>
          </p:cNvPr>
          <p:cNvSpPr>
            <a:spLocks noGrp="1"/>
          </p:cNvSpPr>
          <p:nvPr>
            <p:ph type="body" idx="1"/>
          </p:nvPr>
        </p:nvSpPr>
        <p:spPr>
          <a:xfrm>
            <a:off x="580231" y="511316"/>
            <a:ext cx="9397362" cy="5486072"/>
          </a:xfrm>
        </p:spPr>
        <p:txBody>
          <a:bodyPr lIns="91440" tIns="45720" rIns="91440" bIns="45720" anchor="t">
            <a:noAutofit/>
          </a:bodyPr>
          <a:lstStyle/>
          <a:p>
            <a:pPr marL="342900" indent="-342900" algn="just">
              <a:buClr>
                <a:srgbClr val="89BA20"/>
              </a:buClr>
              <a:buFont typeface="Wingdings" panose="05000000000000000000" pitchFamily="2" charset="2"/>
              <a:buChar char="Ø"/>
            </a:pPr>
            <a:r>
              <a:rPr lang="es-CO" sz="1600" b="1">
                <a:solidFill>
                  <a:schemeClr val="tx1">
                    <a:tint val="75000"/>
                  </a:schemeClr>
                </a:solidFill>
                <a:cs typeface="Segoe UI"/>
              </a:rPr>
              <a:t>Metodología: </a:t>
            </a:r>
            <a:r>
              <a:rPr lang="es-CO" sz="1600">
                <a:solidFill>
                  <a:schemeClr val="tx1">
                    <a:tint val="75000"/>
                  </a:schemeClr>
                </a:solidFill>
                <a:cs typeface="Segoe UI"/>
              </a:rPr>
              <a:t>Cuantitativa mediante recolección de datos por medio de encuestas.</a:t>
            </a:r>
          </a:p>
          <a:p>
            <a:pPr marL="342900" indent="-342900" algn="just">
              <a:buClr>
                <a:srgbClr val="89BA20"/>
              </a:buClr>
              <a:buFont typeface="Wingdings" panose="05000000000000000000" pitchFamily="2" charset="2"/>
              <a:buChar char="Ø"/>
            </a:pPr>
            <a:r>
              <a:rPr lang="es-MX" sz="1600" b="1">
                <a:solidFill>
                  <a:schemeClr val="tx1">
                    <a:tint val="75000"/>
                  </a:schemeClr>
                </a:solidFill>
                <a:cs typeface="Segoe UI"/>
              </a:rPr>
              <a:t>Poblaciones objetivo: </a:t>
            </a:r>
          </a:p>
          <a:p>
            <a:pPr marL="628650" lvl="1" indent="-171450" algn="just">
              <a:buClr>
                <a:srgbClr val="89BA20"/>
              </a:buClr>
              <a:buFont typeface="Arial" panose="020B0604020202020204" pitchFamily="34" charset="0"/>
              <a:buChar char="•"/>
            </a:pPr>
            <a:r>
              <a:rPr lang="es-MX" sz="1600">
                <a:cs typeface="Segoe UI"/>
              </a:rPr>
              <a:t>Ciudadanos que se comunicaron con Fogafín para </a:t>
            </a:r>
            <a:r>
              <a:rPr lang="es-MX" sz="1600" b="1">
                <a:cs typeface="Segoe UI"/>
              </a:rPr>
              <a:t>solicitar información </a:t>
            </a:r>
            <a:r>
              <a:rPr lang="es-MX" sz="1600">
                <a:cs typeface="Segoe UI"/>
              </a:rPr>
              <a:t>durante el 2025.</a:t>
            </a:r>
          </a:p>
          <a:p>
            <a:pPr marL="628650" lvl="1" indent="-171450" algn="just">
              <a:buClr>
                <a:srgbClr val="89BA20"/>
              </a:buClr>
              <a:buFont typeface="Arial" panose="020B0604020202020204" pitchFamily="34" charset="0"/>
              <a:buChar char="•"/>
            </a:pPr>
            <a:r>
              <a:rPr lang="es-MX" sz="1600" b="1"/>
              <a:t>Usuarios de trámites institucionales</a:t>
            </a:r>
            <a:r>
              <a:rPr lang="es-MX" sz="1600"/>
              <a:t>, conformados por empleados de entidades inscritas y ciudadanos que efectuaron consultas a Fogafín durante 2025. </a:t>
            </a:r>
          </a:p>
          <a:p>
            <a:pPr marL="342900" indent="-342900" algn="just">
              <a:buClr>
                <a:srgbClr val="89BA20"/>
              </a:buClr>
              <a:buFont typeface="Wingdings" panose="05000000000000000000" pitchFamily="2" charset="2"/>
              <a:buChar char="Ø"/>
            </a:pPr>
            <a:r>
              <a:rPr lang="es-CO" sz="1600" b="1">
                <a:solidFill>
                  <a:schemeClr val="tx1">
                    <a:tint val="75000"/>
                  </a:schemeClr>
                </a:solidFill>
                <a:cs typeface="Segoe UI"/>
              </a:rPr>
              <a:t>Instrumento de medición: </a:t>
            </a:r>
            <a:r>
              <a:rPr lang="es-CO" sz="1600">
                <a:solidFill>
                  <a:schemeClr val="tx1">
                    <a:tint val="75000"/>
                  </a:schemeClr>
                </a:solidFill>
                <a:cs typeface="Segoe UI"/>
              </a:rPr>
              <a:t>dos (</a:t>
            </a:r>
            <a:r>
              <a:rPr lang="es-MX" sz="1600">
                <a:solidFill>
                  <a:schemeClr val="tx1">
                    <a:tint val="75000"/>
                  </a:schemeClr>
                </a:solidFill>
                <a:cs typeface="Segoe UI"/>
              </a:rPr>
              <a:t>2) cuestionarios de preguntas para medir el nivel de satisfacción de las poblaciones objetivo. </a:t>
            </a:r>
          </a:p>
          <a:p>
            <a:pPr marL="342900" indent="-342900" algn="just">
              <a:buClr>
                <a:srgbClr val="89BA20"/>
              </a:buClr>
              <a:buFont typeface="Wingdings" panose="05000000000000000000" pitchFamily="2" charset="2"/>
              <a:buChar char="Ø"/>
            </a:pPr>
            <a:r>
              <a:rPr lang="es-MX" sz="1600" b="1">
                <a:solidFill>
                  <a:schemeClr val="tx1">
                    <a:tint val="75000"/>
                  </a:schemeClr>
                </a:solidFill>
                <a:cs typeface="Segoe UI"/>
              </a:rPr>
              <a:t>Preguntas: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Cordialidad</a:t>
            </a:r>
            <a:r>
              <a:rPr lang="es-MX" sz="1600">
                <a:solidFill>
                  <a:schemeClr val="tx1">
                    <a:lumMod val="49000"/>
                    <a:lumOff val="51000"/>
                  </a:schemeClr>
                </a:solidFill>
                <a:latin typeface="+mn-lt"/>
                <a:cs typeface="Segoe UI"/>
              </a:rPr>
              <a:t> y respeto en la atención</a:t>
            </a:r>
            <a:r>
              <a:rPr lang="es-MX" sz="1600">
                <a:solidFill>
                  <a:schemeClr val="tx1">
                    <a:lumMod val="49000"/>
                    <a:lumOff val="51000"/>
                  </a:schemeClr>
                </a:solidFill>
                <a:cs typeface="Segoe UI"/>
              </a:rPr>
              <a:t>.</a:t>
            </a:r>
            <a:endParaRPr lang="es-MX" sz="1600">
              <a:solidFill>
                <a:schemeClr val="tx1">
                  <a:lumMod val="49000"/>
                  <a:lumOff val="51000"/>
                </a:schemeClr>
              </a:solidFill>
              <a:latin typeface="+mn-lt"/>
              <a:cs typeface="Segoe UI"/>
            </a:endParaRP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Calidad de la respuesta</a:t>
            </a:r>
            <a:r>
              <a:rPr lang="es-MX" sz="1600">
                <a:solidFill>
                  <a:schemeClr val="tx1">
                    <a:lumMod val="49000"/>
                    <a:lumOff val="51000"/>
                  </a:schemeClr>
                </a:solidFill>
                <a:latin typeface="+mn-lt"/>
                <a:cs typeface="Segoe UI"/>
              </a:rPr>
              <a:t> a la solicitud</a:t>
            </a:r>
            <a:r>
              <a:rPr lang="es-MX" sz="1600">
                <a:solidFill>
                  <a:schemeClr val="tx1">
                    <a:lumMod val="49000"/>
                    <a:lumOff val="51000"/>
                  </a:schemeClr>
                </a:solidFill>
                <a:cs typeface="Segoe UI"/>
              </a:rPr>
              <a:t>.</a:t>
            </a:r>
            <a:endParaRPr lang="es-MX" sz="1600">
              <a:solidFill>
                <a:schemeClr val="tx1">
                  <a:lumMod val="49000"/>
                  <a:lumOff val="51000"/>
                </a:schemeClr>
              </a:solidFill>
              <a:latin typeface="+mn-lt"/>
              <a:cs typeface="Segoe UI"/>
            </a:endParaRP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Tiempo</a:t>
            </a:r>
            <a:r>
              <a:rPr lang="es-MX" sz="1600">
                <a:solidFill>
                  <a:schemeClr val="tx1">
                    <a:lumMod val="49000"/>
                    <a:lumOff val="51000"/>
                  </a:schemeClr>
                </a:solidFill>
                <a:latin typeface="+mn-lt"/>
                <a:cs typeface="Segoe UI"/>
              </a:rPr>
              <a:t> de </a:t>
            </a:r>
            <a:r>
              <a:rPr lang="es-MX" sz="1600">
                <a:solidFill>
                  <a:schemeClr val="tx1">
                    <a:lumMod val="49000"/>
                    <a:lumOff val="51000"/>
                  </a:schemeClr>
                </a:solidFill>
                <a:cs typeface="Segoe UI"/>
              </a:rPr>
              <a:t>atención.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Funcionalidad</a:t>
            </a:r>
            <a:r>
              <a:rPr lang="es-MX" sz="1600">
                <a:solidFill>
                  <a:schemeClr val="tx1">
                    <a:lumMod val="49000"/>
                    <a:lumOff val="51000"/>
                  </a:schemeClr>
                </a:solidFill>
                <a:latin typeface="+mn-lt"/>
                <a:cs typeface="Segoe UI"/>
              </a:rPr>
              <a:t> del canal</a:t>
            </a:r>
            <a:r>
              <a:rPr lang="es-MX" sz="1600">
                <a:solidFill>
                  <a:schemeClr val="tx1">
                    <a:lumMod val="49000"/>
                    <a:lumOff val="51000"/>
                  </a:schemeClr>
                </a:solidFill>
                <a:cs typeface="Segoe UI"/>
              </a:rPr>
              <a:t>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Información</a:t>
            </a:r>
            <a:r>
              <a:rPr lang="es-MX" sz="1600">
                <a:solidFill>
                  <a:schemeClr val="tx1">
                    <a:lumMod val="49000"/>
                    <a:lumOff val="51000"/>
                  </a:schemeClr>
                </a:solidFill>
                <a:latin typeface="+mn-lt"/>
                <a:cs typeface="Segoe UI"/>
              </a:rPr>
              <a:t> de apoyo del canal</a:t>
            </a:r>
            <a:r>
              <a:rPr lang="es-MX" sz="1600">
                <a:solidFill>
                  <a:schemeClr val="tx1">
                    <a:lumMod val="49000"/>
                    <a:lumOff val="51000"/>
                  </a:schemeClr>
                </a:solidFill>
                <a:cs typeface="Segoe UI"/>
              </a:rPr>
              <a:t>.</a:t>
            </a:r>
          </a:p>
          <a:p>
            <a:pPr marL="342900" indent="-342900" algn="just">
              <a:buClr>
                <a:srgbClr val="89BA20"/>
              </a:buClr>
              <a:buFont typeface="Wingdings" panose="05000000000000000000" pitchFamily="2" charset="2"/>
              <a:buChar char="Ø"/>
            </a:pPr>
            <a:r>
              <a:rPr lang="es-MX" sz="1600" b="1">
                <a:solidFill>
                  <a:schemeClr val="tx1">
                    <a:lumMod val="49000"/>
                    <a:lumOff val="51000"/>
                  </a:schemeClr>
                </a:solidFill>
                <a:cs typeface="Segoe UI"/>
              </a:rPr>
              <a:t>Periodos de medición: </a:t>
            </a:r>
          </a:p>
          <a:p>
            <a:pPr marL="628650" lvl="1" indent="-171450" algn="just">
              <a:buClr>
                <a:srgbClr val="89BA20"/>
              </a:buClr>
              <a:buFont typeface="Arial" panose="020B0604020202020204" pitchFamily="34" charset="0"/>
              <a:buChar char="•"/>
            </a:pPr>
            <a:r>
              <a:rPr lang="es-MX" sz="1600">
                <a:solidFill>
                  <a:schemeClr val="tx1">
                    <a:lumMod val="49000"/>
                    <a:lumOff val="51000"/>
                  </a:schemeClr>
                </a:solidFill>
                <a:cs typeface="Segoe UI"/>
              </a:rPr>
              <a:t>La encuesta a los ciudadanos se mantuvo activa durante todo el 2025 para cada uno de los canales de atención.</a:t>
            </a:r>
          </a:p>
          <a:p>
            <a:pPr marL="628650" lvl="1" indent="-171450" algn="just">
              <a:buClr>
                <a:srgbClr val="89BA20"/>
              </a:buClr>
              <a:buFont typeface="Arial" panose="020B0604020202020204" pitchFamily="34" charset="0"/>
              <a:buChar char="•"/>
            </a:pPr>
            <a:r>
              <a:rPr lang="es-MX" sz="1600"/>
              <a:t>Durante 2025, la encuesta dirigida a los usuarios de trámites institucionales se aplicó de manera trimestral.</a:t>
            </a:r>
            <a:endParaRPr lang="es-MX" sz="1600">
              <a:solidFill>
                <a:schemeClr val="tx1">
                  <a:lumMod val="49000"/>
                  <a:lumOff val="51000"/>
                </a:schemeClr>
              </a:solidFill>
              <a:cs typeface="Segoe UI"/>
            </a:endParaRPr>
          </a:p>
        </p:txBody>
      </p:sp>
      <p:pic>
        <p:nvPicPr>
          <p:cNvPr id="9" name="Imagen 8" descr="Icono&#10;&#10;Descripción generada automáticamente">
            <a:extLst>
              <a:ext uri="{FF2B5EF4-FFF2-40B4-BE49-F238E27FC236}">
                <a16:creationId xmlns:a16="http://schemas.microsoft.com/office/drawing/2014/main" id="{0A5753E0-0731-7A8A-926C-84C1B043B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709" y="2220447"/>
            <a:ext cx="1458060" cy="1458060"/>
          </a:xfrm>
          <a:prstGeom prst="rect">
            <a:avLst/>
          </a:prstGeom>
        </p:spPr>
      </p:pic>
    </p:spTree>
    <p:extLst>
      <p:ext uri="{BB962C8B-B14F-4D97-AF65-F5344CB8AC3E}">
        <p14:creationId xmlns:p14="http://schemas.microsoft.com/office/powerpoint/2010/main" val="379270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C7B109-D04B-8A13-73E1-AB267CE4D64B}"/>
              </a:ext>
            </a:extLst>
          </p:cNvPr>
          <p:cNvSpPr>
            <a:spLocks noGrp="1"/>
          </p:cNvSpPr>
          <p:nvPr>
            <p:ph type="title"/>
          </p:nvPr>
        </p:nvSpPr>
        <p:spPr/>
        <p:txBody>
          <a:bodyPr>
            <a:normAutofit/>
          </a:bodyPr>
          <a:lstStyle/>
          <a:p>
            <a:r>
              <a:rPr lang="es-CO" sz="5000"/>
              <a:t>2. Objetivo</a:t>
            </a:r>
          </a:p>
        </p:txBody>
      </p:sp>
      <p:sp>
        <p:nvSpPr>
          <p:cNvPr id="4" name="Marcador de texto 3">
            <a:extLst>
              <a:ext uri="{FF2B5EF4-FFF2-40B4-BE49-F238E27FC236}">
                <a16:creationId xmlns:a16="http://schemas.microsoft.com/office/drawing/2014/main" id="{0E614CD4-3F40-D46B-FBC4-1C8991DEFCBD}"/>
              </a:ext>
            </a:extLst>
          </p:cNvPr>
          <p:cNvSpPr>
            <a:spLocks noGrp="1"/>
          </p:cNvSpPr>
          <p:nvPr>
            <p:ph type="body" idx="1"/>
          </p:nvPr>
        </p:nvSpPr>
        <p:spPr/>
        <p:txBody>
          <a:bodyPr lIns="91440" tIns="45720" rIns="91440" bIns="45720" anchor="t">
            <a:normAutofit/>
          </a:bodyPr>
          <a:lstStyle/>
          <a:p>
            <a:pPr algn="just"/>
            <a:r>
              <a:rPr lang="es-MX">
                <a:solidFill>
                  <a:schemeClr val="tx1">
                    <a:lumMod val="50000"/>
                    <a:lumOff val="50000"/>
                  </a:schemeClr>
                </a:solidFill>
              </a:rPr>
              <a:t>Revisar y analizar el nivel de satisfacción de los usuarios de Fogafín durante el 2025, respecto a las solicitudes realizadas ante el Fondo, con el propósito de identificar oportunidades de mejora en la calidad del servicio, el tiempo para la atención y la cordialidad. </a:t>
            </a:r>
            <a:endParaRPr lang="es-CO"/>
          </a:p>
        </p:txBody>
      </p:sp>
      <p:pic>
        <p:nvPicPr>
          <p:cNvPr id="9" name="Marcador de posición de imagen 8" descr="Diagrama&#10;&#10;Descripción generada automáticamente">
            <a:extLst>
              <a:ext uri="{FF2B5EF4-FFF2-40B4-BE49-F238E27FC236}">
                <a16:creationId xmlns:a16="http://schemas.microsoft.com/office/drawing/2014/main" id="{5119AC6E-FA14-D263-B0F4-D0037DDCD8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9" b="8989"/>
          <a:stretch/>
        </p:blipFill>
        <p:spPr>
          <a:xfrm>
            <a:off x="-1038225" y="474663"/>
            <a:ext cx="5124450" cy="5126037"/>
          </a:xfrm>
          <a:prstGeom prst="ellipse">
            <a:avLst/>
          </a:prstGeom>
          <a:ln>
            <a:noFill/>
          </a:ln>
          <a:effectLst>
            <a:softEdge rad="112500"/>
          </a:effectLst>
        </p:spPr>
      </p:pic>
    </p:spTree>
    <p:extLst>
      <p:ext uri="{BB962C8B-B14F-4D97-AF65-F5344CB8AC3E}">
        <p14:creationId xmlns:p14="http://schemas.microsoft.com/office/powerpoint/2010/main" val="9750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B085259-D485-7987-9F55-F660A879A42C}"/>
              </a:ext>
            </a:extLst>
          </p:cNvPr>
          <p:cNvPicPr>
            <a:picLocks noGrp="1" noChangeAspect="1"/>
          </p:cNvPicPr>
          <p:nvPr>
            <p:ph type="pic" sz="quarter" idx="10"/>
          </p:nvPr>
        </p:nvPicPr>
        <p:blipFill>
          <a:blip r:embed="rId2"/>
          <a:srcRect l="3689" r="3689"/>
          <a:stretch/>
        </p:blipFill>
        <p:spPr/>
      </p:pic>
      <p:sp>
        <p:nvSpPr>
          <p:cNvPr id="3" name="Título 2">
            <a:extLst>
              <a:ext uri="{FF2B5EF4-FFF2-40B4-BE49-F238E27FC236}">
                <a16:creationId xmlns:a16="http://schemas.microsoft.com/office/drawing/2014/main" id="{9AE99722-60CC-411A-E456-1346FD405D8F}"/>
              </a:ext>
            </a:extLst>
          </p:cNvPr>
          <p:cNvSpPr>
            <a:spLocks noGrp="1"/>
          </p:cNvSpPr>
          <p:nvPr>
            <p:ph type="title"/>
          </p:nvPr>
        </p:nvSpPr>
        <p:spPr>
          <a:xfrm>
            <a:off x="4933994" y="3352334"/>
            <a:ext cx="6342088" cy="1284225"/>
          </a:xfrm>
        </p:spPr>
        <p:txBody>
          <a:bodyPr>
            <a:noAutofit/>
          </a:bodyPr>
          <a:lstStyle/>
          <a:p>
            <a:r>
              <a:rPr lang="es-CO" sz="5000">
                <a:solidFill>
                  <a:srgbClr val="035A93"/>
                </a:solidFill>
              </a:rPr>
              <a:t>3. Índice de satisfacción del servicio</a:t>
            </a:r>
            <a:endParaRPr lang="es-CO" sz="5000"/>
          </a:p>
        </p:txBody>
      </p:sp>
    </p:spTree>
    <p:extLst>
      <p:ext uri="{BB962C8B-B14F-4D97-AF65-F5344CB8AC3E}">
        <p14:creationId xmlns:p14="http://schemas.microsoft.com/office/powerpoint/2010/main" val="168519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03">
            <a:extLst>
              <a:ext uri="{FF2B5EF4-FFF2-40B4-BE49-F238E27FC236}">
                <a16:creationId xmlns:a16="http://schemas.microsoft.com/office/drawing/2014/main" id="{09B3D71D-CF99-5D36-DC85-455F9D8BF256}"/>
              </a:ext>
            </a:extLst>
          </p:cNvPr>
          <p:cNvGrpSpPr/>
          <p:nvPr/>
        </p:nvGrpSpPr>
        <p:grpSpPr>
          <a:xfrm>
            <a:off x="2619605" y="1283943"/>
            <a:ext cx="6298033" cy="2251853"/>
            <a:chOff x="653581" y="2103357"/>
            <a:chExt cx="7415176" cy="2651286"/>
          </a:xfrm>
        </p:grpSpPr>
        <p:grpSp>
          <p:nvGrpSpPr>
            <p:cNvPr id="9" name="Line connector D">
              <a:extLst>
                <a:ext uri="{FF2B5EF4-FFF2-40B4-BE49-F238E27FC236}">
                  <a16:creationId xmlns:a16="http://schemas.microsoft.com/office/drawing/2014/main" id="{72C2050A-65BA-7311-BD04-7DE8CEB4D1E8}"/>
                </a:ext>
              </a:extLst>
            </p:cNvPr>
            <p:cNvGrpSpPr/>
            <p:nvPr/>
          </p:nvGrpSpPr>
          <p:grpSpPr>
            <a:xfrm>
              <a:off x="6258477" y="3971656"/>
              <a:ext cx="125686" cy="782987"/>
              <a:chOff x="7977653" y="4063859"/>
              <a:chExt cx="147502" cy="918900"/>
            </a:xfrm>
          </p:grpSpPr>
          <p:sp>
            <p:nvSpPr>
              <p:cNvPr id="38" name="Line 29">
                <a:extLst>
                  <a:ext uri="{FF2B5EF4-FFF2-40B4-BE49-F238E27FC236}">
                    <a16:creationId xmlns:a16="http://schemas.microsoft.com/office/drawing/2014/main" id="{580C91DF-7D12-D005-E7CB-ACF6B5DB5608}"/>
                  </a:ext>
                </a:extLst>
              </p:cNvPr>
              <p:cNvSpPr>
                <a:spLocks noChangeShapeType="1"/>
              </p:cNvSpPr>
              <p:nvPr/>
            </p:nvSpPr>
            <p:spPr bwMode="auto">
              <a:xfrm>
                <a:off x="8051404" y="4063859"/>
                <a:ext cx="0" cy="772395"/>
              </a:xfrm>
              <a:prstGeom prst="line">
                <a:avLst/>
              </a:prstGeom>
              <a:noFill/>
              <a:ln w="25400" cap="flat">
                <a:solidFill>
                  <a:schemeClr val="accent5">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9" name="Oval 30">
                <a:extLst>
                  <a:ext uri="{FF2B5EF4-FFF2-40B4-BE49-F238E27FC236}">
                    <a16:creationId xmlns:a16="http://schemas.microsoft.com/office/drawing/2014/main" id="{FAED38CE-4913-6EF2-58AA-B44F39EEA19F}"/>
                  </a:ext>
                </a:extLst>
              </p:cNvPr>
              <p:cNvSpPr>
                <a:spLocks noChangeArrowheads="1"/>
              </p:cNvSpPr>
              <p:nvPr/>
            </p:nvSpPr>
            <p:spPr bwMode="auto">
              <a:xfrm>
                <a:off x="7977653" y="4836253"/>
                <a:ext cx="147502" cy="146506"/>
              </a:xfrm>
              <a:prstGeom prst="ellipse">
                <a:avLst/>
              </a:prstGeom>
              <a:solidFill>
                <a:srgbClr val="FFFFFF"/>
              </a:solidFill>
              <a:ln w="25400" cap="flat">
                <a:solidFill>
                  <a:schemeClr val="accent5">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ru-RU" sz="1350"/>
              </a:p>
            </p:txBody>
          </p:sp>
          <p:sp>
            <p:nvSpPr>
              <p:cNvPr id="40" name="Oval 31">
                <a:extLst>
                  <a:ext uri="{FF2B5EF4-FFF2-40B4-BE49-F238E27FC236}">
                    <a16:creationId xmlns:a16="http://schemas.microsoft.com/office/drawing/2014/main" id="{1055249B-59A3-FD4B-8E85-6FDD0203B115}"/>
                  </a:ext>
                </a:extLst>
              </p:cNvPr>
              <p:cNvSpPr>
                <a:spLocks noChangeArrowheads="1"/>
              </p:cNvSpPr>
              <p:nvPr/>
            </p:nvSpPr>
            <p:spPr bwMode="auto">
              <a:xfrm>
                <a:off x="8020509" y="4879109"/>
                <a:ext cx="61792" cy="58802"/>
              </a:xfrm>
              <a:prstGeom prst="ellipse">
                <a:avLst/>
              </a:pr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0" name="Line connector C">
              <a:extLst>
                <a:ext uri="{FF2B5EF4-FFF2-40B4-BE49-F238E27FC236}">
                  <a16:creationId xmlns:a16="http://schemas.microsoft.com/office/drawing/2014/main" id="{AEC0BE4D-DC00-8BAF-1225-D30C49773C35}"/>
                </a:ext>
              </a:extLst>
            </p:cNvPr>
            <p:cNvGrpSpPr/>
            <p:nvPr/>
          </p:nvGrpSpPr>
          <p:grpSpPr>
            <a:xfrm>
              <a:off x="4737512" y="2103357"/>
              <a:ext cx="125686" cy="783837"/>
              <a:chOff x="6192674" y="1871254"/>
              <a:chExt cx="147502" cy="919898"/>
            </a:xfrm>
          </p:grpSpPr>
          <p:sp>
            <p:nvSpPr>
              <p:cNvPr id="35" name="Line 23">
                <a:extLst>
                  <a:ext uri="{FF2B5EF4-FFF2-40B4-BE49-F238E27FC236}">
                    <a16:creationId xmlns:a16="http://schemas.microsoft.com/office/drawing/2014/main" id="{2738EC5B-4E78-F4FB-2D89-C66306E7DB01}"/>
                  </a:ext>
                </a:extLst>
              </p:cNvPr>
              <p:cNvSpPr>
                <a:spLocks noChangeShapeType="1"/>
              </p:cNvSpPr>
              <p:nvPr/>
            </p:nvSpPr>
            <p:spPr bwMode="auto">
              <a:xfrm flipV="1">
                <a:off x="6266425" y="2018757"/>
                <a:ext cx="0" cy="772395"/>
              </a:xfrm>
              <a:prstGeom prst="line">
                <a:avLst/>
              </a:prstGeom>
              <a:noFill/>
              <a:ln w="25400" cap="flat">
                <a:solidFill>
                  <a:srgbClr val="89BA2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6" name="Oval 24">
                <a:extLst>
                  <a:ext uri="{FF2B5EF4-FFF2-40B4-BE49-F238E27FC236}">
                    <a16:creationId xmlns:a16="http://schemas.microsoft.com/office/drawing/2014/main" id="{11A62951-3643-C23F-AD16-D7D869A187F2}"/>
                  </a:ext>
                </a:extLst>
              </p:cNvPr>
              <p:cNvSpPr>
                <a:spLocks noChangeArrowheads="1"/>
              </p:cNvSpPr>
              <p:nvPr/>
            </p:nvSpPr>
            <p:spPr bwMode="auto">
              <a:xfrm>
                <a:off x="6192674" y="1871254"/>
                <a:ext cx="147502" cy="147502"/>
              </a:xfrm>
              <a:prstGeom prst="ellipse">
                <a:avLst/>
              </a:prstGeom>
              <a:solidFill>
                <a:srgbClr val="FFFFFF"/>
              </a:solidFill>
              <a:ln w="25400" cap="flat">
                <a:solidFill>
                  <a:srgbClr val="89BA20"/>
                </a:solidFill>
                <a:prstDash val="solid"/>
                <a:miter lim="800000"/>
                <a:headEnd/>
                <a:tailEnd/>
              </a:ln>
            </p:spPr>
            <p:txBody>
              <a:bodyPr vert="horz" wrap="square" lIns="68580" tIns="34290" rIns="68580" bIns="34290" numCol="1" anchor="t" anchorCtr="0" compatLnSpc="1">
                <a:prstTxWarp prst="textNoShape">
                  <a:avLst/>
                </a:prstTxWarp>
              </a:bodyPr>
              <a:lstStyle/>
              <a:p>
                <a:endParaRPr lang="ru-RU" sz="1350"/>
              </a:p>
            </p:txBody>
          </p:sp>
          <p:sp>
            <p:nvSpPr>
              <p:cNvPr id="37" name="Oval 25">
                <a:extLst>
                  <a:ext uri="{FF2B5EF4-FFF2-40B4-BE49-F238E27FC236}">
                    <a16:creationId xmlns:a16="http://schemas.microsoft.com/office/drawing/2014/main" id="{52F604D4-901C-153C-CA19-749A3ED81EBF}"/>
                  </a:ext>
                </a:extLst>
              </p:cNvPr>
              <p:cNvSpPr>
                <a:spLocks noChangeArrowheads="1"/>
              </p:cNvSpPr>
              <p:nvPr/>
            </p:nvSpPr>
            <p:spPr bwMode="auto">
              <a:xfrm>
                <a:off x="6235529" y="1916103"/>
                <a:ext cx="60795" cy="59798"/>
              </a:xfrm>
              <a:prstGeom prst="ellipse">
                <a:avLst/>
              </a:prstGeom>
              <a:solidFill>
                <a:srgbClr val="89B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grpSp>
          <p:nvGrpSpPr>
            <p:cNvPr id="11" name="Line connector B">
              <a:extLst>
                <a:ext uri="{FF2B5EF4-FFF2-40B4-BE49-F238E27FC236}">
                  <a16:creationId xmlns:a16="http://schemas.microsoft.com/office/drawing/2014/main" id="{ACD26AC7-FDC6-0F1E-ADBB-6178F7671BDC}"/>
                </a:ext>
              </a:extLst>
            </p:cNvPr>
            <p:cNvGrpSpPr/>
            <p:nvPr/>
          </p:nvGrpSpPr>
          <p:grpSpPr>
            <a:xfrm>
              <a:off x="3214849" y="3971656"/>
              <a:ext cx="125686" cy="782987"/>
              <a:chOff x="4405701" y="4063859"/>
              <a:chExt cx="147502" cy="918900"/>
            </a:xfrm>
          </p:grpSpPr>
          <p:sp>
            <p:nvSpPr>
              <p:cNvPr id="32" name="Line 32">
                <a:extLst>
                  <a:ext uri="{FF2B5EF4-FFF2-40B4-BE49-F238E27FC236}">
                    <a16:creationId xmlns:a16="http://schemas.microsoft.com/office/drawing/2014/main" id="{891A3C20-9729-FFB4-B563-8D40E5E92F6B}"/>
                  </a:ext>
                </a:extLst>
              </p:cNvPr>
              <p:cNvSpPr>
                <a:spLocks noChangeShapeType="1"/>
              </p:cNvSpPr>
              <p:nvPr/>
            </p:nvSpPr>
            <p:spPr bwMode="auto">
              <a:xfrm>
                <a:off x="4479453" y="4063859"/>
                <a:ext cx="0" cy="772395"/>
              </a:xfrm>
              <a:prstGeom prst="line">
                <a:avLst/>
              </a:prstGeom>
              <a:noFill/>
              <a:ln w="25400" cap="flat">
                <a:solidFill>
                  <a:srgbClr val="FFA1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3" name="Oval 33">
                <a:extLst>
                  <a:ext uri="{FF2B5EF4-FFF2-40B4-BE49-F238E27FC236}">
                    <a16:creationId xmlns:a16="http://schemas.microsoft.com/office/drawing/2014/main" id="{67C895C0-250F-D21F-0744-051D6CB5FA20}"/>
                  </a:ext>
                </a:extLst>
              </p:cNvPr>
              <p:cNvSpPr>
                <a:spLocks noChangeArrowheads="1"/>
              </p:cNvSpPr>
              <p:nvPr/>
            </p:nvSpPr>
            <p:spPr bwMode="auto">
              <a:xfrm>
                <a:off x="4405701" y="4836253"/>
                <a:ext cx="147502" cy="146506"/>
              </a:xfrm>
              <a:prstGeom prst="ellipse">
                <a:avLst/>
              </a:prstGeom>
              <a:noFill/>
              <a:ln w="25400"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4" name="Oval 34">
                <a:extLst>
                  <a:ext uri="{FF2B5EF4-FFF2-40B4-BE49-F238E27FC236}">
                    <a16:creationId xmlns:a16="http://schemas.microsoft.com/office/drawing/2014/main" id="{D9A9A497-3DF7-1297-EAC2-56B806585805}"/>
                  </a:ext>
                </a:extLst>
              </p:cNvPr>
              <p:cNvSpPr>
                <a:spLocks noChangeArrowheads="1"/>
              </p:cNvSpPr>
              <p:nvPr/>
            </p:nvSpPr>
            <p:spPr bwMode="auto">
              <a:xfrm>
                <a:off x="4448557" y="4879109"/>
                <a:ext cx="60795" cy="58802"/>
              </a:xfrm>
              <a:prstGeom prst="ellipse">
                <a:avLst/>
              </a:prstGeom>
              <a:solidFill>
                <a:srgbClr val="FFA100"/>
              </a:solidFill>
              <a:ln w="9525">
                <a:noFill/>
                <a:round/>
                <a:headEnd/>
                <a:tailEnd/>
              </a:ln>
            </p:spPr>
            <p:txBody>
              <a:bodyPr vert="horz" wrap="square" lIns="68580" tIns="34290" rIns="68580" bIns="34290" numCol="1" anchor="t" anchorCtr="0" compatLnSpc="1">
                <a:prstTxWarp prst="textNoShape">
                  <a:avLst/>
                </a:prstTxWarp>
              </a:bodyPr>
              <a:lstStyle/>
              <a:p>
                <a:endParaRPr lang="ru-RU" sz="1350"/>
              </a:p>
            </p:txBody>
          </p:sp>
        </p:grpSp>
        <p:grpSp>
          <p:nvGrpSpPr>
            <p:cNvPr id="12" name="Line connector A">
              <a:extLst>
                <a:ext uri="{FF2B5EF4-FFF2-40B4-BE49-F238E27FC236}">
                  <a16:creationId xmlns:a16="http://schemas.microsoft.com/office/drawing/2014/main" id="{5904E61B-EEA4-FCA8-EFD5-BBFFCC1AB2E2}"/>
                </a:ext>
              </a:extLst>
            </p:cNvPr>
            <p:cNvGrpSpPr/>
            <p:nvPr/>
          </p:nvGrpSpPr>
          <p:grpSpPr>
            <a:xfrm>
              <a:off x="1693036" y="2103357"/>
              <a:ext cx="123987" cy="783837"/>
              <a:chOff x="2619726" y="1871254"/>
              <a:chExt cx="145509" cy="919898"/>
            </a:xfrm>
          </p:grpSpPr>
          <p:sp>
            <p:nvSpPr>
              <p:cNvPr id="29" name="Line 20">
                <a:extLst>
                  <a:ext uri="{FF2B5EF4-FFF2-40B4-BE49-F238E27FC236}">
                    <a16:creationId xmlns:a16="http://schemas.microsoft.com/office/drawing/2014/main" id="{CC5A4322-DF55-ABBC-683F-D168F3149F1F}"/>
                  </a:ext>
                </a:extLst>
              </p:cNvPr>
              <p:cNvSpPr>
                <a:spLocks noChangeShapeType="1"/>
              </p:cNvSpPr>
              <p:nvPr/>
            </p:nvSpPr>
            <p:spPr bwMode="auto">
              <a:xfrm flipV="1">
                <a:off x="2693477" y="2018757"/>
                <a:ext cx="0" cy="772395"/>
              </a:xfrm>
              <a:prstGeom prst="line">
                <a:avLst/>
              </a:prstGeom>
              <a:noFill/>
              <a:ln w="25400" cap="flat">
                <a:solidFill>
                  <a:srgbClr val="8D154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0" name="Oval 21">
                <a:extLst>
                  <a:ext uri="{FF2B5EF4-FFF2-40B4-BE49-F238E27FC236}">
                    <a16:creationId xmlns:a16="http://schemas.microsoft.com/office/drawing/2014/main" id="{CF5AD7AE-DE2B-7CE3-FA90-C6F48A05154A}"/>
                  </a:ext>
                </a:extLst>
              </p:cNvPr>
              <p:cNvSpPr>
                <a:spLocks noChangeArrowheads="1"/>
              </p:cNvSpPr>
              <p:nvPr/>
            </p:nvSpPr>
            <p:spPr bwMode="auto">
              <a:xfrm>
                <a:off x="2619726" y="1871254"/>
                <a:ext cx="145509" cy="147502"/>
              </a:xfrm>
              <a:prstGeom prst="ellipse">
                <a:avLst/>
              </a:prstGeom>
              <a:noFill/>
              <a:ln w="25400" cap="flat">
                <a:solidFill>
                  <a:srgbClr val="8D15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31" name="Oval 22">
                <a:extLst>
                  <a:ext uri="{FF2B5EF4-FFF2-40B4-BE49-F238E27FC236}">
                    <a16:creationId xmlns:a16="http://schemas.microsoft.com/office/drawing/2014/main" id="{0AA0E0F4-92BE-AB15-49D8-DA0DECDF945C}"/>
                  </a:ext>
                </a:extLst>
              </p:cNvPr>
              <p:cNvSpPr>
                <a:spLocks noChangeArrowheads="1"/>
              </p:cNvSpPr>
              <p:nvPr/>
            </p:nvSpPr>
            <p:spPr bwMode="auto">
              <a:xfrm>
                <a:off x="2663578" y="1916103"/>
                <a:ext cx="58802" cy="59798"/>
              </a:xfrm>
              <a:prstGeom prst="ellipse">
                <a:avLst/>
              </a:prstGeom>
              <a:solidFill>
                <a:srgbClr val="8D1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grpSp>
        <p:sp>
          <p:nvSpPr>
            <p:cNvPr id="13" name="White shape A">
              <a:extLst>
                <a:ext uri="{FF2B5EF4-FFF2-40B4-BE49-F238E27FC236}">
                  <a16:creationId xmlns:a16="http://schemas.microsoft.com/office/drawing/2014/main" id="{1831E891-6DA5-D3EE-B8F6-BF21ADADCED2}"/>
                </a:ext>
              </a:extLst>
            </p:cNvPr>
            <p:cNvSpPr>
              <a:spLocks/>
            </p:cNvSpPr>
            <p:nvPr/>
          </p:nvSpPr>
          <p:spPr bwMode="auto">
            <a:xfrm>
              <a:off x="653581"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30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4" y="379"/>
                    <a:pt x="311" y="332"/>
                    <a:pt x="339" y="262"/>
                  </a:cubicBezTo>
                  <a:cubicBezTo>
                    <a:pt x="400" y="108"/>
                    <a:pt x="550" y="0"/>
                    <a:pt x="726" y="2"/>
                  </a:cubicBezTo>
                  <a:cubicBezTo>
                    <a:pt x="947" y="5"/>
                    <a:pt x="1127" y="185"/>
                    <a:pt x="1130" y="406"/>
                  </a:cubicBezTo>
                  <a:cubicBezTo>
                    <a:pt x="1133" y="635"/>
                    <a:pt x="949"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4" name="White shape B">
              <a:extLst>
                <a:ext uri="{FF2B5EF4-FFF2-40B4-BE49-F238E27FC236}">
                  <a16:creationId xmlns:a16="http://schemas.microsoft.com/office/drawing/2014/main" id="{E662491C-182D-8ABB-7017-82CD2F8AA319}"/>
                </a:ext>
              </a:extLst>
            </p:cNvPr>
            <p:cNvSpPr>
              <a:spLocks/>
            </p:cNvSpPr>
            <p:nvPr/>
          </p:nvSpPr>
          <p:spPr bwMode="auto">
            <a:xfrm>
              <a:off x="2176245"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29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3" y="379"/>
                    <a:pt x="311" y="332"/>
                    <a:pt x="339" y="262"/>
                  </a:cubicBezTo>
                  <a:cubicBezTo>
                    <a:pt x="399" y="108"/>
                    <a:pt x="550" y="0"/>
                    <a:pt x="726" y="2"/>
                  </a:cubicBezTo>
                  <a:cubicBezTo>
                    <a:pt x="946" y="5"/>
                    <a:pt x="1126" y="185"/>
                    <a:pt x="1129" y="406"/>
                  </a:cubicBezTo>
                  <a:cubicBezTo>
                    <a:pt x="1133" y="635"/>
                    <a:pt x="948"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5" name="White shape C">
              <a:extLst>
                <a:ext uri="{FF2B5EF4-FFF2-40B4-BE49-F238E27FC236}">
                  <a16:creationId xmlns:a16="http://schemas.microsoft.com/office/drawing/2014/main" id="{AC92E7BD-9B08-5EE8-6D75-24D4EEBB9F60}"/>
                </a:ext>
              </a:extLst>
            </p:cNvPr>
            <p:cNvSpPr>
              <a:spLocks/>
            </p:cNvSpPr>
            <p:nvPr/>
          </p:nvSpPr>
          <p:spPr bwMode="auto">
            <a:xfrm>
              <a:off x="3698908" y="2799724"/>
              <a:ext cx="1735820" cy="1256006"/>
            </a:xfrm>
            <a:custGeom>
              <a:avLst/>
              <a:gdLst>
                <a:gd name="T0" fmla="*/ 0 w 1132"/>
                <a:gd name="T1" fmla="*/ 379 h 822"/>
                <a:gd name="T2" fmla="*/ 167 w 1132"/>
                <a:gd name="T3" fmla="*/ 379 h 822"/>
                <a:gd name="T4" fmla="*/ 338 w 1132"/>
                <a:gd name="T5" fmla="*/ 262 h 822"/>
                <a:gd name="T6" fmla="*/ 725 w 1132"/>
                <a:gd name="T7" fmla="*/ 2 h 822"/>
                <a:gd name="T8" fmla="*/ 1129 w 1132"/>
                <a:gd name="T9" fmla="*/ 406 h 822"/>
                <a:gd name="T10" fmla="*/ 719 w 1132"/>
                <a:gd name="T11" fmla="*/ 822 h 822"/>
                <a:gd name="T12" fmla="*/ 338 w 1132"/>
                <a:gd name="T13" fmla="*/ 562 h 822"/>
                <a:gd name="T14" fmla="*/ 165 w 1132"/>
                <a:gd name="T15" fmla="*/ 444 h 822"/>
                <a:gd name="T16" fmla="*/ 0 w 1132"/>
                <a:gd name="T17" fmla="*/ 444 h 822"/>
                <a:gd name="T18" fmla="*/ 0 w 1132"/>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822">
                  <a:moveTo>
                    <a:pt x="0" y="379"/>
                  </a:moveTo>
                  <a:cubicBezTo>
                    <a:pt x="167" y="379"/>
                    <a:pt x="167" y="379"/>
                    <a:pt x="167" y="379"/>
                  </a:cubicBezTo>
                  <a:cubicBezTo>
                    <a:pt x="243" y="379"/>
                    <a:pt x="310" y="332"/>
                    <a:pt x="338" y="262"/>
                  </a:cubicBezTo>
                  <a:cubicBezTo>
                    <a:pt x="399" y="108"/>
                    <a:pt x="549" y="0"/>
                    <a:pt x="725" y="2"/>
                  </a:cubicBezTo>
                  <a:cubicBezTo>
                    <a:pt x="946" y="5"/>
                    <a:pt x="1126" y="185"/>
                    <a:pt x="1129" y="406"/>
                  </a:cubicBezTo>
                  <a:cubicBezTo>
                    <a:pt x="1132" y="635"/>
                    <a:pt x="948" y="822"/>
                    <a:pt x="719" y="822"/>
                  </a:cubicBezTo>
                  <a:cubicBezTo>
                    <a:pt x="546" y="822"/>
                    <a:pt x="398" y="714"/>
                    <a:pt x="338" y="562"/>
                  </a:cubicBezTo>
                  <a:cubicBezTo>
                    <a:pt x="310" y="491"/>
                    <a:pt x="242" y="444"/>
                    <a:pt x="165"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sp>
          <p:nvSpPr>
            <p:cNvPr id="16" name="White shape D">
              <a:extLst>
                <a:ext uri="{FF2B5EF4-FFF2-40B4-BE49-F238E27FC236}">
                  <a16:creationId xmlns:a16="http://schemas.microsoft.com/office/drawing/2014/main" id="{AD0D61DA-0524-5910-42CE-1971B162B6F6}"/>
                </a:ext>
              </a:extLst>
            </p:cNvPr>
            <p:cNvSpPr>
              <a:spLocks/>
            </p:cNvSpPr>
            <p:nvPr/>
          </p:nvSpPr>
          <p:spPr bwMode="auto">
            <a:xfrm>
              <a:off x="5219872" y="2799724"/>
              <a:ext cx="1737518" cy="1256006"/>
            </a:xfrm>
            <a:custGeom>
              <a:avLst/>
              <a:gdLst>
                <a:gd name="T0" fmla="*/ 0 w 1133"/>
                <a:gd name="T1" fmla="*/ 379 h 822"/>
                <a:gd name="T2" fmla="*/ 168 w 1133"/>
                <a:gd name="T3" fmla="*/ 379 h 822"/>
                <a:gd name="T4" fmla="*/ 339 w 1133"/>
                <a:gd name="T5" fmla="*/ 262 h 822"/>
                <a:gd name="T6" fmla="*/ 726 w 1133"/>
                <a:gd name="T7" fmla="*/ 2 h 822"/>
                <a:gd name="T8" fmla="*/ 1130 w 1133"/>
                <a:gd name="T9" fmla="*/ 406 h 822"/>
                <a:gd name="T10" fmla="*/ 720 w 1133"/>
                <a:gd name="T11" fmla="*/ 822 h 822"/>
                <a:gd name="T12" fmla="*/ 339 w 1133"/>
                <a:gd name="T13" fmla="*/ 562 h 822"/>
                <a:gd name="T14" fmla="*/ 166 w 1133"/>
                <a:gd name="T15" fmla="*/ 444 h 822"/>
                <a:gd name="T16" fmla="*/ 0 w 1133"/>
                <a:gd name="T17" fmla="*/ 444 h 822"/>
                <a:gd name="T18" fmla="*/ 0 w 1133"/>
                <a:gd name="T19" fmla="*/ 379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822">
                  <a:moveTo>
                    <a:pt x="0" y="379"/>
                  </a:moveTo>
                  <a:cubicBezTo>
                    <a:pt x="168" y="379"/>
                    <a:pt x="168" y="379"/>
                    <a:pt x="168" y="379"/>
                  </a:cubicBezTo>
                  <a:cubicBezTo>
                    <a:pt x="244" y="379"/>
                    <a:pt x="311" y="332"/>
                    <a:pt x="339" y="262"/>
                  </a:cubicBezTo>
                  <a:cubicBezTo>
                    <a:pt x="399" y="108"/>
                    <a:pt x="550" y="0"/>
                    <a:pt x="726" y="2"/>
                  </a:cubicBezTo>
                  <a:cubicBezTo>
                    <a:pt x="946" y="5"/>
                    <a:pt x="1126" y="185"/>
                    <a:pt x="1130" y="406"/>
                  </a:cubicBezTo>
                  <a:cubicBezTo>
                    <a:pt x="1133" y="635"/>
                    <a:pt x="948" y="822"/>
                    <a:pt x="720" y="822"/>
                  </a:cubicBezTo>
                  <a:cubicBezTo>
                    <a:pt x="547" y="822"/>
                    <a:pt x="399" y="714"/>
                    <a:pt x="339" y="562"/>
                  </a:cubicBezTo>
                  <a:cubicBezTo>
                    <a:pt x="311" y="491"/>
                    <a:pt x="242" y="444"/>
                    <a:pt x="166" y="444"/>
                  </a:cubicBezTo>
                  <a:cubicBezTo>
                    <a:pt x="0" y="444"/>
                    <a:pt x="0" y="444"/>
                    <a:pt x="0" y="444"/>
                  </a:cubicBezTo>
                  <a:lnTo>
                    <a:pt x="0" y="379"/>
                  </a:lnTo>
                  <a:close/>
                </a:path>
              </a:pathLst>
            </a:custGeom>
            <a:gradFill flip="none" rotWithShape="1">
              <a:gsLst>
                <a:gs pos="0">
                  <a:srgbClr val="DAD9D9"/>
                </a:gs>
                <a:gs pos="100000">
                  <a:srgbClr val="FFFFFF"/>
                </a:gs>
              </a:gsLst>
              <a:lin ang="2700000" scaled="1"/>
              <a:tileRect/>
            </a:gradFill>
            <a:ln>
              <a:noFill/>
            </a:ln>
            <a:effectLst>
              <a:outerShdw blurRad="152400" dist="50800" dir="2700000" algn="tl" rotWithShape="0">
                <a:prstClr val="black">
                  <a:alpha val="60000"/>
                </a:prstClr>
              </a:outerShdw>
            </a:effectLst>
          </p:spPr>
          <p:txBody>
            <a:bodyPr vert="horz" wrap="square" lIns="68580" tIns="34290" rIns="68580" bIns="34290" numCol="1" anchor="t" anchorCtr="0" compatLnSpc="1">
              <a:prstTxWarp prst="textNoShape">
                <a:avLst/>
              </a:prstTxWarp>
            </a:bodyPr>
            <a:lstStyle/>
            <a:p>
              <a:endParaRPr lang="ru-RU" sz="1350"/>
            </a:p>
          </p:txBody>
        </p:sp>
        <p:pic>
          <p:nvPicPr>
            <p:cNvPr id="17" name="Texture">
              <a:extLst>
                <a:ext uri="{FF2B5EF4-FFF2-40B4-BE49-F238E27FC236}">
                  <a16:creationId xmlns:a16="http://schemas.microsoft.com/office/drawing/2014/main" id="{1F06D219-EF4E-43C0-D621-CEEE467F67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16458" y="3127695"/>
              <a:ext cx="228742" cy="624079"/>
            </a:xfrm>
            <a:prstGeom prst="rect">
              <a:avLst/>
            </a:prstGeom>
          </p:spPr>
        </p:pic>
        <p:pic>
          <p:nvPicPr>
            <p:cNvPr id="18" name="Texture">
              <a:extLst>
                <a:ext uri="{FF2B5EF4-FFF2-40B4-BE49-F238E27FC236}">
                  <a16:creationId xmlns:a16="http://schemas.microsoft.com/office/drawing/2014/main" id="{B886D56D-B807-B17F-5FED-783DFD8984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9227" y="3127695"/>
              <a:ext cx="228742" cy="624079"/>
            </a:xfrm>
            <a:prstGeom prst="rect">
              <a:avLst/>
            </a:prstGeom>
          </p:spPr>
        </p:pic>
        <p:pic>
          <p:nvPicPr>
            <p:cNvPr id="19" name="Texture">
              <a:extLst>
                <a:ext uri="{FF2B5EF4-FFF2-40B4-BE49-F238E27FC236}">
                  <a16:creationId xmlns:a16="http://schemas.microsoft.com/office/drawing/2014/main" id="{B54EEFF9-F23A-A78B-38DA-FC48468A21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62193" y="3127695"/>
              <a:ext cx="228742" cy="624079"/>
            </a:xfrm>
            <a:prstGeom prst="rect">
              <a:avLst/>
            </a:prstGeom>
          </p:spPr>
        </p:pic>
        <p:pic>
          <p:nvPicPr>
            <p:cNvPr id="20" name="Texture">
              <a:extLst>
                <a:ext uri="{FF2B5EF4-FFF2-40B4-BE49-F238E27FC236}">
                  <a16:creationId xmlns:a16="http://schemas.microsoft.com/office/drawing/2014/main" id="{A2471B56-F050-DC40-DBB8-8F66B2FA61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1062" y="3127695"/>
              <a:ext cx="228742" cy="624079"/>
            </a:xfrm>
            <a:prstGeom prst="rect">
              <a:avLst/>
            </a:prstGeom>
          </p:spPr>
        </p:pic>
        <p:sp>
          <p:nvSpPr>
            <p:cNvPr id="21" name="Color circle A">
              <a:extLst>
                <a:ext uri="{FF2B5EF4-FFF2-40B4-BE49-F238E27FC236}">
                  <a16:creationId xmlns:a16="http://schemas.microsoft.com/office/drawing/2014/main" id="{1D1885F9-8249-3660-E2ED-585592CAF517}"/>
                </a:ext>
              </a:extLst>
            </p:cNvPr>
            <p:cNvSpPr>
              <a:spLocks noChangeArrowheads="1"/>
            </p:cNvSpPr>
            <p:nvPr/>
          </p:nvSpPr>
          <p:spPr bwMode="auto">
            <a:xfrm>
              <a:off x="1209825" y="2887194"/>
              <a:ext cx="1090407" cy="1084462"/>
            </a:xfrm>
            <a:prstGeom prst="ellipse">
              <a:avLst/>
            </a:prstGeom>
            <a:solidFill>
              <a:srgbClr val="8D1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2" name="Color circle B">
              <a:extLst>
                <a:ext uri="{FF2B5EF4-FFF2-40B4-BE49-F238E27FC236}">
                  <a16:creationId xmlns:a16="http://schemas.microsoft.com/office/drawing/2014/main" id="{E032C630-4909-555A-984F-2E047C03C664}"/>
                </a:ext>
              </a:extLst>
            </p:cNvPr>
            <p:cNvSpPr>
              <a:spLocks noChangeArrowheads="1"/>
            </p:cNvSpPr>
            <p:nvPr/>
          </p:nvSpPr>
          <p:spPr bwMode="auto">
            <a:xfrm>
              <a:off x="2733337" y="2887194"/>
              <a:ext cx="1088709" cy="1084462"/>
            </a:xfrm>
            <a:prstGeom prst="ellipse">
              <a:avLst/>
            </a:pr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3" name="Color circle C">
              <a:extLst>
                <a:ext uri="{FF2B5EF4-FFF2-40B4-BE49-F238E27FC236}">
                  <a16:creationId xmlns:a16="http://schemas.microsoft.com/office/drawing/2014/main" id="{2FC7E44B-B719-7959-DED7-C12BA651FEA1}"/>
                </a:ext>
              </a:extLst>
            </p:cNvPr>
            <p:cNvSpPr>
              <a:spLocks noChangeArrowheads="1"/>
            </p:cNvSpPr>
            <p:nvPr/>
          </p:nvSpPr>
          <p:spPr bwMode="auto">
            <a:xfrm>
              <a:off x="4256001" y="2887194"/>
              <a:ext cx="1088709" cy="1084462"/>
            </a:xfrm>
            <a:prstGeom prst="ellipse">
              <a:avLst/>
            </a:prstGeom>
            <a:solidFill>
              <a:srgbClr val="89B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sp>
          <p:nvSpPr>
            <p:cNvPr id="24" name="Color circle D">
              <a:extLst>
                <a:ext uri="{FF2B5EF4-FFF2-40B4-BE49-F238E27FC236}">
                  <a16:creationId xmlns:a16="http://schemas.microsoft.com/office/drawing/2014/main" id="{3F94CF64-D59D-AAB6-5590-77F8C52D0E3B}"/>
                </a:ext>
              </a:extLst>
            </p:cNvPr>
            <p:cNvSpPr>
              <a:spLocks noChangeArrowheads="1"/>
            </p:cNvSpPr>
            <p:nvPr/>
          </p:nvSpPr>
          <p:spPr bwMode="auto">
            <a:xfrm>
              <a:off x="5776965" y="2887194"/>
              <a:ext cx="1088709" cy="1084462"/>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350"/>
            </a:p>
          </p:txBody>
        </p:sp>
        <p:pic>
          <p:nvPicPr>
            <p:cNvPr id="25" name="Front shadow">
              <a:extLst>
                <a:ext uri="{FF2B5EF4-FFF2-40B4-BE49-F238E27FC236}">
                  <a16:creationId xmlns:a16="http://schemas.microsoft.com/office/drawing/2014/main" id="{1618B8CA-8D23-572B-20C6-EEA370632A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3581" y="2955720"/>
              <a:ext cx="225955" cy="938881"/>
            </a:xfrm>
            <a:prstGeom prst="rect">
              <a:avLst/>
            </a:prstGeom>
          </p:spPr>
        </p:pic>
        <p:sp>
          <p:nvSpPr>
            <p:cNvPr id="26" name="E">
              <a:extLst>
                <a:ext uri="{FF2B5EF4-FFF2-40B4-BE49-F238E27FC236}">
                  <a16:creationId xmlns:a16="http://schemas.microsoft.com/office/drawing/2014/main" id="{893FD47B-4802-FB83-11F9-26F5F720DCE5}"/>
                </a:ext>
              </a:extLst>
            </p:cNvPr>
            <p:cNvSpPr txBox="1"/>
            <p:nvPr/>
          </p:nvSpPr>
          <p:spPr>
            <a:xfrm>
              <a:off x="7738768" y="3675238"/>
              <a:ext cx="276469" cy="288479"/>
            </a:xfrm>
            <a:prstGeom prst="rect">
              <a:avLst/>
            </a:prstGeom>
            <a:noFill/>
          </p:spPr>
          <p:txBody>
            <a:bodyPr wrap="square" rtlCol="0">
              <a:spAutoFit/>
            </a:bodyPr>
            <a:lstStyle/>
            <a:p>
              <a:pPr algn="ctr"/>
              <a:r>
                <a:rPr lang="en" sz="1050" b="1">
                  <a:solidFill>
                    <a:srgbClr val="FFFFFF"/>
                  </a:solidFill>
                  <a:latin typeface="Montserrat" panose="02000505000000020004" pitchFamily="2" charset="0"/>
                  <a:ea typeface="Roboto Condensed" panose="02000000000000000000" pitchFamily="2" charset="0"/>
                </a:rPr>
                <a:t>E</a:t>
              </a:r>
              <a:endParaRPr lang="ru-RU" sz="1050" b="1">
                <a:solidFill>
                  <a:srgbClr val="FFFFFF"/>
                </a:solidFill>
                <a:latin typeface="Roboto Condensed" panose="02000000000000000000" pitchFamily="2" charset="0"/>
                <a:ea typeface="Roboto Condensed" panose="02000000000000000000" pitchFamily="2" charset="0"/>
              </a:endParaRPr>
            </a:p>
          </p:txBody>
        </p:sp>
        <p:sp>
          <p:nvSpPr>
            <p:cNvPr id="27" name="Line graph">
              <a:extLst>
                <a:ext uri="{FF2B5EF4-FFF2-40B4-BE49-F238E27FC236}">
                  <a16:creationId xmlns:a16="http://schemas.microsoft.com/office/drawing/2014/main" id="{6FFB52B4-C456-4E8C-16B2-9EDF3D8A62A1}"/>
                </a:ext>
              </a:extLst>
            </p:cNvPr>
            <p:cNvSpPr>
              <a:spLocks noChangeAspect="1" noEditPoints="1"/>
            </p:cNvSpPr>
            <p:nvPr/>
          </p:nvSpPr>
          <p:spPr bwMode="auto">
            <a:xfrm>
              <a:off x="1585986" y="3244087"/>
              <a:ext cx="376590" cy="374956"/>
            </a:xfrm>
            <a:custGeom>
              <a:avLst/>
              <a:gdLst>
                <a:gd name="T0" fmla="*/ 217 w 255"/>
                <a:gd name="T1" fmla="*/ 8 h 255"/>
                <a:gd name="T2" fmla="*/ 138 w 255"/>
                <a:gd name="T3" fmla="*/ 111 h 255"/>
                <a:gd name="T4" fmla="*/ 107 w 255"/>
                <a:gd name="T5" fmla="*/ 128 h 255"/>
                <a:gd name="T6" fmla="*/ 0 w 255"/>
                <a:gd name="T7" fmla="*/ 249 h 255"/>
                <a:gd name="T8" fmla="*/ 116 w 255"/>
                <a:gd name="T9" fmla="*/ 145 h 255"/>
                <a:gd name="T10" fmla="*/ 147 w 255"/>
                <a:gd name="T11" fmla="*/ 128 h 255"/>
                <a:gd name="T12" fmla="*/ 247 w 255"/>
                <a:gd name="T13" fmla="*/ 14 h 255"/>
                <a:gd name="T14" fmla="*/ 255 w 255"/>
                <a:gd name="T15" fmla="*/ 38 h 255"/>
                <a:gd name="T16" fmla="*/ 217 w 255"/>
                <a:gd name="T17" fmla="*/ 0 h 255"/>
                <a:gd name="T18" fmla="*/ 115 w 255"/>
                <a:gd name="T19" fmla="*/ 128 h 255"/>
                <a:gd name="T20" fmla="*/ 139 w 255"/>
                <a:gd name="T21" fmla="*/ 128 h 255"/>
                <a:gd name="T22" fmla="*/ 131 w 255"/>
                <a:gd name="T23" fmla="*/ 84 h 255"/>
                <a:gd name="T24" fmla="*/ 123 w 255"/>
                <a:gd name="T25" fmla="*/ 96 h 255"/>
                <a:gd name="T26" fmla="*/ 131 w 255"/>
                <a:gd name="T27" fmla="*/ 84 h 255"/>
                <a:gd name="T28" fmla="*/ 123 w 255"/>
                <a:gd name="T29" fmla="*/ 60 h 255"/>
                <a:gd name="T30" fmla="*/ 131 w 255"/>
                <a:gd name="T31" fmla="*/ 72 h 255"/>
                <a:gd name="T32" fmla="*/ 131 w 255"/>
                <a:gd name="T33" fmla="*/ 36 h 255"/>
                <a:gd name="T34" fmla="*/ 123 w 255"/>
                <a:gd name="T35" fmla="*/ 48 h 255"/>
                <a:gd name="T36" fmla="*/ 131 w 255"/>
                <a:gd name="T37" fmla="*/ 36 h 255"/>
                <a:gd name="T38" fmla="*/ 123 w 255"/>
                <a:gd name="T39" fmla="*/ 12 h 255"/>
                <a:gd name="T40" fmla="*/ 131 w 255"/>
                <a:gd name="T41" fmla="*/ 24 h 255"/>
                <a:gd name="T42" fmla="*/ 95 w 255"/>
                <a:gd name="T43" fmla="*/ 124 h 255"/>
                <a:gd name="T44" fmla="*/ 83 w 255"/>
                <a:gd name="T45" fmla="*/ 132 h 255"/>
                <a:gd name="T46" fmla="*/ 95 w 255"/>
                <a:gd name="T47" fmla="*/ 124 h 255"/>
                <a:gd name="T48" fmla="*/ 59 w 255"/>
                <a:gd name="T49" fmla="*/ 124 h 255"/>
                <a:gd name="T50" fmla="*/ 71 w 255"/>
                <a:gd name="T51" fmla="*/ 132 h 255"/>
                <a:gd name="T52" fmla="*/ 47 w 255"/>
                <a:gd name="T53" fmla="*/ 124 h 255"/>
                <a:gd name="T54" fmla="*/ 35 w 255"/>
                <a:gd name="T55" fmla="*/ 132 h 255"/>
                <a:gd name="T56" fmla="*/ 47 w 255"/>
                <a:gd name="T57" fmla="*/ 124 h 255"/>
                <a:gd name="T58" fmla="*/ 11 w 255"/>
                <a:gd name="T59" fmla="*/ 124 h 255"/>
                <a:gd name="T60" fmla="*/ 23 w 255"/>
                <a:gd name="T61" fmla="*/ 132 h 255"/>
                <a:gd name="T62" fmla="*/ 123 w 255"/>
                <a:gd name="T63" fmla="*/ 172 h 255"/>
                <a:gd name="T64" fmla="*/ 131 w 255"/>
                <a:gd name="T65" fmla="*/ 160 h 255"/>
                <a:gd name="T66" fmla="*/ 123 w 255"/>
                <a:gd name="T67" fmla="*/ 172 h 255"/>
                <a:gd name="T68" fmla="*/ 131 w 255"/>
                <a:gd name="T69" fmla="*/ 196 h 255"/>
                <a:gd name="T70" fmla="*/ 123 w 255"/>
                <a:gd name="T71" fmla="*/ 184 h 255"/>
                <a:gd name="T72" fmla="*/ 123 w 255"/>
                <a:gd name="T73" fmla="*/ 220 h 255"/>
                <a:gd name="T74" fmla="*/ 131 w 255"/>
                <a:gd name="T75" fmla="*/ 208 h 255"/>
                <a:gd name="T76" fmla="*/ 123 w 255"/>
                <a:gd name="T77" fmla="*/ 220 h 255"/>
                <a:gd name="T78" fmla="*/ 131 w 255"/>
                <a:gd name="T79" fmla="*/ 244 h 255"/>
                <a:gd name="T80" fmla="*/ 123 w 255"/>
                <a:gd name="T81" fmla="*/ 232 h 255"/>
                <a:gd name="T82" fmla="*/ 159 w 255"/>
                <a:gd name="T83" fmla="*/ 132 h 255"/>
                <a:gd name="T84" fmla="*/ 171 w 255"/>
                <a:gd name="T85" fmla="*/ 124 h 255"/>
                <a:gd name="T86" fmla="*/ 159 w 255"/>
                <a:gd name="T87" fmla="*/ 132 h 255"/>
                <a:gd name="T88" fmla="*/ 195 w 255"/>
                <a:gd name="T89" fmla="*/ 132 h 255"/>
                <a:gd name="T90" fmla="*/ 183 w 255"/>
                <a:gd name="T91" fmla="*/ 124 h 255"/>
                <a:gd name="T92" fmla="*/ 207 w 255"/>
                <a:gd name="T93" fmla="*/ 132 h 255"/>
                <a:gd name="T94" fmla="*/ 219 w 255"/>
                <a:gd name="T95" fmla="*/ 124 h 255"/>
                <a:gd name="T96" fmla="*/ 207 w 255"/>
                <a:gd name="T97" fmla="*/ 132 h 255"/>
                <a:gd name="T98" fmla="*/ 243 w 255"/>
                <a:gd name="T99" fmla="*/ 132 h 255"/>
                <a:gd name="T100" fmla="*/ 231 w 255"/>
                <a:gd name="T101" fmla="*/ 12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255">
                  <a:moveTo>
                    <a:pt x="217" y="0"/>
                  </a:moveTo>
                  <a:cubicBezTo>
                    <a:pt x="217" y="8"/>
                    <a:pt x="217" y="8"/>
                    <a:pt x="217" y="8"/>
                  </a:cubicBezTo>
                  <a:cubicBezTo>
                    <a:pt x="241" y="8"/>
                    <a:pt x="241" y="8"/>
                    <a:pt x="241" y="8"/>
                  </a:cubicBezTo>
                  <a:cubicBezTo>
                    <a:pt x="138" y="111"/>
                    <a:pt x="138" y="111"/>
                    <a:pt x="138" y="111"/>
                  </a:cubicBezTo>
                  <a:cubicBezTo>
                    <a:pt x="135" y="109"/>
                    <a:pt x="131" y="108"/>
                    <a:pt x="127" y="108"/>
                  </a:cubicBezTo>
                  <a:cubicBezTo>
                    <a:pt x="116" y="108"/>
                    <a:pt x="107" y="117"/>
                    <a:pt x="107" y="128"/>
                  </a:cubicBezTo>
                  <a:cubicBezTo>
                    <a:pt x="107" y="132"/>
                    <a:pt x="108" y="136"/>
                    <a:pt x="110" y="139"/>
                  </a:cubicBezTo>
                  <a:cubicBezTo>
                    <a:pt x="0" y="249"/>
                    <a:pt x="0" y="249"/>
                    <a:pt x="0" y="249"/>
                  </a:cubicBezTo>
                  <a:cubicBezTo>
                    <a:pt x="6" y="255"/>
                    <a:pt x="6" y="255"/>
                    <a:pt x="6" y="255"/>
                  </a:cubicBezTo>
                  <a:cubicBezTo>
                    <a:pt x="116" y="145"/>
                    <a:pt x="116" y="145"/>
                    <a:pt x="116" y="145"/>
                  </a:cubicBezTo>
                  <a:cubicBezTo>
                    <a:pt x="119" y="147"/>
                    <a:pt x="123" y="148"/>
                    <a:pt x="127" y="148"/>
                  </a:cubicBezTo>
                  <a:cubicBezTo>
                    <a:pt x="138" y="148"/>
                    <a:pt x="147" y="139"/>
                    <a:pt x="147" y="128"/>
                  </a:cubicBezTo>
                  <a:cubicBezTo>
                    <a:pt x="147" y="124"/>
                    <a:pt x="146" y="120"/>
                    <a:pt x="144" y="117"/>
                  </a:cubicBezTo>
                  <a:cubicBezTo>
                    <a:pt x="247" y="14"/>
                    <a:pt x="247" y="14"/>
                    <a:pt x="247" y="14"/>
                  </a:cubicBezTo>
                  <a:cubicBezTo>
                    <a:pt x="247" y="38"/>
                    <a:pt x="247" y="38"/>
                    <a:pt x="247" y="38"/>
                  </a:cubicBezTo>
                  <a:cubicBezTo>
                    <a:pt x="255" y="38"/>
                    <a:pt x="255" y="38"/>
                    <a:pt x="255" y="38"/>
                  </a:cubicBezTo>
                  <a:cubicBezTo>
                    <a:pt x="255" y="0"/>
                    <a:pt x="255" y="0"/>
                    <a:pt x="255" y="0"/>
                  </a:cubicBezTo>
                  <a:lnTo>
                    <a:pt x="217" y="0"/>
                  </a:lnTo>
                  <a:close/>
                  <a:moveTo>
                    <a:pt x="127" y="140"/>
                  </a:moveTo>
                  <a:cubicBezTo>
                    <a:pt x="120" y="140"/>
                    <a:pt x="115" y="135"/>
                    <a:pt x="115" y="128"/>
                  </a:cubicBezTo>
                  <a:cubicBezTo>
                    <a:pt x="115" y="121"/>
                    <a:pt x="120" y="116"/>
                    <a:pt x="127" y="116"/>
                  </a:cubicBezTo>
                  <a:cubicBezTo>
                    <a:pt x="134" y="116"/>
                    <a:pt x="139" y="121"/>
                    <a:pt x="139" y="128"/>
                  </a:cubicBezTo>
                  <a:cubicBezTo>
                    <a:pt x="139" y="135"/>
                    <a:pt x="134" y="140"/>
                    <a:pt x="127" y="140"/>
                  </a:cubicBezTo>
                  <a:close/>
                  <a:moveTo>
                    <a:pt x="131" y="84"/>
                  </a:moveTo>
                  <a:cubicBezTo>
                    <a:pt x="123" y="84"/>
                    <a:pt x="123" y="84"/>
                    <a:pt x="123" y="84"/>
                  </a:cubicBezTo>
                  <a:cubicBezTo>
                    <a:pt x="123" y="96"/>
                    <a:pt x="123" y="96"/>
                    <a:pt x="123" y="96"/>
                  </a:cubicBezTo>
                  <a:cubicBezTo>
                    <a:pt x="131" y="96"/>
                    <a:pt x="131" y="96"/>
                    <a:pt x="131" y="96"/>
                  </a:cubicBezTo>
                  <a:lnTo>
                    <a:pt x="131" y="84"/>
                  </a:lnTo>
                  <a:close/>
                  <a:moveTo>
                    <a:pt x="131" y="60"/>
                  </a:moveTo>
                  <a:cubicBezTo>
                    <a:pt x="123" y="60"/>
                    <a:pt x="123" y="60"/>
                    <a:pt x="123" y="60"/>
                  </a:cubicBezTo>
                  <a:cubicBezTo>
                    <a:pt x="123" y="72"/>
                    <a:pt x="123" y="72"/>
                    <a:pt x="123" y="72"/>
                  </a:cubicBezTo>
                  <a:cubicBezTo>
                    <a:pt x="131" y="72"/>
                    <a:pt x="131" y="72"/>
                    <a:pt x="131" y="72"/>
                  </a:cubicBezTo>
                  <a:lnTo>
                    <a:pt x="131" y="60"/>
                  </a:lnTo>
                  <a:close/>
                  <a:moveTo>
                    <a:pt x="131" y="36"/>
                  </a:moveTo>
                  <a:cubicBezTo>
                    <a:pt x="123" y="36"/>
                    <a:pt x="123" y="36"/>
                    <a:pt x="123" y="36"/>
                  </a:cubicBezTo>
                  <a:cubicBezTo>
                    <a:pt x="123" y="48"/>
                    <a:pt x="123" y="48"/>
                    <a:pt x="123" y="48"/>
                  </a:cubicBezTo>
                  <a:cubicBezTo>
                    <a:pt x="131" y="48"/>
                    <a:pt x="131" y="48"/>
                    <a:pt x="131" y="48"/>
                  </a:cubicBezTo>
                  <a:lnTo>
                    <a:pt x="131" y="36"/>
                  </a:lnTo>
                  <a:close/>
                  <a:moveTo>
                    <a:pt x="131" y="12"/>
                  </a:moveTo>
                  <a:cubicBezTo>
                    <a:pt x="123" y="12"/>
                    <a:pt x="123" y="12"/>
                    <a:pt x="123" y="12"/>
                  </a:cubicBezTo>
                  <a:cubicBezTo>
                    <a:pt x="123" y="24"/>
                    <a:pt x="123" y="24"/>
                    <a:pt x="123" y="24"/>
                  </a:cubicBezTo>
                  <a:cubicBezTo>
                    <a:pt x="131" y="24"/>
                    <a:pt x="131" y="24"/>
                    <a:pt x="131" y="24"/>
                  </a:cubicBezTo>
                  <a:lnTo>
                    <a:pt x="131" y="12"/>
                  </a:lnTo>
                  <a:close/>
                  <a:moveTo>
                    <a:pt x="95" y="124"/>
                  </a:moveTo>
                  <a:cubicBezTo>
                    <a:pt x="83" y="124"/>
                    <a:pt x="83" y="124"/>
                    <a:pt x="83" y="124"/>
                  </a:cubicBezTo>
                  <a:cubicBezTo>
                    <a:pt x="83" y="132"/>
                    <a:pt x="83" y="132"/>
                    <a:pt x="83" y="132"/>
                  </a:cubicBezTo>
                  <a:cubicBezTo>
                    <a:pt x="95" y="132"/>
                    <a:pt x="95" y="132"/>
                    <a:pt x="95" y="132"/>
                  </a:cubicBezTo>
                  <a:lnTo>
                    <a:pt x="95" y="124"/>
                  </a:lnTo>
                  <a:close/>
                  <a:moveTo>
                    <a:pt x="71" y="124"/>
                  </a:moveTo>
                  <a:cubicBezTo>
                    <a:pt x="59" y="124"/>
                    <a:pt x="59" y="124"/>
                    <a:pt x="59" y="124"/>
                  </a:cubicBezTo>
                  <a:cubicBezTo>
                    <a:pt x="59" y="132"/>
                    <a:pt x="59" y="132"/>
                    <a:pt x="59" y="132"/>
                  </a:cubicBezTo>
                  <a:cubicBezTo>
                    <a:pt x="71" y="132"/>
                    <a:pt x="71" y="132"/>
                    <a:pt x="71" y="132"/>
                  </a:cubicBezTo>
                  <a:lnTo>
                    <a:pt x="71" y="124"/>
                  </a:lnTo>
                  <a:close/>
                  <a:moveTo>
                    <a:pt x="47" y="124"/>
                  </a:moveTo>
                  <a:cubicBezTo>
                    <a:pt x="35" y="124"/>
                    <a:pt x="35" y="124"/>
                    <a:pt x="35" y="124"/>
                  </a:cubicBezTo>
                  <a:cubicBezTo>
                    <a:pt x="35" y="132"/>
                    <a:pt x="35" y="132"/>
                    <a:pt x="35" y="132"/>
                  </a:cubicBezTo>
                  <a:cubicBezTo>
                    <a:pt x="47" y="132"/>
                    <a:pt x="47" y="132"/>
                    <a:pt x="47" y="132"/>
                  </a:cubicBezTo>
                  <a:lnTo>
                    <a:pt x="47" y="124"/>
                  </a:lnTo>
                  <a:close/>
                  <a:moveTo>
                    <a:pt x="23" y="124"/>
                  </a:moveTo>
                  <a:cubicBezTo>
                    <a:pt x="11" y="124"/>
                    <a:pt x="11" y="124"/>
                    <a:pt x="11" y="124"/>
                  </a:cubicBezTo>
                  <a:cubicBezTo>
                    <a:pt x="11" y="132"/>
                    <a:pt x="11" y="132"/>
                    <a:pt x="11" y="132"/>
                  </a:cubicBezTo>
                  <a:cubicBezTo>
                    <a:pt x="23" y="132"/>
                    <a:pt x="23" y="132"/>
                    <a:pt x="23" y="132"/>
                  </a:cubicBezTo>
                  <a:lnTo>
                    <a:pt x="23" y="124"/>
                  </a:lnTo>
                  <a:close/>
                  <a:moveTo>
                    <a:pt x="123" y="172"/>
                  </a:moveTo>
                  <a:cubicBezTo>
                    <a:pt x="131" y="172"/>
                    <a:pt x="131" y="172"/>
                    <a:pt x="131" y="172"/>
                  </a:cubicBezTo>
                  <a:cubicBezTo>
                    <a:pt x="131" y="160"/>
                    <a:pt x="131" y="160"/>
                    <a:pt x="131" y="160"/>
                  </a:cubicBezTo>
                  <a:cubicBezTo>
                    <a:pt x="123" y="160"/>
                    <a:pt x="123" y="160"/>
                    <a:pt x="123" y="160"/>
                  </a:cubicBezTo>
                  <a:lnTo>
                    <a:pt x="123" y="172"/>
                  </a:lnTo>
                  <a:close/>
                  <a:moveTo>
                    <a:pt x="123" y="196"/>
                  </a:moveTo>
                  <a:cubicBezTo>
                    <a:pt x="131" y="196"/>
                    <a:pt x="131" y="196"/>
                    <a:pt x="131" y="196"/>
                  </a:cubicBezTo>
                  <a:cubicBezTo>
                    <a:pt x="131" y="184"/>
                    <a:pt x="131" y="184"/>
                    <a:pt x="131" y="184"/>
                  </a:cubicBezTo>
                  <a:cubicBezTo>
                    <a:pt x="123" y="184"/>
                    <a:pt x="123" y="184"/>
                    <a:pt x="123" y="184"/>
                  </a:cubicBezTo>
                  <a:lnTo>
                    <a:pt x="123" y="196"/>
                  </a:lnTo>
                  <a:close/>
                  <a:moveTo>
                    <a:pt x="123" y="220"/>
                  </a:moveTo>
                  <a:cubicBezTo>
                    <a:pt x="131" y="220"/>
                    <a:pt x="131" y="220"/>
                    <a:pt x="131" y="220"/>
                  </a:cubicBezTo>
                  <a:cubicBezTo>
                    <a:pt x="131" y="208"/>
                    <a:pt x="131" y="208"/>
                    <a:pt x="131" y="208"/>
                  </a:cubicBezTo>
                  <a:cubicBezTo>
                    <a:pt x="123" y="208"/>
                    <a:pt x="123" y="208"/>
                    <a:pt x="123" y="208"/>
                  </a:cubicBezTo>
                  <a:lnTo>
                    <a:pt x="123" y="220"/>
                  </a:lnTo>
                  <a:close/>
                  <a:moveTo>
                    <a:pt x="123" y="244"/>
                  </a:moveTo>
                  <a:cubicBezTo>
                    <a:pt x="131" y="244"/>
                    <a:pt x="131" y="244"/>
                    <a:pt x="131" y="244"/>
                  </a:cubicBezTo>
                  <a:cubicBezTo>
                    <a:pt x="131" y="232"/>
                    <a:pt x="131" y="232"/>
                    <a:pt x="131" y="232"/>
                  </a:cubicBezTo>
                  <a:cubicBezTo>
                    <a:pt x="123" y="232"/>
                    <a:pt x="123" y="232"/>
                    <a:pt x="123" y="232"/>
                  </a:cubicBezTo>
                  <a:lnTo>
                    <a:pt x="123" y="244"/>
                  </a:lnTo>
                  <a:close/>
                  <a:moveTo>
                    <a:pt x="159" y="132"/>
                  </a:moveTo>
                  <a:cubicBezTo>
                    <a:pt x="171" y="132"/>
                    <a:pt x="171" y="132"/>
                    <a:pt x="171" y="132"/>
                  </a:cubicBezTo>
                  <a:cubicBezTo>
                    <a:pt x="171" y="124"/>
                    <a:pt x="171" y="124"/>
                    <a:pt x="171" y="124"/>
                  </a:cubicBezTo>
                  <a:cubicBezTo>
                    <a:pt x="159" y="124"/>
                    <a:pt x="159" y="124"/>
                    <a:pt x="159" y="124"/>
                  </a:cubicBezTo>
                  <a:lnTo>
                    <a:pt x="159" y="132"/>
                  </a:lnTo>
                  <a:close/>
                  <a:moveTo>
                    <a:pt x="183" y="132"/>
                  </a:moveTo>
                  <a:cubicBezTo>
                    <a:pt x="195" y="132"/>
                    <a:pt x="195" y="132"/>
                    <a:pt x="195" y="132"/>
                  </a:cubicBezTo>
                  <a:cubicBezTo>
                    <a:pt x="195" y="124"/>
                    <a:pt x="195" y="124"/>
                    <a:pt x="195" y="124"/>
                  </a:cubicBezTo>
                  <a:cubicBezTo>
                    <a:pt x="183" y="124"/>
                    <a:pt x="183" y="124"/>
                    <a:pt x="183" y="124"/>
                  </a:cubicBezTo>
                  <a:lnTo>
                    <a:pt x="183" y="132"/>
                  </a:lnTo>
                  <a:close/>
                  <a:moveTo>
                    <a:pt x="207" y="132"/>
                  </a:moveTo>
                  <a:cubicBezTo>
                    <a:pt x="219" y="132"/>
                    <a:pt x="219" y="132"/>
                    <a:pt x="219" y="132"/>
                  </a:cubicBezTo>
                  <a:cubicBezTo>
                    <a:pt x="219" y="124"/>
                    <a:pt x="219" y="124"/>
                    <a:pt x="219" y="124"/>
                  </a:cubicBezTo>
                  <a:cubicBezTo>
                    <a:pt x="207" y="124"/>
                    <a:pt x="207" y="124"/>
                    <a:pt x="207" y="124"/>
                  </a:cubicBezTo>
                  <a:lnTo>
                    <a:pt x="207" y="132"/>
                  </a:lnTo>
                  <a:close/>
                  <a:moveTo>
                    <a:pt x="231" y="132"/>
                  </a:moveTo>
                  <a:cubicBezTo>
                    <a:pt x="243" y="132"/>
                    <a:pt x="243" y="132"/>
                    <a:pt x="243" y="132"/>
                  </a:cubicBezTo>
                  <a:cubicBezTo>
                    <a:pt x="243" y="124"/>
                    <a:pt x="243" y="124"/>
                    <a:pt x="243" y="124"/>
                  </a:cubicBezTo>
                  <a:cubicBezTo>
                    <a:pt x="231" y="124"/>
                    <a:pt x="231" y="124"/>
                    <a:pt x="231" y="124"/>
                  </a:cubicBezTo>
                  <a:lnTo>
                    <a:pt x="231" y="1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ru-RU" sz="1350">
                <a:solidFill>
                  <a:schemeClr val="accent5">
                    <a:lumMod val="60000"/>
                    <a:lumOff val="40000"/>
                  </a:schemeClr>
                </a:solidFill>
              </a:endParaRPr>
            </a:p>
          </p:txBody>
        </p:sp>
        <p:sp>
          <p:nvSpPr>
            <p:cNvPr id="28" name="Laptop with globe">
              <a:extLst>
                <a:ext uri="{FF2B5EF4-FFF2-40B4-BE49-F238E27FC236}">
                  <a16:creationId xmlns:a16="http://schemas.microsoft.com/office/drawing/2014/main" id="{AB6EAC9F-5B2B-39A4-EE32-BDBE930162A1}"/>
                </a:ext>
              </a:extLst>
            </p:cNvPr>
            <p:cNvSpPr>
              <a:spLocks noChangeAspect="1" noEditPoints="1"/>
            </p:cNvSpPr>
            <p:nvPr/>
          </p:nvSpPr>
          <p:spPr bwMode="auto">
            <a:xfrm>
              <a:off x="7611294" y="3239724"/>
              <a:ext cx="457463" cy="370871"/>
            </a:xfrm>
            <a:custGeom>
              <a:avLst/>
              <a:gdLst>
                <a:gd name="T0" fmla="*/ 283 w 310"/>
                <a:gd name="T1" fmla="*/ 216 h 252"/>
                <a:gd name="T2" fmla="*/ 262 w 310"/>
                <a:gd name="T3" fmla="*/ 44 h 252"/>
                <a:gd name="T4" fmla="*/ 217 w 310"/>
                <a:gd name="T5" fmla="*/ 26 h 252"/>
                <a:gd name="T6" fmla="*/ 155 w 310"/>
                <a:gd name="T7" fmla="*/ 0 h 252"/>
                <a:gd name="T8" fmla="*/ 48 w 310"/>
                <a:gd name="T9" fmla="*/ 44 h 252"/>
                <a:gd name="T10" fmla="*/ 27 w 310"/>
                <a:gd name="T11" fmla="*/ 216 h 252"/>
                <a:gd name="T12" fmla="*/ 0 w 310"/>
                <a:gd name="T13" fmla="*/ 220 h 252"/>
                <a:gd name="T14" fmla="*/ 279 w 310"/>
                <a:gd name="T15" fmla="*/ 252 h 252"/>
                <a:gd name="T16" fmla="*/ 306 w 310"/>
                <a:gd name="T17" fmla="*/ 216 h 252"/>
                <a:gd name="T18" fmla="*/ 275 w 310"/>
                <a:gd name="T19" fmla="*/ 64 h 252"/>
                <a:gd name="T20" fmla="*/ 235 w 310"/>
                <a:gd name="T21" fmla="*/ 52 h 252"/>
                <a:gd name="T22" fmla="*/ 212 w 310"/>
                <a:gd name="T23" fmla="*/ 31 h 252"/>
                <a:gd name="T24" fmla="*/ 206 w 310"/>
                <a:gd name="T25" fmla="*/ 84 h 252"/>
                <a:gd name="T26" fmla="*/ 212 w 310"/>
                <a:gd name="T27" fmla="*/ 31 h 252"/>
                <a:gd name="T28" fmla="*/ 175 w 310"/>
                <a:gd name="T29" fmla="*/ 165 h 252"/>
                <a:gd name="T30" fmla="*/ 235 w 310"/>
                <a:gd name="T31" fmla="*/ 92 h 252"/>
                <a:gd name="T32" fmla="*/ 198 w 310"/>
                <a:gd name="T33" fmla="*/ 84 h 252"/>
                <a:gd name="T34" fmla="*/ 159 w 310"/>
                <a:gd name="T35" fmla="*/ 10 h 252"/>
                <a:gd name="T36" fmla="*/ 198 w 310"/>
                <a:gd name="T37" fmla="*/ 92 h 252"/>
                <a:gd name="T38" fmla="*/ 159 w 310"/>
                <a:gd name="T39" fmla="*/ 92 h 252"/>
                <a:gd name="T40" fmla="*/ 151 w 310"/>
                <a:gd name="T41" fmla="*/ 84 h 252"/>
                <a:gd name="T42" fmla="*/ 151 w 310"/>
                <a:gd name="T43" fmla="*/ 10 h 252"/>
                <a:gd name="T44" fmla="*/ 151 w 310"/>
                <a:gd name="T45" fmla="*/ 166 h 252"/>
                <a:gd name="T46" fmla="*/ 151 w 310"/>
                <a:gd name="T47" fmla="*/ 92 h 252"/>
                <a:gd name="T48" fmla="*/ 104 w 310"/>
                <a:gd name="T49" fmla="*/ 84 h 252"/>
                <a:gd name="T50" fmla="*/ 135 w 310"/>
                <a:gd name="T51" fmla="*/ 11 h 252"/>
                <a:gd name="T52" fmla="*/ 135 w 310"/>
                <a:gd name="T53" fmla="*/ 165 h 252"/>
                <a:gd name="T54" fmla="*/ 104 w 310"/>
                <a:gd name="T55" fmla="*/ 92 h 252"/>
                <a:gd name="T56" fmla="*/ 75 w 310"/>
                <a:gd name="T57" fmla="*/ 52 h 252"/>
                <a:gd name="T58" fmla="*/ 35 w 310"/>
                <a:gd name="T59" fmla="*/ 64 h 252"/>
                <a:gd name="T60" fmla="*/ 35 w 310"/>
                <a:gd name="T61" fmla="*/ 72 h 252"/>
                <a:gd name="T62" fmla="*/ 67 w 310"/>
                <a:gd name="T63" fmla="*/ 88 h 252"/>
                <a:gd name="T64" fmla="*/ 87 w 310"/>
                <a:gd name="T65" fmla="*/ 172 h 252"/>
                <a:gd name="T66" fmla="*/ 95 w 310"/>
                <a:gd name="T67" fmla="*/ 152 h 252"/>
                <a:gd name="T68" fmla="*/ 119 w 310"/>
                <a:gd name="T69" fmla="*/ 204 h 252"/>
                <a:gd name="T70" fmla="*/ 127 w 310"/>
                <a:gd name="T71" fmla="*/ 171 h 252"/>
                <a:gd name="T72" fmla="*/ 151 w 310"/>
                <a:gd name="T73" fmla="*/ 196 h 252"/>
                <a:gd name="T74" fmla="*/ 159 w 310"/>
                <a:gd name="T75" fmla="*/ 176 h 252"/>
                <a:gd name="T76" fmla="*/ 183 w 310"/>
                <a:gd name="T77" fmla="*/ 204 h 252"/>
                <a:gd name="T78" fmla="*/ 191 w 310"/>
                <a:gd name="T79" fmla="*/ 168 h 252"/>
                <a:gd name="T80" fmla="*/ 215 w 310"/>
                <a:gd name="T81" fmla="*/ 172 h 252"/>
                <a:gd name="T82" fmla="*/ 223 w 310"/>
                <a:gd name="T83" fmla="*/ 144 h 252"/>
                <a:gd name="T84" fmla="*/ 242 w 310"/>
                <a:gd name="T85" fmla="*/ 72 h 252"/>
                <a:gd name="T86" fmla="*/ 275 w 310"/>
                <a:gd name="T87" fmla="*/ 216 h 252"/>
                <a:gd name="T88" fmla="*/ 35 w 310"/>
                <a:gd name="T89" fmla="*/ 72 h 252"/>
                <a:gd name="T90" fmla="*/ 31 w 310"/>
                <a:gd name="T91" fmla="*/ 244 h 252"/>
                <a:gd name="T92" fmla="*/ 302 w 310"/>
                <a:gd name="T93" fmla="*/ 224 h 252"/>
                <a:gd name="T94" fmla="*/ 215 w 310"/>
                <a:gd name="T95" fmla="*/ 196 h 252"/>
                <a:gd name="T96" fmla="*/ 223 w 310"/>
                <a:gd name="T97" fmla="*/ 184 h 252"/>
                <a:gd name="T98" fmla="*/ 215 w 310"/>
                <a:gd name="T99" fmla="*/ 196 h 252"/>
                <a:gd name="T100" fmla="*/ 95 w 310"/>
                <a:gd name="T101" fmla="*/ 196 h 252"/>
                <a:gd name="T102" fmla="*/ 87 w 310"/>
                <a:gd name="T103" fmla="*/ 1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252">
                  <a:moveTo>
                    <a:pt x="306" y="216"/>
                  </a:moveTo>
                  <a:cubicBezTo>
                    <a:pt x="283" y="216"/>
                    <a:pt x="283" y="216"/>
                    <a:pt x="283" y="216"/>
                  </a:cubicBezTo>
                  <a:cubicBezTo>
                    <a:pt x="283" y="65"/>
                    <a:pt x="283" y="65"/>
                    <a:pt x="283" y="65"/>
                  </a:cubicBezTo>
                  <a:cubicBezTo>
                    <a:pt x="283" y="54"/>
                    <a:pt x="273" y="44"/>
                    <a:pt x="262" y="44"/>
                  </a:cubicBezTo>
                  <a:cubicBezTo>
                    <a:pt x="231" y="44"/>
                    <a:pt x="231" y="44"/>
                    <a:pt x="231" y="44"/>
                  </a:cubicBezTo>
                  <a:cubicBezTo>
                    <a:pt x="227" y="37"/>
                    <a:pt x="223" y="31"/>
                    <a:pt x="217" y="26"/>
                  </a:cubicBezTo>
                  <a:cubicBezTo>
                    <a:pt x="201" y="9"/>
                    <a:pt x="179" y="0"/>
                    <a:pt x="155" y="0"/>
                  </a:cubicBezTo>
                  <a:cubicBezTo>
                    <a:pt x="155" y="0"/>
                    <a:pt x="155" y="0"/>
                    <a:pt x="155" y="0"/>
                  </a:cubicBezTo>
                  <a:cubicBezTo>
                    <a:pt x="122" y="0"/>
                    <a:pt x="94" y="18"/>
                    <a:pt x="79" y="44"/>
                  </a:cubicBezTo>
                  <a:cubicBezTo>
                    <a:pt x="48" y="44"/>
                    <a:pt x="48" y="44"/>
                    <a:pt x="48" y="44"/>
                  </a:cubicBezTo>
                  <a:cubicBezTo>
                    <a:pt x="37" y="44"/>
                    <a:pt x="27" y="54"/>
                    <a:pt x="27" y="65"/>
                  </a:cubicBezTo>
                  <a:cubicBezTo>
                    <a:pt x="27" y="216"/>
                    <a:pt x="27" y="216"/>
                    <a:pt x="27" y="216"/>
                  </a:cubicBezTo>
                  <a:cubicBezTo>
                    <a:pt x="4" y="216"/>
                    <a:pt x="4" y="216"/>
                    <a:pt x="4" y="216"/>
                  </a:cubicBezTo>
                  <a:cubicBezTo>
                    <a:pt x="1" y="216"/>
                    <a:pt x="0" y="218"/>
                    <a:pt x="0" y="220"/>
                  </a:cubicBezTo>
                  <a:cubicBezTo>
                    <a:pt x="0" y="238"/>
                    <a:pt x="14" y="252"/>
                    <a:pt x="31" y="252"/>
                  </a:cubicBezTo>
                  <a:cubicBezTo>
                    <a:pt x="279" y="252"/>
                    <a:pt x="279" y="252"/>
                    <a:pt x="279" y="252"/>
                  </a:cubicBezTo>
                  <a:cubicBezTo>
                    <a:pt x="296" y="252"/>
                    <a:pt x="310" y="238"/>
                    <a:pt x="310" y="220"/>
                  </a:cubicBezTo>
                  <a:cubicBezTo>
                    <a:pt x="310" y="218"/>
                    <a:pt x="309" y="216"/>
                    <a:pt x="306" y="216"/>
                  </a:cubicBezTo>
                  <a:close/>
                  <a:moveTo>
                    <a:pt x="262" y="52"/>
                  </a:moveTo>
                  <a:cubicBezTo>
                    <a:pt x="269" y="52"/>
                    <a:pt x="274" y="57"/>
                    <a:pt x="275" y="64"/>
                  </a:cubicBezTo>
                  <a:cubicBezTo>
                    <a:pt x="240" y="64"/>
                    <a:pt x="240" y="64"/>
                    <a:pt x="240" y="64"/>
                  </a:cubicBezTo>
                  <a:cubicBezTo>
                    <a:pt x="238" y="60"/>
                    <a:pt x="237" y="56"/>
                    <a:pt x="235" y="52"/>
                  </a:cubicBezTo>
                  <a:lnTo>
                    <a:pt x="262" y="52"/>
                  </a:lnTo>
                  <a:close/>
                  <a:moveTo>
                    <a:pt x="212" y="31"/>
                  </a:moveTo>
                  <a:cubicBezTo>
                    <a:pt x="226" y="46"/>
                    <a:pt x="234" y="64"/>
                    <a:pt x="235" y="84"/>
                  </a:cubicBezTo>
                  <a:cubicBezTo>
                    <a:pt x="206" y="84"/>
                    <a:pt x="206" y="84"/>
                    <a:pt x="206" y="84"/>
                  </a:cubicBezTo>
                  <a:cubicBezTo>
                    <a:pt x="205" y="53"/>
                    <a:pt x="193" y="26"/>
                    <a:pt x="175" y="11"/>
                  </a:cubicBezTo>
                  <a:cubicBezTo>
                    <a:pt x="189" y="14"/>
                    <a:pt x="201" y="21"/>
                    <a:pt x="212" y="31"/>
                  </a:cubicBezTo>
                  <a:close/>
                  <a:moveTo>
                    <a:pt x="235" y="92"/>
                  </a:moveTo>
                  <a:cubicBezTo>
                    <a:pt x="233" y="127"/>
                    <a:pt x="208" y="157"/>
                    <a:pt x="175" y="165"/>
                  </a:cubicBezTo>
                  <a:cubicBezTo>
                    <a:pt x="193" y="150"/>
                    <a:pt x="205" y="123"/>
                    <a:pt x="206" y="92"/>
                  </a:cubicBezTo>
                  <a:lnTo>
                    <a:pt x="235" y="92"/>
                  </a:lnTo>
                  <a:close/>
                  <a:moveTo>
                    <a:pt x="159" y="10"/>
                  </a:moveTo>
                  <a:cubicBezTo>
                    <a:pt x="181" y="20"/>
                    <a:pt x="196" y="50"/>
                    <a:pt x="198" y="84"/>
                  </a:cubicBezTo>
                  <a:cubicBezTo>
                    <a:pt x="159" y="84"/>
                    <a:pt x="159" y="84"/>
                    <a:pt x="159" y="84"/>
                  </a:cubicBezTo>
                  <a:lnTo>
                    <a:pt x="159" y="10"/>
                  </a:lnTo>
                  <a:close/>
                  <a:moveTo>
                    <a:pt x="159" y="92"/>
                  </a:moveTo>
                  <a:cubicBezTo>
                    <a:pt x="198" y="92"/>
                    <a:pt x="198" y="92"/>
                    <a:pt x="198" y="92"/>
                  </a:cubicBezTo>
                  <a:cubicBezTo>
                    <a:pt x="196" y="126"/>
                    <a:pt x="181" y="156"/>
                    <a:pt x="159" y="166"/>
                  </a:cubicBezTo>
                  <a:lnTo>
                    <a:pt x="159" y="92"/>
                  </a:lnTo>
                  <a:close/>
                  <a:moveTo>
                    <a:pt x="151" y="10"/>
                  </a:moveTo>
                  <a:cubicBezTo>
                    <a:pt x="151" y="84"/>
                    <a:pt x="151" y="84"/>
                    <a:pt x="151" y="84"/>
                  </a:cubicBezTo>
                  <a:cubicBezTo>
                    <a:pt x="112" y="84"/>
                    <a:pt x="112" y="84"/>
                    <a:pt x="112" y="84"/>
                  </a:cubicBezTo>
                  <a:cubicBezTo>
                    <a:pt x="114" y="50"/>
                    <a:pt x="129" y="20"/>
                    <a:pt x="151" y="10"/>
                  </a:cubicBezTo>
                  <a:close/>
                  <a:moveTo>
                    <a:pt x="151" y="92"/>
                  </a:moveTo>
                  <a:cubicBezTo>
                    <a:pt x="151" y="166"/>
                    <a:pt x="151" y="166"/>
                    <a:pt x="151" y="166"/>
                  </a:cubicBezTo>
                  <a:cubicBezTo>
                    <a:pt x="129" y="156"/>
                    <a:pt x="114" y="126"/>
                    <a:pt x="112" y="92"/>
                  </a:cubicBezTo>
                  <a:lnTo>
                    <a:pt x="151" y="92"/>
                  </a:lnTo>
                  <a:close/>
                  <a:moveTo>
                    <a:pt x="135" y="11"/>
                  </a:moveTo>
                  <a:cubicBezTo>
                    <a:pt x="117" y="26"/>
                    <a:pt x="105" y="53"/>
                    <a:pt x="104" y="84"/>
                  </a:cubicBezTo>
                  <a:cubicBezTo>
                    <a:pt x="75" y="84"/>
                    <a:pt x="75" y="84"/>
                    <a:pt x="75" y="84"/>
                  </a:cubicBezTo>
                  <a:cubicBezTo>
                    <a:pt x="77" y="49"/>
                    <a:pt x="102" y="19"/>
                    <a:pt x="135" y="11"/>
                  </a:cubicBezTo>
                  <a:close/>
                  <a:moveTo>
                    <a:pt x="104" y="92"/>
                  </a:moveTo>
                  <a:cubicBezTo>
                    <a:pt x="105" y="123"/>
                    <a:pt x="117" y="150"/>
                    <a:pt x="135" y="165"/>
                  </a:cubicBezTo>
                  <a:cubicBezTo>
                    <a:pt x="102" y="157"/>
                    <a:pt x="77" y="127"/>
                    <a:pt x="75" y="92"/>
                  </a:cubicBezTo>
                  <a:lnTo>
                    <a:pt x="104" y="92"/>
                  </a:lnTo>
                  <a:close/>
                  <a:moveTo>
                    <a:pt x="48" y="52"/>
                  </a:moveTo>
                  <a:cubicBezTo>
                    <a:pt x="75" y="52"/>
                    <a:pt x="75" y="52"/>
                    <a:pt x="75" y="52"/>
                  </a:cubicBezTo>
                  <a:cubicBezTo>
                    <a:pt x="73" y="56"/>
                    <a:pt x="72" y="60"/>
                    <a:pt x="70" y="64"/>
                  </a:cubicBezTo>
                  <a:cubicBezTo>
                    <a:pt x="35" y="64"/>
                    <a:pt x="35" y="64"/>
                    <a:pt x="35" y="64"/>
                  </a:cubicBezTo>
                  <a:cubicBezTo>
                    <a:pt x="36" y="57"/>
                    <a:pt x="41" y="52"/>
                    <a:pt x="48" y="52"/>
                  </a:cubicBezTo>
                  <a:close/>
                  <a:moveTo>
                    <a:pt x="35" y="72"/>
                  </a:moveTo>
                  <a:cubicBezTo>
                    <a:pt x="68" y="72"/>
                    <a:pt x="68" y="72"/>
                    <a:pt x="68" y="72"/>
                  </a:cubicBezTo>
                  <a:cubicBezTo>
                    <a:pt x="68" y="77"/>
                    <a:pt x="67" y="83"/>
                    <a:pt x="67" y="88"/>
                  </a:cubicBezTo>
                  <a:cubicBezTo>
                    <a:pt x="67" y="109"/>
                    <a:pt x="75" y="129"/>
                    <a:pt x="87" y="144"/>
                  </a:cubicBezTo>
                  <a:cubicBezTo>
                    <a:pt x="87" y="172"/>
                    <a:pt x="87" y="172"/>
                    <a:pt x="87" y="172"/>
                  </a:cubicBezTo>
                  <a:cubicBezTo>
                    <a:pt x="95" y="172"/>
                    <a:pt x="95" y="172"/>
                    <a:pt x="95" y="172"/>
                  </a:cubicBezTo>
                  <a:cubicBezTo>
                    <a:pt x="95" y="152"/>
                    <a:pt x="95" y="152"/>
                    <a:pt x="95" y="152"/>
                  </a:cubicBezTo>
                  <a:cubicBezTo>
                    <a:pt x="102" y="159"/>
                    <a:pt x="110" y="164"/>
                    <a:pt x="119" y="168"/>
                  </a:cubicBezTo>
                  <a:cubicBezTo>
                    <a:pt x="119" y="204"/>
                    <a:pt x="119" y="204"/>
                    <a:pt x="119" y="204"/>
                  </a:cubicBezTo>
                  <a:cubicBezTo>
                    <a:pt x="127" y="204"/>
                    <a:pt x="127" y="204"/>
                    <a:pt x="127" y="204"/>
                  </a:cubicBezTo>
                  <a:cubicBezTo>
                    <a:pt x="127" y="171"/>
                    <a:pt x="127" y="171"/>
                    <a:pt x="127" y="171"/>
                  </a:cubicBezTo>
                  <a:cubicBezTo>
                    <a:pt x="135" y="174"/>
                    <a:pt x="143" y="176"/>
                    <a:pt x="151" y="176"/>
                  </a:cubicBezTo>
                  <a:cubicBezTo>
                    <a:pt x="151" y="196"/>
                    <a:pt x="151" y="196"/>
                    <a:pt x="151" y="196"/>
                  </a:cubicBezTo>
                  <a:cubicBezTo>
                    <a:pt x="159" y="196"/>
                    <a:pt x="159" y="196"/>
                    <a:pt x="159" y="196"/>
                  </a:cubicBezTo>
                  <a:cubicBezTo>
                    <a:pt x="159" y="176"/>
                    <a:pt x="159" y="176"/>
                    <a:pt x="159" y="176"/>
                  </a:cubicBezTo>
                  <a:cubicBezTo>
                    <a:pt x="167" y="176"/>
                    <a:pt x="175" y="174"/>
                    <a:pt x="183" y="171"/>
                  </a:cubicBezTo>
                  <a:cubicBezTo>
                    <a:pt x="183" y="204"/>
                    <a:pt x="183" y="204"/>
                    <a:pt x="183" y="204"/>
                  </a:cubicBezTo>
                  <a:cubicBezTo>
                    <a:pt x="191" y="204"/>
                    <a:pt x="191" y="204"/>
                    <a:pt x="191" y="204"/>
                  </a:cubicBezTo>
                  <a:cubicBezTo>
                    <a:pt x="191" y="168"/>
                    <a:pt x="191" y="168"/>
                    <a:pt x="191" y="168"/>
                  </a:cubicBezTo>
                  <a:cubicBezTo>
                    <a:pt x="200" y="164"/>
                    <a:pt x="208" y="159"/>
                    <a:pt x="215" y="152"/>
                  </a:cubicBezTo>
                  <a:cubicBezTo>
                    <a:pt x="215" y="172"/>
                    <a:pt x="215" y="172"/>
                    <a:pt x="215" y="172"/>
                  </a:cubicBezTo>
                  <a:cubicBezTo>
                    <a:pt x="223" y="172"/>
                    <a:pt x="223" y="172"/>
                    <a:pt x="223" y="172"/>
                  </a:cubicBezTo>
                  <a:cubicBezTo>
                    <a:pt x="223" y="144"/>
                    <a:pt x="223" y="144"/>
                    <a:pt x="223" y="144"/>
                  </a:cubicBezTo>
                  <a:cubicBezTo>
                    <a:pt x="235" y="129"/>
                    <a:pt x="243" y="109"/>
                    <a:pt x="243" y="88"/>
                  </a:cubicBezTo>
                  <a:cubicBezTo>
                    <a:pt x="243" y="83"/>
                    <a:pt x="242" y="77"/>
                    <a:pt x="242" y="72"/>
                  </a:cubicBezTo>
                  <a:cubicBezTo>
                    <a:pt x="275" y="72"/>
                    <a:pt x="275" y="72"/>
                    <a:pt x="275" y="72"/>
                  </a:cubicBezTo>
                  <a:cubicBezTo>
                    <a:pt x="275" y="216"/>
                    <a:pt x="275" y="216"/>
                    <a:pt x="275" y="216"/>
                  </a:cubicBezTo>
                  <a:cubicBezTo>
                    <a:pt x="35" y="216"/>
                    <a:pt x="35" y="216"/>
                    <a:pt x="35" y="216"/>
                  </a:cubicBezTo>
                  <a:lnTo>
                    <a:pt x="35" y="72"/>
                  </a:lnTo>
                  <a:close/>
                  <a:moveTo>
                    <a:pt x="279" y="244"/>
                  </a:moveTo>
                  <a:cubicBezTo>
                    <a:pt x="31" y="244"/>
                    <a:pt x="31" y="244"/>
                    <a:pt x="31" y="244"/>
                  </a:cubicBezTo>
                  <a:cubicBezTo>
                    <a:pt x="20" y="244"/>
                    <a:pt x="10" y="235"/>
                    <a:pt x="8" y="224"/>
                  </a:cubicBezTo>
                  <a:cubicBezTo>
                    <a:pt x="302" y="224"/>
                    <a:pt x="302" y="224"/>
                    <a:pt x="302" y="224"/>
                  </a:cubicBezTo>
                  <a:cubicBezTo>
                    <a:pt x="300" y="235"/>
                    <a:pt x="290" y="244"/>
                    <a:pt x="279" y="244"/>
                  </a:cubicBezTo>
                  <a:close/>
                  <a:moveTo>
                    <a:pt x="215" y="196"/>
                  </a:moveTo>
                  <a:cubicBezTo>
                    <a:pt x="223" y="196"/>
                    <a:pt x="223" y="196"/>
                    <a:pt x="223" y="196"/>
                  </a:cubicBezTo>
                  <a:cubicBezTo>
                    <a:pt x="223" y="184"/>
                    <a:pt x="223" y="184"/>
                    <a:pt x="223" y="184"/>
                  </a:cubicBezTo>
                  <a:cubicBezTo>
                    <a:pt x="215" y="184"/>
                    <a:pt x="215" y="184"/>
                    <a:pt x="215" y="184"/>
                  </a:cubicBezTo>
                  <a:lnTo>
                    <a:pt x="215" y="196"/>
                  </a:lnTo>
                  <a:close/>
                  <a:moveTo>
                    <a:pt x="87" y="196"/>
                  </a:moveTo>
                  <a:cubicBezTo>
                    <a:pt x="95" y="196"/>
                    <a:pt x="95" y="196"/>
                    <a:pt x="95" y="196"/>
                  </a:cubicBezTo>
                  <a:cubicBezTo>
                    <a:pt x="95" y="184"/>
                    <a:pt x="95" y="184"/>
                    <a:pt x="95" y="184"/>
                  </a:cubicBezTo>
                  <a:cubicBezTo>
                    <a:pt x="87" y="184"/>
                    <a:pt x="87" y="184"/>
                    <a:pt x="87" y="184"/>
                  </a:cubicBezTo>
                  <a:lnTo>
                    <a:pt x="87"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ru-RU" sz="1350"/>
            </a:p>
          </p:txBody>
        </p:sp>
      </p:grpSp>
      <p:sp>
        <p:nvSpPr>
          <p:cNvPr id="41" name="TextBox 54">
            <a:extLst>
              <a:ext uri="{FF2B5EF4-FFF2-40B4-BE49-F238E27FC236}">
                <a16:creationId xmlns:a16="http://schemas.microsoft.com/office/drawing/2014/main" id="{C313EB5F-97BE-7997-5B24-FBAAC3E6A2D8}"/>
              </a:ext>
            </a:extLst>
          </p:cNvPr>
          <p:cNvSpPr txBox="1"/>
          <p:nvPr/>
        </p:nvSpPr>
        <p:spPr>
          <a:xfrm>
            <a:off x="4152521" y="3644621"/>
            <a:ext cx="140853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rgbClr val="FFA100"/>
                </a:solidFill>
                <a:effectLst/>
                <a:uLnTx/>
                <a:uFillTx/>
                <a:latin typeface="Montserrat Bold"/>
              </a:rPr>
              <a:t>Insatisfecho (2)</a:t>
            </a:r>
          </a:p>
        </p:txBody>
      </p:sp>
      <p:sp>
        <p:nvSpPr>
          <p:cNvPr id="42" name="TextBox 51">
            <a:extLst>
              <a:ext uri="{FF2B5EF4-FFF2-40B4-BE49-F238E27FC236}">
                <a16:creationId xmlns:a16="http://schemas.microsoft.com/office/drawing/2014/main" id="{E1333BEC-1DE6-7003-8DE2-9AD43545FC7E}"/>
              </a:ext>
            </a:extLst>
          </p:cNvPr>
          <p:cNvSpPr txBox="1"/>
          <p:nvPr/>
        </p:nvSpPr>
        <p:spPr>
          <a:xfrm>
            <a:off x="2606897" y="540591"/>
            <a:ext cx="189643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Completamente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Insatisfecho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2"/>
                </a:solidFill>
                <a:effectLst/>
                <a:uLnTx/>
                <a:uFillTx/>
                <a:latin typeface="Montserrat Bold"/>
              </a:rPr>
              <a:t>(1)</a:t>
            </a:r>
          </a:p>
        </p:txBody>
      </p:sp>
      <p:sp>
        <p:nvSpPr>
          <p:cNvPr id="43" name="TextBox 55">
            <a:extLst>
              <a:ext uri="{FF2B5EF4-FFF2-40B4-BE49-F238E27FC236}">
                <a16:creationId xmlns:a16="http://schemas.microsoft.com/office/drawing/2014/main" id="{AAF10213-D918-99DA-EDFA-7BD25EFE0EF1}"/>
              </a:ext>
            </a:extLst>
          </p:cNvPr>
          <p:cNvSpPr txBox="1"/>
          <p:nvPr/>
        </p:nvSpPr>
        <p:spPr>
          <a:xfrm>
            <a:off x="5508275" y="756035"/>
            <a:ext cx="126601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rgbClr val="89BA20"/>
                </a:solidFill>
                <a:effectLst/>
                <a:uLnTx/>
                <a:uFillTx/>
                <a:latin typeface="Montserrat Bold"/>
              </a:rPr>
              <a:t>Satisfecho (3)</a:t>
            </a:r>
          </a:p>
        </p:txBody>
      </p:sp>
      <p:sp>
        <p:nvSpPr>
          <p:cNvPr id="44" name="TextBox 53">
            <a:extLst>
              <a:ext uri="{FF2B5EF4-FFF2-40B4-BE49-F238E27FC236}">
                <a16:creationId xmlns:a16="http://schemas.microsoft.com/office/drawing/2014/main" id="{1E21341B-142B-A702-3F42-B373711F5028}"/>
              </a:ext>
            </a:extLst>
          </p:cNvPr>
          <p:cNvSpPr txBox="1"/>
          <p:nvPr/>
        </p:nvSpPr>
        <p:spPr>
          <a:xfrm>
            <a:off x="6582232" y="3593027"/>
            <a:ext cx="171589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a:ln>
                  <a:noFill/>
                </a:ln>
                <a:solidFill>
                  <a:schemeClr val="accent5">
                    <a:lumMod val="75000"/>
                  </a:schemeClr>
                </a:solidFill>
                <a:effectLst/>
                <a:uLnTx/>
                <a:uFillTx/>
                <a:latin typeface="Montserrat Bold"/>
              </a:rPr>
              <a:t>Completamente satisfecho (4)</a:t>
            </a:r>
          </a:p>
        </p:txBody>
      </p:sp>
      <p:sp>
        <p:nvSpPr>
          <p:cNvPr id="45" name="Marcador de texto 2">
            <a:extLst>
              <a:ext uri="{FF2B5EF4-FFF2-40B4-BE49-F238E27FC236}">
                <a16:creationId xmlns:a16="http://schemas.microsoft.com/office/drawing/2014/main" id="{EFDFDDC1-0C09-9421-826D-12BB6A19C19F}"/>
              </a:ext>
            </a:extLst>
          </p:cNvPr>
          <p:cNvSpPr txBox="1">
            <a:spLocks/>
          </p:cNvSpPr>
          <p:nvPr/>
        </p:nvSpPr>
        <p:spPr>
          <a:xfrm>
            <a:off x="1366556" y="4289839"/>
            <a:ext cx="9617225" cy="1281448"/>
          </a:xfrm>
          <a:prstGeom prst="rect">
            <a:avLst/>
          </a:prstGeom>
          <a:ln>
            <a:noFill/>
            <a:prstDash val="lgDash"/>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400">
                <a:solidFill>
                  <a:schemeClr val="tx1">
                    <a:lumMod val="50000"/>
                    <a:lumOff val="50000"/>
                  </a:schemeClr>
                </a:solidFill>
              </a:rPr>
              <a:t>Para cada población objetivo, el índice de satisfacción se define teniendo en cuenta el promedio ponderado de los porcentajes obtenidos, según el valor asociado a la respuesta dada por los ciudadanos.</a:t>
            </a:r>
          </a:p>
          <a:p>
            <a:pPr algn="just"/>
            <a:r>
              <a:rPr lang="es-MX" sz="1400">
                <a:solidFill>
                  <a:schemeClr val="tx1">
                    <a:lumMod val="50000"/>
                    <a:lumOff val="50000"/>
                  </a:schemeClr>
                </a:solidFill>
              </a:rPr>
              <a:t>Posteriormente, se calcula un promedio ponderado, según el tamaño de cada población objetivo, para determinar el índice de satisfacción total del año. </a:t>
            </a:r>
          </a:p>
        </p:txBody>
      </p:sp>
      <p:sp>
        <p:nvSpPr>
          <p:cNvPr id="46" name="Freeform 217">
            <a:extLst>
              <a:ext uri="{FF2B5EF4-FFF2-40B4-BE49-F238E27FC236}">
                <a16:creationId xmlns:a16="http://schemas.microsoft.com/office/drawing/2014/main" id="{F426EE19-CDBA-58AB-58C3-BFAE899DDF2F}"/>
              </a:ext>
            </a:extLst>
          </p:cNvPr>
          <p:cNvSpPr>
            <a:spLocks noEditPoints="1"/>
          </p:cNvSpPr>
          <p:nvPr/>
        </p:nvSpPr>
        <p:spPr bwMode="auto">
          <a:xfrm>
            <a:off x="7305509" y="2228894"/>
            <a:ext cx="346403" cy="330852"/>
          </a:xfrm>
          <a:custGeom>
            <a:avLst/>
            <a:gdLst>
              <a:gd name="T0" fmla="*/ 11198 w 16128"/>
              <a:gd name="T1" fmla="*/ 3232 h 15876"/>
              <a:gd name="T2" fmla="*/ 10682 w 16128"/>
              <a:gd name="T3" fmla="*/ 3961 h 15876"/>
              <a:gd name="T4" fmla="*/ 10257 w 16128"/>
              <a:gd name="T5" fmla="*/ 4576 h 15876"/>
              <a:gd name="T6" fmla="*/ 9830 w 16128"/>
              <a:gd name="T7" fmla="*/ 5214 h 15876"/>
              <a:gd name="T8" fmla="*/ 9403 w 16128"/>
              <a:gd name="T9" fmla="*/ 5872 h 15876"/>
              <a:gd name="T10" fmla="*/ 8981 w 16128"/>
              <a:gd name="T11" fmla="*/ 6544 h 15876"/>
              <a:gd name="T12" fmla="*/ 8570 w 16128"/>
              <a:gd name="T13" fmla="*/ 7228 h 15876"/>
              <a:gd name="T14" fmla="*/ 8174 w 16128"/>
              <a:gd name="T15" fmla="*/ 7919 h 15876"/>
              <a:gd name="T16" fmla="*/ 7899 w 16128"/>
              <a:gd name="T17" fmla="*/ 7868 h 15876"/>
              <a:gd name="T18" fmla="*/ 7324 w 16128"/>
              <a:gd name="T19" fmla="*/ 7173 h 15876"/>
              <a:gd name="T20" fmla="*/ 6875 w 16128"/>
              <a:gd name="T21" fmla="*/ 6646 h 15876"/>
              <a:gd name="T22" fmla="*/ 6374 w 16128"/>
              <a:gd name="T23" fmla="*/ 6077 h 15876"/>
              <a:gd name="T24" fmla="*/ 5848 w 16128"/>
              <a:gd name="T25" fmla="*/ 5510 h 15876"/>
              <a:gd name="T26" fmla="*/ 5330 w 16128"/>
              <a:gd name="T27" fmla="*/ 4982 h 15876"/>
              <a:gd name="T28" fmla="*/ 3997 w 16128"/>
              <a:gd name="T29" fmla="*/ 6458 h 15876"/>
              <a:gd name="T30" fmla="*/ 4344 w 16128"/>
              <a:gd name="T31" fmla="*/ 6870 h 15876"/>
              <a:gd name="T32" fmla="*/ 4747 w 16128"/>
              <a:gd name="T33" fmla="*/ 7364 h 15876"/>
              <a:gd name="T34" fmla="*/ 5273 w 16128"/>
              <a:gd name="T35" fmla="*/ 8031 h 15876"/>
              <a:gd name="T36" fmla="*/ 5901 w 16128"/>
              <a:gd name="T37" fmla="*/ 8856 h 15876"/>
              <a:gd name="T38" fmla="*/ 6610 w 16128"/>
              <a:gd name="T39" fmla="*/ 9825 h 15876"/>
              <a:gd name="T40" fmla="*/ 7381 w 16128"/>
              <a:gd name="T41" fmla="*/ 10924 h 15876"/>
              <a:gd name="T42" fmla="*/ 8189 w 16128"/>
              <a:gd name="T43" fmla="*/ 12137 h 15876"/>
              <a:gd name="T44" fmla="*/ 8424 w 16128"/>
              <a:gd name="T45" fmla="*/ 11823 h 15876"/>
              <a:gd name="T46" fmla="*/ 8891 w 16128"/>
              <a:gd name="T47" fmla="*/ 11225 h 15876"/>
              <a:gd name="T48" fmla="*/ 9329 w 16128"/>
              <a:gd name="T49" fmla="*/ 10686 h 15876"/>
              <a:gd name="T50" fmla="*/ 9862 w 16128"/>
              <a:gd name="T51" fmla="*/ 10055 h 15876"/>
              <a:gd name="T52" fmla="*/ 10485 w 16128"/>
              <a:gd name="T53" fmla="*/ 9348 h 15876"/>
              <a:gd name="T54" fmla="*/ 11191 w 16128"/>
              <a:gd name="T55" fmla="*/ 8581 h 15876"/>
              <a:gd name="T56" fmla="*/ 2615 w 16128"/>
              <a:gd name="T57" fmla="*/ 13622 h 15876"/>
              <a:gd name="T58" fmla="*/ 13665 w 16128"/>
              <a:gd name="T59" fmla="*/ 18 h 15876"/>
              <a:gd name="T60" fmla="*/ 13552 w 16128"/>
              <a:gd name="T61" fmla="*/ 155 h 15876"/>
              <a:gd name="T62" fmla="*/ 13336 w 16128"/>
              <a:gd name="T63" fmla="*/ 422 h 15876"/>
              <a:gd name="T64" fmla="*/ 13032 w 16128"/>
              <a:gd name="T65" fmla="*/ 803 h 15876"/>
              <a:gd name="T66" fmla="*/ 11861 w 16128"/>
              <a:gd name="T67" fmla="*/ 1135 h 15876"/>
              <a:gd name="T68" fmla="*/ 8763 w 16128"/>
              <a:gd name="T69" fmla="*/ 1465 h 15876"/>
              <a:gd name="T70" fmla="*/ 6891 w 16128"/>
              <a:gd name="T71" fmla="*/ 1677 h 15876"/>
              <a:gd name="T72" fmla="*/ 4959 w 16128"/>
              <a:gd name="T73" fmla="*/ 1908 h 15876"/>
              <a:gd name="T74" fmla="*/ 3089 w 16128"/>
              <a:gd name="T75" fmla="*/ 2148 h 15876"/>
              <a:gd name="T76" fmla="*/ 1396 w 16128"/>
              <a:gd name="T77" fmla="*/ 2389 h 15876"/>
              <a:gd name="T78" fmla="*/ 0 w 16128"/>
              <a:gd name="T79" fmla="*/ 2621 h 15876"/>
              <a:gd name="T80" fmla="*/ 100 w 16128"/>
              <a:gd name="T81" fmla="*/ 4098 h 15876"/>
              <a:gd name="T82" fmla="*/ 326 w 16128"/>
              <a:gd name="T83" fmla="*/ 7663 h 15876"/>
              <a:gd name="T84" fmla="*/ 453 w 16128"/>
              <a:gd name="T85" fmla="*/ 9823 h 15876"/>
              <a:gd name="T86" fmla="*/ 570 w 16128"/>
              <a:gd name="T87" fmla="*/ 12020 h 15876"/>
              <a:gd name="T88" fmla="*/ 663 w 16128"/>
              <a:gd name="T89" fmla="*/ 14092 h 15876"/>
              <a:gd name="T90" fmla="*/ 721 w 16128"/>
              <a:gd name="T91" fmla="*/ 15876 h 15876"/>
              <a:gd name="T92" fmla="*/ 1936 w 16128"/>
              <a:gd name="T93" fmla="*/ 15802 h 15876"/>
              <a:gd name="T94" fmla="*/ 4124 w 16128"/>
              <a:gd name="T95" fmla="*/ 15686 h 15876"/>
              <a:gd name="T96" fmla="*/ 5996 w 16128"/>
              <a:gd name="T97" fmla="*/ 15601 h 15876"/>
              <a:gd name="T98" fmla="*/ 8077 w 16128"/>
              <a:gd name="T99" fmla="*/ 15522 h 15876"/>
              <a:gd name="T100" fmla="*/ 10265 w 16128"/>
              <a:gd name="T101" fmla="*/ 15460 h 15876"/>
              <a:gd name="T102" fmla="*/ 12456 w 16128"/>
              <a:gd name="T103" fmla="*/ 15427 h 15876"/>
              <a:gd name="T104" fmla="*/ 13559 w 16128"/>
              <a:gd name="T105" fmla="*/ 6270 h 15876"/>
              <a:gd name="T106" fmla="*/ 14210 w 16128"/>
              <a:gd name="T107" fmla="*/ 5701 h 15876"/>
              <a:gd name="T108" fmla="*/ 14886 w 16128"/>
              <a:gd name="T109" fmla="*/ 5140 h 15876"/>
              <a:gd name="T110" fmla="*/ 15588 w 16128"/>
              <a:gd name="T111" fmla="*/ 4593 h 15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28" h="15876">
                <a:moveTo>
                  <a:pt x="2615" y="13622"/>
                </a:moveTo>
                <a:lnTo>
                  <a:pt x="2073" y="4424"/>
                </a:lnTo>
                <a:lnTo>
                  <a:pt x="11398" y="2956"/>
                </a:lnTo>
                <a:lnTo>
                  <a:pt x="11198" y="3232"/>
                </a:lnTo>
                <a:lnTo>
                  <a:pt x="10994" y="3519"/>
                </a:lnTo>
                <a:lnTo>
                  <a:pt x="10890" y="3664"/>
                </a:lnTo>
                <a:lnTo>
                  <a:pt x="10787" y="3811"/>
                </a:lnTo>
                <a:lnTo>
                  <a:pt x="10682" y="3961"/>
                </a:lnTo>
                <a:lnTo>
                  <a:pt x="10577" y="4113"/>
                </a:lnTo>
                <a:lnTo>
                  <a:pt x="10471" y="4265"/>
                </a:lnTo>
                <a:lnTo>
                  <a:pt x="10364" y="4419"/>
                </a:lnTo>
                <a:lnTo>
                  <a:pt x="10257" y="4576"/>
                </a:lnTo>
                <a:lnTo>
                  <a:pt x="10151" y="4733"/>
                </a:lnTo>
                <a:lnTo>
                  <a:pt x="10044" y="4892"/>
                </a:lnTo>
                <a:lnTo>
                  <a:pt x="9937" y="5053"/>
                </a:lnTo>
                <a:lnTo>
                  <a:pt x="9830" y="5214"/>
                </a:lnTo>
                <a:lnTo>
                  <a:pt x="9723" y="5376"/>
                </a:lnTo>
                <a:lnTo>
                  <a:pt x="9615" y="5541"/>
                </a:lnTo>
                <a:lnTo>
                  <a:pt x="9509" y="5705"/>
                </a:lnTo>
                <a:lnTo>
                  <a:pt x="9403" y="5872"/>
                </a:lnTo>
                <a:lnTo>
                  <a:pt x="9297" y="6039"/>
                </a:lnTo>
                <a:lnTo>
                  <a:pt x="9191" y="6206"/>
                </a:lnTo>
                <a:lnTo>
                  <a:pt x="9085" y="6375"/>
                </a:lnTo>
                <a:lnTo>
                  <a:pt x="8981" y="6544"/>
                </a:lnTo>
                <a:lnTo>
                  <a:pt x="8876" y="6715"/>
                </a:lnTo>
                <a:lnTo>
                  <a:pt x="8774" y="6885"/>
                </a:lnTo>
                <a:lnTo>
                  <a:pt x="8671" y="7057"/>
                </a:lnTo>
                <a:lnTo>
                  <a:pt x="8570" y="7228"/>
                </a:lnTo>
                <a:lnTo>
                  <a:pt x="8469" y="7400"/>
                </a:lnTo>
                <a:lnTo>
                  <a:pt x="8369" y="7573"/>
                </a:lnTo>
                <a:lnTo>
                  <a:pt x="8271" y="7745"/>
                </a:lnTo>
                <a:lnTo>
                  <a:pt x="8174" y="7919"/>
                </a:lnTo>
                <a:lnTo>
                  <a:pt x="8078" y="8092"/>
                </a:lnTo>
                <a:lnTo>
                  <a:pt x="8057" y="8065"/>
                </a:lnTo>
                <a:lnTo>
                  <a:pt x="7995" y="7989"/>
                </a:lnTo>
                <a:lnTo>
                  <a:pt x="7899" y="7868"/>
                </a:lnTo>
                <a:lnTo>
                  <a:pt x="7769" y="7709"/>
                </a:lnTo>
                <a:lnTo>
                  <a:pt x="7609" y="7515"/>
                </a:lnTo>
                <a:lnTo>
                  <a:pt x="7425" y="7293"/>
                </a:lnTo>
                <a:lnTo>
                  <a:pt x="7324" y="7173"/>
                </a:lnTo>
                <a:lnTo>
                  <a:pt x="7217" y="7047"/>
                </a:lnTo>
                <a:lnTo>
                  <a:pt x="7107" y="6917"/>
                </a:lnTo>
                <a:lnTo>
                  <a:pt x="6992" y="6783"/>
                </a:lnTo>
                <a:lnTo>
                  <a:pt x="6875" y="6646"/>
                </a:lnTo>
                <a:lnTo>
                  <a:pt x="6753" y="6506"/>
                </a:lnTo>
                <a:lnTo>
                  <a:pt x="6629" y="6365"/>
                </a:lnTo>
                <a:lnTo>
                  <a:pt x="6502" y="6222"/>
                </a:lnTo>
                <a:lnTo>
                  <a:pt x="6374" y="6077"/>
                </a:lnTo>
                <a:lnTo>
                  <a:pt x="6244" y="5934"/>
                </a:lnTo>
                <a:lnTo>
                  <a:pt x="6113" y="5791"/>
                </a:lnTo>
                <a:lnTo>
                  <a:pt x="5980" y="5649"/>
                </a:lnTo>
                <a:lnTo>
                  <a:pt x="5848" y="5510"/>
                </a:lnTo>
                <a:lnTo>
                  <a:pt x="5717" y="5371"/>
                </a:lnTo>
                <a:lnTo>
                  <a:pt x="5586" y="5238"/>
                </a:lnTo>
                <a:lnTo>
                  <a:pt x="5457" y="5108"/>
                </a:lnTo>
                <a:lnTo>
                  <a:pt x="5330" y="4982"/>
                </a:lnTo>
                <a:lnTo>
                  <a:pt x="5204" y="4862"/>
                </a:lnTo>
                <a:lnTo>
                  <a:pt x="5081" y="4747"/>
                </a:lnTo>
                <a:lnTo>
                  <a:pt x="4961" y="4639"/>
                </a:lnTo>
                <a:lnTo>
                  <a:pt x="3997" y="6458"/>
                </a:lnTo>
                <a:lnTo>
                  <a:pt x="4020" y="6485"/>
                </a:lnTo>
                <a:lnTo>
                  <a:pt x="4087" y="6563"/>
                </a:lnTo>
                <a:lnTo>
                  <a:pt x="4196" y="6692"/>
                </a:lnTo>
                <a:lnTo>
                  <a:pt x="4344" y="6870"/>
                </a:lnTo>
                <a:lnTo>
                  <a:pt x="4432" y="6977"/>
                </a:lnTo>
                <a:lnTo>
                  <a:pt x="4529" y="7095"/>
                </a:lnTo>
                <a:lnTo>
                  <a:pt x="4634" y="7224"/>
                </a:lnTo>
                <a:lnTo>
                  <a:pt x="4747" y="7364"/>
                </a:lnTo>
                <a:lnTo>
                  <a:pt x="4868" y="7515"/>
                </a:lnTo>
                <a:lnTo>
                  <a:pt x="4996" y="7677"/>
                </a:lnTo>
                <a:lnTo>
                  <a:pt x="5131" y="7849"/>
                </a:lnTo>
                <a:lnTo>
                  <a:pt x="5273" y="8031"/>
                </a:lnTo>
                <a:lnTo>
                  <a:pt x="5421" y="8223"/>
                </a:lnTo>
                <a:lnTo>
                  <a:pt x="5575" y="8425"/>
                </a:lnTo>
                <a:lnTo>
                  <a:pt x="5736" y="8636"/>
                </a:lnTo>
                <a:lnTo>
                  <a:pt x="5901" y="8856"/>
                </a:lnTo>
                <a:lnTo>
                  <a:pt x="6071" y="9086"/>
                </a:lnTo>
                <a:lnTo>
                  <a:pt x="6247" y="9324"/>
                </a:lnTo>
                <a:lnTo>
                  <a:pt x="6427" y="9570"/>
                </a:lnTo>
                <a:lnTo>
                  <a:pt x="6610" y="9825"/>
                </a:lnTo>
                <a:lnTo>
                  <a:pt x="6798" y="10088"/>
                </a:lnTo>
                <a:lnTo>
                  <a:pt x="6989" y="10359"/>
                </a:lnTo>
                <a:lnTo>
                  <a:pt x="7183" y="10638"/>
                </a:lnTo>
                <a:lnTo>
                  <a:pt x="7381" y="10924"/>
                </a:lnTo>
                <a:lnTo>
                  <a:pt x="7580" y="11217"/>
                </a:lnTo>
                <a:lnTo>
                  <a:pt x="7781" y="11517"/>
                </a:lnTo>
                <a:lnTo>
                  <a:pt x="7984" y="11824"/>
                </a:lnTo>
                <a:lnTo>
                  <a:pt x="8189" y="12137"/>
                </a:lnTo>
                <a:lnTo>
                  <a:pt x="8204" y="12116"/>
                </a:lnTo>
                <a:lnTo>
                  <a:pt x="8248" y="12056"/>
                </a:lnTo>
                <a:lnTo>
                  <a:pt x="8322" y="11957"/>
                </a:lnTo>
                <a:lnTo>
                  <a:pt x="8424" y="11823"/>
                </a:lnTo>
                <a:lnTo>
                  <a:pt x="8553" y="11654"/>
                </a:lnTo>
                <a:lnTo>
                  <a:pt x="8709" y="11455"/>
                </a:lnTo>
                <a:lnTo>
                  <a:pt x="8797" y="11344"/>
                </a:lnTo>
                <a:lnTo>
                  <a:pt x="8891" y="11225"/>
                </a:lnTo>
                <a:lnTo>
                  <a:pt x="8991" y="11100"/>
                </a:lnTo>
                <a:lnTo>
                  <a:pt x="9097" y="10969"/>
                </a:lnTo>
                <a:lnTo>
                  <a:pt x="9210" y="10830"/>
                </a:lnTo>
                <a:lnTo>
                  <a:pt x="9329" y="10686"/>
                </a:lnTo>
                <a:lnTo>
                  <a:pt x="9454" y="10536"/>
                </a:lnTo>
                <a:lnTo>
                  <a:pt x="9584" y="10381"/>
                </a:lnTo>
                <a:lnTo>
                  <a:pt x="9721" y="10220"/>
                </a:lnTo>
                <a:lnTo>
                  <a:pt x="9862" y="10055"/>
                </a:lnTo>
                <a:lnTo>
                  <a:pt x="10010" y="9884"/>
                </a:lnTo>
                <a:lnTo>
                  <a:pt x="10163" y="9710"/>
                </a:lnTo>
                <a:lnTo>
                  <a:pt x="10321" y="9530"/>
                </a:lnTo>
                <a:lnTo>
                  <a:pt x="10485" y="9348"/>
                </a:lnTo>
                <a:lnTo>
                  <a:pt x="10654" y="9161"/>
                </a:lnTo>
                <a:lnTo>
                  <a:pt x="10828" y="8971"/>
                </a:lnTo>
                <a:lnTo>
                  <a:pt x="11006" y="8778"/>
                </a:lnTo>
                <a:lnTo>
                  <a:pt x="11191" y="8581"/>
                </a:lnTo>
                <a:lnTo>
                  <a:pt x="11379" y="8383"/>
                </a:lnTo>
                <a:lnTo>
                  <a:pt x="11573" y="8182"/>
                </a:lnTo>
                <a:lnTo>
                  <a:pt x="11356" y="13080"/>
                </a:lnTo>
                <a:lnTo>
                  <a:pt x="2615" y="13622"/>
                </a:lnTo>
                <a:close/>
                <a:moveTo>
                  <a:pt x="16128" y="4194"/>
                </a:moveTo>
                <a:lnTo>
                  <a:pt x="13680" y="0"/>
                </a:lnTo>
                <a:lnTo>
                  <a:pt x="13677" y="4"/>
                </a:lnTo>
                <a:lnTo>
                  <a:pt x="13665" y="18"/>
                </a:lnTo>
                <a:lnTo>
                  <a:pt x="13647" y="39"/>
                </a:lnTo>
                <a:lnTo>
                  <a:pt x="13622" y="71"/>
                </a:lnTo>
                <a:lnTo>
                  <a:pt x="13590" y="109"/>
                </a:lnTo>
                <a:lnTo>
                  <a:pt x="13552" y="155"/>
                </a:lnTo>
                <a:lnTo>
                  <a:pt x="13507" y="211"/>
                </a:lnTo>
                <a:lnTo>
                  <a:pt x="13456" y="273"/>
                </a:lnTo>
                <a:lnTo>
                  <a:pt x="13399" y="344"/>
                </a:lnTo>
                <a:lnTo>
                  <a:pt x="13336" y="422"/>
                </a:lnTo>
                <a:lnTo>
                  <a:pt x="13268" y="506"/>
                </a:lnTo>
                <a:lnTo>
                  <a:pt x="13195" y="598"/>
                </a:lnTo>
                <a:lnTo>
                  <a:pt x="13116" y="697"/>
                </a:lnTo>
                <a:lnTo>
                  <a:pt x="13032" y="803"/>
                </a:lnTo>
                <a:lnTo>
                  <a:pt x="12944" y="915"/>
                </a:lnTo>
                <a:lnTo>
                  <a:pt x="12851" y="1033"/>
                </a:lnTo>
                <a:lnTo>
                  <a:pt x="12415" y="1077"/>
                </a:lnTo>
                <a:lnTo>
                  <a:pt x="11861" y="1135"/>
                </a:lnTo>
                <a:lnTo>
                  <a:pt x="11204" y="1202"/>
                </a:lnTo>
                <a:lnTo>
                  <a:pt x="10459" y="1281"/>
                </a:lnTo>
                <a:lnTo>
                  <a:pt x="9641" y="1370"/>
                </a:lnTo>
                <a:lnTo>
                  <a:pt x="8763" y="1465"/>
                </a:lnTo>
                <a:lnTo>
                  <a:pt x="8307" y="1517"/>
                </a:lnTo>
                <a:lnTo>
                  <a:pt x="7841" y="1568"/>
                </a:lnTo>
                <a:lnTo>
                  <a:pt x="7368" y="1623"/>
                </a:lnTo>
                <a:lnTo>
                  <a:pt x="6891" y="1677"/>
                </a:lnTo>
                <a:lnTo>
                  <a:pt x="6409" y="1734"/>
                </a:lnTo>
                <a:lnTo>
                  <a:pt x="5925" y="1791"/>
                </a:lnTo>
                <a:lnTo>
                  <a:pt x="5441" y="1850"/>
                </a:lnTo>
                <a:lnTo>
                  <a:pt x="4959" y="1908"/>
                </a:lnTo>
                <a:lnTo>
                  <a:pt x="4482" y="1968"/>
                </a:lnTo>
                <a:lnTo>
                  <a:pt x="4010" y="2028"/>
                </a:lnTo>
                <a:lnTo>
                  <a:pt x="3544" y="2088"/>
                </a:lnTo>
                <a:lnTo>
                  <a:pt x="3089" y="2148"/>
                </a:lnTo>
                <a:lnTo>
                  <a:pt x="2645" y="2209"/>
                </a:lnTo>
                <a:lnTo>
                  <a:pt x="2214" y="2269"/>
                </a:lnTo>
                <a:lnTo>
                  <a:pt x="1796" y="2330"/>
                </a:lnTo>
                <a:lnTo>
                  <a:pt x="1396" y="2389"/>
                </a:lnTo>
                <a:lnTo>
                  <a:pt x="1015" y="2449"/>
                </a:lnTo>
                <a:lnTo>
                  <a:pt x="654" y="2507"/>
                </a:lnTo>
                <a:lnTo>
                  <a:pt x="314" y="2565"/>
                </a:lnTo>
                <a:lnTo>
                  <a:pt x="0" y="2621"/>
                </a:lnTo>
                <a:lnTo>
                  <a:pt x="7" y="2723"/>
                </a:lnTo>
                <a:lnTo>
                  <a:pt x="27" y="3017"/>
                </a:lnTo>
                <a:lnTo>
                  <a:pt x="58" y="3481"/>
                </a:lnTo>
                <a:lnTo>
                  <a:pt x="100" y="4098"/>
                </a:lnTo>
                <a:lnTo>
                  <a:pt x="149" y="4843"/>
                </a:lnTo>
                <a:lnTo>
                  <a:pt x="204" y="5700"/>
                </a:lnTo>
                <a:lnTo>
                  <a:pt x="263" y="6646"/>
                </a:lnTo>
                <a:lnTo>
                  <a:pt x="326" y="7663"/>
                </a:lnTo>
                <a:lnTo>
                  <a:pt x="358" y="8190"/>
                </a:lnTo>
                <a:lnTo>
                  <a:pt x="389" y="8728"/>
                </a:lnTo>
                <a:lnTo>
                  <a:pt x="421" y="9273"/>
                </a:lnTo>
                <a:lnTo>
                  <a:pt x="453" y="9823"/>
                </a:lnTo>
                <a:lnTo>
                  <a:pt x="483" y="10376"/>
                </a:lnTo>
                <a:lnTo>
                  <a:pt x="513" y="10927"/>
                </a:lnTo>
                <a:lnTo>
                  <a:pt x="541" y="11477"/>
                </a:lnTo>
                <a:lnTo>
                  <a:pt x="570" y="12020"/>
                </a:lnTo>
                <a:lnTo>
                  <a:pt x="596" y="12557"/>
                </a:lnTo>
                <a:lnTo>
                  <a:pt x="620" y="13082"/>
                </a:lnTo>
                <a:lnTo>
                  <a:pt x="643" y="13595"/>
                </a:lnTo>
                <a:lnTo>
                  <a:pt x="663" y="14092"/>
                </a:lnTo>
                <a:lnTo>
                  <a:pt x="681" y="14571"/>
                </a:lnTo>
                <a:lnTo>
                  <a:pt x="698" y="15030"/>
                </a:lnTo>
                <a:lnTo>
                  <a:pt x="711" y="15466"/>
                </a:lnTo>
                <a:lnTo>
                  <a:pt x="721" y="15876"/>
                </a:lnTo>
                <a:lnTo>
                  <a:pt x="803" y="15871"/>
                </a:lnTo>
                <a:lnTo>
                  <a:pt x="1042" y="15856"/>
                </a:lnTo>
                <a:lnTo>
                  <a:pt x="1424" y="15833"/>
                </a:lnTo>
                <a:lnTo>
                  <a:pt x="1936" y="15802"/>
                </a:lnTo>
                <a:lnTo>
                  <a:pt x="2565" y="15767"/>
                </a:lnTo>
                <a:lnTo>
                  <a:pt x="3299" y="15729"/>
                </a:lnTo>
                <a:lnTo>
                  <a:pt x="3700" y="15708"/>
                </a:lnTo>
                <a:lnTo>
                  <a:pt x="4124" y="15686"/>
                </a:lnTo>
                <a:lnTo>
                  <a:pt x="4566" y="15665"/>
                </a:lnTo>
                <a:lnTo>
                  <a:pt x="5027" y="15644"/>
                </a:lnTo>
                <a:lnTo>
                  <a:pt x="5504" y="15622"/>
                </a:lnTo>
                <a:lnTo>
                  <a:pt x="5996" y="15601"/>
                </a:lnTo>
                <a:lnTo>
                  <a:pt x="6501" y="15579"/>
                </a:lnTo>
                <a:lnTo>
                  <a:pt x="7017" y="15559"/>
                </a:lnTo>
                <a:lnTo>
                  <a:pt x="7543" y="15540"/>
                </a:lnTo>
                <a:lnTo>
                  <a:pt x="8077" y="15522"/>
                </a:lnTo>
                <a:lnTo>
                  <a:pt x="8618" y="15504"/>
                </a:lnTo>
                <a:lnTo>
                  <a:pt x="9165" y="15488"/>
                </a:lnTo>
                <a:lnTo>
                  <a:pt x="9714" y="15474"/>
                </a:lnTo>
                <a:lnTo>
                  <a:pt x="10265" y="15460"/>
                </a:lnTo>
                <a:lnTo>
                  <a:pt x="10817" y="15449"/>
                </a:lnTo>
                <a:lnTo>
                  <a:pt x="11366" y="15439"/>
                </a:lnTo>
                <a:lnTo>
                  <a:pt x="11914" y="15432"/>
                </a:lnTo>
                <a:lnTo>
                  <a:pt x="12456" y="15427"/>
                </a:lnTo>
                <a:lnTo>
                  <a:pt x="12991" y="15425"/>
                </a:lnTo>
                <a:lnTo>
                  <a:pt x="13519" y="15426"/>
                </a:lnTo>
                <a:lnTo>
                  <a:pt x="13400" y="6412"/>
                </a:lnTo>
                <a:lnTo>
                  <a:pt x="13559" y="6270"/>
                </a:lnTo>
                <a:lnTo>
                  <a:pt x="13719" y="6127"/>
                </a:lnTo>
                <a:lnTo>
                  <a:pt x="13880" y="5985"/>
                </a:lnTo>
                <a:lnTo>
                  <a:pt x="14044" y="5842"/>
                </a:lnTo>
                <a:lnTo>
                  <a:pt x="14210" y="5701"/>
                </a:lnTo>
                <a:lnTo>
                  <a:pt x="14376" y="5560"/>
                </a:lnTo>
                <a:lnTo>
                  <a:pt x="14544" y="5420"/>
                </a:lnTo>
                <a:lnTo>
                  <a:pt x="14715" y="5280"/>
                </a:lnTo>
                <a:lnTo>
                  <a:pt x="14886" y="5140"/>
                </a:lnTo>
                <a:lnTo>
                  <a:pt x="15060" y="5002"/>
                </a:lnTo>
                <a:lnTo>
                  <a:pt x="15234" y="4865"/>
                </a:lnTo>
                <a:lnTo>
                  <a:pt x="15410" y="4728"/>
                </a:lnTo>
                <a:lnTo>
                  <a:pt x="15588" y="4593"/>
                </a:lnTo>
                <a:lnTo>
                  <a:pt x="15766" y="4459"/>
                </a:lnTo>
                <a:lnTo>
                  <a:pt x="15947" y="4326"/>
                </a:lnTo>
                <a:lnTo>
                  <a:pt x="16128" y="4194"/>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7" name="Freeform 569">
            <a:extLst>
              <a:ext uri="{FF2B5EF4-FFF2-40B4-BE49-F238E27FC236}">
                <a16:creationId xmlns:a16="http://schemas.microsoft.com/office/drawing/2014/main" id="{EDC8BB43-E99C-B735-3C33-84B79598DDBC}"/>
              </a:ext>
            </a:extLst>
          </p:cNvPr>
          <p:cNvSpPr>
            <a:spLocks noEditPoints="1"/>
          </p:cNvSpPr>
          <p:nvPr/>
        </p:nvSpPr>
        <p:spPr bwMode="auto">
          <a:xfrm>
            <a:off x="6051222" y="2179877"/>
            <a:ext cx="257393" cy="428885"/>
          </a:xfrm>
          <a:custGeom>
            <a:avLst/>
            <a:gdLst>
              <a:gd name="T0" fmla="*/ 1922 w 10647"/>
              <a:gd name="T1" fmla="*/ 2895 h 16128"/>
              <a:gd name="T2" fmla="*/ 2285 w 10647"/>
              <a:gd name="T3" fmla="*/ 2237 h 16128"/>
              <a:gd name="T4" fmla="*/ 2764 w 10647"/>
              <a:gd name="T5" fmla="*/ 1698 h 16128"/>
              <a:gd name="T6" fmla="*/ 3334 w 10647"/>
              <a:gd name="T7" fmla="*/ 1299 h 16128"/>
              <a:gd name="T8" fmla="*/ 3966 w 10647"/>
              <a:gd name="T9" fmla="*/ 1057 h 16128"/>
              <a:gd name="T10" fmla="*/ 4637 w 10647"/>
              <a:gd name="T11" fmla="*/ 994 h 16128"/>
              <a:gd name="T12" fmla="*/ 5314 w 10647"/>
              <a:gd name="T13" fmla="*/ 1125 h 16128"/>
              <a:gd name="T14" fmla="*/ 5914 w 10647"/>
              <a:gd name="T15" fmla="*/ 1434 h 16128"/>
              <a:gd name="T16" fmla="*/ 6409 w 10647"/>
              <a:gd name="T17" fmla="*/ 1893 h 16128"/>
              <a:gd name="T18" fmla="*/ 6781 w 10647"/>
              <a:gd name="T19" fmla="*/ 2475 h 16128"/>
              <a:gd name="T20" fmla="*/ 7017 w 10647"/>
              <a:gd name="T21" fmla="*/ 3148 h 16128"/>
              <a:gd name="T22" fmla="*/ 7100 w 10647"/>
              <a:gd name="T23" fmla="*/ 3888 h 16128"/>
              <a:gd name="T24" fmla="*/ 7015 w 10647"/>
              <a:gd name="T25" fmla="*/ 4663 h 16128"/>
              <a:gd name="T26" fmla="*/ 6763 w 10647"/>
              <a:gd name="T27" fmla="*/ 5404 h 16128"/>
              <a:gd name="T28" fmla="*/ 6375 w 10647"/>
              <a:gd name="T29" fmla="*/ 6040 h 16128"/>
              <a:gd name="T30" fmla="*/ 5876 w 10647"/>
              <a:gd name="T31" fmla="*/ 6552 h 16128"/>
              <a:gd name="T32" fmla="*/ 5292 w 10647"/>
              <a:gd name="T33" fmla="*/ 6921 h 16128"/>
              <a:gd name="T34" fmla="*/ 4649 w 10647"/>
              <a:gd name="T35" fmla="*/ 7129 h 16128"/>
              <a:gd name="T36" fmla="*/ 3974 w 10647"/>
              <a:gd name="T37" fmla="*/ 7156 h 16128"/>
              <a:gd name="T38" fmla="*/ 3306 w 10647"/>
              <a:gd name="T39" fmla="*/ 6988 h 16128"/>
              <a:gd name="T40" fmla="*/ 2726 w 10647"/>
              <a:gd name="T41" fmla="*/ 6646 h 16128"/>
              <a:gd name="T42" fmla="*/ 2255 w 10647"/>
              <a:gd name="T43" fmla="*/ 6159 h 16128"/>
              <a:gd name="T44" fmla="*/ 1908 w 10647"/>
              <a:gd name="T45" fmla="*/ 5556 h 16128"/>
              <a:gd name="T46" fmla="*/ 1701 w 10647"/>
              <a:gd name="T47" fmla="*/ 4866 h 16128"/>
              <a:gd name="T48" fmla="*/ 1651 w 10647"/>
              <a:gd name="T49" fmla="*/ 4116 h 16128"/>
              <a:gd name="T50" fmla="*/ 7129 w 10647"/>
              <a:gd name="T51" fmla="*/ 6825 h 16128"/>
              <a:gd name="T52" fmla="*/ 7304 w 10647"/>
              <a:gd name="T53" fmla="*/ 6574 h 16128"/>
              <a:gd name="T54" fmla="*/ 7465 w 10647"/>
              <a:gd name="T55" fmla="*/ 6311 h 16128"/>
              <a:gd name="T56" fmla="*/ 7609 w 10647"/>
              <a:gd name="T57" fmla="*/ 6034 h 16128"/>
              <a:gd name="T58" fmla="*/ 7736 w 10647"/>
              <a:gd name="T59" fmla="*/ 5745 h 16128"/>
              <a:gd name="T60" fmla="*/ 7845 w 10647"/>
              <a:gd name="T61" fmla="*/ 5442 h 16128"/>
              <a:gd name="T62" fmla="*/ 7936 w 10647"/>
              <a:gd name="T63" fmla="*/ 5129 h 16128"/>
              <a:gd name="T64" fmla="*/ 8064 w 10647"/>
              <a:gd name="T65" fmla="*/ 4364 h 16128"/>
              <a:gd name="T66" fmla="*/ 8040 w 10647"/>
              <a:gd name="T67" fmla="*/ 3332 h 16128"/>
              <a:gd name="T68" fmla="*/ 7800 w 10647"/>
              <a:gd name="T69" fmla="*/ 2375 h 16128"/>
              <a:gd name="T70" fmla="*/ 7366 w 10647"/>
              <a:gd name="T71" fmla="*/ 1528 h 16128"/>
              <a:gd name="T72" fmla="*/ 6757 w 10647"/>
              <a:gd name="T73" fmla="*/ 831 h 16128"/>
              <a:gd name="T74" fmla="*/ 5995 w 10647"/>
              <a:gd name="T75" fmla="*/ 323 h 16128"/>
              <a:gd name="T76" fmla="*/ 5103 w 10647"/>
              <a:gd name="T77" fmla="*/ 41 h 16128"/>
              <a:gd name="T78" fmla="*/ 4180 w 10647"/>
              <a:gd name="T79" fmla="*/ 25 h 16128"/>
              <a:gd name="T80" fmla="*/ 3293 w 10647"/>
              <a:gd name="T81" fmla="*/ 261 h 16128"/>
              <a:gd name="T82" fmla="*/ 2481 w 10647"/>
              <a:gd name="T83" fmla="*/ 721 h 16128"/>
              <a:gd name="T84" fmla="*/ 1776 w 10647"/>
              <a:gd name="T85" fmla="*/ 1380 h 16128"/>
              <a:gd name="T86" fmla="*/ 1215 w 10647"/>
              <a:gd name="T87" fmla="*/ 2213 h 16128"/>
              <a:gd name="T88" fmla="*/ 833 w 10647"/>
              <a:gd name="T89" fmla="*/ 3191 h 16128"/>
              <a:gd name="T90" fmla="*/ 680 w 10647"/>
              <a:gd name="T91" fmla="*/ 4088 h 16128"/>
              <a:gd name="T92" fmla="*/ 690 w 10647"/>
              <a:gd name="T93" fmla="*/ 4923 h 16128"/>
              <a:gd name="T94" fmla="*/ 843 w 10647"/>
              <a:gd name="T95" fmla="*/ 5714 h 16128"/>
              <a:gd name="T96" fmla="*/ 1128 w 10647"/>
              <a:gd name="T97" fmla="*/ 6441 h 16128"/>
              <a:gd name="T98" fmla="*/ 1534 w 10647"/>
              <a:gd name="T99" fmla="*/ 7084 h 16128"/>
              <a:gd name="T100" fmla="*/ 2048 w 10647"/>
              <a:gd name="T101" fmla="*/ 7624 h 16128"/>
              <a:gd name="T102" fmla="*/ 2623 w 10647"/>
              <a:gd name="T103" fmla="*/ 14414 h 16128"/>
              <a:gd name="T104" fmla="*/ 4927 w 10647"/>
              <a:gd name="T105" fmla="*/ 8308 h 16128"/>
              <a:gd name="T106" fmla="*/ 5135 w 10647"/>
              <a:gd name="T107" fmla="*/ 8251 h 16128"/>
              <a:gd name="T108" fmla="*/ 5341 w 10647"/>
              <a:gd name="T109" fmla="*/ 8181 h 16128"/>
              <a:gd name="T110" fmla="*/ 7129 w 10647"/>
              <a:gd name="T111" fmla="*/ 682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7" h="16128">
                <a:moveTo>
                  <a:pt x="1733" y="3494"/>
                </a:moveTo>
                <a:lnTo>
                  <a:pt x="1771" y="3338"/>
                </a:lnTo>
                <a:lnTo>
                  <a:pt x="1815" y="3187"/>
                </a:lnTo>
                <a:lnTo>
                  <a:pt x="1866" y="3039"/>
                </a:lnTo>
                <a:lnTo>
                  <a:pt x="1922" y="2895"/>
                </a:lnTo>
                <a:lnTo>
                  <a:pt x="1984" y="2755"/>
                </a:lnTo>
                <a:lnTo>
                  <a:pt x="2052" y="2619"/>
                </a:lnTo>
                <a:lnTo>
                  <a:pt x="2125" y="2487"/>
                </a:lnTo>
                <a:lnTo>
                  <a:pt x="2202" y="2360"/>
                </a:lnTo>
                <a:lnTo>
                  <a:pt x="2285" y="2237"/>
                </a:lnTo>
                <a:lnTo>
                  <a:pt x="2373" y="2119"/>
                </a:lnTo>
                <a:lnTo>
                  <a:pt x="2464" y="2006"/>
                </a:lnTo>
                <a:lnTo>
                  <a:pt x="2560" y="1898"/>
                </a:lnTo>
                <a:lnTo>
                  <a:pt x="2661" y="1796"/>
                </a:lnTo>
                <a:lnTo>
                  <a:pt x="2764" y="1698"/>
                </a:lnTo>
                <a:lnTo>
                  <a:pt x="2872" y="1607"/>
                </a:lnTo>
                <a:lnTo>
                  <a:pt x="2983" y="1521"/>
                </a:lnTo>
                <a:lnTo>
                  <a:pt x="3097" y="1441"/>
                </a:lnTo>
                <a:lnTo>
                  <a:pt x="3214" y="1367"/>
                </a:lnTo>
                <a:lnTo>
                  <a:pt x="3334" y="1299"/>
                </a:lnTo>
                <a:lnTo>
                  <a:pt x="3456" y="1238"/>
                </a:lnTo>
                <a:lnTo>
                  <a:pt x="3581" y="1182"/>
                </a:lnTo>
                <a:lnTo>
                  <a:pt x="3707" y="1134"/>
                </a:lnTo>
                <a:lnTo>
                  <a:pt x="3836" y="1093"/>
                </a:lnTo>
                <a:lnTo>
                  <a:pt x="3966" y="1057"/>
                </a:lnTo>
                <a:lnTo>
                  <a:pt x="4098" y="1030"/>
                </a:lnTo>
                <a:lnTo>
                  <a:pt x="4232" y="1010"/>
                </a:lnTo>
                <a:lnTo>
                  <a:pt x="4366" y="997"/>
                </a:lnTo>
                <a:lnTo>
                  <a:pt x="4501" y="992"/>
                </a:lnTo>
                <a:lnTo>
                  <a:pt x="4637" y="994"/>
                </a:lnTo>
                <a:lnTo>
                  <a:pt x="4773" y="1005"/>
                </a:lnTo>
                <a:lnTo>
                  <a:pt x="4911" y="1023"/>
                </a:lnTo>
                <a:lnTo>
                  <a:pt x="5047" y="1049"/>
                </a:lnTo>
                <a:lnTo>
                  <a:pt x="5182" y="1084"/>
                </a:lnTo>
                <a:lnTo>
                  <a:pt x="5314" y="1125"/>
                </a:lnTo>
                <a:lnTo>
                  <a:pt x="5441" y="1173"/>
                </a:lnTo>
                <a:lnTo>
                  <a:pt x="5566" y="1229"/>
                </a:lnTo>
                <a:lnTo>
                  <a:pt x="5686" y="1290"/>
                </a:lnTo>
                <a:lnTo>
                  <a:pt x="5802" y="1359"/>
                </a:lnTo>
                <a:lnTo>
                  <a:pt x="5914" y="1434"/>
                </a:lnTo>
                <a:lnTo>
                  <a:pt x="6022" y="1515"/>
                </a:lnTo>
                <a:lnTo>
                  <a:pt x="6126" y="1602"/>
                </a:lnTo>
                <a:lnTo>
                  <a:pt x="6224" y="1693"/>
                </a:lnTo>
                <a:lnTo>
                  <a:pt x="6319" y="1791"/>
                </a:lnTo>
                <a:lnTo>
                  <a:pt x="6409" y="1893"/>
                </a:lnTo>
                <a:lnTo>
                  <a:pt x="6494" y="2001"/>
                </a:lnTo>
                <a:lnTo>
                  <a:pt x="6573" y="2113"/>
                </a:lnTo>
                <a:lnTo>
                  <a:pt x="6648" y="2229"/>
                </a:lnTo>
                <a:lnTo>
                  <a:pt x="6718" y="2350"/>
                </a:lnTo>
                <a:lnTo>
                  <a:pt x="6781" y="2475"/>
                </a:lnTo>
                <a:lnTo>
                  <a:pt x="6840" y="2603"/>
                </a:lnTo>
                <a:lnTo>
                  <a:pt x="6893" y="2735"/>
                </a:lnTo>
                <a:lnTo>
                  <a:pt x="6940" y="2869"/>
                </a:lnTo>
                <a:lnTo>
                  <a:pt x="6982" y="3008"/>
                </a:lnTo>
                <a:lnTo>
                  <a:pt x="7017" y="3148"/>
                </a:lnTo>
                <a:lnTo>
                  <a:pt x="7046" y="3292"/>
                </a:lnTo>
                <a:lnTo>
                  <a:pt x="7069" y="3437"/>
                </a:lnTo>
                <a:lnTo>
                  <a:pt x="7086" y="3585"/>
                </a:lnTo>
                <a:lnTo>
                  <a:pt x="7096" y="3736"/>
                </a:lnTo>
                <a:lnTo>
                  <a:pt x="7100" y="3888"/>
                </a:lnTo>
                <a:lnTo>
                  <a:pt x="7097" y="4040"/>
                </a:lnTo>
                <a:lnTo>
                  <a:pt x="7087" y="4194"/>
                </a:lnTo>
                <a:lnTo>
                  <a:pt x="7069" y="4351"/>
                </a:lnTo>
                <a:lnTo>
                  <a:pt x="7046" y="4506"/>
                </a:lnTo>
                <a:lnTo>
                  <a:pt x="7015" y="4663"/>
                </a:lnTo>
                <a:lnTo>
                  <a:pt x="6977" y="4818"/>
                </a:lnTo>
                <a:lnTo>
                  <a:pt x="6932" y="4970"/>
                </a:lnTo>
                <a:lnTo>
                  <a:pt x="6882" y="5119"/>
                </a:lnTo>
                <a:lnTo>
                  <a:pt x="6825" y="5263"/>
                </a:lnTo>
                <a:lnTo>
                  <a:pt x="6763" y="5404"/>
                </a:lnTo>
                <a:lnTo>
                  <a:pt x="6695" y="5540"/>
                </a:lnTo>
                <a:lnTo>
                  <a:pt x="6623" y="5672"/>
                </a:lnTo>
                <a:lnTo>
                  <a:pt x="6545" y="5799"/>
                </a:lnTo>
                <a:lnTo>
                  <a:pt x="6462" y="5922"/>
                </a:lnTo>
                <a:lnTo>
                  <a:pt x="6375" y="6040"/>
                </a:lnTo>
                <a:lnTo>
                  <a:pt x="6283" y="6153"/>
                </a:lnTo>
                <a:lnTo>
                  <a:pt x="6187" y="6261"/>
                </a:lnTo>
                <a:lnTo>
                  <a:pt x="6087" y="6362"/>
                </a:lnTo>
                <a:lnTo>
                  <a:pt x="5983" y="6460"/>
                </a:lnTo>
                <a:lnTo>
                  <a:pt x="5876" y="6552"/>
                </a:lnTo>
                <a:lnTo>
                  <a:pt x="5765" y="6638"/>
                </a:lnTo>
                <a:lnTo>
                  <a:pt x="5651" y="6717"/>
                </a:lnTo>
                <a:lnTo>
                  <a:pt x="5534" y="6792"/>
                </a:lnTo>
                <a:lnTo>
                  <a:pt x="5414" y="6859"/>
                </a:lnTo>
                <a:lnTo>
                  <a:pt x="5292" y="6921"/>
                </a:lnTo>
                <a:lnTo>
                  <a:pt x="5168" y="6976"/>
                </a:lnTo>
                <a:lnTo>
                  <a:pt x="5041" y="7025"/>
                </a:lnTo>
                <a:lnTo>
                  <a:pt x="4912" y="7067"/>
                </a:lnTo>
                <a:lnTo>
                  <a:pt x="4782" y="7101"/>
                </a:lnTo>
                <a:lnTo>
                  <a:pt x="4649" y="7129"/>
                </a:lnTo>
                <a:lnTo>
                  <a:pt x="4516" y="7150"/>
                </a:lnTo>
                <a:lnTo>
                  <a:pt x="4381" y="7163"/>
                </a:lnTo>
                <a:lnTo>
                  <a:pt x="4246" y="7168"/>
                </a:lnTo>
                <a:lnTo>
                  <a:pt x="4110" y="7166"/>
                </a:lnTo>
                <a:lnTo>
                  <a:pt x="3974" y="7156"/>
                </a:lnTo>
                <a:lnTo>
                  <a:pt x="3837" y="7139"/>
                </a:lnTo>
                <a:lnTo>
                  <a:pt x="3701" y="7112"/>
                </a:lnTo>
                <a:lnTo>
                  <a:pt x="3565" y="7078"/>
                </a:lnTo>
                <a:lnTo>
                  <a:pt x="3434" y="7037"/>
                </a:lnTo>
                <a:lnTo>
                  <a:pt x="3306" y="6988"/>
                </a:lnTo>
                <a:lnTo>
                  <a:pt x="3182" y="6933"/>
                </a:lnTo>
                <a:lnTo>
                  <a:pt x="3062" y="6871"/>
                </a:lnTo>
                <a:lnTo>
                  <a:pt x="2945" y="6802"/>
                </a:lnTo>
                <a:lnTo>
                  <a:pt x="2833" y="6726"/>
                </a:lnTo>
                <a:lnTo>
                  <a:pt x="2726" y="6646"/>
                </a:lnTo>
                <a:lnTo>
                  <a:pt x="2623" y="6559"/>
                </a:lnTo>
                <a:lnTo>
                  <a:pt x="2523" y="6467"/>
                </a:lnTo>
                <a:lnTo>
                  <a:pt x="2429" y="6370"/>
                </a:lnTo>
                <a:lnTo>
                  <a:pt x="2339" y="6267"/>
                </a:lnTo>
                <a:lnTo>
                  <a:pt x="2255" y="6159"/>
                </a:lnTo>
                <a:lnTo>
                  <a:pt x="2175" y="6047"/>
                </a:lnTo>
                <a:lnTo>
                  <a:pt x="2100" y="5930"/>
                </a:lnTo>
                <a:lnTo>
                  <a:pt x="2031" y="5809"/>
                </a:lnTo>
                <a:lnTo>
                  <a:pt x="1966" y="5684"/>
                </a:lnTo>
                <a:lnTo>
                  <a:pt x="1908" y="5556"/>
                </a:lnTo>
                <a:lnTo>
                  <a:pt x="1854" y="5424"/>
                </a:lnTo>
                <a:lnTo>
                  <a:pt x="1808" y="5289"/>
                </a:lnTo>
                <a:lnTo>
                  <a:pt x="1767" y="5151"/>
                </a:lnTo>
                <a:lnTo>
                  <a:pt x="1730" y="5009"/>
                </a:lnTo>
                <a:lnTo>
                  <a:pt x="1701" y="4866"/>
                </a:lnTo>
                <a:lnTo>
                  <a:pt x="1678" y="4719"/>
                </a:lnTo>
                <a:lnTo>
                  <a:pt x="1662" y="4571"/>
                </a:lnTo>
                <a:lnTo>
                  <a:pt x="1652" y="4421"/>
                </a:lnTo>
                <a:lnTo>
                  <a:pt x="1648" y="4270"/>
                </a:lnTo>
                <a:lnTo>
                  <a:pt x="1651" y="4116"/>
                </a:lnTo>
                <a:lnTo>
                  <a:pt x="1661" y="3961"/>
                </a:lnTo>
                <a:lnTo>
                  <a:pt x="1678" y="3806"/>
                </a:lnTo>
                <a:lnTo>
                  <a:pt x="1702" y="3650"/>
                </a:lnTo>
                <a:lnTo>
                  <a:pt x="1733" y="3494"/>
                </a:lnTo>
                <a:close/>
                <a:moveTo>
                  <a:pt x="7129" y="6825"/>
                </a:moveTo>
                <a:lnTo>
                  <a:pt x="7165" y="6776"/>
                </a:lnTo>
                <a:lnTo>
                  <a:pt x="7201" y="6726"/>
                </a:lnTo>
                <a:lnTo>
                  <a:pt x="7236" y="6676"/>
                </a:lnTo>
                <a:lnTo>
                  <a:pt x="7270" y="6626"/>
                </a:lnTo>
                <a:lnTo>
                  <a:pt x="7304" y="6574"/>
                </a:lnTo>
                <a:lnTo>
                  <a:pt x="7338" y="6523"/>
                </a:lnTo>
                <a:lnTo>
                  <a:pt x="7370" y="6470"/>
                </a:lnTo>
                <a:lnTo>
                  <a:pt x="7402" y="6418"/>
                </a:lnTo>
                <a:lnTo>
                  <a:pt x="7433" y="6365"/>
                </a:lnTo>
                <a:lnTo>
                  <a:pt x="7465" y="6311"/>
                </a:lnTo>
                <a:lnTo>
                  <a:pt x="7495" y="6257"/>
                </a:lnTo>
                <a:lnTo>
                  <a:pt x="7524" y="6201"/>
                </a:lnTo>
                <a:lnTo>
                  <a:pt x="7553" y="6146"/>
                </a:lnTo>
                <a:lnTo>
                  <a:pt x="7582" y="6090"/>
                </a:lnTo>
                <a:lnTo>
                  <a:pt x="7609" y="6034"/>
                </a:lnTo>
                <a:lnTo>
                  <a:pt x="7636" y="5977"/>
                </a:lnTo>
                <a:lnTo>
                  <a:pt x="7661" y="5920"/>
                </a:lnTo>
                <a:lnTo>
                  <a:pt x="7688" y="5862"/>
                </a:lnTo>
                <a:lnTo>
                  <a:pt x="7712" y="5803"/>
                </a:lnTo>
                <a:lnTo>
                  <a:pt x="7736" y="5745"/>
                </a:lnTo>
                <a:lnTo>
                  <a:pt x="7759" y="5685"/>
                </a:lnTo>
                <a:lnTo>
                  <a:pt x="7782" y="5625"/>
                </a:lnTo>
                <a:lnTo>
                  <a:pt x="7803" y="5565"/>
                </a:lnTo>
                <a:lnTo>
                  <a:pt x="7825" y="5504"/>
                </a:lnTo>
                <a:lnTo>
                  <a:pt x="7845" y="5442"/>
                </a:lnTo>
                <a:lnTo>
                  <a:pt x="7865" y="5381"/>
                </a:lnTo>
                <a:lnTo>
                  <a:pt x="7884" y="5318"/>
                </a:lnTo>
                <a:lnTo>
                  <a:pt x="7901" y="5256"/>
                </a:lnTo>
                <a:lnTo>
                  <a:pt x="7919" y="5192"/>
                </a:lnTo>
                <a:lnTo>
                  <a:pt x="7936" y="5129"/>
                </a:lnTo>
                <a:lnTo>
                  <a:pt x="7951" y="5065"/>
                </a:lnTo>
                <a:lnTo>
                  <a:pt x="7966" y="5001"/>
                </a:lnTo>
                <a:lnTo>
                  <a:pt x="8008" y="4787"/>
                </a:lnTo>
                <a:lnTo>
                  <a:pt x="8040" y="4574"/>
                </a:lnTo>
                <a:lnTo>
                  <a:pt x="8064" y="4364"/>
                </a:lnTo>
                <a:lnTo>
                  <a:pt x="8078" y="4153"/>
                </a:lnTo>
                <a:lnTo>
                  <a:pt x="8082" y="3944"/>
                </a:lnTo>
                <a:lnTo>
                  <a:pt x="8077" y="3739"/>
                </a:lnTo>
                <a:lnTo>
                  <a:pt x="8063" y="3534"/>
                </a:lnTo>
                <a:lnTo>
                  <a:pt x="8040" y="3332"/>
                </a:lnTo>
                <a:lnTo>
                  <a:pt x="8009" y="3134"/>
                </a:lnTo>
                <a:lnTo>
                  <a:pt x="7969" y="2938"/>
                </a:lnTo>
                <a:lnTo>
                  <a:pt x="7920" y="2747"/>
                </a:lnTo>
                <a:lnTo>
                  <a:pt x="7865" y="2558"/>
                </a:lnTo>
                <a:lnTo>
                  <a:pt x="7800" y="2375"/>
                </a:lnTo>
                <a:lnTo>
                  <a:pt x="7728" y="2195"/>
                </a:lnTo>
                <a:lnTo>
                  <a:pt x="7648" y="2020"/>
                </a:lnTo>
                <a:lnTo>
                  <a:pt x="7561" y="1851"/>
                </a:lnTo>
                <a:lnTo>
                  <a:pt x="7467" y="1686"/>
                </a:lnTo>
                <a:lnTo>
                  <a:pt x="7366" y="1528"/>
                </a:lnTo>
                <a:lnTo>
                  <a:pt x="7257" y="1375"/>
                </a:lnTo>
                <a:lnTo>
                  <a:pt x="7142" y="1229"/>
                </a:lnTo>
                <a:lnTo>
                  <a:pt x="7020" y="1090"/>
                </a:lnTo>
                <a:lnTo>
                  <a:pt x="6891" y="957"/>
                </a:lnTo>
                <a:lnTo>
                  <a:pt x="6757" y="831"/>
                </a:lnTo>
                <a:lnTo>
                  <a:pt x="6616" y="713"/>
                </a:lnTo>
                <a:lnTo>
                  <a:pt x="6469" y="603"/>
                </a:lnTo>
                <a:lnTo>
                  <a:pt x="6317" y="501"/>
                </a:lnTo>
                <a:lnTo>
                  <a:pt x="6159" y="407"/>
                </a:lnTo>
                <a:lnTo>
                  <a:pt x="5995" y="323"/>
                </a:lnTo>
                <a:lnTo>
                  <a:pt x="5826" y="246"/>
                </a:lnTo>
                <a:lnTo>
                  <a:pt x="5652" y="180"/>
                </a:lnTo>
                <a:lnTo>
                  <a:pt x="5473" y="123"/>
                </a:lnTo>
                <a:lnTo>
                  <a:pt x="5290" y="77"/>
                </a:lnTo>
                <a:lnTo>
                  <a:pt x="5103" y="41"/>
                </a:lnTo>
                <a:lnTo>
                  <a:pt x="4918" y="17"/>
                </a:lnTo>
                <a:lnTo>
                  <a:pt x="4732" y="3"/>
                </a:lnTo>
                <a:lnTo>
                  <a:pt x="4547" y="0"/>
                </a:lnTo>
                <a:lnTo>
                  <a:pt x="4363" y="8"/>
                </a:lnTo>
                <a:lnTo>
                  <a:pt x="4180" y="25"/>
                </a:lnTo>
                <a:lnTo>
                  <a:pt x="3998" y="53"/>
                </a:lnTo>
                <a:lnTo>
                  <a:pt x="3819" y="91"/>
                </a:lnTo>
                <a:lnTo>
                  <a:pt x="3641" y="138"/>
                </a:lnTo>
                <a:lnTo>
                  <a:pt x="3467" y="195"/>
                </a:lnTo>
                <a:lnTo>
                  <a:pt x="3293" y="261"/>
                </a:lnTo>
                <a:lnTo>
                  <a:pt x="3124" y="336"/>
                </a:lnTo>
                <a:lnTo>
                  <a:pt x="2957" y="419"/>
                </a:lnTo>
                <a:lnTo>
                  <a:pt x="2795" y="512"/>
                </a:lnTo>
                <a:lnTo>
                  <a:pt x="2636" y="612"/>
                </a:lnTo>
                <a:lnTo>
                  <a:pt x="2481" y="721"/>
                </a:lnTo>
                <a:lnTo>
                  <a:pt x="2330" y="838"/>
                </a:lnTo>
                <a:lnTo>
                  <a:pt x="2184" y="963"/>
                </a:lnTo>
                <a:lnTo>
                  <a:pt x="2043" y="1095"/>
                </a:lnTo>
                <a:lnTo>
                  <a:pt x="1907" y="1234"/>
                </a:lnTo>
                <a:lnTo>
                  <a:pt x="1776" y="1380"/>
                </a:lnTo>
                <a:lnTo>
                  <a:pt x="1652" y="1534"/>
                </a:lnTo>
                <a:lnTo>
                  <a:pt x="1533" y="1693"/>
                </a:lnTo>
                <a:lnTo>
                  <a:pt x="1420" y="1861"/>
                </a:lnTo>
                <a:lnTo>
                  <a:pt x="1314" y="2033"/>
                </a:lnTo>
                <a:lnTo>
                  <a:pt x="1215" y="2213"/>
                </a:lnTo>
                <a:lnTo>
                  <a:pt x="1123" y="2397"/>
                </a:lnTo>
                <a:lnTo>
                  <a:pt x="1039" y="2588"/>
                </a:lnTo>
                <a:lnTo>
                  <a:pt x="962" y="2784"/>
                </a:lnTo>
                <a:lnTo>
                  <a:pt x="893" y="2986"/>
                </a:lnTo>
                <a:lnTo>
                  <a:pt x="833" y="3191"/>
                </a:lnTo>
                <a:lnTo>
                  <a:pt x="781" y="3403"/>
                </a:lnTo>
                <a:lnTo>
                  <a:pt x="746" y="3575"/>
                </a:lnTo>
                <a:lnTo>
                  <a:pt x="718" y="3747"/>
                </a:lnTo>
                <a:lnTo>
                  <a:pt x="696" y="3918"/>
                </a:lnTo>
                <a:lnTo>
                  <a:pt x="680" y="4088"/>
                </a:lnTo>
                <a:lnTo>
                  <a:pt x="670" y="4258"/>
                </a:lnTo>
                <a:lnTo>
                  <a:pt x="666" y="4426"/>
                </a:lnTo>
                <a:lnTo>
                  <a:pt x="669" y="4593"/>
                </a:lnTo>
                <a:lnTo>
                  <a:pt x="677" y="4759"/>
                </a:lnTo>
                <a:lnTo>
                  <a:pt x="690" y="4923"/>
                </a:lnTo>
                <a:lnTo>
                  <a:pt x="710" y="5085"/>
                </a:lnTo>
                <a:lnTo>
                  <a:pt x="735" y="5246"/>
                </a:lnTo>
                <a:lnTo>
                  <a:pt x="765" y="5405"/>
                </a:lnTo>
                <a:lnTo>
                  <a:pt x="802" y="5561"/>
                </a:lnTo>
                <a:lnTo>
                  <a:pt x="843" y="5714"/>
                </a:lnTo>
                <a:lnTo>
                  <a:pt x="890" y="5866"/>
                </a:lnTo>
                <a:lnTo>
                  <a:pt x="942" y="6014"/>
                </a:lnTo>
                <a:lnTo>
                  <a:pt x="999" y="6160"/>
                </a:lnTo>
                <a:lnTo>
                  <a:pt x="1061" y="6302"/>
                </a:lnTo>
                <a:lnTo>
                  <a:pt x="1128" y="6441"/>
                </a:lnTo>
                <a:lnTo>
                  <a:pt x="1200" y="6577"/>
                </a:lnTo>
                <a:lnTo>
                  <a:pt x="1277" y="6710"/>
                </a:lnTo>
                <a:lnTo>
                  <a:pt x="1357" y="6839"/>
                </a:lnTo>
                <a:lnTo>
                  <a:pt x="1443" y="6963"/>
                </a:lnTo>
                <a:lnTo>
                  <a:pt x="1534" y="7084"/>
                </a:lnTo>
                <a:lnTo>
                  <a:pt x="1628" y="7201"/>
                </a:lnTo>
                <a:lnTo>
                  <a:pt x="1726" y="7314"/>
                </a:lnTo>
                <a:lnTo>
                  <a:pt x="1830" y="7422"/>
                </a:lnTo>
                <a:lnTo>
                  <a:pt x="1937" y="7525"/>
                </a:lnTo>
                <a:lnTo>
                  <a:pt x="2048" y="7624"/>
                </a:lnTo>
                <a:lnTo>
                  <a:pt x="2163" y="7717"/>
                </a:lnTo>
                <a:lnTo>
                  <a:pt x="2282" y="7805"/>
                </a:lnTo>
                <a:lnTo>
                  <a:pt x="2405" y="7889"/>
                </a:lnTo>
                <a:lnTo>
                  <a:pt x="0" y="15614"/>
                </a:lnTo>
                <a:lnTo>
                  <a:pt x="2623" y="14414"/>
                </a:lnTo>
                <a:lnTo>
                  <a:pt x="4373" y="16128"/>
                </a:lnTo>
                <a:lnTo>
                  <a:pt x="4714" y="8351"/>
                </a:lnTo>
                <a:lnTo>
                  <a:pt x="4800" y="8336"/>
                </a:lnTo>
                <a:lnTo>
                  <a:pt x="4884" y="8318"/>
                </a:lnTo>
                <a:lnTo>
                  <a:pt x="4927" y="8308"/>
                </a:lnTo>
                <a:lnTo>
                  <a:pt x="4968" y="8298"/>
                </a:lnTo>
                <a:lnTo>
                  <a:pt x="5010" y="8287"/>
                </a:lnTo>
                <a:lnTo>
                  <a:pt x="5053" y="8276"/>
                </a:lnTo>
                <a:lnTo>
                  <a:pt x="5094" y="8264"/>
                </a:lnTo>
                <a:lnTo>
                  <a:pt x="5135" y="8251"/>
                </a:lnTo>
                <a:lnTo>
                  <a:pt x="5177" y="8238"/>
                </a:lnTo>
                <a:lnTo>
                  <a:pt x="5218" y="8225"/>
                </a:lnTo>
                <a:lnTo>
                  <a:pt x="5259" y="8211"/>
                </a:lnTo>
                <a:lnTo>
                  <a:pt x="5301" y="8196"/>
                </a:lnTo>
                <a:lnTo>
                  <a:pt x="5341" y="8181"/>
                </a:lnTo>
                <a:lnTo>
                  <a:pt x="5382" y="8166"/>
                </a:lnTo>
                <a:lnTo>
                  <a:pt x="6801" y="14414"/>
                </a:lnTo>
                <a:lnTo>
                  <a:pt x="8575" y="12439"/>
                </a:lnTo>
                <a:lnTo>
                  <a:pt x="10647" y="12439"/>
                </a:lnTo>
                <a:lnTo>
                  <a:pt x="7129" y="6825"/>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8" name="Freeform 429">
            <a:extLst>
              <a:ext uri="{FF2B5EF4-FFF2-40B4-BE49-F238E27FC236}">
                <a16:creationId xmlns:a16="http://schemas.microsoft.com/office/drawing/2014/main" id="{5679DB8C-8128-7A08-BCC8-E39D492EF6F8}"/>
              </a:ext>
            </a:extLst>
          </p:cNvPr>
          <p:cNvSpPr>
            <a:spLocks noEditPoints="1"/>
          </p:cNvSpPr>
          <p:nvPr/>
        </p:nvSpPr>
        <p:spPr bwMode="auto">
          <a:xfrm>
            <a:off x="4625720" y="2276665"/>
            <a:ext cx="442629" cy="342345"/>
          </a:xfrm>
          <a:custGeom>
            <a:avLst/>
            <a:gdLst>
              <a:gd name="T0" fmla="*/ 7255 w 16127"/>
              <a:gd name="T1" fmla="*/ 9660 h 11339"/>
              <a:gd name="T2" fmla="*/ 6739 w 16127"/>
              <a:gd name="T3" fmla="*/ 9049 h 11339"/>
              <a:gd name="T4" fmla="*/ 6157 w 16127"/>
              <a:gd name="T5" fmla="*/ 8223 h 11339"/>
              <a:gd name="T6" fmla="*/ 5647 w 16127"/>
              <a:gd name="T7" fmla="*/ 7406 h 11339"/>
              <a:gd name="T8" fmla="*/ 5351 w 16127"/>
              <a:gd name="T9" fmla="*/ 6827 h 11339"/>
              <a:gd name="T10" fmla="*/ 5356 w 16127"/>
              <a:gd name="T11" fmla="*/ 6667 h 11339"/>
              <a:gd name="T12" fmla="*/ 5499 w 16127"/>
              <a:gd name="T13" fmla="*/ 6596 h 11339"/>
              <a:gd name="T14" fmla="*/ 5742 w 16127"/>
              <a:gd name="T15" fmla="*/ 6514 h 11339"/>
              <a:gd name="T16" fmla="*/ 6387 w 16127"/>
              <a:gd name="T17" fmla="*/ 6353 h 11339"/>
              <a:gd name="T18" fmla="*/ 7973 w 16127"/>
              <a:gd name="T19" fmla="*/ 6100 h 11339"/>
              <a:gd name="T20" fmla="*/ 8495 w 16127"/>
              <a:gd name="T21" fmla="*/ 6060 h 11339"/>
              <a:gd name="T22" fmla="*/ 8849 w 16127"/>
              <a:gd name="T23" fmla="*/ 6055 h 11339"/>
              <a:gd name="T24" fmla="*/ 9155 w 16127"/>
              <a:gd name="T25" fmla="*/ 6076 h 11339"/>
              <a:gd name="T26" fmla="*/ 9399 w 16127"/>
              <a:gd name="T27" fmla="*/ 6127 h 11339"/>
              <a:gd name="T28" fmla="*/ 9568 w 16127"/>
              <a:gd name="T29" fmla="*/ 6211 h 11339"/>
              <a:gd name="T30" fmla="*/ 9495 w 16127"/>
              <a:gd name="T31" fmla="*/ 6608 h 11339"/>
              <a:gd name="T32" fmla="*/ 9120 w 16127"/>
              <a:gd name="T33" fmla="*/ 7429 h 11339"/>
              <a:gd name="T34" fmla="*/ 8586 w 16127"/>
              <a:gd name="T35" fmla="*/ 8408 h 11339"/>
              <a:gd name="T36" fmla="*/ 8037 w 16127"/>
              <a:gd name="T37" fmla="*/ 9284 h 11339"/>
              <a:gd name="T38" fmla="*/ 7616 w 16127"/>
              <a:gd name="T39" fmla="*/ 9798 h 11339"/>
              <a:gd name="T40" fmla="*/ 16032 w 16127"/>
              <a:gd name="T41" fmla="*/ 6870 h 11339"/>
              <a:gd name="T42" fmla="*/ 15602 w 16127"/>
              <a:gd name="T43" fmla="*/ 6048 h 11339"/>
              <a:gd name="T44" fmla="*/ 14965 w 16127"/>
              <a:gd name="T45" fmla="*/ 5616 h 11339"/>
              <a:gd name="T46" fmla="*/ 14267 w 16127"/>
              <a:gd name="T47" fmla="*/ 5494 h 11339"/>
              <a:gd name="T48" fmla="*/ 13656 w 16127"/>
              <a:gd name="T49" fmla="*/ 5595 h 11339"/>
              <a:gd name="T50" fmla="*/ 13332 w 16127"/>
              <a:gd name="T51" fmla="*/ 5772 h 11339"/>
              <a:gd name="T52" fmla="*/ 13522 w 16127"/>
              <a:gd name="T53" fmla="*/ 5435 h 11339"/>
              <a:gd name="T54" fmla="*/ 13725 w 16127"/>
              <a:gd name="T55" fmla="*/ 4890 h 11339"/>
              <a:gd name="T56" fmla="*/ 13805 w 16127"/>
              <a:gd name="T57" fmla="*/ 4202 h 11339"/>
              <a:gd name="T58" fmla="*/ 13608 w 16127"/>
              <a:gd name="T59" fmla="*/ 3458 h 11339"/>
              <a:gd name="T60" fmla="*/ 12991 w 16127"/>
              <a:gd name="T61" fmla="*/ 2750 h 11339"/>
              <a:gd name="T62" fmla="*/ 12211 w 16127"/>
              <a:gd name="T63" fmla="*/ 2366 h 11339"/>
              <a:gd name="T64" fmla="*/ 11482 w 16127"/>
              <a:gd name="T65" fmla="*/ 2359 h 11339"/>
              <a:gd name="T66" fmla="*/ 10839 w 16127"/>
              <a:gd name="T67" fmla="*/ 2628 h 11339"/>
              <a:gd name="T68" fmla="*/ 10315 w 16127"/>
              <a:gd name="T69" fmla="*/ 3075 h 11339"/>
              <a:gd name="T70" fmla="*/ 9947 w 16127"/>
              <a:gd name="T71" fmla="*/ 3598 h 11339"/>
              <a:gd name="T72" fmla="*/ 9960 w 16127"/>
              <a:gd name="T73" fmla="*/ 3424 h 11339"/>
              <a:gd name="T74" fmla="*/ 10042 w 16127"/>
              <a:gd name="T75" fmla="*/ 2605 h 11339"/>
              <a:gd name="T76" fmla="*/ 9908 w 16127"/>
              <a:gd name="T77" fmla="*/ 1547 h 11339"/>
              <a:gd name="T78" fmla="*/ 9313 w 16127"/>
              <a:gd name="T79" fmla="*/ 579 h 11339"/>
              <a:gd name="T80" fmla="*/ 8015 w 16127"/>
              <a:gd name="T81" fmla="*/ 31 h 11339"/>
              <a:gd name="T82" fmla="*/ 6034 w 16127"/>
              <a:gd name="T83" fmla="*/ 176 h 11339"/>
              <a:gd name="T84" fmla="*/ 4425 w 16127"/>
              <a:gd name="T85" fmla="*/ 848 h 11339"/>
              <a:gd name="T86" fmla="*/ 3316 w 16127"/>
              <a:gd name="T87" fmla="*/ 1912 h 11339"/>
              <a:gd name="T88" fmla="*/ 2706 w 16127"/>
              <a:gd name="T89" fmla="*/ 3269 h 11339"/>
              <a:gd name="T90" fmla="*/ 2594 w 16127"/>
              <a:gd name="T91" fmla="*/ 4817 h 11339"/>
              <a:gd name="T92" fmla="*/ 2847 w 16127"/>
              <a:gd name="T93" fmla="*/ 6177 h 11339"/>
              <a:gd name="T94" fmla="*/ 2323 w 16127"/>
              <a:gd name="T95" fmla="*/ 6167 h 11339"/>
              <a:gd name="T96" fmla="*/ 1574 w 16127"/>
              <a:gd name="T97" fmla="*/ 6286 h 11339"/>
              <a:gd name="T98" fmla="*/ 786 w 16127"/>
              <a:gd name="T99" fmla="*/ 6672 h 11339"/>
              <a:gd name="T100" fmla="*/ 188 w 16127"/>
              <a:gd name="T101" fmla="*/ 7462 h 11339"/>
              <a:gd name="T102" fmla="*/ 14 w 16127"/>
              <a:gd name="T103" fmla="*/ 8780 h 11339"/>
              <a:gd name="T104" fmla="*/ 687 w 16127"/>
              <a:gd name="T105" fmla="*/ 10061 h 11339"/>
              <a:gd name="T106" fmla="*/ 2309 w 16127"/>
              <a:gd name="T107" fmla="*/ 10921 h 11339"/>
              <a:gd name="T108" fmla="*/ 4803 w 16127"/>
              <a:gd name="T109" fmla="*/ 11317 h 11339"/>
              <a:gd name="T110" fmla="*/ 8092 w 16127"/>
              <a:gd name="T111" fmla="*/ 11207 h 11339"/>
              <a:gd name="T112" fmla="*/ 12098 w 16127"/>
              <a:gd name="T113" fmla="*/ 10549 h 11339"/>
              <a:gd name="T114" fmla="*/ 13250 w 16127"/>
              <a:gd name="T115" fmla="*/ 10281 h 11339"/>
              <a:gd name="T116" fmla="*/ 14063 w 16127"/>
              <a:gd name="T117" fmla="*/ 10001 h 11339"/>
              <a:gd name="T118" fmla="*/ 14998 w 16127"/>
              <a:gd name="T119" fmla="*/ 9498 h 11339"/>
              <a:gd name="T120" fmla="*/ 15778 w 16127"/>
              <a:gd name="T121" fmla="*/ 8733 h 11339"/>
              <a:gd name="T122" fmla="*/ 16127 w 16127"/>
              <a:gd name="T123" fmla="*/ 7664 h 1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27" h="11339">
                <a:moveTo>
                  <a:pt x="7530" y="9842"/>
                </a:moveTo>
                <a:lnTo>
                  <a:pt x="7490" y="9836"/>
                </a:lnTo>
                <a:lnTo>
                  <a:pt x="7442" y="9815"/>
                </a:lnTo>
                <a:lnTo>
                  <a:pt x="7387" y="9777"/>
                </a:lnTo>
                <a:lnTo>
                  <a:pt x="7324" y="9725"/>
                </a:lnTo>
                <a:lnTo>
                  <a:pt x="7255" y="9660"/>
                </a:lnTo>
                <a:lnTo>
                  <a:pt x="7180" y="9582"/>
                </a:lnTo>
                <a:lnTo>
                  <a:pt x="7099" y="9494"/>
                </a:lnTo>
                <a:lnTo>
                  <a:pt x="7015" y="9395"/>
                </a:lnTo>
                <a:lnTo>
                  <a:pt x="6926" y="9287"/>
                </a:lnTo>
                <a:lnTo>
                  <a:pt x="6834" y="9171"/>
                </a:lnTo>
                <a:lnTo>
                  <a:pt x="6739" y="9049"/>
                </a:lnTo>
                <a:lnTo>
                  <a:pt x="6644" y="8920"/>
                </a:lnTo>
                <a:lnTo>
                  <a:pt x="6546" y="8786"/>
                </a:lnTo>
                <a:lnTo>
                  <a:pt x="6448" y="8649"/>
                </a:lnTo>
                <a:lnTo>
                  <a:pt x="6350" y="8508"/>
                </a:lnTo>
                <a:lnTo>
                  <a:pt x="6253" y="8366"/>
                </a:lnTo>
                <a:lnTo>
                  <a:pt x="6157" y="8223"/>
                </a:lnTo>
                <a:lnTo>
                  <a:pt x="6063" y="8080"/>
                </a:lnTo>
                <a:lnTo>
                  <a:pt x="5971" y="7939"/>
                </a:lnTo>
                <a:lnTo>
                  <a:pt x="5884" y="7799"/>
                </a:lnTo>
                <a:lnTo>
                  <a:pt x="5800" y="7664"/>
                </a:lnTo>
                <a:lnTo>
                  <a:pt x="5720" y="7533"/>
                </a:lnTo>
                <a:lnTo>
                  <a:pt x="5647" y="7406"/>
                </a:lnTo>
                <a:lnTo>
                  <a:pt x="5579" y="7287"/>
                </a:lnTo>
                <a:lnTo>
                  <a:pt x="5518" y="7176"/>
                </a:lnTo>
                <a:lnTo>
                  <a:pt x="5463" y="7073"/>
                </a:lnTo>
                <a:lnTo>
                  <a:pt x="5417" y="6980"/>
                </a:lnTo>
                <a:lnTo>
                  <a:pt x="5380" y="6897"/>
                </a:lnTo>
                <a:lnTo>
                  <a:pt x="5351" y="6827"/>
                </a:lnTo>
                <a:lnTo>
                  <a:pt x="5333" y="6769"/>
                </a:lnTo>
                <a:lnTo>
                  <a:pt x="5325" y="6725"/>
                </a:lnTo>
                <a:lnTo>
                  <a:pt x="5328" y="6696"/>
                </a:lnTo>
                <a:lnTo>
                  <a:pt x="5334" y="6686"/>
                </a:lnTo>
                <a:lnTo>
                  <a:pt x="5343" y="6677"/>
                </a:lnTo>
                <a:lnTo>
                  <a:pt x="5356" y="6667"/>
                </a:lnTo>
                <a:lnTo>
                  <a:pt x="5372" y="6656"/>
                </a:lnTo>
                <a:lnTo>
                  <a:pt x="5391" y="6645"/>
                </a:lnTo>
                <a:lnTo>
                  <a:pt x="5413" y="6634"/>
                </a:lnTo>
                <a:lnTo>
                  <a:pt x="5438" y="6622"/>
                </a:lnTo>
                <a:lnTo>
                  <a:pt x="5467" y="6609"/>
                </a:lnTo>
                <a:lnTo>
                  <a:pt x="5499" y="6596"/>
                </a:lnTo>
                <a:lnTo>
                  <a:pt x="5532" y="6583"/>
                </a:lnTo>
                <a:lnTo>
                  <a:pt x="5569" y="6570"/>
                </a:lnTo>
                <a:lnTo>
                  <a:pt x="5609" y="6557"/>
                </a:lnTo>
                <a:lnTo>
                  <a:pt x="5650" y="6543"/>
                </a:lnTo>
                <a:lnTo>
                  <a:pt x="5695" y="6529"/>
                </a:lnTo>
                <a:lnTo>
                  <a:pt x="5742" y="6514"/>
                </a:lnTo>
                <a:lnTo>
                  <a:pt x="5791" y="6500"/>
                </a:lnTo>
                <a:lnTo>
                  <a:pt x="5895" y="6471"/>
                </a:lnTo>
                <a:lnTo>
                  <a:pt x="6008" y="6442"/>
                </a:lnTo>
                <a:lnTo>
                  <a:pt x="6128" y="6411"/>
                </a:lnTo>
                <a:lnTo>
                  <a:pt x="6255" y="6382"/>
                </a:lnTo>
                <a:lnTo>
                  <a:pt x="6387" y="6353"/>
                </a:lnTo>
                <a:lnTo>
                  <a:pt x="6525" y="6324"/>
                </a:lnTo>
                <a:lnTo>
                  <a:pt x="6667" y="6294"/>
                </a:lnTo>
                <a:lnTo>
                  <a:pt x="6813" y="6267"/>
                </a:lnTo>
                <a:lnTo>
                  <a:pt x="6299" y="3095"/>
                </a:lnTo>
                <a:lnTo>
                  <a:pt x="8371" y="2802"/>
                </a:lnTo>
                <a:lnTo>
                  <a:pt x="7973" y="6100"/>
                </a:lnTo>
                <a:lnTo>
                  <a:pt x="8108" y="6086"/>
                </a:lnTo>
                <a:lnTo>
                  <a:pt x="8240" y="6075"/>
                </a:lnTo>
                <a:lnTo>
                  <a:pt x="8305" y="6071"/>
                </a:lnTo>
                <a:lnTo>
                  <a:pt x="8369" y="6066"/>
                </a:lnTo>
                <a:lnTo>
                  <a:pt x="8433" y="6063"/>
                </a:lnTo>
                <a:lnTo>
                  <a:pt x="8495" y="6060"/>
                </a:lnTo>
                <a:lnTo>
                  <a:pt x="8557" y="6057"/>
                </a:lnTo>
                <a:lnTo>
                  <a:pt x="8618" y="6056"/>
                </a:lnTo>
                <a:lnTo>
                  <a:pt x="8678" y="6054"/>
                </a:lnTo>
                <a:lnTo>
                  <a:pt x="8736" y="6054"/>
                </a:lnTo>
                <a:lnTo>
                  <a:pt x="8793" y="6054"/>
                </a:lnTo>
                <a:lnTo>
                  <a:pt x="8849" y="6055"/>
                </a:lnTo>
                <a:lnTo>
                  <a:pt x="8904" y="6057"/>
                </a:lnTo>
                <a:lnTo>
                  <a:pt x="8957" y="6059"/>
                </a:lnTo>
                <a:lnTo>
                  <a:pt x="9008" y="6062"/>
                </a:lnTo>
                <a:lnTo>
                  <a:pt x="9059" y="6066"/>
                </a:lnTo>
                <a:lnTo>
                  <a:pt x="9108" y="6071"/>
                </a:lnTo>
                <a:lnTo>
                  <a:pt x="9155" y="6076"/>
                </a:lnTo>
                <a:lnTo>
                  <a:pt x="9200" y="6082"/>
                </a:lnTo>
                <a:lnTo>
                  <a:pt x="9243" y="6089"/>
                </a:lnTo>
                <a:lnTo>
                  <a:pt x="9286" y="6097"/>
                </a:lnTo>
                <a:lnTo>
                  <a:pt x="9325" y="6106"/>
                </a:lnTo>
                <a:lnTo>
                  <a:pt x="9363" y="6116"/>
                </a:lnTo>
                <a:lnTo>
                  <a:pt x="9399" y="6127"/>
                </a:lnTo>
                <a:lnTo>
                  <a:pt x="9433" y="6139"/>
                </a:lnTo>
                <a:lnTo>
                  <a:pt x="9464" y="6151"/>
                </a:lnTo>
                <a:lnTo>
                  <a:pt x="9493" y="6165"/>
                </a:lnTo>
                <a:lnTo>
                  <a:pt x="9521" y="6179"/>
                </a:lnTo>
                <a:lnTo>
                  <a:pt x="9546" y="6194"/>
                </a:lnTo>
                <a:lnTo>
                  <a:pt x="9568" y="6211"/>
                </a:lnTo>
                <a:lnTo>
                  <a:pt x="9583" y="6237"/>
                </a:lnTo>
                <a:lnTo>
                  <a:pt x="9586" y="6280"/>
                </a:lnTo>
                <a:lnTo>
                  <a:pt x="9579" y="6341"/>
                </a:lnTo>
                <a:lnTo>
                  <a:pt x="9561" y="6417"/>
                </a:lnTo>
                <a:lnTo>
                  <a:pt x="9533" y="6506"/>
                </a:lnTo>
                <a:lnTo>
                  <a:pt x="9495" y="6608"/>
                </a:lnTo>
                <a:lnTo>
                  <a:pt x="9450" y="6723"/>
                </a:lnTo>
                <a:lnTo>
                  <a:pt x="9398" y="6848"/>
                </a:lnTo>
                <a:lnTo>
                  <a:pt x="9337" y="6982"/>
                </a:lnTo>
                <a:lnTo>
                  <a:pt x="9271" y="7125"/>
                </a:lnTo>
                <a:lnTo>
                  <a:pt x="9198" y="7273"/>
                </a:lnTo>
                <a:lnTo>
                  <a:pt x="9120" y="7429"/>
                </a:lnTo>
                <a:lnTo>
                  <a:pt x="9039" y="7587"/>
                </a:lnTo>
                <a:lnTo>
                  <a:pt x="8953" y="7750"/>
                </a:lnTo>
                <a:lnTo>
                  <a:pt x="8864" y="7915"/>
                </a:lnTo>
                <a:lnTo>
                  <a:pt x="8773" y="8079"/>
                </a:lnTo>
                <a:lnTo>
                  <a:pt x="8680" y="8245"/>
                </a:lnTo>
                <a:lnTo>
                  <a:pt x="8586" y="8408"/>
                </a:lnTo>
                <a:lnTo>
                  <a:pt x="8491" y="8568"/>
                </a:lnTo>
                <a:lnTo>
                  <a:pt x="8398" y="8725"/>
                </a:lnTo>
                <a:lnTo>
                  <a:pt x="8304" y="8875"/>
                </a:lnTo>
                <a:lnTo>
                  <a:pt x="8213" y="9020"/>
                </a:lnTo>
                <a:lnTo>
                  <a:pt x="8123" y="9157"/>
                </a:lnTo>
                <a:lnTo>
                  <a:pt x="8037" y="9284"/>
                </a:lnTo>
                <a:lnTo>
                  <a:pt x="7954" y="9403"/>
                </a:lnTo>
                <a:lnTo>
                  <a:pt x="7876" y="9510"/>
                </a:lnTo>
                <a:lnTo>
                  <a:pt x="7802" y="9603"/>
                </a:lnTo>
                <a:lnTo>
                  <a:pt x="7733" y="9683"/>
                </a:lnTo>
                <a:lnTo>
                  <a:pt x="7672" y="9748"/>
                </a:lnTo>
                <a:lnTo>
                  <a:pt x="7616" y="9798"/>
                </a:lnTo>
                <a:lnTo>
                  <a:pt x="7569" y="9829"/>
                </a:lnTo>
                <a:lnTo>
                  <a:pt x="7530" y="9842"/>
                </a:lnTo>
                <a:close/>
                <a:moveTo>
                  <a:pt x="16123" y="7453"/>
                </a:moveTo>
                <a:lnTo>
                  <a:pt x="16104" y="7245"/>
                </a:lnTo>
                <a:lnTo>
                  <a:pt x="16074" y="7051"/>
                </a:lnTo>
                <a:lnTo>
                  <a:pt x="16032" y="6870"/>
                </a:lnTo>
                <a:lnTo>
                  <a:pt x="15981" y="6702"/>
                </a:lnTo>
                <a:lnTo>
                  <a:pt x="15920" y="6547"/>
                </a:lnTo>
                <a:lnTo>
                  <a:pt x="15852" y="6404"/>
                </a:lnTo>
                <a:lnTo>
                  <a:pt x="15776" y="6274"/>
                </a:lnTo>
                <a:lnTo>
                  <a:pt x="15693" y="6156"/>
                </a:lnTo>
                <a:lnTo>
                  <a:pt x="15602" y="6048"/>
                </a:lnTo>
                <a:lnTo>
                  <a:pt x="15506" y="5951"/>
                </a:lnTo>
                <a:lnTo>
                  <a:pt x="15405" y="5865"/>
                </a:lnTo>
                <a:lnTo>
                  <a:pt x="15300" y="5789"/>
                </a:lnTo>
                <a:lnTo>
                  <a:pt x="15192" y="5723"/>
                </a:lnTo>
                <a:lnTo>
                  <a:pt x="15080" y="5665"/>
                </a:lnTo>
                <a:lnTo>
                  <a:pt x="14965" y="5616"/>
                </a:lnTo>
                <a:lnTo>
                  <a:pt x="14849" y="5577"/>
                </a:lnTo>
                <a:lnTo>
                  <a:pt x="14732" y="5546"/>
                </a:lnTo>
                <a:lnTo>
                  <a:pt x="14615" y="5523"/>
                </a:lnTo>
                <a:lnTo>
                  <a:pt x="14498" y="5505"/>
                </a:lnTo>
                <a:lnTo>
                  <a:pt x="14382" y="5496"/>
                </a:lnTo>
                <a:lnTo>
                  <a:pt x="14267" y="5494"/>
                </a:lnTo>
                <a:lnTo>
                  <a:pt x="14155" y="5497"/>
                </a:lnTo>
                <a:lnTo>
                  <a:pt x="14046" y="5506"/>
                </a:lnTo>
                <a:lnTo>
                  <a:pt x="13942" y="5522"/>
                </a:lnTo>
                <a:lnTo>
                  <a:pt x="13842" y="5542"/>
                </a:lnTo>
                <a:lnTo>
                  <a:pt x="13746" y="5567"/>
                </a:lnTo>
                <a:lnTo>
                  <a:pt x="13656" y="5595"/>
                </a:lnTo>
                <a:lnTo>
                  <a:pt x="13573" y="5629"/>
                </a:lnTo>
                <a:lnTo>
                  <a:pt x="13497" y="5665"/>
                </a:lnTo>
                <a:lnTo>
                  <a:pt x="13429" y="5704"/>
                </a:lnTo>
                <a:lnTo>
                  <a:pt x="13369" y="5747"/>
                </a:lnTo>
                <a:lnTo>
                  <a:pt x="13319" y="5792"/>
                </a:lnTo>
                <a:lnTo>
                  <a:pt x="13332" y="5772"/>
                </a:lnTo>
                <a:lnTo>
                  <a:pt x="13368" y="5715"/>
                </a:lnTo>
                <a:lnTo>
                  <a:pt x="13393" y="5675"/>
                </a:lnTo>
                <a:lnTo>
                  <a:pt x="13422" y="5626"/>
                </a:lnTo>
                <a:lnTo>
                  <a:pt x="13453" y="5569"/>
                </a:lnTo>
                <a:lnTo>
                  <a:pt x="13487" y="5505"/>
                </a:lnTo>
                <a:lnTo>
                  <a:pt x="13522" y="5435"/>
                </a:lnTo>
                <a:lnTo>
                  <a:pt x="13558" y="5358"/>
                </a:lnTo>
                <a:lnTo>
                  <a:pt x="13594" y="5274"/>
                </a:lnTo>
                <a:lnTo>
                  <a:pt x="13629" y="5186"/>
                </a:lnTo>
                <a:lnTo>
                  <a:pt x="13663" y="5092"/>
                </a:lnTo>
                <a:lnTo>
                  <a:pt x="13696" y="4993"/>
                </a:lnTo>
                <a:lnTo>
                  <a:pt x="13725" y="4890"/>
                </a:lnTo>
                <a:lnTo>
                  <a:pt x="13751" y="4783"/>
                </a:lnTo>
                <a:lnTo>
                  <a:pt x="13773" y="4673"/>
                </a:lnTo>
                <a:lnTo>
                  <a:pt x="13790" y="4559"/>
                </a:lnTo>
                <a:lnTo>
                  <a:pt x="13802" y="4442"/>
                </a:lnTo>
                <a:lnTo>
                  <a:pt x="13807" y="4323"/>
                </a:lnTo>
                <a:lnTo>
                  <a:pt x="13805" y="4202"/>
                </a:lnTo>
                <a:lnTo>
                  <a:pt x="13795" y="4080"/>
                </a:lnTo>
                <a:lnTo>
                  <a:pt x="13777" y="3956"/>
                </a:lnTo>
                <a:lnTo>
                  <a:pt x="13750" y="3832"/>
                </a:lnTo>
                <a:lnTo>
                  <a:pt x="13714" y="3707"/>
                </a:lnTo>
                <a:lnTo>
                  <a:pt x="13666" y="3582"/>
                </a:lnTo>
                <a:lnTo>
                  <a:pt x="13608" y="3458"/>
                </a:lnTo>
                <a:lnTo>
                  <a:pt x="13537" y="3335"/>
                </a:lnTo>
                <a:lnTo>
                  <a:pt x="13455" y="3212"/>
                </a:lnTo>
                <a:lnTo>
                  <a:pt x="13358" y="3092"/>
                </a:lnTo>
                <a:lnTo>
                  <a:pt x="13248" y="2974"/>
                </a:lnTo>
                <a:lnTo>
                  <a:pt x="13123" y="2858"/>
                </a:lnTo>
                <a:lnTo>
                  <a:pt x="12991" y="2750"/>
                </a:lnTo>
                <a:lnTo>
                  <a:pt x="12859" y="2656"/>
                </a:lnTo>
                <a:lnTo>
                  <a:pt x="12727" y="2574"/>
                </a:lnTo>
                <a:lnTo>
                  <a:pt x="12597" y="2504"/>
                </a:lnTo>
                <a:lnTo>
                  <a:pt x="12467" y="2447"/>
                </a:lnTo>
                <a:lnTo>
                  <a:pt x="12339" y="2400"/>
                </a:lnTo>
                <a:lnTo>
                  <a:pt x="12211" y="2366"/>
                </a:lnTo>
                <a:lnTo>
                  <a:pt x="12085" y="2341"/>
                </a:lnTo>
                <a:lnTo>
                  <a:pt x="11961" y="2326"/>
                </a:lnTo>
                <a:lnTo>
                  <a:pt x="11838" y="2321"/>
                </a:lnTo>
                <a:lnTo>
                  <a:pt x="11717" y="2325"/>
                </a:lnTo>
                <a:lnTo>
                  <a:pt x="11599" y="2338"/>
                </a:lnTo>
                <a:lnTo>
                  <a:pt x="11482" y="2359"/>
                </a:lnTo>
                <a:lnTo>
                  <a:pt x="11368" y="2387"/>
                </a:lnTo>
                <a:lnTo>
                  <a:pt x="11256" y="2422"/>
                </a:lnTo>
                <a:lnTo>
                  <a:pt x="11147" y="2465"/>
                </a:lnTo>
                <a:lnTo>
                  <a:pt x="11042" y="2513"/>
                </a:lnTo>
                <a:lnTo>
                  <a:pt x="10939" y="2568"/>
                </a:lnTo>
                <a:lnTo>
                  <a:pt x="10839" y="2628"/>
                </a:lnTo>
                <a:lnTo>
                  <a:pt x="10742" y="2693"/>
                </a:lnTo>
                <a:lnTo>
                  <a:pt x="10649" y="2763"/>
                </a:lnTo>
                <a:lnTo>
                  <a:pt x="10560" y="2836"/>
                </a:lnTo>
                <a:lnTo>
                  <a:pt x="10474" y="2912"/>
                </a:lnTo>
                <a:lnTo>
                  <a:pt x="10392" y="2993"/>
                </a:lnTo>
                <a:lnTo>
                  <a:pt x="10315" y="3075"/>
                </a:lnTo>
                <a:lnTo>
                  <a:pt x="10242" y="3160"/>
                </a:lnTo>
                <a:lnTo>
                  <a:pt x="10174" y="3246"/>
                </a:lnTo>
                <a:lnTo>
                  <a:pt x="10109" y="3334"/>
                </a:lnTo>
                <a:lnTo>
                  <a:pt x="10051" y="3421"/>
                </a:lnTo>
                <a:lnTo>
                  <a:pt x="9996" y="3510"/>
                </a:lnTo>
                <a:lnTo>
                  <a:pt x="9947" y="3598"/>
                </a:lnTo>
                <a:lnTo>
                  <a:pt x="9904" y="3686"/>
                </a:lnTo>
                <a:lnTo>
                  <a:pt x="9907" y="3675"/>
                </a:lnTo>
                <a:lnTo>
                  <a:pt x="9915" y="3641"/>
                </a:lnTo>
                <a:lnTo>
                  <a:pt x="9927" y="3587"/>
                </a:lnTo>
                <a:lnTo>
                  <a:pt x="9943" y="3514"/>
                </a:lnTo>
                <a:lnTo>
                  <a:pt x="9960" y="3424"/>
                </a:lnTo>
                <a:lnTo>
                  <a:pt x="9978" y="3318"/>
                </a:lnTo>
                <a:lnTo>
                  <a:pt x="9996" y="3198"/>
                </a:lnTo>
                <a:lnTo>
                  <a:pt x="10012" y="3066"/>
                </a:lnTo>
                <a:lnTo>
                  <a:pt x="10027" y="2921"/>
                </a:lnTo>
                <a:lnTo>
                  <a:pt x="10037" y="2767"/>
                </a:lnTo>
                <a:lnTo>
                  <a:pt x="10042" y="2605"/>
                </a:lnTo>
                <a:lnTo>
                  <a:pt x="10041" y="2437"/>
                </a:lnTo>
                <a:lnTo>
                  <a:pt x="10033" y="2263"/>
                </a:lnTo>
                <a:lnTo>
                  <a:pt x="10016" y="2085"/>
                </a:lnTo>
                <a:lnTo>
                  <a:pt x="9991" y="1906"/>
                </a:lnTo>
                <a:lnTo>
                  <a:pt x="9955" y="1725"/>
                </a:lnTo>
                <a:lnTo>
                  <a:pt x="9908" y="1547"/>
                </a:lnTo>
                <a:lnTo>
                  <a:pt x="9847" y="1370"/>
                </a:lnTo>
                <a:lnTo>
                  <a:pt x="9773" y="1198"/>
                </a:lnTo>
                <a:lnTo>
                  <a:pt x="9683" y="1030"/>
                </a:lnTo>
                <a:lnTo>
                  <a:pt x="9577" y="871"/>
                </a:lnTo>
                <a:lnTo>
                  <a:pt x="9454" y="720"/>
                </a:lnTo>
                <a:lnTo>
                  <a:pt x="9313" y="579"/>
                </a:lnTo>
                <a:lnTo>
                  <a:pt x="9152" y="450"/>
                </a:lnTo>
                <a:lnTo>
                  <a:pt x="8970" y="333"/>
                </a:lnTo>
                <a:lnTo>
                  <a:pt x="8768" y="232"/>
                </a:lnTo>
                <a:lnTo>
                  <a:pt x="8541" y="147"/>
                </a:lnTo>
                <a:lnTo>
                  <a:pt x="8290" y="80"/>
                </a:lnTo>
                <a:lnTo>
                  <a:pt x="8015" y="31"/>
                </a:lnTo>
                <a:lnTo>
                  <a:pt x="7712" y="5"/>
                </a:lnTo>
                <a:lnTo>
                  <a:pt x="7383" y="0"/>
                </a:lnTo>
                <a:lnTo>
                  <a:pt x="7025" y="19"/>
                </a:lnTo>
                <a:lnTo>
                  <a:pt x="6681" y="58"/>
                </a:lnTo>
                <a:lnTo>
                  <a:pt x="6350" y="109"/>
                </a:lnTo>
                <a:lnTo>
                  <a:pt x="6034" y="176"/>
                </a:lnTo>
                <a:lnTo>
                  <a:pt x="5730" y="257"/>
                </a:lnTo>
                <a:lnTo>
                  <a:pt x="5442" y="350"/>
                </a:lnTo>
                <a:lnTo>
                  <a:pt x="5167" y="457"/>
                </a:lnTo>
                <a:lnTo>
                  <a:pt x="4906" y="575"/>
                </a:lnTo>
                <a:lnTo>
                  <a:pt x="4659" y="706"/>
                </a:lnTo>
                <a:lnTo>
                  <a:pt x="4425" y="848"/>
                </a:lnTo>
                <a:lnTo>
                  <a:pt x="4205" y="1000"/>
                </a:lnTo>
                <a:lnTo>
                  <a:pt x="4001" y="1164"/>
                </a:lnTo>
                <a:lnTo>
                  <a:pt x="3808" y="1337"/>
                </a:lnTo>
                <a:lnTo>
                  <a:pt x="3631" y="1520"/>
                </a:lnTo>
                <a:lnTo>
                  <a:pt x="3467" y="1712"/>
                </a:lnTo>
                <a:lnTo>
                  <a:pt x="3316" y="1912"/>
                </a:lnTo>
                <a:lnTo>
                  <a:pt x="3180" y="2121"/>
                </a:lnTo>
                <a:lnTo>
                  <a:pt x="3058" y="2338"/>
                </a:lnTo>
                <a:lnTo>
                  <a:pt x="2949" y="2561"/>
                </a:lnTo>
                <a:lnTo>
                  <a:pt x="2855" y="2791"/>
                </a:lnTo>
                <a:lnTo>
                  <a:pt x="2773" y="3027"/>
                </a:lnTo>
                <a:lnTo>
                  <a:pt x="2706" y="3269"/>
                </a:lnTo>
                <a:lnTo>
                  <a:pt x="2653" y="3516"/>
                </a:lnTo>
                <a:lnTo>
                  <a:pt x="2614" y="3769"/>
                </a:lnTo>
                <a:lnTo>
                  <a:pt x="2588" y="4025"/>
                </a:lnTo>
                <a:lnTo>
                  <a:pt x="2575" y="4286"/>
                </a:lnTo>
                <a:lnTo>
                  <a:pt x="2577" y="4551"/>
                </a:lnTo>
                <a:lnTo>
                  <a:pt x="2594" y="4817"/>
                </a:lnTo>
                <a:lnTo>
                  <a:pt x="2623" y="5087"/>
                </a:lnTo>
                <a:lnTo>
                  <a:pt x="2666" y="5359"/>
                </a:lnTo>
                <a:lnTo>
                  <a:pt x="2724" y="5632"/>
                </a:lnTo>
                <a:lnTo>
                  <a:pt x="2794" y="5906"/>
                </a:lnTo>
                <a:lnTo>
                  <a:pt x="2879" y="6181"/>
                </a:lnTo>
                <a:lnTo>
                  <a:pt x="2847" y="6177"/>
                </a:lnTo>
                <a:lnTo>
                  <a:pt x="2755" y="6169"/>
                </a:lnTo>
                <a:lnTo>
                  <a:pt x="2690" y="6166"/>
                </a:lnTo>
                <a:lnTo>
                  <a:pt x="2613" y="6163"/>
                </a:lnTo>
                <a:lnTo>
                  <a:pt x="2526" y="6162"/>
                </a:lnTo>
                <a:lnTo>
                  <a:pt x="2429" y="6163"/>
                </a:lnTo>
                <a:lnTo>
                  <a:pt x="2323" y="6167"/>
                </a:lnTo>
                <a:lnTo>
                  <a:pt x="2212" y="6174"/>
                </a:lnTo>
                <a:lnTo>
                  <a:pt x="2093" y="6185"/>
                </a:lnTo>
                <a:lnTo>
                  <a:pt x="1968" y="6202"/>
                </a:lnTo>
                <a:lnTo>
                  <a:pt x="1840" y="6224"/>
                </a:lnTo>
                <a:lnTo>
                  <a:pt x="1708" y="6252"/>
                </a:lnTo>
                <a:lnTo>
                  <a:pt x="1574" y="6286"/>
                </a:lnTo>
                <a:lnTo>
                  <a:pt x="1439" y="6329"/>
                </a:lnTo>
                <a:lnTo>
                  <a:pt x="1304" y="6378"/>
                </a:lnTo>
                <a:lnTo>
                  <a:pt x="1171" y="6438"/>
                </a:lnTo>
                <a:lnTo>
                  <a:pt x="1039" y="6505"/>
                </a:lnTo>
                <a:lnTo>
                  <a:pt x="911" y="6583"/>
                </a:lnTo>
                <a:lnTo>
                  <a:pt x="786" y="6672"/>
                </a:lnTo>
                <a:lnTo>
                  <a:pt x="667" y="6772"/>
                </a:lnTo>
                <a:lnTo>
                  <a:pt x="555" y="6883"/>
                </a:lnTo>
                <a:lnTo>
                  <a:pt x="450" y="7007"/>
                </a:lnTo>
                <a:lnTo>
                  <a:pt x="353" y="7145"/>
                </a:lnTo>
                <a:lnTo>
                  <a:pt x="266" y="7296"/>
                </a:lnTo>
                <a:lnTo>
                  <a:pt x="188" y="7462"/>
                </a:lnTo>
                <a:lnTo>
                  <a:pt x="124" y="7643"/>
                </a:lnTo>
                <a:lnTo>
                  <a:pt x="72" y="7839"/>
                </a:lnTo>
                <a:lnTo>
                  <a:pt x="32" y="8052"/>
                </a:lnTo>
                <a:lnTo>
                  <a:pt x="8" y="8282"/>
                </a:lnTo>
                <a:lnTo>
                  <a:pt x="0" y="8530"/>
                </a:lnTo>
                <a:lnTo>
                  <a:pt x="14" y="8780"/>
                </a:lnTo>
                <a:lnTo>
                  <a:pt x="57" y="9022"/>
                </a:lnTo>
                <a:lnTo>
                  <a:pt x="128" y="9252"/>
                </a:lnTo>
                <a:lnTo>
                  <a:pt x="227" y="9471"/>
                </a:lnTo>
                <a:lnTo>
                  <a:pt x="354" y="9679"/>
                </a:lnTo>
                <a:lnTo>
                  <a:pt x="507" y="9876"/>
                </a:lnTo>
                <a:lnTo>
                  <a:pt x="687" y="10061"/>
                </a:lnTo>
                <a:lnTo>
                  <a:pt x="894" y="10235"/>
                </a:lnTo>
                <a:lnTo>
                  <a:pt x="1126" y="10397"/>
                </a:lnTo>
                <a:lnTo>
                  <a:pt x="1384" y="10546"/>
                </a:lnTo>
                <a:lnTo>
                  <a:pt x="1667" y="10683"/>
                </a:lnTo>
                <a:lnTo>
                  <a:pt x="1976" y="10809"/>
                </a:lnTo>
                <a:lnTo>
                  <a:pt x="2309" y="10921"/>
                </a:lnTo>
                <a:lnTo>
                  <a:pt x="2666" y="11020"/>
                </a:lnTo>
                <a:lnTo>
                  <a:pt x="3047" y="11107"/>
                </a:lnTo>
                <a:lnTo>
                  <a:pt x="3451" y="11179"/>
                </a:lnTo>
                <a:lnTo>
                  <a:pt x="3880" y="11239"/>
                </a:lnTo>
                <a:lnTo>
                  <a:pt x="4330" y="11284"/>
                </a:lnTo>
                <a:lnTo>
                  <a:pt x="4803" y="11317"/>
                </a:lnTo>
                <a:lnTo>
                  <a:pt x="5298" y="11335"/>
                </a:lnTo>
                <a:lnTo>
                  <a:pt x="5815" y="11339"/>
                </a:lnTo>
                <a:lnTo>
                  <a:pt x="6352" y="11328"/>
                </a:lnTo>
                <a:lnTo>
                  <a:pt x="6912" y="11303"/>
                </a:lnTo>
                <a:lnTo>
                  <a:pt x="7491" y="11262"/>
                </a:lnTo>
                <a:lnTo>
                  <a:pt x="8092" y="11207"/>
                </a:lnTo>
                <a:lnTo>
                  <a:pt x="8712" y="11136"/>
                </a:lnTo>
                <a:lnTo>
                  <a:pt x="9351" y="11050"/>
                </a:lnTo>
                <a:lnTo>
                  <a:pt x="10010" y="10949"/>
                </a:lnTo>
                <a:lnTo>
                  <a:pt x="10688" y="10832"/>
                </a:lnTo>
                <a:lnTo>
                  <a:pt x="11384" y="10699"/>
                </a:lnTo>
                <a:lnTo>
                  <a:pt x="12098" y="10549"/>
                </a:lnTo>
                <a:lnTo>
                  <a:pt x="12831" y="10382"/>
                </a:lnTo>
                <a:lnTo>
                  <a:pt x="12869" y="10375"/>
                </a:lnTo>
                <a:lnTo>
                  <a:pt x="12978" y="10351"/>
                </a:lnTo>
                <a:lnTo>
                  <a:pt x="13056" y="10333"/>
                </a:lnTo>
                <a:lnTo>
                  <a:pt x="13147" y="10310"/>
                </a:lnTo>
                <a:lnTo>
                  <a:pt x="13250" y="10281"/>
                </a:lnTo>
                <a:lnTo>
                  <a:pt x="13366" y="10248"/>
                </a:lnTo>
                <a:lnTo>
                  <a:pt x="13490" y="10210"/>
                </a:lnTo>
                <a:lnTo>
                  <a:pt x="13624" y="10166"/>
                </a:lnTo>
                <a:lnTo>
                  <a:pt x="13764" y="10117"/>
                </a:lnTo>
                <a:lnTo>
                  <a:pt x="13911" y="10062"/>
                </a:lnTo>
                <a:lnTo>
                  <a:pt x="14063" y="10001"/>
                </a:lnTo>
                <a:lnTo>
                  <a:pt x="14217" y="9934"/>
                </a:lnTo>
                <a:lnTo>
                  <a:pt x="14374" y="9860"/>
                </a:lnTo>
                <a:lnTo>
                  <a:pt x="14532" y="9780"/>
                </a:lnTo>
                <a:lnTo>
                  <a:pt x="14690" y="9693"/>
                </a:lnTo>
                <a:lnTo>
                  <a:pt x="14845" y="9600"/>
                </a:lnTo>
                <a:lnTo>
                  <a:pt x="14998" y="9498"/>
                </a:lnTo>
                <a:lnTo>
                  <a:pt x="15146" y="9390"/>
                </a:lnTo>
                <a:lnTo>
                  <a:pt x="15288" y="9274"/>
                </a:lnTo>
                <a:lnTo>
                  <a:pt x="15424" y="9151"/>
                </a:lnTo>
                <a:lnTo>
                  <a:pt x="15552" y="9020"/>
                </a:lnTo>
                <a:lnTo>
                  <a:pt x="15670" y="8880"/>
                </a:lnTo>
                <a:lnTo>
                  <a:pt x="15778" y="8733"/>
                </a:lnTo>
                <a:lnTo>
                  <a:pt x="15874" y="8577"/>
                </a:lnTo>
                <a:lnTo>
                  <a:pt x="15957" y="8413"/>
                </a:lnTo>
                <a:lnTo>
                  <a:pt x="16024" y="8239"/>
                </a:lnTo>
                <a:lnTo>
                  <a:pt x="16076" y="8057"/>
                </a:lnTo>
                <a:lnTo>
                  <a:pt x="16111" y="7865"/>
                </a:lnTo>
                <a:lnTo>
                  <a:pt x="16127" y="7664"/>
                </a:lnTo>
                <a:lnTo>
                  <a:pt x="16123" y="7453"/>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9" name="Rectangle 36">
            <a:extLst>
              <a:ext uri="{FF2B5EF4-FFF2-40B4-BE49-F238E27FC236}">
                <a16:creationId xmlns:a16="http://schemas.microsoft.com/office/drawing/2014/main" id="{41C5CBBB-F8E3-D706-57DC-F50B80ED450F}"/>
              </a:ext>
            </a:extLst>
          </p:cNvPr>
          <p:cNvSpPr/>
          <p:nvPr/>
        </p:nvSpPr>
        <p:spPr>
          <a:xfrm>
            <a:off x="1229116" y="4537242"/>
            <a:ext cx="58271" cy="759485"/>
          </a:xfrm>
          <a:prstGeom prst="rect">
            <a:avLst/>
          </a:prstGeom>
          <a:solidFill>
            <a:srgbClr val="B28A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36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outHorizontal)">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1088BB47-C5C4-E078-E225-9ECFCEE115B0}"/>
              </a:ext>
            </a:extLst>
          </p:cNvPr>
          <p:cNvPicPr>
            <a:picLocks noGrp="1" noChangeAspect="1"/>
          </p:cNvPicPr>
          <p:nvPr>
            <p:ph type="pic" sz="quarter" idx="10"/>
          </p:nvPr>
        </p:nvPicPr>
        <p:blipFill>
          <a:blip r:embed="rId2"/>
          <a:srcRect t="16749" b="16749"/>
          <a:stretch/>
        </p:blipFill>
        <p:spPr/>
      </p:pic>
      <p:sp>
        <p:nvSpPr>
          <p:cNvPr id="3" name="Título 2">
            <a:extLst>
              <a:ext uri="{FF2B5EF4-FFF2-40B4-BE49-F238E27FC236}">
                <a16:creationId xmlns:a16="http://schemas.microsoft.com/office/drawing/2014/main" id="{4EC6463C-3669-93A0-99E0-9F8F3855213B}"/>
              </a:ext>
            </a:extLst>
          </p:cNvPr>
          <p:cNvSpPr>
            <a:spLocks noGrp="1"/>
          </p:cNvSpPr>
          <p:nvPr>
            <p:ph type="title"/>
          </p:nvPr>
        </p:nvSpPr>
        <p:spPr>
          <a:xfrm>
            <a:off x="4613835" y="3973575"/>
            <a:ext cx="6342088" cy="1284225"/>
          </a:xfrm>
        </p:spPr>
        <p:txBody>
          <a:bodyPr>
            <a:noAutofit/>
          </a:bodyPr>
          <a:lstStyle/>
          <a:p>
            <a:r>
              <a:rPr lang="es-CO" sz="5000">
                <a:solidFill>
                  <a:srgbClr val="035A93"/>
                </a:solidFill>
              </a:rPr>
              <a:t>4. </a:t>
            </a:r>
            <a:r>
              <a:rPr lang="es-MX" sz="5000">
                <a:solidFill>
                  <a:srgbClr val="035A93"/>
                </a:solidFill>
              </a:rPr>
              <a:t>Distribución de la población objetivo y de la muestra</a:t>
            </a:r>
            <a:endParaRPr lang="es-CO" sz="5000"/>
          </a:p>
        </p:txBody>
      </p:sp>
    </p:spTree>
    <p:extLst>
      <p:ext uri="{BB962C8B-B14F-4D97-AF65-F5344CB8AC3E}">
        <p14:creationId xmlns:p14="http://schemas.microsoft.com/office/powerpoint/2010/main" val="34809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a:extLst>
              <a:ext uri="{FF2B5EF4-FFF2-40B4-BE49-F238E27FC236}">
                <a16:creationId xmlns:a16="http://schemas.microsoft.com/office/drawing/2014/main" id="{100B5980-B936-E80D-80E5-498EDDB727CC}"/>
              </a:ext>
            </a:extLst>
          </p:cNvPr>
          <p:cNvSpPr txBox="1">
            <a:spLocks/>
          </p:cNvSpPr>
          <p:nvPr/>
        </p:nvSpPr>
        <p:spPr>
          <a:xfrm>
            <a:off x="901700" y="1735370"/>
            <a:ext cx="8305053" cy="195360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a:solidFill>
                  <a:schemeClr val="tx1">
                    <a:lumMod val="50000"/>
                    <a:lumOff val="50000"/>
                  </a:schemeClr>
                </a:solidFill>
                <a:cs typeface="Segoe UI"/>
              </a:rPr>
              <a:t>El presente análisis comprende los datos recolectados en 2025 a través de la </a:t>
            </a:r>
            <a:r>
              <a:rPr lang="es-MX" sz="2000" b="1">
                <a:solidFill>
                  <a:schemeClr val="tx1">
                    <a:lumMod val="50000"/>
                    <a:lumOff val="50000"/>
                  </a:schemeClr>
                </a:solidFill>
                <a:cs typeface="Segoe UI"/>
              </a:rPr>
              <a:t>encuesta de satisfacción </a:t>
            </a:r>
            <a:r>
              <a:rPr lang="es-MX" sz="2000">
                <a:solidFill>
                  <a:schemeClr val="tx1">
                    <a:lumMod val="50000"/>
                    <a:lumOff val="50000"/>
                  </a:schemeClr>
                </a:solidFill>
                <a:cs typeface="Segoe UI"/>
              </a:rPr>
              <a:t>aplicada a los usuarios que presentaron </a:t>
            </a:r>
            <a:r>
              <a:rPr lang="es-MX" sz="2000" b="1">
                <a:solidFill>
                  <a:schemeClr val="tx1">
                    <a:lumMod val="50000"/>
                    <a:lumOff val="50000"/>
                  </a:schemeClr>
                </a:solidFill>
                <a:cs typeface="Segoe UI"/>
              </a:rPr>
              <a:t>PQRSDA</a:t>
            </a:r>
            <a:r>
              <a:rPr lang="es-MX" sz="2000">
                <a:solidFill>
                  <a:schemeClr val="tx1">
                    <a:lumMod val="50000"/>
                    <a:lumOff val="50000"/>
                  </a:schemeClr>
                </a:solidFill>
                <a:cs typeface="Segoe UI"/>
              </a:rPr>
              <a:t> (peticiones, quejas, reclamos, sugerencias, denuncias y agradecimientos), así como la información obtenida de las encuestas realizadas a los </a:t>
            </a:r>
            <a:r>
              <a:rPr lang="es-MX" sz="2000" b="1">
                <a:solidFill>
                  <a:schemeClr val="tx1">
                    <a:lumMod val="50000"/>
                    <a:lumOff val="50000"/>
                  </a:schemeClr>
                </a:solidFill>
                <a:cs typeface="Segoe UI"/>
              </a:rPr>
              <a:t>usuarios de trámites institucionales</a:t>
            </a:r>
            <a:r>
              <a:rPr lang="es-MX" sz="2000">
                <a:solidFill>
                  <a:schemeClr val="tx1">
                    <a:lumMod val="50000"/>
                    <a:lumOff val="50000"/>
                  </a:schemeClr>
                </a:solidFill>
                <a:cs typeface="Segoe UI"/>
              </a:rPr>
              <a:t>.</a:t>
            </a:r>
            <a:endParaRPr lang="es-CO" sz="2000">
              <a:solidFill>
                <a:schemeClr val="tx1">
                  <a:lumMod val="50000"/>
                  <a:lumOff val="50000"/>
                </a:schemeClr>
              </a:solidFill>
              <a:cs typeface="Segoe UI"/>
            </a:endParaRPr>
          </a:p>
        </p:txBody>
      </p:sp>
      <p:pic>
        <p:nvPicPr>
          <p:cNvPr id="7" name="Imagen 6" descr="Icono&#10;&#10;Descripción generada automáticamente">
            <a:extLst>
              <a:ext uri="{FF2B5EF4-FFF2-40B4-BE49-F238E27FC236}">
                <a16:creationId xmlns:a16="http://schemas.microsoft.com/office/drawing/2014/main" id="{332B5BD0-F253-E785-6E28-AF5896B98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78" y="1877765"/>
            <a:ext cx="1811212" cy="1811212"/>
          </a:xfrm>
          <a:prstGeom prst="rect">
            <a:avLst/>
          </a:prstGeom>
        </p:spPr>
      </p:pic>
    </p:spTree>
    <p:extLst>
      <p:ext uri="{BB962C8B-B14F-4D97-AF65-F5344CB8AC3E}">
        <p14:creationId xmlns:p14="http://schemas.microsoft.com/office/powerpoint/2010/main" val="3012087274"/>
      </p:ext>
    </p:extLst>
  </p:cSld>
  <p:clrMapOvr>
    <a:masterClrMapping/>
  </p:clrMapOvr>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Props1.xml><?xml version="1.0" encoding="utf-8"?>
<ds:datastoreItem xmlns:ds="http://schemas.openxmlformats.org/officeDocument/2006/customXml" ds:itemID="{CC8B9A61-0376-46CB-AAD4-438FE2525203}">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588945-E599-48E4-B96E-908DF4913546}">
  <ds:schemaRefs>
    <ds:schemaRef ds:uri="http://schemas.microsoft.com/sharepoint/v3/contenttype/forms"/>
  </ds:schemaRefs>
</ds:datastoreItem>
</file>

<file path=customXml/itemProps3.xml><?xml version="1.0" encoding="utf-8"?>
<ds:datastoreItem xmlns:ds="http://schemas.openxmlformats.org/officeDocument/2006/customXml" ds:itemID="{F9570AA6-08C9-4364-85F6-8E5A824948C2}">
  <ds:schemaRefs>
    <ds:schemaRef ds:uri="59566f82-f342-460b-a36f-7f2067fae10e"/>
    <ds:schemaRef ds:uri="df5c9daf-8ab9-4342-943d-bf1a0c64ba8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Panorámica</PresentationFormat>
  <Paragraphs>152</Paragraphs>
  <Slides>21</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21</vt:i4>
      </vt:variant>
    </vt:vector>
  </HeadingPairs>
  <TitlesOfParts>
    <vt:vector size="35" baseType="lpstr">
      <vt:lpstr>Aptos</vt:lpstr>
      <vt:lpstr>Arial</vt:lpstr>
      <vt:lpstr>Bebas Neue</vt:lpstr>
      <vt:lpstr>Calibri</vt:lpstr>
      <vt:lpstr>Montserrat</vt:lpstr>
      <vt:lpstr>Montserrat Bold</vt:lpstr>
      <vt:lpstr>Montserrat ExtraBold</vt:lpstr>
      <vt:lpstr>Montserrat Light</vt:lpstr>
      <vt:lpstr>Montserrat Medium</vt:lpstr>
      <vt:lpstr>Roboto Condensed</vt:lpstr>
      <vt:lpstr>Segoe UI</vt:lpstr>
      <vt:lpstr>Verdana</vt:lpstr>
      <vt:lpstr>Wingdings</vt:lpstr>
      <vt:lpstr>Tema de Office</vt:lpstr>
      <vt:lpstr>Informe anual de satisfacción de usuarios – vigencia 2025</vt:lpstr>
      <vt:lpstr>Temas a desarrollar</vt:lpstr>
      <vt:lpstr>1. Ficha técnica</vt:lpstr>
      <vt:lpstr>Presentación de PowerPoint</vt:lpstr>
      <vt:lpstr>2. Objetivo</vt:lpstr>
      <vt:lpstr>3. Índice de satisfacción del servicio</vt:lpstr>
      <vt:lpstr>Presentación de PowerPoint</vt:lpstr>
      <vt:lpstr>4. Distribución de la población objetivo y de la muestra</vt:lpstr>
      <vt:lpstr>Presentación de PowerPoint</vt:lpstr>
      <vt:lpstr>Presentación de PowerPoint</vt:lpstr>
      <vt:lpstr>Presentación de PowerPoint</vt:lpstr>
      <vt:lpstr>5. Resultados</vt:lpstr>
      <vt:lpstr>Cifras a destacar: Índice satisfacción 2025</vt:lpstr>
      <vt:lpstr>Análisis de los resultados obtenidos</vt:lpstr>
      <vt:lpstr>Análisis de los resultados obtenidos</vt:lpstr>
      <vt:lpstr>Índice de satisfacción</vt:lpstr>
      <vt:lpstr>Resultados históricos del índice general de satisfacción</vt:lpstr>
      <vt:lpstr>6. Conclusiones y oportunidades de mejora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Laura Ximena Cifuentes Alba</cp:lastModifiedBy>
  <cp:revision>1</cp:revision>
  <dcterms:created xsi:type="dcterms:W3CDTF">2024-07-08T22:54:50Z</dcterms:created>
  <dcterms:modified xsi:type="dcterms:W3CDTF">2026-03-27T14:28:07Z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