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7"/>
  </p:notesMasterIdLst>
  <p:handoutMasterIdLst>
    <p:handoutMasterId r:id="rId18"/>
  </p:handoutMasterIdLst>
  <p:sldIdLst>
    <p:sldId id="467" r:id="rId5"/>
    <p:sldId id="456" r:id="rId6"/>
    <p:sldId id="457" r:id="rId7"/>
    <p:sldId id="458" r:id="rId8"/>
    <p:sldId id="459" r:id="rId9"/>
    <p:sldId id="460" r:id="rId10"/>
    <p:sldId id="461" r:id="rId11"/>
    <p:sldId id="466" r:id="rId12"/>
    <p:sldId id="463" r:id="rId13"/>
    <p:sldId id="464" r:id="rId14"/>
    <p:sldId id="465" r:id="rId15"/>
    <p:sldId id="414"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09C3626-2047-13E8-9D68-71968A0CDCA9}" name="Elquin Alexis Huertas Ramirez" initials="EH" userId="S::EHuertas@fogafin.gov.co::d6204182-b1b1-4876-9d61-6b4cea7aba13" providerId="AD"/>
  <p188:author id="{1FE06FBD-2B16-75A8-3574-72E40C90DF93}" name="Yady Valentina Muenala Peña" initials="YM" userId="S::DRCPU2@fogafin.gov.co::e0d2382f-d03f-43e4-bafc-7bacdef4fb83" providerId="AD"/>
  <p188:author id="{346E94C1-1300-67B1-48E0-E7893D863390}" name="Laura Ximena Cifuentes Alba" initials="LC" userId="S::Lcifuentes@fogafin.gov.co::e8b26861-67ca-4d98-98de-54ccc2dc15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A3F"/>
    <a:srgbClr val="FFA100"/>
    <a:srgbClr val="7EC020"/>
    <a:srgbClr val="006397"/>
    <a:srgbClr val="005F96"/>
    <a:srgbClr val="244176"/>
    <a:srgbClr val="30579E"/>
    <a:srgbClr val="658CD7"/>
    <a:srgbClr val="4EE25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0EA5E-B2AC-46C7-B542-263418002935}" v="20" dt="2026-06-30T20:48:08.856"/>
    <p1510:client id="{8EA22128-AED2-4340-8A45-37B7DC267348}" v="35" dt="2026-06-30T20:59:51.96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Ximena Cifuentes Alba" userId="e8b26861-67ca-4d98-98de-54ccc2dc1596" providerId="ADAL" clId="{BEB65B91-9A99-42BB-949E-32D0E0D9B556}"/>
    <pc:docChg chg="undo custSel modSld">
      <pc:chgData name="Laura Ximena Cifuentes Alba" userId="e8b26861-67ca-4d98-98de-54ccc2dc1596" providerId="ADAL" clId="{BEB65B91-9A99-42BB-949E-32D0E0D9B556}" dt="2026-06-30T20:59:51.962" v="35"/>
      <pc:docMkLst>
        <pc:docMk/>
      </pc:docMkLst>
      <pc:sldChg chg="modSp mod">
        <pc:chgData name="Laura Ximena Cifuentes Alba" userId="e8b26861-67ca-4d98-98de-54ccc2dc1596" providerId="ADAL" clId="{BEB65B91-9A99-42BB-949E-32D0E0D9B556}" dt="2026-06-30T20:21:34.056" v="2" actId="14100"/>
        <pc:sldMkLst>
          <pc:docMk/>
          <pc:sldMk cId="1758305295" sldId="413"/>
        </pc:sldMkLst>
        <pc:spChg chg="mod">
          <ac:chgData name="Laura Ximena Cifuentes Alba" userId="e8b26861-67ca-4d98-98de-54ccc2dc1596" providerId="ADAL" clId="{BEB65B91-9A99-42BB-949E-32D0E0D9B556}" dt="2026-06-30T20:21:34.056" v="2" actId="14100"/>
          <ac:spMkLst>
            <pc:docMk/>
            <pc:sldMk cId="1758305295" sldId="413"/>
            <ac:spMk id="3" creationId="{2ADA131F-3F38-4788-A7F2-4D9FD9CE81DF}"/>
          </ac:spMkLst>
        </pc:spChg>
      </pc:sldChg>
      <pc:sldChg chg="modSp mod">
        <pc:chgData name="Laura Ximena Cifuentes Alba" userId="e8b26861-67ca-4d98-98de-54ccc2dc1596" providerId="ADAL" clId="{BEB65B91-9A99-42BB-949E-32D0E0D9B556}" dt="2026-06-30T20:26:08.966" v="7" actId="20577"/>
        <pc:sldMkLst>
          <pc:docMk/>
          <pc:sldMk cId="3265505577" sldId="459"/>
        </pc:sldMkLst>
        <pc:spChg chg="mod">
          <ac:chgData name="Laura Ximena Cifuentes Alba" userId="e8b26861-67ca-4d98-98de-54ccc2dc1596" providerId="ADAL" clId="{BEB65B91-9A99-42BB-949E-32D0E0D9B556}" dt="2026-06-30T20:26:08.966" v="7" actId="20577"/>
          <ac:spMkLst>
            <pc:docMk/>
            <pc:sldMk cId="3265505577" sldId="459"/>
            <ac:spMk id="2" creationId="{9EC448D3-CC6B-D660-0C26-9A6CEC09E93F}"/>
          </ac:spMkLst>
        </pc:spChg>
      </pc:sldChg>
      <pc:sldChg chg="modSp mod">
        <pc:chgData name="Laura Ximena Cifuentes Alba" userId="e8b26861-67ca-4d98-98de-54ccc2dc1596" providerId="ADAL" clId="{BEB65B91-9A99-42BB-949E-32D0E0D9B556}" dt="2026-06-30T20:30:47.116" v="10" actId="20578"/>
        <pc:sldMkLst>
          <pc:docMk/>
          <pc:sldMk cId="4079606891" sldId="461"/>
        </pc:sldMkLst>
        <pc:spChg chg="mod">
          <ac:chgData name="Laura Ximena Cifuentes Alba" userId="e8b26861-67ca-4d98-98de-54ccc2dc1596" providerId="ADAL" clId="{BEB65B91-9A99-42BB-949E-32D0E0D9B556}" dt="2026-06-30T20:30:47.116" v="10" actId="20578"/>
          <ac:spMkLst>
            <pc:docMk/>
            <pc:sldMk cId="4079606891" sldId="461"/>
            <ac:spMk id="9" creationId="{D91CB668-E7E3-5EF9-2E9F-1F979D51F4C4}"/>
          </ac:spMkLst>
        </pc:spChg>
      </pc:sldChg>
      <pc:sldChg chg="modSp mod">
        <pc:chgData name="Laura Ximena Cifuentes Alba" userId="e8b26861-67ca-4d98-98de-54ccc2dc1596" providerId="ADAL" clId="{BEB65B91-9A99-42BB-949E-32D0E0D9B556}" dt="2026-06-30T20:42:41.382" v="21" actId="6549"/>
        <pc:sldMkLst>
          <pc:docMk/>
          <pc:sldMk cId="179526093" sldId="463"/>
        </pc:sldMkLst>
        <pc:spChg chg="mod">
          <ac:chgData name="Laura Ximena Cifuentes Alba" userId="e8b26861-67ca-4d98-98de-54ccc2dc1596" providerId="ADAL" clId="{BEB65B91-9A99-42BB-949E-32D0E0D9B556}" dt="2026-06-30T20:42:41.382" v="21" actId="6549"/>
          <ac:spMkLst>
            <pc:docMk/>
            <pc:sldMk cId="179526093" sldId="463"/>
            <ac:spMk id="8" creationId="{4D0A3668-E21D-8570-1DC0-68218A3CFC48}"/>
          </ac:spMkLst>
        </pc:spChg>
        <pc:picChg chg="mod">
          <ac:chgData name="Laura Ximena Cifuentes Alba" userId="e8b26861-67ca-4d98-98de-54ccc2dc1596" providerId="ADAL" clId="{BEB65B91-9A99-42BB-949E-32D0E0D9B556}" dt="2026-06-30T20:37:53.357" v="20" actId="1076"/>
          <ac:picMkLst>
            <pc:docMk/>
            <pc:sldMk cId="179526093" sldId="463"/>
            <ac:picMk id="3" creationId="{E1BF8F2E-F856-6369-F1CE-977833857E96}"/>
          </ac:picMkLst>
        </pc:picChg>
        <pc:picChg chg="mod">
          <ac:chgData name="Laura Ximena Cifuentes Alba" userId="e8b26861-67ca-4d98-98de-54ccc2dc1596" providerId="ADAL" clId="{BEB65B91-9A99-42BB-949E-32D0E0D9B556}" dt="2026-06-30T20:37:51.528" v="19" actId="14100"/>
          <ac:picMkLst>
            <pc:docMk/>
            <pc:sldMk cId="179526093" sldId="463"/>
            <ac:picMk id="7" creationId="{351A226B-812F-6C39-8B51-7B6EF5B8834D}"/>
          </ac:picMkLst>
        </pc:picChg>
      </pc:sldChg>
      <pc:sldChg chg="modSp mod">
        <pc:chgData name="Laura Ximena Cifuentes Alba" userId="e8b26861-67ca-4d98-98de-54ccc2dc1596" providerId="ADAL" clId="{BEB65B91-9A99-42BB-949E-32D0E0D9B556}" dt="2026-06-30T20:43:41.794" v="23" actId="113"/>
        <pc:sldMkLst>
          <pc:docMk/>
          <pc:sldMk cId="1652346129" sldId="464"/>
        </pc:sldMkLst>
        <pc:spChg chg="mod">
          <ac:chgData name="Laura Ximena Cifuentes Alba" userId="e8b26861-67ca-4d98-98de-54ccc2dc1596" providerId="ADAL" clId="{BEB65B91-9A99-42BB-949E-32D0E0D9B556}" dt="2026-06-30T20:43:41.794" v="23" actId="113"/>
          <ac:spMkLst>
            <pc:docMk/>
            <pc:sldMk cId="1652346129" sldId="464"/>
            <ac:spMk id="4" creationId="{D34CDD2A-B32D-66EB-2BEB-D97FD2C242AB}"/>
          </ac:spMkLst>
        </pc:spChg>
      </pc:sldChg>
      <pc:sldChg chg="modSp mod">
        <pc:chgData name="Laura Ximena Cifuentes Alba" userId="e8b26861-67ca-4d98-98de-54ccc2dc1596" providerId="ADAL" clId="{BEB65B91-9A99-42BB-949E-32D0E0D9B556}" dt="2026-06-30T20:36:25.184" v="15" actId="6549"/>
        <pc:sldMkLst>
          <pc:docMk/>
          <pc:sldMk cId="3383529028" sldId="466"/>
        </pc:sldMkLst>
        <pc:spChg chg="mod">
          <ac:chgData name="Laura Ximena Cifuentes Alba" userId="e8b26861-67ca-4d98-98de-54ccc2dc1596" providerId="ADAL" clId="{BEB65B91-9A99-42BB-949E-32D0E0D9B556}" dt="2026-06-30T20:36:25.184" v="15" actId="6549"/>
          <ac:spMkLst>
            <pc:docMk/>
            <pc:sldMk cId="3383529028" sldId="466"/>
            <ac:spMk id="5" creationId="{D2B9B3EA-A88F-FA2F-E79F-D8F20F41A1EC}"/>
          </ac:spMkLst>
        </pc:spChg>
      </pc:sldChg>
      <pc:sldChg chg="addSp delSp modSp mod">
        <pc:chgData name="Laura Ximena Cifuentes Alba" userId="e8b26861-67ca-4d98-98de-54ccc2dc1596" providerId="ADAL" clId="{BEB65B91-9A99-42BB-949E-32D0E0D9B556}" dt="2026-06-30T20:59:51.962" v="35"/>
        <pc:sldMkLst>
          <pc:docMk/>
          <pc:sldMk cId="4174744238" sldId="467"/>
        </pc:sldMkLst>
        <pc:spChg chg="mod">
          <ac:chgData name="Laura Ximena Cifuentes Alba" userId="e8b26861-67ca-4d98-98de-54ccc2dc1596" providerId="ADAL" clId="{BEB65B91-9A99-42BB-949E-32D0E0D9B556}" dt="2026-06-30T20:51:09.379" v="27" actId="1076"/>
          <ac:spMkLst>
            <pc:docMk/>
            <pc:sldMk cId="4174744238" sldId="467"/>
            <ac:spMk id="3" creationId="{2ADA131F-3F38-4788-A7F2-4D9FD9CE81DF}"/>
          </ac:spMkLst>
        </pc:spChg>
        <pc:spChg chg="mod">
          <ac:chgData name="Laura Ximena Cifuentes Alba" userId="e8b26861-67ca-4d98-98de-54ccc2dc1596" providerId="ADAL" clId="{BEB65B91-9A99-42BB-949E-32D0E0D9B556}" dt="2026-06-30T20:51:17.755" v="30" actId="1076"/>
          <ac:spMkLst>
            <pc:docMk/>
            <pc:sldMk cId="4174744238" sldId="467"/>
            <ac:spMk id="4" creationId="{6109BA00-24D6-433A-A86B-778E13D17622}"/>
          </ac:spMkLst>
        </pc:spChg>
        <pc:spChg chg="mod">
          <ac:chgData name="Laura Ximena Cifuentes Alba" userId="e8b26861-67ca-4d98-98de-54ccc2dc1596" providerId="ADAL" clId="{BEB65B91-9A99-42BB-949E-32D0E0D9B556}" dt="2026-06-30T20:51:24.035" v="31" actId="1076"/>
          <ac:spMkLst>
            <pc:docMk/>
            <pc:sldMk cId="4174744238" sldId="467"/>
            <ac:spMk id="5" creationId="{EB9A9CE1-F1B4-EAA8-4027-D2E5B2B62D1A}"/>
          </ac:spMkLst>
        </pc:spChg>
        <pc:spChg chg="add del mod">
          <ac:chgData name="Laura Ximena Cifuentes Alba" userId="e8b26861-67ca-4d98-98de-54ccc2dc1596" providerId="ADAL" clId="{BEB65B91-9A99-42BB-949E-32D0E0D9B556}" dt="2026-06-30T20:59:51.962" v="35"/>
          <ac:spMkLst>
            <pc:docMk/>
            <pc:sldMk cId="4174744238" sldId="467"/>
            <ac:spMk id="6" creationId="{9048347F-BA11-B44B-2846-4A982F77E429}"/>
          </ac:spMkLst>
        </pc:spChg>
        <pc:picChg chg="add mod">
          <ac:chgData name="Laura Ximena Cifuentes Alba" userId="e8b26861-67ca-4d98-98de-54ccc2dc1596" providerId="ADAL" clId="{BEB65B91-9A99-42BB-949E-32D0E0D9B556}" dt="2026-06-30T20:59:51.962" v="35"/>
          <ac:picMkLst>
            <pc:docMk/>
            <pc:sldMk cId="4174744238" sldId="467"/>
            <ac:picMk id="7" creationId="{BEF838CC-4253-B890-55C9-180B2D31E1B5}"/>
          </ac:picMkLst>
        </pc:picChg>
        <pc:picChg chg="del">
          <ac:chgData name="Laura Ximena Cifuentes Alba" userId="e8b26861-67ca-4d98-98de-54ccc2dc1596" providerId="ADAL" clId="{BEB65B91-9A99-42BB-949E-32D0E0D9B556}" dt="2026-06-30T20:59:48.004" v="32" actId="478"/>
          <ac:picMkLst>
            <pc:docMk/>
            <pc:sldMk cId="4174744238" sldId="467"/>
            <ac:picMk id="16" creationId="{273C19EA-F06E-2F13-8E43-25544B0D18CC}"/>
          </ac:picMkLst>
        </pc:picChg>
      </pc:sldChg>
    </pc:docChg>
  </pc:docChgLst>
  <pc:docChgLst>
    <pc:chgData name="Yady Valentina Muenala Peña" userId="e0d2382f-d03f-43e4-bafc-7bacdef4fb83" providerId="ADAL" clId="{A7C85AD5-F624-4DE7-910A-10A81EA882BB}"/>
    <pc:docChg chg="undo custSel addSld delSld modSld">
      <pc:chgData name="Yady Valentina Muenala Peña" userId="e0d2382f-d03f-43e4-bafc-7bacdef4fb83" providerId="ADAL" clId="{A7C85AD5-F624-4DE7-910A-10A81EA882BB}" dt="2026-06-30T20:48:08.856" v="2108" actId="20577"/>
      <pc:docMkLst>
        <pc:docMk/>
      </pc:docMkLst>
      <pc:sldChg chg="addSp delSp modSp del mod">
        <pc:chgData name="Yady Valentina Muenala Peña" userId="e0d2382f-d03f-43e4-bafc-7bacdef4fb83" providerId="ADAL" clId="{A7C85AD5-F624-4DE7-910A-10A81EA882BB}" dt="2026-06-30T20:24:55.800" v="2103" actId="47"/>
        <pc:sldMkLst>
          <pc:docMk/>
          <pc:sldMk cId="1758305295" sldId="413"/>
        </pc:sldMkLst>
        <pc:picChg chg="add del mod">
          <ac:chgData name="Yady Valentina Muenala Peña" userId="e0d2382f-d03f-43e4-bafc-7bacdef4fb83" providerId="ADAL" clId="{A7C85AD5-F624-4DE7-910A-10A81EA882BB}" dt="2026-06-30T20:24:30.791" v="2096" actId="478"/>
          <ac:picMkLst>
            <pc:docMk/>
            <pc:sldMk cId="1758305295" sldId="413"/>
            <ac:picMk id="10" creationId="{B5DBD0E6-BA68-1ECB-8660-C8F11155D851}"/>
          </ac:picMkLst>
        </pc:picChg>
      </pc:sldChg>
      <pc:sldChg chg="addSp delSp modSp mod">
        <pc:chgData name="Yady Valentina Muenala Peña" userId="e0d2382f-d03f-43e4-bafc-7bacdef4fb83" providerId="ADAL" clId="{A7C85AD5-F624-4DE7-910A-10A81EA882BB}" dt="2026-06-30T14:00:38.384" v="1387" actId="14100"/>
        <pc:sldMkLst>
          <pc:docMk/>
          <pc:sldMk cId="3754473788" sldId="456"/>
        </pc:sldMkLst>
        <pc:spChg chg="mod">
          <ac:chgData name="Yady Valentina Muenala Peña" userId="e0d2382f-d03f-43e4-bafc-7bacdef4fb83" providerId="ADAL" clId="{A7C85AD5-F624-4DE7-910A-10A81EA882BB}" dt="2026-06-30T14:00:38.384" v="1387" actId="14100"/>
          <ac:spMkLst>
            <pc:docMk/>
            <pc:sldMk cId="3754473788" sldId="456"/>
            <ac:spMk id="3" creationId="{F80BEC44-E4CC-DB72-9F5E-9AED20E382C3}"/>
          </ac:spMkLst>
        </pc:spChg>
        <pc:picChg chg="add mod">
          <ac:chgData name="Yady Valentina Muenala Peña" userId="e0d2382f-d03f-43e4-bafc-7bacdef4fb83" providerId="ADAL" clId="{A7C85AD5-F624-4DE7-910A-10A81EA882BB}" dt="2026-06-30T13:59:54.012" v="1383" actId="1076"/>
          <ac:picMkLst>
            <pc:docMk/>
            <pc:sldMk cId="3754473788" sldId="456"/>
            <ac:picMk id="2" creationId="{A03EC3FA-B9C9-E772-58A8-9371563D8888}"/>
          </ac:picMkLst>
        </pc:picChg>
        <pc:picChg chg="add del mod">
          <ac:chgData name="Yady Valentina Muenala Peña" userId="e0d2382f-d03f-43e4-bafc-7bacdef4fb83" providerId="ADAL" clId="{A7C85AD5-F624-4DE7-910A-10A81EA882BB}" dt="2026-06-30T13:59:28.201" v="1376" actId="478"/>
          <ac:picMkLst>
            <pc:docMk/>
            <pc:sldMk cId="3754473788" sldId="456"/>
            <ac:picMk id="8" creationId="{D61453BB-30B0-EB78-502F-0A62AF49DBFA}"/>
          </ac:picMkLst>
        </pc:picChg>
      </pc:sldChg>
      <pc:sldChg chg="addSp delSp modSp mod">
        <pc:chgData name="Yady Valentina Muenala Peña" userId="e0d2382f-d03f-43e4-bafc-7bacdef4fb83" providerId="ADAL" clId="{A7C85AD5-F624-4DE7-910A-10A81EA882BB}" dt="2026-06-30T15:10:57.237" v="1821" actId="478"/>
        <pc:sldMkLst>
          <pc:docMk/>
          <pc:sldMk cId="1529819755" sldId="457"/>
        </pc:sldMkLst>
        <pc:spChg chg="mod">
          <ac:chgData name="Yady Valentina Muenala Peña" userId="e0d2382f-d03f-43e4-bafc-7bacdef4fb83" providerId="ADAL" clId="{A7C85AD5-F624-4DE7-910A-10A81EA882BB}" dt="2026-06-26T22:01:15.971" v="1250" actId="20577"/>
          <ac:spMkLst>
            <pc:docMk/>
            <pc:sldMk cId="1529819755" sldId="457"/>
            <ac:spMk id="4" creationId="{88A12AC2-B4EB-B44D-41FC-EF7FC18A18D6}"/>
          </ac:spMkLst>
        </pc:spChg>
        <pc:spChg chg="add del mod">
          <ac:chgData name="Yady Valentina Muenala Peña" userId="e0d2382f-d03f-43e4-bafc-7bacdef4fb83" providerId="ADAL" clId="{A7C85AD5-F624-4DE7-910A-10A81EA882BB}" dt="2026-06-30T15:10:57.237" v="1821" actId="478"/>
          <ac:spMkLst>
            <pc:docMk/>
            <pc:sldMk cId="1529819755" sldId="457"/>
            <ac:spMk id="18" creationId="{3AE69AF0-55B5-B51B-1DA2-E29140611261}"/>
          </ac:spMkLst>
        </pc:spChg>
        <pc:picChg chg="add mod ord">
          <ac:chgData name="Yady Valentina Muenala Peña" userId="e0d2382f-d03f-43e4-bafc-7bacdef4fb83" providerId="ADAL" clId="{A7C85AD5-F624-4DE7-910A-10A81EA882BB}" dt="2026-06-26T21:59:32.318" v="1220" actId="1076"/>
          <ac:picMkLst>
            <pc:docMk/>
            <pc:sldMk cId="1529819755" sldId="457"/>
            <ac:picMk id="12" creationId="{81108D71-3185-24D2-D48B-0E87D4C6B6D7}"/>
          </ac:picMkLst>
        </pc:picChg>
        <pc:picChg chg="add mod">
          <ac:chgData name="Yady Valentina Muenala Peña" userId="e0d2382f-d03f-43e4-bafc-7bacdef4fb83" providerId="ADAL" clId="{A7C85AD5-F624-4DE7-910A-10A81EA882BB}" dt="2026-06-26T21:59:29.051" v="1219" actId="1076"/>
          <ac:picMkLst>
            <pc:docMk/>
            <pc:sldMk cId="1529819755" sldId="457"/>
            <ac:picMk id="16" creationId="{7E9EEDD5-DB12-F7DE-2F39-DF08656E0192}"/>
          </ac:picMkLst>
        </pc:picChg>
      </pc:sldChg>
      <pc:sldChg chg="addSp delSp modSp mod">
        <pc:chgData name="Yady Valentina Muenala Peña" userId="e0d2382f-d03f-43e4-bafc-7bacdef4fb83" providerId="ADAL" clId="{A7C85AD5-F624-4DE7-910A-10A81EA882BB}" dt="2026-06-30T19:09:53.637" v="2058" actId="20577"/>
        <pc:sldMkLst>
          <pc:docMk/>
          <pc:sldMk cId="2064890077" sldId="458"/>
        </pc:sldMkLst>
        <pc:spChg chg="mod">
          <ac:chgData name="Yady Valentina Muenala Peña" userId="e0d2382f-d03f-43e4-bafc-7bacdef4fb83" providerId="ADAL" clId="{A7C85AD5-F624-4DE7-910A-10A81EA882BB}" dt="2026-06-30T19:08:37.437" v="2007" actId="20577"/>
          <ac:spMkLst>
            <pc:docMk/>
            <pc:sldMk cId="2064890077" sldId="458"/>
            <ac:spMk id="2" creationId="{A4D11E41-8C4A-CAC1-4E1E-37A89E037460}"/>
          </ac:spMkLst>
        </pc:spChg>
        <pc:spChg chg="mod">
          <ac:chgData name="Yady Valentina Muenala Peña" userId="e0d2382f-d03f-43e4-bafc-7bacdef4fb83" providerId="ADAL" clId="{A7C85AD5-F624-4DE7-910A-10A81EA882BB}" dt="2026-06-30T19:09:53.637" v="2058" actId="20577"/>
          <ac:spMkLst>
            <pc:docMk/>
            <pc:sldMk cId="2064890077" sldId="458"/>
            <ac:spMk id="3" creationId="{6E216BDC-5F0F-5E7B-442A-EABA35C96DD2}"/>
          </ac:spMkLst>
        </pc:spChg>
        <pc:spChg chg="mod">
          <ac:chgData name="Yady Valentina Muenala Peña" userId="e0d2382f-d03f-43e4-bafc-7bacdef4fb83" providerId="ADAL" clId="{A7C85AD5-F624-4DE7-910A-10A81EA882BB}" dt="2026-06-26T21:52:04.452" v="1113" actId="1076"/>
          <ac:spMkLst>
            <pc:docMk/>
            <pc:sldMk cId="2064890077" sldId="458"/>
            <ac:spMk id="6" creationId="{9B225950-402C-2F3F-4114-F09AAEECFC3E}"/>
          </ac:spMkLst>
        </pc:spChg>
        <pc:spChg chg="add del mod">
          <ac:chgData name="Yady Valentina Muenala Peña" userId="e0d2382f-d03f-43e4-bafc-7bacdef4fb83" providerId="ADAL" clId="{A7C85AD5-F624-4DE7-910A-10A81EA882BB}" dt="2026-06-30T15:11:00.734" v="1823" actId="478"/>
          <ac:spMkLst>
            <pc:docMk/>
            <pc:sldMk cId="2064890077" sldId="458"/>
            <ac:spMk id="10" creationId="{16F5CEE2-6D7E-6B3E-414E-F3924B585550}"/>
          </ac:spMkLst>
        </pc:spChg>
        <pc:picChg chg="add mod ord">
          <ac:chgData name="Yady Valentina Muenala Peña" userId="e0d2382f-d03f-43e4-bafc-7bacdef4fb83" providerId="ADAL" clId="{A7C85AD5-F624-4DE7-910A-10A81EA882BB}" dt="2026-06-26T22:09:06.408" v="1361" actId="1076"/>
          <ac:picMkLst>
            <pc:docMk/>
            <pc:sldMk cId="2064890077" sldId="458"/>
            <ac:picMk id="9" creationId="{B4960C58-042A-4C6E-84C7-4823BECF9156}"/>
          </ac:picMkLst>
        </pc:picChg>
      </pc:sldChg>
      <pc:sldChg chg="addSp delSp modSp mod">
        <pc:chgData name="Yady Valentina Muenala Peña" userId="e0d2382f-d03f-43e4-bafc-7bacdef4fb83" providerId="ADAL" clId="{A7C85AD5-F624-4DE7-910A-10A81EA882BB}" dt="2026-06-30T14:15:03.114" v="1461" actId="1076"/>
        <pc:sldMkLst>
          <pc:docMk/>
          <pc:sldMk cId="3265505577" sldId="459"/>
        </pc:sldMkLst>
        <pc:spChg chg="mod">
          <ac:chgData name="Yady Valentina Muenala Peña" userId="e0d2382f-d03f-43e4-bafc-7bacdef4fb83" providerId="ADAL" clId="{A7C85AD5-F624-4DE7-910A-10A81EA882BB}" dt="2026-06-30T14:15:03.114" v="1461" actId="1076"/>
          <ac:spMkLst>
            <pc:docMk/>
            <pc:sldMk cId="3265505577" sldId="459"/>
            <ac:spMk id="2" creationId="{9EC448D3-CC6B-D660-0C26-9A6CEC09E93F}"/>
          </ac:spMkLst>
        </pc:spChg>
        <pc:picChg chg="del mod">
          <ac:chgData name="Yady Valentina Muenala Peña" userId="e0d2382f-d03f-43e4-bafc-7bacdef4fb83" providerId="ADAL" clId="{A7C85AD5-F624-4DE7-910A-10A81EA882BB}" dt="2026-06-30T14:12:58.713" v="1442" actId="478"/>
          <ac:picMkLst>
            <pc:docMk/>
            <pc:sldMk cId="3265505577" sldId="459"/>
            <ac:picMk id="4" creationId="{EB8143C2-23F0-F778-57B4-E3BF73C1C562}"/>
          </ac:picMkLst>
        </pc:picChg>
        <pc:picChg chg="add del">
          <ac:chgData name="Yady Valentina Muenala Peña" userId="e0d2382f-d03f-43e4-bafc-7bacdef4fb83" providerId="ADAL" clId="{A7C85AD5-F624-4DE7-910A-10A81EA882BB}" dt="2026-06-30T14:13:01.005" v="1443" actId="478"/>
          <ac:picMkLst>
            <pc:docMk/>
            <pc:sldMk cId="3265505577" sldId="459"/>
            <ac:picMk id="5" creationId="{932A2D54-088C-4521-114F-7DFF75BE6D97}"/>
          </ac:picMkLst>
        </pc:picChg>
        <pc:picChg chg="add mod">
          <ac:chgData name="Yady Valentina Muenala Peña" userId="e0d2382f-d03f-43e4-bafc-7bacdef4fb83" providerId="ADAL" clId="{A7C85AD5-F624-4DE7-910A-10A81EA882BB}" dt="2026-06-30T14:13:41.951" v="1450" actId="14100"/>
          <ac:picMkLst>
            <pc:docMk/>
            <pc:sldMk cId="3265505577" sldId="459"/>
            <ac:picMk id="7" creationId="{DAC002C1-D9CB-8798-E4CD-66544E27F36B}"/>
          </ac:picMkLst>
        </pc:picChg>
        <pc:picChg chg="add mod">
          <ac:chgData name="Yady Valentina Muenala Peña" userId="e0d2382f-d03f-43e4-bafc-7bacdef4fb83" providerId="ADAL" clId="{A7C85AD5-F624-4DE7-910A-10A81EA882BB}" dt="2026-06-30T14:13:44.556" v="1451" actId="1076"/>
          <ac:picMkLst>
            <pc:docMk/>
            <pc:sldMk cId="3265505577" sldId="459"/>
            <ac:picMk id="9" creationId="{EF2149D5-209D-35AD-788B-F1328330EC18}"/>
          </ac:picMkLst>
        </pc:picChg>
      </pc:sldChg>
      <pc:sldChg chg="addSp delSp modSp mod">
        <pc:chgData name="Yady Valentina Muenala Peña" userId="e0d2382f-d03f-43e4-bafc-7bacdef4fb83" providerId="ADAL" clId="{A7C85AD5-F624-4DE7-910A-10A81EA882BB}" dt="2026-06-30T14:28:57.413" v="1523" actId="20577"/>
        <pc:sldMkLst>
          <pc:docMk/>
          <pc:sldMk cId="2072784037" sldId="460"/>
        </pc:sldMkLst>
        <pc:spChg chg="mod">
          <ac:chgData name="Yady Valentina Muenala Peña" userId="e0d2382f-d03f-43e4-bafc-7bacdef4fb83" providerId="ADAL" clId="{A7C85AD5-F624-4DE7-910A-10A81EA882BB}" dt="2026-06-30T14:28:57.413" v="1523" actId="20577"/>
          <ac:spMkLst>
            <pc:docMk/>
            <pc:sldMk cId="2072784037" sldId="460"/>
            <ac:spMk id="3" creationId="{899A5D96-EDD2-8530-053C-F63A2EBBA510}"/>
          </ac:spMkLst>
        </pc:spChg>
        <pc:picChg chg="add mod ord">
          <ac:chgData name="Yady Valentina Muenala Peña" userId="e0d2382f-d03f-43e4-bafc-7bacdef4fb83" providerId="ADAL" clId="{A7C85AD5-F624-4DE7-910A-10A81EA882BB}" dt="2026-06-30T14:19:28.475" v="1473" actId="1076"/>
          <ac:picMkLst>
            <pc:docMk/>
            <pc:sldMk cId="2072784037" sldId="460"/>
            <ac:picMk id="4" creationId="{003C0C81-AE8F-9A54-5743-5DC08A8799A8}"/>
          </ac:picMkLst>
        </pc:picChg>
        <pc:picChg chg="del">
          <ac:chgData name="Yady Valentina Muenala Peña" userId="e0d2382f-d03f-43e4-bafc-7bacdef4fb83" providerId="ADAL" clId="{A7C85AD5-F624-4DE7-910A-10A81EA882BB}" dt="2026-06-30T14:18:31.567" v="1464" actId="478"/>
          <ac:picMkLst>
            <pc:docMk/>
            <pc:sldMk cId="2072784037" sldId="460"/>
            <ac:picMk id="5" creationId="{0AE1569F-843E-58D0-9327-7DD163A99664}"/>
          </ac:picMkLst>
        </pc:picChg>
      </pc:sldChg>
      <pc:sldChg chg="addSp delSp modSp mod">
        <pc:chgData name="Yady Valentina Muenala Peña" userId="e0d2382f-d03f-43e4-bafc-7bacdef4fb83" providerId="ADAL" clId="{A7C85AD5-F624-4DE7-910A-10A81EA882BB}" dt="2026-06-30T19:13:54.623" v="2081" actId="20577"/>
        <pc:sldMkLst>
          <pc:docMk/>
          <pc:sldMk cId="4079606891" sldId="461"/>
        </pc:sldMkLst>
        <pc:spChg chg="mod">
          <ac:chgData name="Yady Valentina Muenala Peña" userId="e0d2382f-d03f-43e4-bafc-7bacdef4fb83" providerId="ADAL" clId="{A7C85AD5-F624-4DE7-910A-10A81EA882BB}" dt="2026-06-30T19:13:54.623" v="2081" actId="20577"/>
          <ac:spMkLst>
            <pc:docMk/>
            <pc:sldMk cId="4079606891" sldId="461"/>
            <ac:spMk id="9" creationId="{D91CB668-E7E3-5EF9-2E9F-1F979D51F4C4}"/>
          </ac:spMkLst>
        </pc:spChg>
        <pc:picChg chg="add mod ord">
          <ac:chgData name="Yady Valentina Muenala Peña" userId="e0d2382f-d03f-43e4-bafc-7bacdef4fb83" providerId="ADAL" clId="{A7C85AD5-F624-4DE7-910A-10A81EA882BB}" dt="2026-06-30T14:56:19.677" v="1533" actId="1076"/>
          <ac:picMkLst>
            <pc:docMk/>
            <pc:sldMk cId="4079606891" sldId="461"/>
            <ac:picMk id="3" creationId="{D228BCD3-A00B-40F5-A1C9-0BC1B4506238}"/>
          </ac:picMkLst>
        </pc:picChg>
        <pc:picChg chg="del">
          <ac:chgData name="Yady Valentina Muenala Peña" userId="e0d2382f-d03f-43e4-bafc-7bacdef4fb83" providerId="ADAL" clId="{A7C85AD5-F624-4DE7-910A-10A81EA882BB}" dt="2026-06-30T14:55:51.030" v="1524" actId="478"/>
          <ac:picMkLst>
            <pc:docMk/>
            <pc:sldMk cId="4079606891" sldId="461"/>
            <ac:picMk id="4" creationId="{2A7FE88F-31A9-F3D4-30A2-8C1179B2060D}"/>
          </ac:picMkLst>
        </pc:picChg>
      </pc:sldChg>
      <pc:sldChg chg="modSp del mod">
        <pc:chgData name="Yady Valentina Muenala Peña" userId="e0d2382f-d03f-43e4-bafc-7bacdef4fb83" providerId="ADAL" clId="{A7C85AD5-F624-4DE7-910A-10A81EA882BB}" dt="2026-06-30T15:11:11.062" v="1824" actId="47"/>
        <pc:sldMkLst>
          <pc:docMk/>
          <pc:sldMk cId="681679937" sldId="462"/>
        </pc:sldMkLst>
      </pc:sldChg>
      <pc:sldChg chg="addSp delSp modSp mod">
        <pc:chgData name="Yady Valentina Muenala Peña" userId="e0d2382f-d03f-43e4-bafc-7bacdef4fb83" providerId="ADAL" clId="{A7C85AD5-F624-4DE7-910A-10A81EA882BB}" dt="2026-06-30T15:09:33.467" v="1810" actId="1076"/>
        <pc:sldMkLst>
          <pc:docMk/>
          <pc:sldMk cId="179526093" sldId="463"/>
        </pc:sldMkLst>
        <pc:spChg chg="mod">
          <ac:chgData name="Yady Valentina Muenala Peña" userId="e0d2382f-d03f-43e4-bafc-7bacdef4fb83" providerId="ADAL" clId="{A7C85AD5-F624-4DE7-910A-10A81EA882BB}" dt="2026-06-30T15:09:22.027" v="1806" actId="1076"/>
          <ac:spMkLst>
            <pc:docMk/>
            <pc:sldMk cId="179526093" sldId="463"/>
            <ac:spMk id="8" creationId="{4D0A3668-E21D-8570-1DC0-68218A3CFC48}"/>
          </ac:spMkLst>
        </pc:spChg>
        <pc:grpChg chg="mod">
          <ac:chgData name="Yady Valentina Muenala Peña" userId="e0d2382f-d03f-43e4-bafc-7bacdef4fb83" providerId="ADAL" clId="{A7C85AD5-F624-4DE7-910A-10A81EA882BB}" dt="2026-06-30T15:09:27.834" v="1807" actId="1076"/>
          <ac:grpSpMkLst>
            <pc:docMk/>
            <pc:sldMk cId="179526093" sldId="463"/>
            <ac:grpSpMk id="16" creationId="{DA977574-C40B-0291-95F6-BE27E44DC354}"/>
          </ac:grpSpMkLst>
        </pc:grpChg>
        <pc:picChg chg="add mod">
          <ac:chgData name="Yady Valentina Muenala Peña" userId="e0d2382f-d03f-43e4-bafc-7bacdef4fb83" providerId="ADAL" clId="{A7C85AD5-F624-4DE7-910A-10A81EA882BB}" dt="2026-06-30T15:09:31.208" v="1809" actId="1076"/>
          <ac:picMkLst>
            <pc:docMk/>
            <pc:sldMk cId="179526093" sldId="463"/>
            <ac:picMk id="3" creationId="{E1BF8F2E-F856-6369-F1CE-977833857E96}"/>
          </ac:picMkLst>
        </pc:picChg>
        <pc:picChg chg="del">
          <ac:chgData name="Yady Valentina Muenala Peña" userId="e0d2382f-d03f-43e4-bafc-7bacdef4fb83" providerId="ADAL" clId="{A7C85AD5-F624-4DE7-910A-10A81EA882BB}" dt="2026-06-30T15:06:45.469" v="1709" actId="478"/>
          <ac:picMkLst>
            <pc:docMk/>
            <pc:sldMk cId="179526093" sldId="463"/>
            <ac:picMk id="4" creationId="{777BF83D-DDEA-9101-6A39-2648C776F128}"/>
          </ac:picMkLst>
        </pc:picChg>
        <pc:picChg chg="add mod">
          <ac:chgData name="Yady Valentina Muenala Peña" userId="e0d2382f-d03f-43e4-bafc-7bacdef4fb83" providerId="ADAL" clId="{A7C85AD5-F624-4DE7-910A-10A81EA882BB}" dt="2026-06-30T15:09:33.467" v="1810" actId="1076"/>
          <ac:picMkLst>
            <pc:docMk/>
            <pc:sldMk cId="179526093" sldId="463"/>
            <ac:picMk id="7" creationId="{351A226B-812F-6C39-8B51-7B6EF5B8834D}"/>
          </ac:picMkLst>
        </pc:picChg>
        <pc:picChg chg="del">
          <ac:chgData name="Yady Valentina Muenala Peña" userId="e0d2382f-d03f-43e4-bafc-7bacdef4fb83" providerId="ADAL" clId="{A7C85AD5-F624-4DE7-910A-10A81EA882BB}" dt="2026-06-30T15:07:16.481" v="1714" actId="478"/>
          <ac:picMkLst>
            <pc:docMk/>
            <pc:sldMk cId="179526093" sldId="463"/>
            <ac:picMk id="11" creationId="{251EDD47-E382-549E-E476-B9580EFD563C}"/>
          </ac:picMkLst>
        </pc:picChg>
      </pc:sldChg>
      <pc:sldChg chg="modSp mod">
        <pc:chgData name="Yady Valentina Muenala Peña" userId="e0d2382f-d03f-43e4-bafc-7bacdef4fb83" providerId="ADAL" clId="{A7C85AD5-F624-4DE7-910A-10A81EA882BB}" dt="2026-06-30T19:14:26.210" v="2095" actId="20577"/>
        <pc:sldMkLst>
          <pc:docMk/>
          <pc:sldMk cId="1652346129" sldId="464"/>
        </pc:sldMkLst>
        <pc:spChg chg="mod">
          <ac:chgData name="Yady Valentina Muenala Peña" userId="e0d2382f-d03f-43e4-bafc-7bacdef4fb83" providerId="ADAL" clId="{A7C85AD5-F624-4DE7-910A-10A81EA882BB}" dt="2026-06-30T19:14:26.210" v="2095" actId="20577"/>
          <ac:spMkLst>
            <pc:docMk/>
            <pc:sldMk cId="1652346129" sldId="464"/>
            <ac:spMk id="4" creationId="{D34CDD2A-B32D-66EB-2BEB-D97FD2C242AB}"/>
          </ac:spMkLst>
        </pc:spChg>
      </pc:sldChg>
      <pc:sldChg chg="modSp mod">
        <pc:chgData name="Yady Valentina Muenala Peña" userId="e0d2382f-d03f-43e4-bafc-7bacdef4fb83" providerId="ADAL" clId="{A7C85AD5-F624-4DE7-910A-10A81EA882BB}" dt="2026-06-30T20:48:08.856" v="2108" actId="20577"/>
        <pc:sldMkLst>
          <pc:docMk/>
          <pc:sldMk cId="3316161020" sldId="465"/>
        </pc:sldMkLst>
        <pc:spChg chg="mod">
          <ac:chgData name="Yady Valentina Muenala Peña" userId="e0d2382f-d03f-43e4-bafc-7bacdef4fb83" providerId="ADAL" clId="{A7C85AD5-F624-4DE7-910A-10A81EA882BB}" dt="2026-06-30T20:48:08.856" v="2108" actId="20577"/>
          <ac:spMkLst>
            <pc:docMk/>
            <pc:sldMk cId="3316161020" sldId="465"/>
            <ac:spMk id="3" creationId="{C2D39C10-A90E-41D5-CD40-36772CCA60B0}"/>
          </ac:spMkLst>
        </pc:spChg>
        <pc:graphicFrameChg chg="modGraphic">
          <ac:chgData name="Yady Valentina Muenala Peña" userId="e0d2382f-d03f-43e4-bafc-7bacdef4fb83" providerId="ADAL" clId="{A7C85AD5-F624-4DE7-910A-10A81EA882BB}" dt="2026-06-30T15:19:54.653" v="2003" actId="20577"/>
          <ac:graphicFrameMkLst>
            <pc:docMk/>
            <pc:sldMk cId="3316161020" sldId="465"/>
            <ac:graphicFrameMk id="2" creationId="{C3520027-4755-C39B-2F3A-0C1AC40E2115}"/>
          </ac:graphicFrameMkLst>
        </pc:graphicFrameChg>
      </pc:sldChg>
      <pc:sldChg chg="addSp delSp modSp add mod">
        <pc:chgData name="Yady Valentina Muenala Peña" userId="e0d2382f-d03f-43e4-bafc-7bacdef4fb83" providerId="ADAL" clId="{A7C85AD5-F624-4DE7-910A-10A81EA882BB}" dt="2026-06-30T15:05:29.024" v="1708" actId="1076"/>
        <pc:sldMkLst>
          <pc:docMk/>
          <pc:sldMk cId="3383529028" sldId="466"/>
        </pc:sldMkLst>
        <pc:spChg chg="mod">
          <ac:chgData name="Yady Valentina Muenala Peña" userId="e0d2382f-d03f-43e4-bafc-7bacdef4fb83" providerId="ADAL" clId="{A7C85AD5-F624-4DE7-910A-10A81EA882BB}" dt="2026-06-30T15:05:29.024" v="1708" actId="1076"/>
          <ac:spMkLst>
            <pc:docMk/>
            <pc:sldMk cId="3383529028" sldId="466"/>
            <ac:spMk id="5" creationId="{D2B9B3EA-A88F-FA2F-E79F-D8F20F41A1EC}"/>
          </ac:spMkLst>
        </pc:spChg>
        <pc:picChg chg="del mod">
          <ac:chgData name="Yady Valentina Muenala Peña" userId="e0d2382f-d03f-43e4-bafc-7bacdef4fb83" providerId="ADAL" clId="{A7C85AD5-F624-4DE7-910A-10A81EA882BB}" dt="2026-06-30T15:01:10.011" v="1583" actId="478"/>
          <ac:picMkLst>
            <pc:docMk/>
            <pc:sldMk cId="3383529028" sldId="466"/>
            <ac:picMk id="3" creationId="{37874D55-7695-932A-1308-B838F95429B1}"/>
          </ac:picMkLst>
        </pc:picChg>
        <pc:picChg chg="add del mod ord">
          <ac:chgData name="Yady Valentina Muenala Peña" userId="e0d2382f-d03f-43e4-bafc-7bacdef4fb83" providerId="ADAL" clId="{A7C85AD5-F624-4DE7-910A-10A81EA882BB}" dt="2026-06-30T15:00:18.190" v="1574" actId="478"/>
          <ac:picMkLst>
            <pc:docMk/>
            <pc:sldMk cId="3383529028" sldId="466"/>
            <ac:picMk id="4" creationId="{FC502BD5-EC02-E5D4-4F30-1777B345DA57}"/>
          </ac:picMkLst>
        </pc:picChg>
        <pc:picChg chg="del">
          <ac:chgData name="Yady Valentina Muenala Peña" userId="e0d2382f-d03f-43e4-bafc-7bacdef4fb83" providerId="ADAL" clId="{A7C85AD5-F624-4DE7-910A-10A81EA882BB}" dt="2026-06-30T15:00:07.277" v="1567" actId="478"/>
          <ac:picMkLst>
            <pc:docMk/>
            <pc:sldMk cId="3383529028" sldId="466"/>
            <ac:picMk id="7" creationId="{A0806CD1-C077-10B2-E123-A3E6AD75D22A}"/>
          </ac:picMkLst>
        </pc:picChg>
        <pc:picChg chg="add mod ord">
          <ac:chgData name="Yady Valentina Muenala Peña" userId="e0d2382f-d03f-43e4-bafc-7bacdef4fb83" providerId="ADAL" clId="{A7C85AD5-F624-4DE7-910A-10A81EA882BB}" dt="2026-06-30T15:05:23.705" v="1707" actId="1076"/>
          <ac:picMkLst>
            <pc:docMk/>
            <pc:sldMk cId="3383529028" sldId="466"/>
            <ac:picMk id="9" creationId="{C4866317-7197-36F4-DF4D-A56CC44E3389}"/>
          </ac:picMkLst>
        </pc:picChg>
        <pc:picChg chg="add mod">
          <ac:chgData name="Yady Valentina Muenala Peña" userId="e0d2382f-d03f-43e4-bafc-7bacdef4fb83" providerId="ADAL" clId="{A7C85AD5-F624-4DE7-910A-10A81EA882BB}" dt="2026-06-30T15:05:17.994" v="1705" actId="1076"/>
          <ac:picMkLst>
            <pc:docMk/>
            <pc:sldMk cId="3383529028" sldId="466"/>
            <ac:picMk id="11" creationId="{3F974D5F-E0CD-6168-2499-6907607E2B42}"/>
          </ac:picMkLst>
        </pc:picChg>
      </pc:sldChg>
      <pc:sldChg chg="modSp add mod">
        <pc:chgData name="Yady Valentina Muenala Peña" userId="e0d2382f-d03f-43e4-bafc-7bacdef4fb83" providerId="ADAL" clId="{A7C85AD5-F624-4DE7-910A-10A81EA882BB}" dt="2026-06-30T20:24:42.570" v="2102" actId="20577"/>
        <pc:sldMkLst>
          <pc:docMk/>
          <pc:sldMk cId="4174744238" sldId="467"/>
        </pc:sldMkLst>
        <pc:spChg chg="mod">
          <ac:chgData name="Yady Valentina Muenala Peña" userId="e0d2382f-d03f-43e4-bafc-7bacdef4fb83" providerId="ADAL" clId="{A7C85AD5-F624-4DE7-910A-10A81EA882BB}" dt="2026-06-30T20:24:42.570" v="2102" actId="20577"/>
          <ac:spMkLst>
            <pc:docMk/>
            <pc:sldMk cId="4174744238" sldId="467"/>
            <ac:spMk id="4" creationId="{6109BA00-24D6-433A-A86B-778E13D176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30/06/2026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1F72E-80CF-4EA5-B4F7-F203EA29518A}" type="datetimeFigureOut">
              <a:rPr lang="es-CO" smtClean="0"/>
              <a:t>30/06/2026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FAD44-8155-4C62-AB69-CA9A57B96033}" type="slidenum">
              <a:rPr lang="es-CO" smtClean="0"/>
              <a:t>‹#›</a:t>
            </a:fld>
            <a:endParaRPr lang="es-CO"/>
          </a:p>
        </p:txBody>
      </p:sp>
    </p:spTree>
    <p:extLst>
      <p:ext uri="{BB962C8B-B14F-4D97-AF65-F5344CB8AC3E}">
        <p14:creationId xmlns:p14="http://schemas.microsoft.com/office/powerpoint/2010/main" val="27427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69FAD44-8155-4C62-AB69-CA9A57B96033}" type="slidenum">
              <a:rPr lang="es-CO" smtClean="0"/>
              <a:t>3</a:t>
            </a:fld>
            <a:endParaRPr lang="es-CO"/>
          </a:p>
        </p:txBody>
      </p:sp>
    </p:spTree>
    <p:extLst>
      <p:ext uri="{BB962C8B-B14F-4D97-AF65-F5344CB8AC3E}">
        <p14:creationId xmlns:p14="http://schemas.microsoft.com/office/powerpoint/2010/main" val="321095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3DECF-F1B8-DA06-4BAF-B59F66BF976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2A182-E098-58DC-EE0F-7FA7402077C3}"/>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E951622D-D16B-9D31-E8A8-53544C78BA49}"/>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CF39F5FC-F493-014C-932D-C2DC1BF56BB6}"/>
              </a:ext>
            </a:extLst>
          </p:cNvPr>
          <p:cNvSpPr>
            <a:spLocks noGrp="1"/>
          </p:cNvSpPr>
          <p:nvPr>
            <p:ph type="sldNum" sz="quarter" idx="5"/>
          </p:nvPr>
        </p:nvSpPr>
        <p:spPr/>
        <p:txBody>
          <a:bodyPr/>
          <a:lstStyle/>
          <a:p>
            <a:fld id="{069FAD44-8155-4C62-AB69-CA9A57B96033}" type="slidenum">
              <a:rPr lang="es-CO" smtClean="0"/>
              <a:t>7</a:t>
            </a:fld>
            <a:endParaRPr lang="es-CO"/>
          </a:p>
        </p:txBody>
      </p:sp>
    </p:spTree>
    <p:extLst>
      <p:ext uri="{BB962C8B-B14F-4D97-AF65-F5344CB8AC3E}">
        <p14:creationId xmlns:p14="http://schemas.microsoft.com/office/powerpoint/2010/main" val="104616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5" name="Imagen 4">
            <a:extLst>
              <a:ext uri="{FF2B5EF4-FFF2-40B4-BE49-F238E27FC236}">
                <a16:creationId xmlns:a16="http://schemas.microsoft.com/office/drawing/2014/main" id="{92A0A790-F2F8-48EA-DCEA-6424E9AA24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156192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6C628959-2FC4-B058-39BA-B9AF7CBA53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11019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10911C9-74DD-BECF-3552-771568459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0580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30/06/2026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0" name="Imagen 9">
            <a:extLst>
              <a:ext uri="{FF2B5EF4-FFF2-40B4-BE49-F238E27FC236}">
                <a16:creationId xmlns:a16="http://schemas.microsoft.com/office/drawing/2014/main" id="{B2C178F0-6614-612C-769A-7B617D3C2B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416597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F15B8D6-7D15-89CD-9344-6C747CF338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50252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2464340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073CF72C-E651-E32E-4197-8DBF30AC2D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598118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9668E045-3BA1-052D-CD6A-7539613B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1723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txBody>
          <a:bodyPr/>
          <a:lstStyle/>
          <a:p>
            <a:endParaRPr lang="es-CO"/>
          </a:p>
        </p:txBody>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E635218-EAF8-C47A-21FE-7606073859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58741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4059B7A-C273-46D3-9D00-804C84E333AA}"/>
              </a:ext>
            </a:extLst>
          </p:cNvPr>
          <p:cNvSpPr>
            <a:spLocks noGrp="1"/>
          </p:cNvSpPr>
          <p:nvPr>
            <p:ph type="pic" sz="quarter" idx="10"/>
          </p:nvPr>
        </p:nvSpPr>
        <p:spPr>
          <a:xfrm>
            <a:off x="825426" y="0"/>
            <a:ext cx="4615281" cy="5743575"/>
          </a:xfrm>
          <a:custGeom>
            <a:avLst/>
            <a:gdLst>
              <a:gd name="connsiteX0" fmla="*/ 0 w 4493142"/>
              <a:gd name="connsiteY0" fmla="*/ 0 h 6273800"/>
              <a:gd name="connsiteX1" fmla="*/ 4493142 w 4493142"/>
              <a:gd name="connsiteY1" fmla="*/ 0 h 6273800"/>
              <a:gd name="connsiteX2" fmla="*/ 4493142 w 4493142"/>
              <a:gd name="connsiteY2" fmla="*/ 4027229 h 6273800"/>
              <a:gd name="connsiteX3" fmla="*/ 2246571 w 4493142"/>
              <a:gd name="connsiteY3" fmla="*/ 6273800 h 6273800"/>
              <a:gd name="connsiteX4" fmla="*/ 0 w 4493142"/>
              <a:gd name="connsiteY4" fmla="*/ 4027229 h 627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142" h="6273800">
                <a:moveTo>
                  <a:pt x="0" y="0"/>
                </a:moveTo>
                <a:lnTo>
                  <a:pt x="4493142" y="0"/>
                </a:lnTo>
                <a:lnTo>
                  <a:pt x="4493142" y="4027229"/>
                </a:lnTo>
                <a:cubicBezTo>
                  <a:pt x="4493142" y="5267976"/>
                  <a:pt x="3487318" y="6273800"/>
                  <a:pt x="2246571" y="6273800"/>
                </a:cubicBezTo>
                <a:cubicBezTo>
                  <a:pt x="1005824" y="6273800"/>
                  <a:pt x="0" y="5267976"/>
                  <a:pt x="0" y="4027229"/>
                </a:cubicBezTo>
                <a:close/>
              </a:path>
            </a:pathLst>
          </a:custGeom>
          <a:solidFill>
            <a:schemeClr val="bg1">
              <a:lumMod val="95000"/>
            </a:schemeClr>
          </a:solidFill>
        </p:spPr>
        <p:txBody>
          <a:bodyPr wrap="square">
            <a:noAutofit/>
          </a:bodyPr>
          <a:lstStyle/>
          <a:p>
            <a:endParaRPr lang="en-EG"/>
          </a:p>
        </p:txBody>
      </p:sp>
      <p:pic>
        <p:nvPicPr>
          <p:cNvPr id="9" name="Gráfico 8">
            <a:extLst>
              <a:ext uri="{FF2B5EF4-FFF2-40B4-BE49-F238E27FC236}">
                <a16:creationId xmlns:a16="http://schemas.microsoft.com/office/drawing/2014/main" id="{13726717-F77D-4035-B2F3-59CF9F8CF1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751294" y="1620551"/>
            <a:ext cx="3750000" cy="3697332"/>
          </a:xfrm>
          <a:prstGeom prst="rect">
            <a:avLst/>
          </a:prstGeom>
        </p:spPr>
      </p:pic>
      <p:sp>
        <p:nvSpPr>
          <p:cNvPr id="10" name="Título 1">
            <a:extLst>
              <a:ext uri="{FF2B5EF4-FFF2-40B4-BE49-F238E27FC236}">
                <a16:creationId xmlns:a16="http://schemas.microsoft.com/office/drawing/2014/main" id="{307BEF95-D444-4C0B-945F-798032D31D59}"/>
              </a:ext>
            </a:extLst>
          </p:cNvPr>
          <p:cNvSpPr>
            <a:spLocks noGrp="1"/>
          </p:cNvSpPr>
          <p:nvPr>
            <p:ph type="title" hasCustomPrompt="1"/>
          </p:nvPr>
        </p:nvSpPr>
        <p:spPr>
          <a:xfrm>
            <a:off x="6504486" y="130423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3" name="Marcador de texto 2">
            <a:extLst>
              <a:ext uri="{FF2B5EF4-FFF2-40B4-BE49-F238E27FC236}">
                <a16:creationId xmlns:a16="http://schemas.microsoft.com/office/drawing/2014/main" id="{5C73DDA7-35AF-4AA2-A834-156C5AAE2454}"/>
              </a:ext>
            </a:extLst>
          </p:cNvPr>
          <p:cNvSpPr>
            <a:spLocks noGrp="1"/>
          </p:cNvSpPr>
          <p:nvPr>
            <p:ph type="body" idx="1"/>
          </p:nvPr>
        </p:nvSpPr>
        <p:spPr>
          <a:xfrm>
            <a:off x="6519000" y="289685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16DFF271-4C0B-4637-9465-CD439314729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7B3855D4-8477-3303-8546-2910E089A5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22304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2E10CA5-B512-8B19-0AA6-554B128D64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49690" y="258337"/>
            <a:ext cx="4150472" cy="1368288"/>
          </a:xfrm>
          <a:prstGeom prst="rect">
            <a:avLst/>
          </a:prstGeom>
        </p:spPr>
      </p:pic>
    </p:spTree>
    <p:extLst>
      <p:ext uri="{BB962C8B-B14F-4D97-AF65-F5344CB8AC3E}">
        <p14:creationId xmlns:p14="http://schemas.microsoft.com/office/powerpoint/2010/main" val="23729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F975AD49-8C6D-0704-465E-E5DF79B9CB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6401" y="5296823"/>
            <a:ext cx="3839198" cy="1265670"/>
          </a:xfrm>
          <a:prstGeom prst="rect">
            <a:avLst/>
          </a:prstGeom>
        </p:spPr>
      </p:pic>
    </p:spTree>
    <p:extLst>
      <p:ext uri="{BB962C8B-B14F-4D97-AF65-F5344CB8AC3E}">
        <p14:creationId xmlns:p14="http://schemas.microsoft.com/office/powerpoint/2010/main" val="349993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320AF927-3EAE-E8C7-281D-B6BC31D5D0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609174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2" name="Imagen 1">
            <a:extLst>
              <a:ext uri="{FF2B5EF4-FFF2-40B4-BE49-F238E27FC236}">
                <a16:creationId xmlns:a16="http://schemas.microsoft.com/office/drawing/2014/main" id="{F81298A5-A934-6254-96AB-AD12CCF32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2448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886386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B61AB4A4-0999-CE74-9249-571090E08F8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8" name="Título 1">
            <a:extLst>
              <a:ext uri="{FF2B5EF4-FFF2-40B4-BE49-F238E27FC236}">
                <a16:creationId xmlns:a16="http://schemas.microsoft.com/office/drawing/2014/main" id="{82C82E1C-60A2-8501-799F-6A8958E1D6A6}"/>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pic>
        <p:nvPicPr>
          <p:cNvPr id="9" name="Imagen 8">
            <a:extLst>
              <a:ext uri="{FF2B5EF4-FFF2-40B4-BE49-F238E27FC236}">
                <a16:creationId xmlns:a16="http://schemas.microsoft.com/office/drawing/2014/main" id="{34612B46-49E5-120F-EDEE-D8C5440E94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736591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sp>
        <p:nvSpPr>
          <p:cNvPr id="3" name="Rectángulo: esquinas redondeadas 18">
            <a:extLst>
              <a:ext uri="{FF2B5EF4-FFF2-40B4-BE49-F238E27FC236}">
                <a16:creationId xmlns:a16="http://schemas.microsoft.com/office/drawing/2014/main" id="{81984FC1-9FD6-D4FD-1397-9E48346F990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Gráfico 3">
            <a:extLst>
              <a:ext uri="{FF2B5EF4-FFF2-40B4-BE49-F238E27FC236}">
                <a16:creationId xmlns:a16="http://schemas.microsoft.com/office/drawing/2014/main" id="{07E67310-369E-4815-D780-C1EBEE4A07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644967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8C431-C8F1-2D1B-5239-4350AF47C73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4DC8C6-E40B-B2C8-A9DD-A3A4FDF2DABE}"/>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80DF8C-FBE9-4260-D59B-DDCC36D8889C}"/>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30/06/2026</a:t>
            </a:fld>
            <a:endParaRPr lang="es-CO"/>
          </a:p>
        </p:txBody>
      </p:sp>
      <p:sp>
        <p:nvSpPr>
          <p:cNvPr id="5" name="Marcador de pie de página 4">
            <a:extLst>
              <a:ext uri="{FF2B5EF4-FFF2-40B4-BE49-F238E27FC236}">
                <a16:creationId xmlns:a16="http://schemas.microsoft.com/office/drawing/2014/main" id="{DE244FFB-71BF-76BF-5F0F-507401BE6E0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BF308BDF-5C3C-1C87-0575-4C59F5785A3E}"/>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a:t>
            </a:fld>
            <a:endParaRPr lang="es-CO"/>
          </a:p>
        </p:txBody>
      </p:sp>
      <p:sp>
        <p:nvSpPr>
          <p:cNvPr id="7" name="Rectángulo 6">
            <a:extLst>
              <a:ext uri="{FF2B5EF4-FFF2-40B4-BE49-F238E27FC236}">
                <a16:creationId xmlns:a16="http://schemas.microsoft.com/office/drawing/2014/main" id="{855F6E0E-369F-7B7D-75C7-77284F471567}"/>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17">
            <a:extLst>
              <a:ext uri="{FF2B5EF4-FFF2-40B4-BE49-F238E27FC236}">
                <a16:creationId xmlns:a16="http://schemas.microsoft.com/office/drawing/2014/main" id="{A95E195B-EE80-6B88-E7E6-CB037D505125}"/>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arcador de texto 2">
            <a:extLst>
              <a:ext uri="{FF2B5EF4-FFF2-40B4-BE49-F238E27FC236}">
                <a16:creationId xmlns:a16="http://schemas.microsoft.com/office/drawing/2014/main" id="{25C9E904-3B2F-2616-1EC6-49064C374F24}"/>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0" name="Gráfico 9">
            <a:extLst>
              <a:ext uri="{FF2B5EF4-FFF2-40B4-BE49-F238E27FC236}">
                <a16:creationId xmlns:a16="http://schemas.microsoft.com/office/drawing/2014/main" id="{130BD840-56A7-B7B1-D521-E96358B1BA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2" name="Rectángulo: esquinas redondeadas 18">
            <a:extLst>
              <a:ext uri="{FF2B5EF4-FFF2-40B4-BE49-F238E27FC236}">
                <a16:creationId xmlns:a16="http://schemas.microsoft.com/office/drawing/2014/main" id="{B47843EA-2A0B-214B-77A9-B6CA3AE5A24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Gráfico 12">
            <a:extLst>
              <a:ext uri="{FF2B5EF4-FFF2-40B4-BE49-F238E27FC236}">
                <a16:creationId xmlns:a16="http://schemas.microsoft.com/office/drawing/2014/main" id="{138D426D-D973-6774-3986-60B7A93F235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1686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29990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1B37F14-3556-4F76-186C-501BB2860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4152" y="5447370"/>
            <a:ext cx="3529682" cy="1163632"/>
          </a:xfrm>
          <a:prstGeom prst="rect">
            <a:avLst/>
          </a:prstGeom>
        </p:spPr>
      </p:pic>
    </p:spTree>
    <p:extLst>
      <p:ext uri="{BB962C8B-B14F-4D97-AF65-F5344CB8AC3E}">
        <p14:creationId xmlns:p14="http://schemas.microsoft.com/office/powerpoint/2010/main" val="231350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40353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387C231A-EDCA-425D-A9C4-2E359CEE4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69953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ABE9C6A-9CED-C6C7-8D15-BA01245CD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5929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0FB5A3B1-1531-CECB-6A91-AB66FC3D3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20331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BF2ABA6C-B764-6ABF-C8BF-D252F60FB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62650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0194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ogafin.gov.co/quienes-somos/informes-de-gestion#usuarios"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hyperlink" Target="https://www.fogafin.gov.c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225207" y="1626018"/>
            <a:ext cx="5836249" cy="1235908"/>
          </a:xfrm>
        </p:spPr>
        <p:txBody>
          <a:bodyPr>
            <a:normAutofit fontScale="90000"/>
          </a:bodyPr>
          <a:lstStyle/>
          <a:p>
            <a:pPr algn="ctr"/>
            <a:r>
              <a:rPr lang="es-CO" altLang="es-CO" sz="3200"/>
              <a:t>Informe estadístico integrado de las PQRSDA</a:t>
            </a:r>
            <a:r>
              <a:rPr lang="es-CO" altLang="es-CO" sz="3200" b="1"/>
              <a:t>*</a:t>
            </a:r>
            <a:endParaRPr lang="es-CO" sz="3200"/>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887085" y="3711322"/>
            <a:ext cx="4214588" cy="1235908"/>
          </a:xfrm>
        </p:spPr>
        <p:txBody>
          <a:bodyPr>
            <a:normAutofit lnSpcReduction="10000"/>
          </a:bodyPr>
          <a:lstStyle/>
          <a:p>
            <a:pPr algn="ctr"/>
            <a:r>
              <a:rPr lang="es-CO"/>
              <a:t>Departamento de Relacionamiento Ciudadano</a:t>
            </a:r>
          </a:p>
          <a:p>
            <a:pPr algn="ctr"/>
            <a:endParaRPr lang="es-CO"/>
          </a:p>
          <a:p>
            <a:pPr algn="ctr"/>
            <a:r>
              <a:rPr lang="es-CO"/>
              <a:t>Mayo de 2026</a:t>
            </a:r>
          </a:p>
          <a:p>
            <a:pPr algn="ctr"/>
            <a:endParaRPr lang="es-CO"/>
          </a:p>
        </p:txBody>
      </p:sp>
      <p:sp>
        <p:nvSpPr>
          <p:cNvPr id="5" name="CuadroTexto 4">
            <a:extLst>
              <a:ext uri="{FF2B5EF4-FFF2-40B4-BE49-F238E27FC236}">
                <a16:creationId xmlns:a16="http://schemas.microsoft.com/office/drawing/2014/main" id="{EB9A9CE1-F1B4-EAA8-4027-D2E5B2B62D1A}"/>
              </a:ext>
            </a:extLst>
          </p:cNvPr>
          <p:cNvSpPr txBox="1"/>
          <p:nvPr/>
        </p:nvSpPr>
        <p:spPr>
          <a:xfrm>
            <a:off x="0" y="6486918"/>
            <a:ext cx="6786562" cy="261610"/>
          </a:xfrm>
          <a:prstGeom prst="rect">
            <a:avLst/>
          </a:prstGeom>
          <a:noFill/>
        </p:spPr>
        <p:txBody>
          <a:bodyPr wrap="square">
            <a:spAutoFit/>
          </a:bodyPr>
          <a:lstStyle/>
          <a:p>
            <a:r>
              <a:rPr lang="es-CO" altLang="es-CO" sz="1100">
                <a:solidFill>
                  <a:schemeClr val="bg1"/>
                </a:solidFill>
              </a:rPr>
              <a:t>*PQRSDA: Peticiones, quejas, reclamos, sugerencias, dudas y agradecimientos </a:t>
            </a:r>
            <a:endParaRPr lang="es-CO" sz="1100">
              <a:solidFill>
                <a:schemeClr val="bg1"/>
              </a:solidFill>
            </a:endParaRPr>
          </a:p>
        </p:txBody>
      </p:sp>
      <p:pic>
        <p:nvPicPr>
          <p:cNvPr id="7" name="Marcador de posición de imagen 20">
            <a:extLst>
              <a:ext uri="{FF2B5EF4-FFF2-40B4-BE49-F238E27FC236}">
                <a16:creationId xmlns:a16="http://schemas.microsoft.com/office/drawing/2014/main" id="{BEF838CC-4253-B890-55C9-180B2D31E1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789" r="15789"/>
          <a:stretch>
            <a:fillRect/>
          </a:stretch>
        </p:blipFill>
        <p:spPr>
          <a:xfrm>
            <a:off x="6096000" y="1838325"/>
            <a:ext cx="7127875" cy="7129463"/>
          </a:xfrm>
          <a:prstGeom prst="flowChartConnector">
            <a:avLst/>
          </a:prstGeom>
          <a:solidFill>
            <a:prstClr val="white">
              <a:lumMod val="95000"/>
            </a:prstClr>
          </a:solidFill>
        </p:spPr>
      </p:pic>
    </p:spTree>
    <p:extLst>
      <p:ext uri="{BB962C8B-B14F-4D97-AF65-F5344CB8AC3E}">
        <p14:creationId xmlns:p14="http://schemas.microsoft.com/office/powerpoint/2010/main" val="417474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3955-D487-1629-CAF1-3D55D80FAA0A}"/>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DF6AE362-AD02-5DF4-44C0-AD87B75AD6BC}"/>
              </a:ext>
            </a:extLst>
          </p:cNvPr>
          <p:cNvSpPr>
            <a:spLocks noGrp="1"/>
          </p:cNvSpPr>
          <p:nvPr>
            <p:ph type="title"/>
          </p:nvPr>
        </p:nvSpPr>
        <p:spPr>
          <a:xfrm>
            <a:off x="442762" y="355166"/>
            <a:ext cx="10429977" cy="571610"/>
          </a:xfrm>
        </p:spPr>
        <p:txBody>
          <a:bodyPr>
            <a:normAutofit fontScale="90000"/>
          </a:bodyPr>
          <a:lstStyle/>
          <a:p>
            <a:pPr algn="l"/>
            <a:r>
              <a:rPr lang="es-MX">
                <a:solidFill>
                  <a:srgbClr val="035A93"/>
                </a:solidFill>
              </a:rPr>
              <a:t>C</a:t>
            </a:r>
            <a:r>
              <a:rPr lang="es-CO">
                <a:solidFill>
                  <a:srgbClr val="035A93"/>
                </a:solidFill>
              </a:rPr>
              <a:t>onclusiones</a:t>
            </a:r>
          </a:p>
        </p:txBody>
      </p:sp>
      <p:sp>
        <p:nvSpPr>
          <p:cNvPr id="4" name="Marcador de texto 1">
            <a:extLst>
              <a:ext uri="{FF2B5EF4-FFF2-40B4-BE49-F238E27FC236}">
                <a16:creationId xmlns:a16="http://schemas.microsoft.com/office/drawing/2014/main" id="{D34CDD2A-B32D-66EB-2BEB-D97FD2C242AB}"/>
              </a:ext>
            </a:extLst>
          </p:cNvPr>
          <p:cNvSpPr txBox="1">
            <a:spLocks/>
          </p:cNvSpPr>
          <p:nvPr/>
        </p:nvSpPr>
        <p:spPr>
          <a:xfrm>
            <a:off x="582627" y="1173577"/>
            <a:ext cx="10961673" cy="486527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187325" algn="just" eaLnBrk="0" hangingPunct="0">
              <a:lnSpc>
                <a:spcPct val="100000"/>
              </a:lnSpc>
              <a:spcBef>
                <a:spcPts val="0"/>
              </a:spcBef>
              <a:buClr>
                <a:srgbClr val="7EC020"/>
              </a:buClr>
              <a:buFont typeface="+mj-lt"/>
              <a:buAutoNum type="arabicPeriod"/>
              <a:defRPr/>
            </a:pPr>
            <a:r>
              <a:rPr lang="es-CO" sz="1200">
                <a:solidFill>
                  <a:schemeClr val="tx1">
                    <a:lumMod val="65000"/>
                    <a:lumOff val="35000"/>
                  </a:schemeClr>
                </a:solidFill>
              </a:rPr>
              <a:t>Fogafín, cumplió con los términos establecidos en la Ley 1437 de 2011, Ley 1755 de 2015 y con la Resolución 001 de 2017 expedida por Fogafín, para la atención de las </a:t>
            </a:r>
            <a:r>
              <a:rPr lang="es-ES_tradnl" altLang="es-CO" sz="1200">
                <a:solidFill>
                  <a:schemeClr val="tx1">
                    <a:lumMod val="65000"/>
                    <a:lumOff val="35000"/>
                  </a:schemeClr>
                </a:solidFill>
              </a:rPr>
              <a:t>Peticiones, Quejas, Sugerencias, Reclamos, Denuncias y Agradecimientos (PQRSDA), así como de las consultas</a:t>
            </a:r>
            <a:r>
              <a:rPr lang="es-CO" sz="1200">
                <a:solidFill>
                  <a:schemeClr val="tx1">
                    <a:lumMod val="65000"/>
                    <a:lumOff val="35000"/>
                  </a:schemeClr>
                </a:solidFill>
              </a:rPr>
              <a:t>.</a:t>
            </a:r>
          </a:p>
          <a:p>
            <a:pPr marL="273050" indent="-187325" algn="just" eaLnBrk="0" hangingPunct="0">
              <a:lnSpc>
                <a:spcPct val="100000"/>
              </a:lnSpc>
              <a:spcBef>
                <a:spcPts val="0"/>
              </a:spcBef>
              <a:buClr>
                <a:srgbClr val="7EC020"/>
              </a:buClr>
              <a:buFont typeface="+mj-lt"/>
              <a:buAutoNum type="arabicPeriod"/>
              <a:defRPr/>
            </a:pPr>
            <a:endParaRPr lang="es-CO" sz="120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CO" sz="1200">
                <a:solidFill>
                  <a:schemeClr val="tx1">
                    <a:lumMod val="65000"/>
                    <a:lumOff val="35000"/>
                  </a:schemeClr>
                </a:solidFill>
              </a:rPr>
              <a:t>En el siguiente link la página web de </a:t>
            </a:r>
            <a:r>
              <a:rPr lang="es-CO" sz="1200" b="1">
                <a:solidFill>
                  <a:schemeClr val="tx2"/>
                </a:solidFill>
                <a:hlinkClick r:id="rId2">
                  <a:extLst>
                    <a:ext uri="{A12FA001-AC4F-418D-AE19-62706E023703}">
                      <ahyp:hlinkClr xmlns:ahyp="http://schemas.microsoft.com/office/drawing/2018/hyperlinkcolor" val="tx"/>
                    </a:ext>
                  </a:extLst>
                </a:hlinkClick>
              </a:rPr>
              <a:t>Informes de gestión | Fogafin</a:t>
            </a:r>
            <a:r>
              <a:rPr lang="es-CO" sz="1200" b="1">
                <a:solidFill>
                  <a:schemeClr val="tx2"/>
                </a:solidFill>
              </a:rPr>
              <a:t> </a:t>
            </a:r>
            <a:r>
              <a:rPr lang="es-CO" sz="1200">
                <a:solidFill>
                  <a:schemeClr val="tx1">
                    <a:lumMod val="65000"/>
                    <a:lumOff val="35000"/>
                  </a:schemeClr>
                </a:solidFill>
              </a:rPr>
              <a:t>se presenta el informe de las PQRSDA, establecido en el numeral 3 de la Circular Externa No. 01 de 2011 emitida por el Consejo Asesor del Gobierno Nacional en materia de control interno</a:t>
            </a:r>
          </a:p>
          <a:p>
            <a:pPr marL="273050" indent="-187325" algn="just" eaLnBrk="0" hangingPunct="0">
              <a:lnSpc>
                <a:spcPct val="100000"/>
              </a:lnSpc>
              <a:spcBef>
                <a:spcPts val="0"/>
              </a:spcBef>
              <a:buClr>
                <a:srgbClr val="7EC020"/>
              </a:buClr>
              <a:buFont typeface="+mj-lt"/>
              <a:buAutoNum type="arabicPeriod"/>
              <a:defRPr/>
            </a:pPr>
            <a:endParaRPr lang="es-CO" sz="120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sz="1200">
                <a:solidFill>
                  <a:schemeClr val="tx1">
                    <a:lumMod val="65000"/>
                    <a:lumOff val="35000"/>
                  </a:schemeClr>
                </a:solidFill>
              </a:rPr>
              <a:t>Durante el mes de mayo de 2026, se evidenció el uso de diferentes canales por parte de los ciudadanos para comunicarse con Fogafín. En este contexto, el correo electrónico se consolidó como el principal canal de comunicación, al concentrar el 53,03% (70) de las atenciones; seguido de la atención telefónica, con el 31,06% (41), evidenciando una participación significativa de los canales de contacto directo inmediato. Otros canales registraron una menor participación, como el chat, con el 7,58% (10), la atención presencial, con el 6,82% (9), la carta física también, al igual que el buzón de PQSD del portal web tuvieron el 0,76 % (1), cada una.</a:t>
            </a:r>
          </a:p>
          <a:p>
            <a:pPr marL="273050" indent="-187325" algn="just" eaLnBrk="0" hangingPunct="0">
              <a:lnSpc>
                <a:spcPct val="100000"/>
              </a:lnSpc>
              <a:spcBef>
                <a:spcPts val="0"/>
              </a:spcBef>
              <a:buClr>
                <a:srgbClr val="7EC020"/>
              </a:buClr>
              <a:buFont typeface="+mj-lt"/>
              <a:buAutoNum type="arabicPeriod"/>
              <a:defRPr/>
            </a:pPr>
            <a:endParaRPr lang="es-MX" sz="120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sz="1200">
                <a:solidFill>
                  <a:schemeClr val="tx1">
                    <a:lumMod val="65000"/>
                    <a:lumOff val="35000"/>
                  </a:schemeClr>
                </a:solidFill>
              </a:rPr>
              <a:t>La categoría</a:t>
            </a:r>
            <a:r>
              <a:rPr lang="es-MX" sz="1200" b="1">
                <a:solidFill>
                  <a:schemeClr val="tx1">
                    <a:lumMod val="50000"/>
                    <a:lumOff val="50000"/>
                  </a:schemeClr>
                </a:solidFill>
              </a:rPr>
              <a:t> </a:t>
            </a:r>
            <a:r>
              <a:rPr lang="es-MX" sz="1200" b="1">
                <a:solidFill>
                  <a:schemeClr val="tx1">
                    <a:lumMod val="65000"/>
                    <a:lumOff val="35000"/>
                  </a:schemeClr>
                </a:solidFill>
              </a:rPr>
              <a:t>“Fogafín no competente” </a:t>
            </a:r>
            <a:r>
              <a:rPr lang="es-MX" sz="1200">
                <a:solidFill>
                  <a:schemeClr val="tx1">
                    <a:lumMod val="65000"/>
                    <a:lumOff val="35000"/>
                  </a:schemeClr>
                </a:solidFill>
              </a:rPr>
              <a:t>concentró el </a:t>
            </a:r>
            <a:r>
              <a:rPr lang="es-MX" sz="1200" b="1">
                <a:solidFill>
                  <a:schemeClr val="tx1">
                    <a:lumMod val="65000"/>
                    <a:lumOff val="35000"/>
                  </a:schemeClr>
                </a:solidFill>
              </a:rPr>
              <a:t>31,61% </a:t>
            </a:r>
            <a:r>
              <a:rPr lang="es-MX" sz="1200">
                <a:solidFill>
                  <a:schemeClr val="tx1">
                    <a:lumMod val="65000"/>
                    <a:lumOff val="35000"/>
                  </a:schemeClr>
                </a:solidFill>
              </a:rPr>
              <a:t>del total de las PQRSDA registradas durante el mes de mayo de 2026, constituyéndose en la tipología con mayor participación. Este comportamiento se explica principalmente por consultas relacionadas con entidades financieras vigiladas —cuya atención no es competencia directa de Fogafín—, así como por requerimientos asociados a empresas pertenecientes a otros sectores.</a:t>
            </a:r>
          </a:p>
          <a:p>
            <a:pPr marL="273050" indent="-187325" algn="just" eaLnBrk="0" hangingPunct="0">
              <a:lnSpc>
                <a:spcPct val="100000"/>
              </a:lnSpc>
              <a:spcBef>
                <a:spcPts val="0"/>
              </a:spcBef>
              <a:buClr>
                <a:srgbClr val="7EC020"/>
              </a:buClr>
              <a:buFont typeface="+mj-lt"/>
              <a:buAutoNum type="arabicPeriod"/>
              <a:defRPr/>
            </a:pPr>
            <a:endParaRPr lang="es-MX" sz="1200" b="1">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sz="1200" b="1">
                <a:solidFill>
                  <a:schemeClr val="tx1">
                    <a:lumMod val="65000"/>
                    <a:lumOff val="35000"/>
                  </a:schemeClr>
                </a:solidFill>
              </a:rPr>
              <a:t>Fogafín </a:t>
            </a:r>
            <a:r>
              <a:rPr lang="es-MX" sz="1200">
                <a:solidFill>
                  <a:schemeClr val="tx1">
                    <a:lumMod val="65000"/>
                    <a:lumOff val="35000"/>
                  </a:schemeClr>
                </a:solidFill>
              </a:rPr>
              <a:t>concentró el</a:t>
            </a:r>
            <a:r>
              <a:rPr lang="es-MX" sz="1200" b="1">
                <a:solidFill>
                  <a:schemeClr val="tx1">
                    <a:lumMod val="65000"/>
                    <a:lumOff val="35000"/>
                  </a:schemeClr>
                </a:solidFill>
              </a:rPr>
              <a:t> 22,73% </a:t>
            </a:r>
            <a:r>
              <a:rPr lang="es-MX" sz="1200">
                <a:solidFill>
                  <a:schemeClr val="tx1">
                    <a:lumMod val="65000"/>
                    <a:lumOff val="35000"/>
                  </a:schemeClr>
                </a:solidFill>
              </a:rPr>
              <a:t>(30 solicitudes), ubicándose como una de las entidades con mayor número de requerimientos. Por su parte, las entidades liquidadas representaron el </a:t>
            </a:r>
            <a:r>
              <a:rPr lang="es-MX" sz="1200" b="1">
                <a:solidFill>
                  <a:schemeClr val="tx1">
                    <a:lumMod val="65000"/>
                    <a:lumOff val="35000"/>
                  </a:schemeClr>
                </a:solidFill>
              </a:rPr>
              <a:t>35,62%</a:t>
            </a:r>
            <a:r>
              <a:rPr lang="es-MX" sz="1200">
                <a:solidFill>
                  <a:schemeClr val="tx1">
                    <a:lumMod val="65000"/>
                    <a:lumOff val="35000"/>
                  </a:schemeClr>
                </a:solidFill>
              </a:rPr>
              <a:t> del total, lo que evidencia un volumen significativo de consultas asociadas a procesos que ya no se encuentran en operación.</a:t>
            </a:r>
          </a:p>
          <a:p>
            <a:pPr marL="273050" indent="-187325" algn="just" eaLnBrk="0" hangingPunct="0">
              <a:lnSpc>
                <a:spcPct val="100000"/>
              </a:lnSpc>
              <a:spcBef>
                <a:spcPts val="0"/>
              </a:spcBef>
              <a:buClr>
                <a:srgbClr val="7EC020"/>
              </a:buClr>
              <a:buFont typeface="+mj-lt"/>
              <a:buAutoNum type="arabicPeriod"/>
              <a:defRPr/>
            </a:pPr>
            <a:endParaRPr lang="es-MX" sz="120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altLang="es-CO" sz="1200">
                <a:solidFill>
                  <a:schemeClr val="tx1">
                    <a:lumMod val="65000"/>
                    <a:lumOff val="35000"/>
                  </a:schemeClr>
                </a:solidFill>
              </a:rPr>
              <a:t>Durante este período no se recibieron consultas relacionadas con posibles actos de corrupción. Asimismo, no se identificó ningún ciudadano con algún tipo de discapacidad (movilidad/física, auditiva o visual)</a:t>
            </a:r>
          </a:p>
          <a:p>
            <a:pPr marL="85725" indent="0" algn="just" eaLnBrk="0" hangingPunct="0">
              <a:lnSpc>
                <a:spcPct val="100000"/>
              </a:lnSpc>
              <a:spcBef>
                <a:spcPts val="0"/>
              </a:spcBef>
              <a:buClr>
                <a:srgbClr val="7EC020"/>
              </a:buClr>
              <a:buNone/>
              <a:defRPr/>
            </a:pPr>
            <a:endParaRPr lang="es-MX" altLang="es-CO" sz="1200" b="1">
              <a:solidFill>
                <a:schemeClr val="tx1">
                  <a:lumMod val="65000"/>
                  <a:lumOff val="35000"/>
                </a:schemeClr>
              </a:solidFill>
              <a:latin typeface="Montserrat Medium"/>
            </a:endParaRPr>
          </a:p>
        </p:txBody>
      </p:sp>
    </p:spTree>
    <p:extLst>
      <p:ext uri="{BB962C8B-B14F-4D97-AF65-F5344CB8AC3E}">
        <p14:creationId xmlns:p14="http://schemas.microsoft.com/office/powerpoint/2010/main" val="165234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0EC3-5776-42A3-AECC-27D8B4625606}"/>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2546924D-2F57-CDE0-5E80-885C6798BB6E}"/>
              </a:ext>
            </a:extLst>
          </p:cNvPr>
          <p:cNvSpPr>
            <a:spLocks noGrp="1"/>
          </p:cNvSpPr>
          <p:nvPr>
            <p:ph type="title"/>
          </p:nvPr>
        </p:nvSpPr>
        <p:spPr>
          <a:xfrm>
            <a:off x="452287" y="478991"/>
            <a:ext cx="10429977" cy="571610"/>
          </a:xfrm>
        </p:spPr>
        <p:txBody>
          <a:bodyPr>
            <a:normAutofit fontScale="90000"/>
          </a:bodyPr>
          <a:lstStyle/>
          <a:p>
            <a:pPr algn="l"/>
            <a:r>
              <a:rPr lang="es-CO" sz="3600"/>
              <a:t>Conclusiones - </a:t>
            </a:r>
            <a:r>
              <a:rPr lang="es-MX" sz="3100" b="1"/>
              <a:t>Aplicación Decreto 0103 de 2015</a:t>
            </a:r>
            <a:endParaRPr lang="es-CO" b="1">
              <a:solidFill>
                <a:srgbClr val="035A93"/>
              </a:solidFill>
            </a:endParaRPr>
          </a:p>
        </p:txBody>
      </p:sp>
      <p:graphicFrame>
        <p:nvGraphicFramePr>
          <p:cNvPr id="2" name="Tabla 1">
            <a:extLst>
              <a:ext uri="{FF2B5EF4-FFF2-40B4-BE49-F238E27FC236}">
                <a16:creationId xmlns:a16="http://schemas.microsoft.com/office/drawing/2014/main" id="{C3520027-4755-C39B-2F3A-0C1AC40E2115}"/>
              </a:ext>
            </a:extLst>
          </p:cNvPr>
          <p:cNvGraphicFramePr>
            <a:graphicFrameLocks noGrp="1"/>
          </p:cNvGraphicFramePr>
          <p:nvPr>
            <p:extLst>
              <p:ext uri="{D42A27DB-BD31-4B8C-83A1-F6EECF244321}">
                <p14:modId xmlns:p14="http://schemas.microsoft.com/office/powerpoint/2010/main" val="23089577"/>
              </p:ext>
            </p:extLst>
          </p:nvPr>
        </p:nvGraphicFramePr>
        <p:xfrm>
          <a:off x="3386137" y="1701736"/>
          <a:ext cx="5419725" cy="3022664"/>
        </p:xfrm>
        <a:graphic>
          <a:graphicData uri="http://schemas.openxmlformats.org/drawingml/2006/table">
            <a:tbl>
              <a:tblPr/>
              <a:tblGrid>
                <a:gridCol w="4000501">
                  <a:extLst>
                    <a:ext uri="{9D8B030D-6E8A-4147-A177-3AD203B41FA5}">
                      <a16:colId xmlns:a16="http://schemas.microsoft.com/office/drawing/2014/main" val="225628624"/>
                    </a:ext>
                  </a:extLst>
                </a:gridCol>
                <a:gridCol w="1419224">
                  <a:extLst>
                    <a:ext uri="{9D8B030D-6E8A-4147-A177-3AD203B41FA5}">
                      <a16:colId xmlns:a16="http://schemas.microsoft.com/office/drawing/2014/main" val="1761820094"/>
                    </a:ext>
                  </a:extLst>
                </a:gridCol>
              </a:tblGrid>
              <a:tr h="237434">
                <a:tc>
                  <a:txBody>
                    <a:bodyPr/>
                    <a:lstStyle/>
                    <a:p>
                      <a:pPr algn="ctr" rtl="0" fontAlgn="ctr"/>
                      <a:r>
                        <a:rPr lang="es-CO" sz="1400" b="1" i="0" u="none" strike="noStrike">
                          <a:solidFill>
                            <a:srgbClr val="FFFFFF"/>
                          </a:solidFill>
                          <a:effectLst/>
                          <a:latin typeface="+mn-lt"/>
                        </a:rPr>
                        <a:t>Concepto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rtl="0" fontAlgn="ctr"/>
                      <a:r>
                        <a:rPr lang="es-CO" sz="1400" b="1" i="0" u="none" strike="noStrike">
                          <a:solidFill>
                            <a:srgbClr val="FFFFFF"/>
                          </a:solidFill>
                          <a:effectLst/>
                          <a:latin typeface="+mn-lt"/>
                        </a:rPr>
                        <a:t>Número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extLst>
                  <a:ext uri="{0D108BD9-81ED-4DB2-BD59-A6C34878D82A}">
                    <a16:rowId xmlns:a16="http://schemas.microsoft.com/office/drawing/2014/main" val="3857773095"/>
                  </a:ext>
                </a:extLst>
              </a:tr>
              <a:tr h="573069">
                <a:tc>
                  <a:txBody>
                    <a:bodyPr/>
                    <a:lstStyle/>
                    <a:p>
                      <a:pPr algn="l" rtl="0" fontAlgn="ctr"/>
                      <a:r>
                        <a:rPr lang="es-MX" sz="1400" b="0" i="0" u="none" strike="noStrike">
                          <a:solidFill>
                            <a:schemeClr val="tx1">
                              <a:lumMod val="65000"/>
                              <a:lumOff val="35000"/>
                            </a:schemeClr>
                          </a:solidFill>
                          <a:effectLst/>
                          <a:latin typeface="+mn-lt"/>
                        </a:rPr>
                        <a:t>Número de PQRSDA recibidas por los diferentes canales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MX" sz="1400" b="1" i="0" u="none" strike="noStrike">
                          <a:solidFill>
                            <a:schemeClr val="tx1">
                              <a:lumMod val="65000"/>
                              <a:lumOff val="35000"/>
                            </a:schemeClr>
                          </a:solidFill>
                          <a:effectLst/>
                          <a:latin typeface="+mn-lt"/>
                        </a:rPr>
                        <a:t>132</a:t>
                      </a:r>
                      <a:endParaRPr lang="es-CO" sz="1400" b="1" i="0" u="none" strike="noStrike">
                        <a:solidFill>
                          <a:schemeClr val="tx1">
                            <a:lumMod val="65000"/>
                            <a:lumOff val="3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69703"/>
                  </a:ext>
                </a:extLst>
              </a:tr>
              <a:tr h="731295">
                <a:tc>
                  <a:txBody>
                    <a:bodyPr/>
                    <a:lstStyle/>
                    <a:p>
                      <a:pPr algn="l" rtl="0" fontAlgn="ctr"/>
                      <a:r>
                        <a:rPr lang="es-MX" sz="1400" b="0" i="0" u="none" strike="noStrike">
                          <a:solidFill>
                            <a:schemeClr val="tx1">
                              <a:lumMod val="65000"/>
                              <a:lumOff val="35000"/>
                            </a:schemeClr>
                          </a:solidFill>
                          <a:effectLst/>
                          <a:latin typeface="+mn-lt"/>
                        </a:rPr>
                        <a:t>Número de solicitudes que fueron trasladas a otras instituciones por competencia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MX" sz="1400" b="1" i="0" u="none" strike="noStrike">
                          <a:solidFill>
                            <a:schemeClr val="tx1">
                              <a:lumMod val="65000"/>
                              <a:lumOff val="35000"/>
                            </a:schemeClr>
                          </a:solidFill>
                          <a:effectLst/>
                          <a:latin typeface="+mn-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495294"/>
                  </a:ext>
                </a:extLst>
              </a:tr>
              <a:tr h="816771">
                <a:tc>
                  <a:txBody>
                    <a:bodyPr/>
                    <a:lstStyle/>
                    <a:p>
                      <a:pPr algn="l" rtl="0" fontAlgn="ctr"/>
                      <a:r>
                        <a:rPr lang="es-MX" sz="1400" b="0" i="0" u="none" strike="noStrike">
                          <a:solidFill>
                            <a:schemeClr val="tx1">
                              <a:lumMod val="65000"/>
                              <a:lumOff val="35000"/>
                            </a:schemeClr>
                          </a:solidFill>
                          <a:effectLst/>
                          <a:latin typeface="+mn-lt"/>
                        </a:rPr>
                        <a:t>Tiempo de respuesta promedio de las peticiones recibidas por carta, página web y correo electrónico.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a:solidFill>
                            <a:schemeClr val="tx1">
                              <a:lumMod val="65000"/>
                              <a:lumOff val="35000"/>
                            </a:schemeClr>
                          </a:solidFill>
                          <a:effectLst/>
                          <a:latin typeface="+mn-lt"/>
                        </a:rPr>
                        <a:t>4,4</a:t>
                      </a:r>
                    </a:p>
                    <a:p>
                      <a:pPr algn="ctr" rtl="0" fontAlgn="ctr"/>
                      <a:r>
                        <a:rPr lang="es-CO" sz="1400" b="1" i="0" u="none" strike="noStrike">
                          <a:solidFill>
                            <a:schemeClr val="tx1">
                              <a:lumMod val="65000"/>
                              <a:lumOff val="35000"/>
                            </a:schemeClr>
                          </a:solidFill>
                          <a:effectLst/>
                          <a:latin typeface="+mn-lt"/>
                        </a:rPr>
                        <a:t>días hábiles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224536"/>
                  </a:ext>
                </a:extLst>
              </a:tr>
              <a:tr h="664095">
                <a:tc>
                  <a:txBody>
                    <a:bodyPr/>
                    <a:lstStyle/>
                    <a:p>
                      <a:pPr algn="l" rtl="0" fontAlgn="ctr"/>
                      <a:r>
                        <a:rPr lang="es-MX" sz="1400" b="0" i="0" u="none" strike="noStrike">
                          <a:solidFill>
                            <a:schemeClr val="tx1">
                              <a:lumMod val="65000"/>
                              <a:lumOff val="35000"/>
                            </a:schemeClr>
                          </a:solidFill>
                          <a:effectLst/>
                          <a:latin typeface="+mn-lt"/>
                        </a:rPr>
                        <a:t>Número de solicitudes en las que se negó el acceso a la información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a:solidFill>
                            <a:schemeClr val="tx1">
                              <a:lumMod val="65000"/>
                              <a:lumOff val="35000"/>
                            </a:schemeClr>
                          </a:solidFill>
                          <a:effectLst/>
                          <a:latin typeface="+mn-lt"/>
                        </a:rPr>
                        <a:t>0 </a:t>
                      </a:r>
                    </a:p>
                    <a:p>
                      <a:pPr algn="ctr" rtl="0" fontAlgn="ctr"/>
                      <a:r>
                        <a:rPr lang="es-CO" sz="1400" b="1" i="0" u="none" strike="noStrike">
                          <a:solidFill>
                            <a:schemeClr val="tx1">
                              <a:lumMod val="65000"/>
                              <a:lumOff val="35000"/>
                            </a:schemeClr>
                          </a:solidFill>
                          <a:effectLst/>
                          <a:latin typeface="+mn-lt"/>
                        </a:rPr>
                        <a:t>solicitudes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326669"/>
                  </a:ext>
                </a:extLst>
              </a:tr>
            </a:tbl>
          </a:graphicData>
        </a:graphic>
      </p:graphicFrame>
      <p:sp>
        <p:nvSpPr>
          <p:cNvPr id="3" name="CuadroTexto 2">
            <a:extLst>
              <a:ext uri="{FF2B5EF4-FFF2-40B4-BE49-F238E27FC236}">
                <a16:creationId xmlns:a16="http://schemas.microsoft.com/office/drawing/2014/main" id="{C2D39C10-A90E-41D5-CD40-36772CCA60B0}"/>
              </a:ext>
            </a:extLst>
          </p:cNvPr>
          <p:cNvSpPr txBox="1"/>
          <p:nvPr/>
        </p:nvSpPr>
        <p:spPr>
          <a:xfrm>
            <a:off x="2812747" y="5929121"/>
            <a:ext cx="8188657" cy="276999"/>
          </a:xfrm>
          <a:prstGeom prst="rect">
            <a:avLst/>
          </a:prstGeom>
          <a:noFill/>
        </p:spPr>
        <p:txBody>
          <a:bodyPr wrap="square" lIns="91440" tIns="45720" rIns="91440" bIns="45720" anchor="t">
            <a:spAutoFit/>
          </a:bodyPr>
          <a:lstStyle/>
          <a:p>
            <a:r>
              <a:rPr lang="es-MX" sz="1200">
                <a:solidFill>
                  <a:schemeClr val="bg1">
                    <a:lumMod val="10000"/>
                  </a:schemeClr>
                </a:solidFill>
                <a:latin typeface="Myanmar Text"/>
                <a:cs typeface="Myanmar Text"/>
              </a:rPr>
              <a:t>\\hermes\DOC_FOGAFIN\SCR\DRC\DRC\INFORMES PQRSD\CIRCULARES 2026\ 3. MAYO</a:t>
            </a:r>
            <a:endParaRPr lang="es-MX" sz="1200">
              <a:solidFill>
                <a:schemeClr val="bg1">
                  <a:lumMod val="10000"/>
                </a:schemeClr>
              </a:solidFill>
              <a:latin typeface="Myriad Pro"/>
              <a:cs typeface="Myanmar Text" panose="020B0502040204020203" pitchFamily="34" charset="0"/>
            </a:endParaRPr>
          </a:p>
        </p:txBody>
      </p:sp>
    </p:spTree>
    <p:extLst>
      <p:ext uri="{BB962C8B-B14F-4D97-AF65-F5344CB8AC3E}">
        <p14:creationId xmlns:p14="http://schemas.microsoft.com/office/powerpoint/2010/main" val="331616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49302E1-94D9-82B7-28EC-DD878CC9C088}"/>
              </a:ext>
            </a:extLst>
          </p:cNvPr>
          <p:cNvSpPr>
            <a:spLocks noGrp="1"/>
          </p:cNvSpPr>
          <p:nvPr>
            <p:ph type="title"/>
          </p:nvPr>
        </p:nvSpPr>
        <p:spPr>
          <a:xfrm>
            <a:off x="1317955" y="2293937"/>
            <a:ext cx="9642145" cy="744893"/>
          </a:xfrm>
        </p:spPr>
        <p:txBody>
          <a:bodyPr/>
          <a:lstStyle/>
          <a:p>
            <a:r>
              <a:rPr lang="es-CO"/>
              <a:t>Gracias</a:t>
            </a:r>
          </a:p>
        </p:txBody>
      </p:sp>
    </p:spTree>
    <p:extLst>
      <p:ext uri="{BB962C8B-B14F-4D97-AF65-F5344CB8AC3E}">
        <p14:creationId xmlns:p14="http://schemas.microsoft.com/office/powerpoint/2010/main" val="39722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6A1CC-4C1A-F48E-8503-17BF247B9834}"/>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93B7797F-EC76-AC1B-7F67-1870A081DDE2}"/>
              </a:ext>
            </a:extLst>
          </p:cNvPr>
          <p:cNvSpPr>
            <a:spLocks noGrp="1"/>
          </p:cNvSpPr>
          <p:nvPr>
            <p:ph type="title"/>
          </p:nvPr>
        </p:nvSpPr>
        <p:spPr>
          <a:xfrm>
            <a:off x="440255" y="322580"/>
            <a:ext cx="10429977" cy="571610"/>
          </a:xfrm>
        </p:spPr>
        <p:txBody>
          <a:bodyPr>
            <a:normAutofit fontScale="90000"/>
          </a:bodyPr>
          <a:lstStyle/>
          <a:p>
            <a:pPr algn="l"/>
            <a:r>
              <a:rPr lang="es-CO" sz="3600"/>
              <a:t>Evolución de las PQRSD</a:t>
            </a:r>
            <a:r>
              <a:rPr lang="es-CO"/>
              <a:t>A</a:t>
            </a:r>
            <a:endParaRPr lang="es-CO">
              <a:solidFill>
                <a:srgbClr val="035A93"/>
              </a:solidFill>
            </a:endParaRPr>
          </a:p>
        </p:txBody>
      </p:sp>
      <p:sp>
        <p:nvSpPr>
          <p:cNvPr id="3" name="Marcador de texto 1">
            <a:extLst>
              <a:ext uri="{FF2B5EF4-FFF2-40B4-BE49-F238E27FC236}">
                <a16:creationId xmlns:a16="http://schemas.microsoft.com/office/drawing/2014/main" id="{F80BEC44-E4CC-DB72-9F5E-9AED20E382C3}"/>
              </a:ext>
            </a:extLst>
          </p:cNvPr>
          <p:cNvSpPr txBox="1">
            <a:spLocks/>
          </p:cNvSpPr>
          <p:nvPr/>
        </p:nvSpPr>
        <p:spPr>
          <a:xfrm>
            <a:off x="6210303" y="2817448"/>
            <a:ext cx="4581522" cy="216393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defRPr/>
            </a:pPr>
            <a:r>
              <a:rPr lang="es-CO" altLang="es-CO" sz="1200">
                <a:solidFill>
                  <a:schemeClr val="tx1">
                    <a:lumMod val="65000"/>
                    <a:lumOff val="35000"/>
                  </a:schemeClr>
                </a:solidFill>
                <a:ea typeface="Verdana"/>
              </a:rPr>
              <a:t>En mayo de 2026 se recibieron</a:t>
            </a:r>
            <a:r>
              <a:rPr lang="es-CO" altLang="es-CO" sz="1600">
                <a:solidFill>
                  <a:schemeClr val="tx1">
                    <a:lumMod val="65000"/>
                    <a:lumOff val="35000"/>
                  </a:schemeClr>
                </a:solidFill>
                <a:ea typeface="Verdana"/>
              </a:rPr>
              <a:t> </a:t>
            </a:r>
            <a:r>
              <a:rPr lang="es-CO" altLang="es-CO" sz="1600" b="1">
                <a:solidFill>
                  <a:srgbClr val="006397"/>
                </a:solidFill>
                <a:ea typeface="Verdana"/>
              </a:rPr>
              <a:t>132 </a:t>
            </a:r>
            <a:r>
              <a:rPr lang="es-CO" altLang="es-CO" sz="1200">
                <a:solidFill>
                  <a:schemeClr val="tx1">
                    <a:lumMod val="65000"/>
                    <a:lumOff val="35000"/>
                  </a:schemeClr>
                </a:solidFill>
                <a:ea typeface="Verdana"/>
              </a:rPr>
              <a:t>PQRSDA, </a:t>
            </a:r>
            <a:r>
              <a:rPr lang="es-CO" altLang="es-CO" sz="1200" b="1">
                <a:solidFill>
                  <a:schemeClr val="tx1">
                    <a:lumMod val="65000"/>
                    <a:lumOff val="35000"/>
                  </a:schemeClr>
                </a:solidFill>
                <a:ea typeface="Verdana"/>
              </a:rPr>
              <a:t>50% </a:t>
            </a:r>
            <a:r>
              <a:rPr lang="es-CO" altLang="es-CO" sz="1200">
                <a:solidFill>
                  <a:schemeClr val="tx1">
                    <a:lumMod val="65000"/>
                    <a:lumOff val="35000"/>
                  </a:schemeClr>
                </a:solidFill>
                <a:ea typeface="Verdana"/>
              </a:rPr>
              <a:t>menos que en mayo de 2025 y </a:t>
            </a:r>
            <a:r>
              <a:rPr lang="es-CO" altLang="es-CO" sz="1200" b="1">
                <a:solidFill>
                  <a:schemeClr val="tx1">
                    <a:lumMod val="65000"/>
                    <a:lumOff val="35000"/>
                  </a:schemeClr>
                </a:solidFill>
                <a:ea typeface="Verdana"/>
              </a:rPr>
              <a:t>36% </a:t>
            </a:r>
            <a:r>
              <a:rPr lang="es-CO" altLang="es-CO" sz="1200">
                <a:solidFill>
                  <a:schemeClr val="tx1">
                    <a:lumMod val="65000"/>
                    <a:lumOff val="35000"/>
                  </a:schemeClr>
                </a:solidFill>
                <a:ea typeface="Verdana"/>
              </a:rPr>
              <a:t>menos que el promedio del último año.</a:t>
            </a:r>
          </a:p>
          <a:p>
            <a:pPr algn="just" eaLnBrk="0" hangingPunct="0">
              <a:defRPr/>
            </a:pPr>
            <a:r>
              <a:rPr lang="es-CO" altLang="es-CO" sz="1200">
                <a:solidFill>
                  <a:schemeClr val="tx1">
                    <a:lumMod val="65000"/>
                    <a:lumOff val="35000"/>
                  </a:schemeClr>
                </a:solidFill>
                <a:ea typeface="Verdana"/>
              </a:rPr>
              <a:t>Durante este período no se identificó ningún ciudadano con algún tipo de discapacidad.</a:t>
            </a:r>
          </a:p>
          <a:p>
            <a:pPr algn="just" eaLnBrk="0" hangingPunct="0">
              <a:defRPr/>
            </a:pPr>
            <a:r>
              <a:rPr lang="es-MX" altLang="es-CO" sz="1200">
                <a:solidFill>
                  <a:schemeClr val="tx1">
                    <a:lumMod val="65000"/>
                    <a:lumOff val="35000"/>
                  </a:schemeClr>
                </a:solidFill>
                <a:ea typeface="Verdana"/>
              </a:rPr>
              <a:t>El tiempo promedio de respuesta fue inferior a </a:t>
            </a:r>
            <a:r>
              <a:rPr lang="es-MX" altLang="es-CO" sz="1200" b="1">
                <a:solidFill>
                  <a:schemeClr val="tx1">
                    <a:lumMod val="65000"/>
                    <a:lumOff val="35000"/>
                  </a:schemeClr>
                </a:solidFill>
                <a:ea typeface="Verdana"/>
              </a:rPr>
              <a:t>cuatro (4) días hábiles </a:t>
            </a:r>
            <a:r>
              <a:rPr lang="es-MX" altLang="es-CO" sz="1200">
                <a:solidFill>
                  <a:schemeClr val="tx1">
                    <a:lumMod val="65000"/>
                    <a:lumOff val="35000"/>
                  </a:schemeClr>
                </a:solidFill>
                <a:ea typeface="Verdana"/>
              </a:rPr>
              <a:t>y todas las peticiones fueron atendidas dentro de los términos legales.</a:t>
            </a:r>
          </a:p>
        </p:txBody>
      </p:sp>
      <p:pic>
        <p:nvPicPr>
          <p:cNvPr id="2" name="Imagen 1">
            <a:extLst>
              <a:ext uri="{FF2B5EF4-FFF2-40B4-BE49-F238E27FC236}">
                <a16:creationId xmlns:a16="http://schemas.microsoft.com/office/drawing/2014/main" id="{A03EC3FA-B9C9-E772-58A8-9371563D8888}"/>
              </a:ext>
            </a:extLst>
          </p:cNvPr>
          <p:cNvPicPr>
            <a:picLocks noChangeAspect="1"/>
          </p:cNvPicPr>
          <p:nvPr/>
        </p:nvPicPr>
        <p:blipFill>
          <a:blip r:embed="rId2"/>
          <a:stretch>
            <a:fillRect/>
          </a:stretch>
        </p:blipFill>
        <p:spPr>
          <a:xfrm>
            <a:off x="818765" y="2150513"/>
            <a:ext cx="5162935" cy="3097761"/>
          </a:xfrm>
          <a:prstGeom prst="rect">
            <a:avLst/>
          </a:prstGeom>
        </p:spPr>
      </p:pic>
    </p:spTree>
    <p:extLst>
      <p:ext uri="{BB962C8B-B14F-4D97-AF65-F5344CB8AC3E}">
        <p14:creationId xmlns:p14="http://schemas.microsoft.com/office/powerpoint/2010/main" val="375447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FF33-08E7-BB9A-45BE-47651B4378C7}"/>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81108D71-3185-24D2-D48B-0E87D4C6B6D7}"/>
              </a:ext>
            </a:extLst>
          </p:cNvPr>
          <p:cNvPicPr>
            <a:picLocks noChangeAspect="1"/>
          </p:cNvPicPr>
          <p:nvPr/>
        </p:nvPicPr>
        <p:blipFill>
          <a:blip r:embed="rId3"/>
          <a:stretch>
            <a:fillRect/>
          </a:stretch>
        </p:blipFill>
        <p:spPr>
          <a:xfrm>
            <a:off x="714832" y="1025583"/>
            <a:ext cx="9523379" cy="2939454"/>
          </a:xfrm>
          <a:prstGeom prst="rect">
            <a:avLst/>
          </a:prstGeom>
        </p:spPr>
      </p:pic>
      <p:sp>
        <p:nvSpPr>
          <p:cNvPr id="6" name="Título 5">
            <a:extLst>
              <a:ext uri="{FF2B5EF4-FFF2-40B4-BE49-F238E27FC236}">
                <a16:creationId xmlns:a16="http://schemas.microsoft.com/office/drawing/2014/main" id="{960F2335-969B-7149-8EEB-115481A83D98}"/>
              </a:ext>
            </a:extLst>
          </p:cNvPr>
          <p:cNvSpPr>
            <a:spLocks noGrp="1"/>
          </p:cNvSpPr>
          <p:nvPr>
            <p:ph type="title"/>
          </p:nvPr>
        </p:nvSpPr>
        <p:spPr>
          <a:xfrm>
            <a:off x="261534" y="180975"/>
            <a:ext cx="10429977" cy="571610"/>
          </a:xfrm>
        </p:spPr>
        <p:txBody>
          <a:bodyPr>
            <a:normAutofit fontScale="90000"/>
          </a:bodyPr>
          <a:lstStyle/>
          <a:p>
            <a:pPr algn="l"/>
            <a:r>
              <a:rPr lang="es-MX" sz="3600"/>
              <a:t>Canales utilizados de atención al ciudadano</a:t>
            </a:r>
            <a:endParaRPr lang="es-CO">
              <a:solidFill>
                <a:srgbClr val="035A93"/>
              </a:solidFill>
            </a:endParaRPr>
          </a:p>
        </p:txBody>
      </p:sp>
      <p:sp>
        <p:nvSpPr>
          <p:cNvPr id="5" name="Marcador de texto 1">
            <a:extLst>
              <a:ext uri="{FF2B5EF4-FFF2-40B4-BE49-F238E27FC236}">
                <a16:creationId xmlns:a16="http://schemas.microsoft.com/office/drawing/2014/main" id="{BBB312C6-10AC-3734-A7F3-02977F54F9AA}"/>
              </a:ext>
            </a:extLst>
          </p:cNvPr>
          <p:cNvSpPr txBox="1">
            <a:spLocks/>
          </p:cNvSpPr>
          <p:nvPr/>
        </p:nvSpPr>
        <p:spPr>
          <a:xfrm>
            <a:off x="514179" y="6381750"/>
            <a:ext cx="10658646" cy="4033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altLang="es-CO" sz="1000" b="1" i="1">
                <a:solidFill>
                  <a:schemeClr val="tx1">
                    <a:lumMod val="65000"/>
                    <a:lumOff val="35000"/>
                  </a:schemeClr>
                </a:solidFill>
              </a:rPr>
              <a:t>Nota: </a:t>
            </a:r>
            <a:r>
              <a:rPr lang="es-MX" sz="1000">
                <a:solidFill>
                  <a:schemeClr val="tx1">
                    <a:lumMod val="65000"/>
                    <a:lumOff val="35000"/>
                  </a:schemeClr>
                </a:solidFill>
              </a:rPr>
              <a:t>La página web </a:t>
            </a:r>
            <a:r>
              <a:rPr lang="es-MX" sz="1000">
                <a:hlinkClick r:id="rId4"/>
              </a:rPr>
              <a:t>www.fogafin.gov.co</a:t>
            </a:r>
            <a:r>
              <a:rPr lang="es-MX" sz="1000"/>
              <a:t> </a:t>
            </a:r>
            <a:r>
              <a:rPr lang="es-MX" sz="1000">
                <a:solidFill>
                  <a:schemeClr val="tx1">
                    <a:lumMod val="65000"/>
                    <a:lumOff val="35000"/>
                  </a:schemeClr>
                </a:solidFill>
              </a:rPr>
              <a:t>cuenta con herramientas de apoyo a la lectura, alineadas en los términos de compatibilidad y accesibilidad establecidos en la Resolución 1519 de MinTIC (2020).</a:t>
            </a:r>
          </a:p>
        </p:txBody>
      </p:sp>
      <p:sp>
        <p:nvSpPr>
          <p:cNvPr id="4" name="Marcador de texto 1">
            <a:extLst>
              <a:ext uri="{FF2B5EF4-FFF2-40B4-BE49-F238E27FC236}">
                <a16:creationId xmlns:a16="http://schemas.microsoft.com/office/drawing/2014/main" id="{88A12AC2-B4EB-B44D-41FC-EF7FC18A18D6}"/>
              </a:ext>
            </a:extLst>
          </p:cNvPr>
          <p:cNvSpPr txBox="1">
            <a:spLocks/>
          </p:cNvSpPr>
          <p:nvPr/>
        </p:nvSpPr>
        <p:spPr>
          <a:xfrm>
            <a:off x="1521685" y="4018826"/>
            <a:ext cx="8643634" cy="22553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200">
                <a:solidFill>
                  <a:schemeClr val="tx1">
                    <a:lumMod val="65000"/>
                    <a:lumOff val="35000"/>
                  </a:schemeClr>
                </a:solidFill>
              </a:rPr>
              <a:t>Durante el mes de mayo, se evidenció el uso de diferentes canales por parte de los ciudadanos para comunicarse con </a:t>
            </a:r>
            <a:r>
              <a:rPr lang="es-ES" sz="1200" err="1">
                <a:solidFill>
                  <a:schemeClr val="tx1">
                    <a:lumMod val="65000"/>
                    <a:lumOff val="35000"/>
                  </a:schemeClr>
                </a:solidFill>
              </a:rPr>
              <a:t>Fogafín</a:t>
            </a:r>
            <a:r>
              <a:rPr lang="es-ES" sz="1200">
                <a:solidFill>
                  <a:schemeClr val="tx1">
                    <a:lumMod val="65000"/>
                    <a:lumOff val="35000"/>
                  </a:schemeClr>
                </a:solidFill>
              </a:rPr>
              <a:t>. En este contexto, </a:t>
            </a:r>
            <a:r>
              <a:rPr lang="es-MX" sz="1200">
                <a:solidFill>
                  <a:schemeClr val="tx1">
                    <a:lumMod val="65000"/>
                    <a:lumOff val="35000"/>
                  </a:schemeClr>
                </a:solidFill>
              </a:rPr>
              <a:t>el correo electrónico se consolidó como el principal canal de comunicación, al concentrar el </a:t>
            </a:r>
            <a:r>
              <a:rPr lang="es-MX" sz="1200" b="1">
                <a:solidFill>
                  <a:schemeClr val="tx1">
                    <a:lumMod val="65000"/>
                    <a:lumOff val="35000"/>
                  </a:schemeClr>
                </a:solidFill>
              </a:rPr>
              <a:t>53,03% </a:t>
            </a:r>
            <a:r>
              <a:rPr lang="es-MX" sz="1200">
                <a:solidFill>
                  <a:schemeClr val="tx1">
                    <a:lumMod val="65000"/>
                    <a:lumOff val="35000"/>
                  </a:schemeClr>
                </a:solidFill>
              </a:rPr>
              <a:t>(70) de las atenciones; seguido de la atención telefónica, con el </a:t>
            </a:r>
            <a:r>
              <a:rPr lang="es-MX" sz="1200" b="1">
                <a:solidFill>
                  <a:schemeClr val="tx1">
                    <a:lumMod val="65000"/>
                    <a:lumOff val="35000"/>
                  </a:schemeClr>
                </a:solidFill>
              </a:rPr>
              <a:t>31,06% </a:t>
            </a:r>
            <a:r>
              <a:rPr lang="es-MX" sz="1200">
                <a:solidFill>
                  <a:schemeClr val="tx1">
                    <a:lumMod val="65000"/>
                    <a:lumOff val="35000"/>
                  </a:schemeClr>
                </a:solidFill>
              </a:rPr>
              <a:t>(41), evidenciando una participación significativa de los canales de contacto directo e inmediato.</a:t>
            </a:r>
          </a:p>
          <a:p>
            <a:pPr marL="0" indent="0" algn="just">
              <a:buNone/>
            </a:pPr>
            <a:r>
              <a:rPr lang="es-MX" sz="1200">
                <a:solidFill>
                  <a:schemeClr val="tx1">
                    <a:lumMod val="65000"/>
                    <a:lumOff val="35000"/>
                  </a:schemeClr>
                </a:solidFill>
              </a:rPr>
              <a:t>Otros canales registraron una menor participación, como el chat, con el </a:t>
            </a:r>
            <a:r>
              <a:rPr lang="es-MX" sz="1200" b="1">
                <a:solidFill>
                  <a:schemeClr val="tx1">
                    <a:lumMod val="65000"/>
                    <a:lumOff val="35000"/>
                  </a:schemeClr>
                </a:solidFill>
              </a:rPr>
              <a:t>7,58% </a:t>
            </a:r>
            <a:r>
              <a:rPr lang="es-MX" sz="1200">
                <a:solidFill>
                  <a:schemeClr val="tx1">
                    <a:lumMod val="65000"/>
                    <a:lumOff val="35000"/>
                  </a:schemeClr>
                </a:solidFill>
              </a:rPr>
              <a:t>(10), la atención presencial, con el </a:t>
            </a:r>
            <a:r>
              <a:rPr lang="es-MX" sz="1200" b="1">
                <a:solidFill>
                  <a:schemeClr val="tx1">
                    <a:lumMod val="65000"/>
                    <a:lumOff val="35000"/>
                  </a:schemeClr>
                </a:solidFill>
              </a:rPr>
              <a:t>6,82% </a:t>
            </a:r>
            <a:r>
              <a:rPr lang="es-MX" sz="1200">
                <a:solidFill>
                  <a:schemeClr val="tx1">
                    <a:lumMod val="65000"/>
                    <a:lumOff val="35000"/>
                  </a:schemeClr>
                </a:solidFill>
              </a:rPr>
              <a:t>(9), la carta física también, al igual que el buzón de PQSD del portal web tuvieron el </a:t>
            </a:r>
            <a:r>
              <a:rPr lang="es-MX" sz="1200" b="1">
                <a:solidFill>
                  <a:schemeClr val="tx1">
                    <a:lumMod val="65000"/>
                    <a:lumOff val="35000"/>
                  </a:schemeClr>
                </a:solidFill>
              </a:rPr>
              <a:t>0,76 % </a:t>
            </a:r>
            <a:r>
              <a:rPr lang="es-MX" sz="1200">
                <a:solidFill>
                  <a:schemeClr val="tx1">
                    <a:lumMod val="65000"/>
                    <a:lumOff val="35000"/>
                  </a:schemeClr>
                </a:solidFill>
              </a:rPr>
              <a:t>(1), cada una.</a:t>
            </a:r>
          </a:p>
          <a:p>
            <a:pPr marL="0" indent="0" algn="just">
              <a:buNone/>
            </a:pPr>
            <a:r>
              <a:rPr lang="es-MX" sz="1200">
                <a:solidFill>
                  <a:schemeClr val="tx1">
                    <a:lumMod val="65000"/>
                    <a:lumOff val="35000"/>
                  </a:schemeClr>
                </a:solidFill>
              </a:rPr>
              <a:t>La anterior distribución evidencia una marcada inclinación de los ciudadanos hacia los canales de atención escritos para la radicación de sus requerimientos, lo cual constituye un insumo relevante para el fortalecimiento y optimización de estos canales de atención.</a:t>
            </a:r>
            <a:endParaRPr lang="es-MX" altLang="es-CO" sz="1200">
              <a:solidFill>
                <a:schemeClr val="tx1">
                  <a:lumMod val="65000"/>
                  <a:lumOff val="35000"/>
                </a:schemeClr>
              </a:solidFill>
            </a:endParaRPr>
          </a:p>
        </p:txBody>
      </p:sp>
      <p:pic>
        <p:nvPicPr>
          <p:cNvPr id="16" name="Imagen 15">
            <a:extLst>
              <a:ext uri="{FF2B5EF4-FFF2-40B4-BE49-F238E27FC236}">
                <a16:creationId xmlns:a16="http://schemas.microsoft.com/office/drawing/2014/main" id="{7E9EEDD5-DB12-F7DE-2F39-DF08656E0192}"/>
              </a:ext>
            </a:extLst>
          </p:cNvPr>
          <p:cNvPicPr>
            <a:picLocks noChangeAspect="1"/>
          </p:cNvPicPr>
          <p:nvPr/>
        </p:nvPicPr>
        <p:blipFill>
          <a:blip r:embed="rId5"/>
          <a:stretch>
            <a:fillRect/>
          </a:stretch>
        </p:blipFill>
        <p:spPr>
          <a:xfrm>
            <a:off x="8317813" y="1668655"/>
            <a:ext cx="2373698" cy="2098179"/>
          </a:xfrm>
          <a:prstGeom prst="rect">
            <a:avLst/>
          </a:prstGeom>
        </p:spPr>
      </p:pic>
    </p:spTree>
    <p:extLst>
      <p:ext uri="{BB962C8B-B14F-4D97-AF65-F5344CB8AC3E}">
        <p14:creationId xmlns:p14="http://schemas.microsoft.com/office/powerpoint/2010/main" val="152981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7668-F3E9-2C2B-D008-329F44C65A00}"/>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4960C58-042A-4C6E-84C7-4823BECF9156}"/>
              </a:ext>
            </a:extLst>
          </p:cNvPr>
          <p:cNvPicPr>
            <a:picLocks noChangeAspect="1"/>
          </p:cNvPicPr>
          <p:nvPr/>
        </p:nvPicPr>
        <p:blipFill>
          <a:blip r:embed="rId2"/>
          <a:stretch>
            <a:fillRect/>
          </a:stretch>
        </p:blipFill>
        <p:spPr>
          <a:xfrm>
            <a:off x="362479" y="2120630"/>
            <a:ext cx="9000695" cy="3552378"/>
          </a:xfrm>
          <a:prstGeom prst="rect">
            <a:avLst/>
          </a:prstGeom>
        </p:spPr>
      </p:pic>
      <p:sp>
        <p:nvSpPr>
          <p:cNvPr id="6" name="Título 5">
            <a:extLst>
              <a:ext uri="{FF2B5EF4-FFF2-40B4-BE49-F238E27FC236}">
                <a16:creationId xmlns:a16="http://schemas.microsoft.com/office/drawing/2014/main" id="{9B225950-402C-2F3F-4114-F09AAEECFC3E}"/>
              </a:ext>
            </a:extLst>
          </p:cNvPr>
          <p:cNvSpPr>
            <a:spLocks noGrp="1"/>
          </p:cNvSpPr>
          <p:nvPr>
            <p:ph type="title"/>
          </p:nvPr>
        </p:nvSpPr>
        <p:spPr>
          <a:xfrm>
            <a:off x="362479" y="140593"/>
            <a:ext cx="10429977" cy="571610"/>
          </a:xfrm>
        </p:spPr>
        <p:txBody>
          <a:bodyPr>
            <a:normAutofit fontScale="90000"/>
          </a:bodyPr>
          <a:lstStyle/>
          <a:p>
            <a:pPr algn="l"/>
            <a:r>
              <a:rPr lang="es-MX" sz="3600"/>
              <a:t>Temas consultados en los canales</a:t>
            </a:r>
            <a:endParaRPr lang="es-CO">
              <a:solidFill>
                <a:srgbClr val="035A93"/>
              </a:solidFill>
            </a:endParaRPr>
          </a:p>
        </p:txBody>
      </p:sp>
      <p:sp>
        <p:nvSpPr>
          <p:cNvPr id="3" name="CuadroTexto 2">
            <a:extLst>
              <a:ext uri="{FF2B5EF4-FFF2-40B4-BE49-F238E27FC236}">
                <a16:creationId xmlns:a16="http://schemas.microsoft.com/office/drawing/2014/main" id="{6E216BDC-5F0F-5E7B-442A-EABA35C96DD2}"/>
              </a:ext>
            </a:extLst>
          </p:cNvPr>
          <p:cNvSpPr txBox="1"/>
          <p:nvPr/>
        </p:nvSpPr>
        <p:spPr>
          <a:xfrm>
            <a:off x="362479" y="5673008"/>
            <a:ext cx="10806794" cy="784830"/>
          </a:xfrm>
          <a:prstGeom prst="rect">
            <a:avLst/>
          </a:prstGeom>
          <a:noFill/>
        </p:spPr>
        <p:txBody>
          <a:bodyPr wrap="square" rtlCol="0">
            <a:spAutoFit/>
          </a:bodyPr>
          <a:lstStyle/>
          <a:p>
            <a:pPr algn="just" eaLnBrk="0" hangingPunct="0">
              <a:buClr>
                <a:srgbClr val="00609C"/>
              </a:buClr>
              <a:tabLst>
                <a:tab pos="177800" algn="l"/>
              </a:tabLst>
            </a:pPr>
            <a:r>
              <a:rPr lang="es-ES_tradnl" altLang="es-CO" sz="900" b="1">
                <a:solidFill>
                  <a:srgbClr val="006397"/>
                </a:solidFill>
              </a:rPr>
              <a:t>Tipología de solicitudes atendidas</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err="1">
                <a:solidFill>
                  <a:prstClr val="white">
                    <a:lumMod val="50000"/>
                  </a:prstClr>
                </a:solidFill>
              </a:rPr>
              <a:t>Fogafín</a:t>
            </a:r>
            <a:r>
              <a:rPr lang="es-ES_tradnl" altLang="es-CO" sz="900" b="1">
                <a:solidFill>
                  <a:prstClr val="white">
                    <a:lumMod val="50000"/>
                  </a:prstClr>
                </a:solidFill>
              </a:rPr>
              <a:t> no competente </a:t>
            </a:r>
            <a:r>
              <a:rPr lang="es-ES_tradnl" altLang="es-CO" sz="900">
                <a:solidFill>
                  <a:prstClr val="white">
                    <a:lumMod val="50000"/>
                  </a:prstClr>
                </a:solidFill>
              </a:rPr>
              <a:t>hace referencia a aquellas solicitudes donde el Fondo no tiene injerencia, sin embargo, se les da el trámite pertinente.</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a:solidFill>
                  <a:prstClr val="white">
                    <a:lumMod val="50000"/>
                  </a:prstClr>
                </a:solidFill>
              </a:rPr>
              <a:t>Petición incompleta </a:t>
            </a:r>
            <a:r>
              <a:rPr lang="es-ES_tradnl" altLang="es-CO" sz="900">
                <a:solidFill>
                  <a:prstClr val="white">
                    <a:lumMod val="50000"/>
                  </a:prstClr>
                </a:solidFill>
              </a:rPr>
              <a:t>hace referencia a aquellas solicitudes que se radicaron sin el contenido mínimo requerido para su atención (Arts. 16 y 17 Ley 1755 de 2015).</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a:solidFill>
                  <a:prstClr val="white">
                    <a:lumMod val="50000"/>
                  </a:prstClr>
                </a:solidFill>
              </a:rPr>
              <a:t>Competencia de </a:t>
            </a:r>
            <a:r>
              <a:rPr lang="es-ES_tradnl" altLang="es-CO" sz="900" b="1" err="1">
                <a:solidFill>
                  <a:prstClr val="white">
                    <a:lumMod val="50000"/>
                  </a:prstClr>
                </a:solidFill>
              </a:rPr>
              <a:t>Fogafín</a:t>
            </a:r>
            <a:r>
              <a:rPr lang="es-ES_tradnl" altLang="es-CO" sz="900" b="1">
                <a:solidFill>
                  <a:prstClr val="white">
                    <a:lumMod val="50000"/>
                  </a:prstClr>
                </a:solidFill>
              </a:rPr>
              <a:t> </a:t>
            </a:r>
            <a:r>
              <a:rPr lang="es-ES_tradnl" altLang="es-CO" sz="900">
                <a:solidFill>
                  <a:prstClr val="white">
                    <a:lumMod val="50000"/>
                  </a:prstClr>
                </a:solidFill>
              </a:rPr>
              <a:t>corresponden a las solicitudes de información sobre levantamiento de gravámenes, cobertura del Seguro de Depósitos, información general de la entidad, entre otros. </a:t>
            </a:r>
            <a:endParaRPr lang="es-CO" sz="1200"/>
          </a:p>
        </p:txBody>
      </p:sp>
      <p:sp>
        <p:nvSpPr>
          <p:cNvPr id="2" name="Marcador de texto 1">
            <a:extLst>
              <a:ext uri="{FF2B5EF4-FFF2-40B4-BE49-F238E27FC236}">
                <a16:creationId xmlns:a16="http://schemas.microsoft.com/office/drawing/2014/main" id="{A4D11E41-8C4A-CAC1-4E1E-37A89E037460}"/>
              </a:ext>
            </a:extLst>
          </p:cNvPr>
          <p:cNvSpPr txBox="1">
            <a:spLocks/>
          </p:cNvSpPr>
          <p:nvPr/>
        </p:nvSpPr>
        <p:spPr>
          <a:xfrm>
            <a:off x="4464997" y="830647"/>
            <a:ext cx="7062280" cy="33128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100">
                <a:solidFill>
                  <a:schemeClr val="tx1">
                    <a:lumMod val="50000"/>
                    <a:lumOff val="50000"/>
                  </a:schemeClr>
                </a:solidFill>
              </a:rPr>
              <a:t>Del total de las </a:t>
            </a:r>
            <a:r>
              <a:rPr lang="es-CO" sz="1100" b="1">
                <a:solidFill>
                  <a:srgbClr val="B28A3F"/>
                </a:solidFill>
              </a:rPr>
              <a:t>132 PQRSDA </a:t>
            </a:r>
            <a:r>
              <a:rPr lang="es-CO" sz="1100">
                <a:solidFill>
                  <a:schemeClr val="tx1">
                    <a:lumMod val="50000"/>
                    <a:lumOff val="50000"/>
                  </a:schemeClr>
                </a:solidFill>
              </a:rPr>
              <a:t>atendidas, el </a:t>
            </a:r>
            <a:r>
              <a:rPr lang="es-CO" sz="1100" b="1">
                <a:solidFill>
                  <a:schemeClr val="tx1">
                    <a:lumMod val="50000"/>
                    <a:lumOff val="50000"/>
                  </a:schemeClr>
                </a:solidFill>
              </a:rPr>
              <a:t>35,61 % (47) </a:t>
            </a:r>
            <a:r>
              <a:rPr lang="es-CO" sz="1100">
                <a:solidFill>
                  <a:schemeClr val="tx1">
                    <a:lumMod val="50000"/>
                    <a:lumOff val="50000"/>
                  </a:schemeClr>
                </a:solidFill>
              </a:rPr>
              <a:t>correspondió a casos en los que Fogafín no era la entidad competente, consolidándose como la tipología con mayor participación durante el período analizado.</a:t>
            </a:r>
          </a:p>
          <a:p>
            <a:pPr marL="0" indent="0" algn="just">
              <a:buNone/>
            </a:pPr>
            <a:r>
              <a:rPr lang="es-CO" sz="1100">
                <a:solidFill>
                  <a:schemeClr val="tx1">
                    <a:lumMod val="50000"/>
                    <a:lumOff val="50000"/>
                  </a:schemeClr>
                </a:solidFill>
              </a:rPr>
              <a:t>En segundo lugar, se ubicaron las solicitudes de levantamiento de gravámenes, las cuales representaron el </a:t>
            </a:r>
            <a:r>
              <a:rPr lang="es-CO" sz="1100" b="1">
                <a:solidFill>
                  <a:schemeClr val="tx1">
                    <a:lumMod val="50000"/>
                    <a:lumOff val="50000"/>
                  </a:schemeClr>
                </a:solidFill>
              </a:rPr>
              <a:t>19,70 % (26) </a:t>
            </a:r>
            <a:r>
              <a:rPr lang="es-CO" sz="1100">
                <a:solidFill>
                  <a:schemeClr val="tx1">
                    <a:lumMod val="50000"/>
                    <a:lumOff val="50000"/>
                  </a:schemeClr>
                </a:solidFill>
              </a:rPr>
              <a:t>del total. Les siguieron las solicitudes de información sobre procesos </a:t>
            </a:r>
            <a:r>
              <a:rPr lang="es-CO" sz="1100" err="1">
                <a:solidFill>
                  <a:schemeClr val="tx1">
                    <a:lumMod val="50000"/>
                    <a:lumOff val="50000"/>
                  </a:schemeClr>
                </a:solidFill>
              </a:rPr>
              <a:t>liquidatorios</a:t>
            </a:r>
            <a:r>
              <a:rPr lang="es-CO" sz="1100">
                <a:solidFill>
                  <a:schemeClr val="tx1">
                    <a:lumMod val="50000"/>
                    <a:lumOff val="50000"/>
                  </a:schemeClr>
                </a:solidFill>
              </a:rPr>
              <a:t>, con una participación del </a:t>
            </a:r>
            <a:r>
              <a:rPr lang="es-CO" sz="1100" b="1">
                <a:solidFill>
                  <a:schemeClr val="tx1">
                    <a:lumMod val="50000"/>
                    <a:lumOff val="50000"/>
                  </a:schemeClr>
                </a:solidFill>
              </a:rPr>
              <a:t>17,42 % (23)</a:t>
            </a:r>
            <a:r>
              <a:rPr lang="es-CO" sz="1100">
                <a:solidFill>
                  <a:schemeClr val="tx1">
                    <a:lumMod val="50000"/>
                    <a:lumOff val="50000"/>
                  </a:schemeClr>
                </a:solidFill>
              </a:rPr>
              <a:t>.</a:t>
            </a:r>
          </a:p>
          <a:p>
            <a:pPr marL="0" indent="0" algn="just">
              <a:buNone/>
            </a:pPr>
            <a:r>
              <a:rPr lang="es-CO" sz="1100">
                <a:solidFill>
                  <a:schemeClr val="tx1">
                    <a:lumMod val="50000"/>
                    <a:lumOff val="50000"/>
                  </a:schemeClr>
                </a:solidFill>
              </a:rPr>
              <a:t>Por su parte, las solicitudes de información general sobre Fogafín representaron el </a:t>
            </a:r>
            <a:r>
              <a:rPr lang="es-CO" sz="1100" b="1">
                <a:solidFill>
                  <a:schemeClr val="tx1">
                    <a:lumMod val="50000"/>
                    <a:lumOff val="50000"/>
                  </a:schemeClr>
                </a:solidFill>
              </a:rPr>
              <a:t>10,61 % (14) </a:t>
            </a:r>
            <a:r>
              <a:rPr lang="es-CO" sz="1100">
                <a:solidFill>
                  <a:schemeClr val="tx1">
                    <a:lumMod val="50000"/>
                    <a:lumOff val="50000"/>
                  </a:schemeClr>
                </a:solidFill>
              </a:rPr>
              <a:t>de los casos atendidos, mientras que las consultas relacionadas con el Seguro de Depósitos alcanzaron el </a:t>
            </a:r>
            <a:r>
              <a:rPr lang="es-CO" sz="1100" b="1">
                <a:solidFill>
                  <a:schemeClr val="tx1">
                    <a:lumMod val="50000"/>
                    <a:lumOff val="50000"/>
                  </a:schemeClr>
                </a:solidFill>
              </a:rPr>
              <a:t>8,33% (11)</a:t>
            </a:r>
            <a:r>
              <a:rPr lang="es-CO" sz="1100">
                <a:solidFill>
                  <a:schemeClr val="tx1">
                    <a:lumMod val="50000"/>
                    <a:lumOff val="50000"/>
                  </a:schemeClr>
                </a:solidFill>
              </a:rPr>
              <a:t>.</a:t>
            </a:r>
          </a:p>
          <a:p>
            <a:pPr marL="0" indent="0" algn="just">
              <a:buNone/>
            </a:pPr>
            <a:r>
              <a:rPr lang="es-CO" sz="1100">
                <a:solidFill>
                  <a:schemeClr val="tx1">
                    <a:lumMod val="50000"/>
                    <a:lumOff val="50000"/>
                  </a:schemeClr>
                </a:solidFill>
              </a:rPr>
              <a:t>Asimismo, el </a:t>
            </a:r>
            <a:r>
              <a:rPr lang="es-CO" sz="1100" b="1">
                <a:solidFill>
                  <a:schemeClr val="tx1">
                    <a:lumMod val="50000"/>
                    <a:lumOff val="50000"/>
                  </a:schemeClr>
                </a:solidFill>
              </a:rPr>
              <a:t>5,30 % (7) </a:t>
            </a:r>
            <a:r>
              <a:rPr lang="es-CO" sz="1100">
                <a:solidFill>
                  <a:schemeClr val="tx1">
                    <a:lumMod val="50000"/>
                    <a:lumOff val="50000"/>
                  </a:schemeClr>
                </a:solidFill>
              </a:rPr>
              <a:t>de las PQRSDA correspondió a consultas relacionadas con el pago de acreencias.</a:t>
            </a:r>
          </a:p>
          <a:p>
            <a:pPr marL="0" indent="0" algn="just">
              <a:buNone/>
            </a:pPr>
            <a:r>
              <a:rPr lang="es-CO" sz="1100">
                <a:solidFill>
                  <a:schemeClr val="tx1">
                    <a:lumMod val="50000"/>
                    <a:lumOff val="50000"/>
                  </a:schemeClr>
                </a:solidFill>
              </a:rPr>
              <a:t>Finalmente, las peticiones incompletas registraron la menor participación, representando el </a:t>
            </a:r>
            <a:r>
              <a:rPr lang="es-CO" sz="1100" b="1">
                <a:solidFill>
                  <a:schemeClr val="tx1">
                    <a:lumMod val="50000"/>
                    <a:lumOff val="50000"/>
                  </a:schemeClr>
                </a:solidFill>
              </a:rPr>
              <a:t>3,03 % (4)</a:t>
            </a:r>
            <a:r>
              <a:rPr lang="es-CO" sz="1100">
                <a:solidFill>
                  <a:schemeClr val="tx1">
                    <a:lumMod val="50000"/>
                    <a:lumOff val="50000"/>
                  </a:schemeClr>
                </a:solidFill>
              </a:rPr>
              <a:t> del total de solicitudes atendidas.</a:t>
            </a:r>
          </a:p>
        </p:txBody>
      </p:sp>
    </p:spTree>
    <p:extLst>
      <p:ext uri="{BB962C8B-B14F-4D97-AF65-F5344CB8AC3E}">
        <p14:creationId xmlns:p14="http://schemas.microsoft.com/office/powerpoint/2010/main" val="206489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CC44-0B6C-1DFD-6E4B-4269F80ADE53}"/>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98970E24-D4D7-DEBE-3A92-3469A513EDF5}"/>
              </a:ext>
            </a:extLst>
          </p:cNvPr>
          <p:cNvSpPr>
            <a:spLocks noGrp="1"/>
          </p:cNvSpPr>
          <p:nvPr>
            <p:ph type="title"/>
          </p:nvPr>
        </p:nvSpPr>
        <p:spPr>
          <a:xfrm>
            <a:off x="112797" y="178197"/>
            <a:ext cx="10429977" cy="571610"/>
          </a:xfrm>
        </p:spPr>
        <p:txBody>
          <a:bodyPr>
            <a:normAutofit fontScale="90000"/>
          </a:bodyPr>
          <a:lstStyle/>
          <a:p>
            <a:pPr algn="l"/>
            <a:r>
              <a:rPr lang="es-MX" sz="3600">
                <a:solidFill>
                  <a:srgbClr val="006397"/>
                </a:solidFill>
              </a:rPr>
              <a:t>Temas consultados en los canales</a:t>
            </a:r>
            <a:endParaRPr lang="es-CO">
              <a:solidFill>
                <a:srgbClr val="006397"/>
              </a:solidFill>
            </a:endParaRPr>
          </a:p>
        </p:txBody>
      </p:sp>
      <p:sp>
        <p:nvSpPr>
          <p:cNvPr id="2" name="Marcador de texto 1">
            <a:extLst>
              <a:ext uri="{FF2B5EF4-FFF2-40B4-BE49-F238E27FC236}">
                <a16:creationId xmlns:a16="http://schemas.microsoft.com/office/drawing/2014/main" id="{9EC448D3-CC6B-D660-0C26-9A6CEC09E93F}"/>
              </a:ext>
            </a:extLst>
          </p:cNvPr>
          <p:cNvSpPr txBox="1">
            <a:spLocks/>
          </p:cNvSpPr>
          <p:nvPr/>
        </p:nvSpPr>
        <p:spPr>
          <a:xfrm>
            <a:off x="5327785" y="3238500"/>
            <a:ext cx="5788152" cy="30068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Clr>
                <a:srgbClr val="92D050"/>
              </a:buClr>
              <a:buNone/>
              <a:tabLst>
                <a:tab pos="177800" algn="l"/>
              </a:tabLst>
            </a:pPr>
            <a:r>
              <a:rPr lang="es-MX" sz="1200">
                <a:solidFill>
                  <a:schemeClr val="tx1">
                    <a:lumMod val="65000"/>
                    <a:lumOff val="35000"/>
                  </a:schemeClr>
                </a:solidFill>
              </a:rPr>
              <a:t>En los </a:t>
            </a:r>
            <a:r>
              <a:rPr lang="es-MX" sz="1200" b="1">
                <a:solidFill>
                  <a:srgbClr val="006397"/>
                </a:solidFill>
              </a:rPr>
              <a:t>canales escritos </a:t>
            </a:r>
            <a:r>
              <a:rPr lang="es-MX" sz="1200">
                <a:solidFill>
                  <a:schemeClr val="tx1">
                    <a:lumMod val="65000"/>
                    <a:lumOff val="35000"/>
                  </a:schemeClr>
                </a:solidFill>
              </a:rPr>
              <a:t>—</a:t>
            </a:r>
            <a:r>
              <a:rPr lang="es-MX" sz="1200" i="1">
                <a:solidFill>
                  <a:schemeClr val="tx1">
                    <a:lumMod val="65000"/>
                    <a:lumOff val="35000"/>
                  </a:schemeClr>
                </a:solidFill>
              </a:rPr>
              <a:t>correo electrónico, página web y comunicación física</a:t>
            </a:r>
            <a:r>
              <a:rPr lang="es-MX" sz="1200">
                <a:solidFill>
                  <a:schemeClr val="tx1">
                    <a:lumMod val="65000"/>
                    <a:lumOff val="35000"/>
                  </a:schemeClr>
                </a:solidFill>
              </a:rPr>
              <a:t>—, el </a:t>
            </a:r>
            <a:r>
              <a:rPr lang="es-MX" sz="1200" b="1">
                <a:solidFill>
                  <a:schemeClr val="tx1">
                    <a:lumMod val="65000"/>
                    <a:lumOff val="35000"/>
                  </a:schemeClr>
                </a:solidFill>
              </a:rPr>
              <a:t>5,56% (4) </a:t>
            </a:r>
            <a:r>
              <a:rPr lang="es-MX" sz="1200">
                <a:solidFill>
                  <a:schemeClr val="tx1">
                    <a:lumMod val="65000"/>
                    <a:lumOff val="35000"/>
                  </a:schemeClr>
                </a:solidFill>
              </a:rPr>
              <a:t>de las PQRSDA se clasificó como incompleto y el 34,72% (25) correspondió a asuntos fuera de la competencia de Fogafín. Esto evidencia la necesidad de fortalecer la orientación a la ciudadanía sobre el alcance de la entidad.</a:t>
            </a:r>
          </a:p>
          <a:p>
            <a:pPr marL="0" indent="0" algn="just" eaLnBrk="0" hangingPunct="0">
              <a:buClr>
                <a:srgbClr val="92D050"/>
              </a:buClr>
              <a:buNone/>
              <a:tabLst>
                <a:tab pos="177800" algn="l"/>
              </a:tabLst>
            </a:pPr>
            <a:r>
              <a:rPr lang="es-MX" sz="1200">
                <a:solidFill>
                  <a:schemeClr val="tx1">
                    <a:lumMod val="65000"/>
                    <a:lumOff val="35000"/>
                  </a:schemeClr>
                </a:solidFill>
              </a:rPr>
              <a:t>En los </a:t>
            </a:r>
            <a:r>
              <a:rPr lang="es-MX" sz="1200" b="1">
                <a:solidFill>
                  <a:srgbClr val="006397"/>
                </a:solidFill>
              </a:rPr>
              <a:t>canales verbales </a:t>
            </a:r>
            <a:r>
              <a:rPr lang="es-MX" sz="1200">
                <a:solidFill>
                  <a:schemeClr val="tx1">
                    <a:lumMod val="65000"/>
                    <a:lumOff val="35000"/>
                  </a:schemeClr>
                </a:solidFill>
              </a:rPr>
              <a:t>e inmediatos —</a:t>
            </a:r>
            <a:r>
              <a:rPr lang="es-MX" sz="1200" i="1">
                <a:solidFill>
                  <a:schemeClr val="tx1">
                    <a:lumMod val="65000"/>
                    <a:lumOff val="35000"/>
                  </a:schemeClr>
                </a:solidFill>
              </a:rPr>
              <a:t>telefónico, chat y presencial</a:t>
            </a:r>
            <a:r>
              <a:rPr lang="es-MX" sz="1200">
                <a:solidFill>
                  <a:schemeClr val="tx1">
                    <a:lumMod val="65000"/>
                    <a:lumOff val="35000"/>
                  </a:schemeClr>
                </a:solidFill>
              </a:rPr>
              <a:t>—, el </a:t>
            </a:r>
            <a:r>
              <a:rPr lang="es-MX" sz="1200" b="1">
                <a:solidFill>
                  <a:schemeClr val="tx1">
                    <a:lumMod val="65000"/>
                    <a:lumOff val="35000"/>
                  </a:schemeClr>
                </a:solidFill>
              </a:rPr>
              <a:t>36,67% (22) </a:t>
            </a:r>
            <a:r>
              <a:rPr lang="es-MX" sz="1200">
                <a:solidFill>
                  <a:schemeClr val="tx1">
                    <a:lumMod val="65000"/>
                    <a:lumOff val="35000"/>
                  </a:schemeClr>
                </a:solidFill>
              </a:rPr>
              <a:t>de las atenciones correspondió a consultas no competentes. No obstante, estos canales demostraron ser efectivos para orientar oportunamente a los ciudadanos y direccionar sus solicitudes, especialmente en temas como levantamiento de gravámenes, Seguro de Depósitos, procesos liquidatorios y pago de acreencias.</a:t>
            </a:r>
          </a:p>
        </p:txBody>
      </p:sp>
      <p:pic>
        <p:nvPicPr>
          <p:cNvPr id="7" name="Imagen 6">
            <a:extLst>
              <a:ext uri="{FF2B5EF4-FFF2-40B4-BE49-F238E27FC236}">
                <a16:creationId xmlns:a16="http://schemas.microsoft.com/office/drawing/2014/main" id="{DAC002C1-D9CB-8798-E4CD-66544E27F36B}"/>
              </a:ext>
            </a:extLst>
          </p:cNvPr>
          <p:cNvPicPr>
            <a:picLocks noChangeAspect="1"/>
          </p:cNvPicPr>
          <p:nvPr/>
        </p:nvPicPr>
        <p:blipFill>
          <a:blip r:embed="rId2"/>
          <a:stretch>
            <a:fillRect/>
          </a:stretch>
        </p:blipFill>
        <p:spPr>
          <a:xfrm>
            <a:off x="411705" y="1180982"/>
            <a:ext cx="4750845" cy="4915018"/>
          </a:xfrm>
          <a:prstGeom prst="rect">
            <a:avLst/>
          </a:prstGeom>
        </p:spPr>
      </p:pic>
      <p:pic>
        <p:nvPicPr>
          <p:cNvPr id="9" name="Imagen 8">
            <a:extLst>
              <a:ext uri="{FF2B5EF4-FFF2-40B4-BE49-F238E27FC236}">
                <a16:creationId xmlns:a16="http://schemas.microsoft.com/office/drawing/2014/main" id="{EF2149D5-209D-35AD-788B-F1328330EC18}"/>
              </a:ext>
            </a:extLst>
          </p:cNvPr>
          <p:cNvPicPr>
            <a:picLocks noChangeAspect="1"/>
          </p:cNvPicPr>
          <p:nvPr/>
        </p:nvPicPr>
        <p:blipFill>
          <a:blip r:embed="rId3"/>
          <a:stretch>
            <a:fillRect/>
          </a:stretch>
        </p:blipFill>
        <p:spPr>
          <a:xfrm>
            <a:off x="5414593" y="1180982"/>
            <a:ext cx="2500575" cy="1785221"/>
          </a:xfrm>
          <a:prstGeom prst="rect">
            <a:avLst/>
          </a:prstGeom>
        </p:spPr>
      </p:pic>
    </p:spTree>
    <p:extLst>
      <p:ext uri="{BB962C8B-B14F-4D97-AF65-F5344CB8AC3E}">
        <p14:creationId xmlns:p14="http://schemas.microsoft.com/office/powerpoint/2010/main" val="326550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E9EBF-CF65-5A47-92DB-586362285FB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03C0C81-AE8F-9A54-5743-5DC08A8799A8}"/>
              </a:ext>
            </a:extLst>
          </p:cNvPr>
          <p:cNvPicPr>
            <a:picLocks noChangeAspect="1"/>
          </p:cNvPicPr>
          <p:nvPr/>
        </p:nvPicPr>
        <p:blipFill>
          <a:blip r:embed="rId2"/>
          <a:stretch>
            <a:fillRect/>
          </a:stretch>
        </p:blipFill>
        <p:spPr>
          <a:xfrm>
            <a:off x="390524" y="920877"/>
            <a:ext cx="10429977" cy="5207964"/>
          </a:xfrm>
          <a:prstGeom prst="rect">
            <a:avLst/>
          </a:prstGeom>
        </p:spPr>
      </p:pic>
      <p:sp>
        <p:nvSpPr>
          <p:cNvPr id="6" name="Título 5">
            <a:extLst>
              <a:ext uri="{FF2B5EF4-FFF2-40B4-BE49-F238E27FC236}">
                <a16:creationId xmlns:a16="http://schemas.microsoft.com/office/drawing/2014/main" id="{7943B16D-D8D1-205B-634E-FCCEB8A1C714}"/>
              </a:ext>
            </a:extLst>
          </p:cNvPr>
          <p:cNvSpPr>
            <a:spLocks noGrp="1"/>
          </p:cNvSpPr>
          <p:nvPr>
            <p:ph type="title"/>
          </p:nvPr>
        </p:nvSpPr>
        <p:spPr>
          <a:xfrm>
            <a:off x="284563" y="200693"/>
            <a:ext cx="10429977" cy="571610"/>
          </a:xfrm>
        </p:spPr>
        <p:txBody>
          <a:bodyPr>
            <a:normAutofit fontScale="90000"/>
          </a:bodyPr>
          <a:lstStyle/>
          <a:p>
            <a:pPr algn="l"/>
            <a:r>
              <a:rPr lang="es-CO" sz="3600"/>
              <a:t>Entidades más consultadas</a:t>
            </a:r>
            <a:endParaRPr lang="es-CO">
              <a:solidFill>
                <a:srgbClr val="035A93"/>
              </a:solidFill>
            </a:endParaRPr>
          </a:p>
        </p:txBody>
      </p:sp>
      <p:sp>
        <p:nvSpPr>
          <p:cNvPr id="3" name="Marcador de texto 1">
            <a:extLst>
              <a:ext uri="{FF2B5EF4-FFF2-40B4-BE49-F238E27FC236}">
                <a16:creationId xmlns:a16="http://schemas.microsoft.com/office/drawing/2014/main" id="{899A5D96-EDD2-8530-053C-F63A2EBBA510}"/>
              </a:ext>
            </a:extLst>
          </p:cNvPr>
          <p:cNvSpPr txBox="1">
            <a:spLocks/>
          </p:cNvSpPr>
          <p:nvPr/>
        </p:nvSpPr>
        <p:spPr>
          <a:xfrm>
            <a:off x="4796409" y="2535787"/>
            <a:ext cx="5769864" cy="3593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200">
                <a:solidFill>
                  <a:schemeClr val="tx1">
                    <a:lumMod val="65000"/>
                    <a:lumOff val="35000"/>
                  </a:schemeClr>
                </a:solidFill>
              </a:rPr>
              <a:t>De las 132 PQRSDA recibidas, </a:t>
            </a:r>
            <a:r>
              <a:rPr lang="es-MX" sz="1200" b="1" i="1">
                <a:solidFill>
                  <a:schemeClr val="tx1">
                    <a:lumMod val="65000"/>
                    <a:lumOff val="35000"/>
                  </a:schemeClr>
                </a:solidFill>
              </a:rPr>
              <a:t>Fogafín</a:t>
            </a:r>
            <a:r>
              <a:rPr lang="es-MX" sz="1200" b="1">
                <a:solidFill>
                  <a:schemeClr val="tx1">
                    <a:lumMod val="65000"/>
                    <a:lumOff val="35000"/>
                  </a:schemeClr>
                </a:solidFill>
              </a:rPr>
              <a:t> </a:t>
            </a:r>
            <a:r>
              <a:rPr lang="es-MX" sz="1200">
                <a:solidFill>
                  <a:schemeClr val="tx1">
                    <a:lumMod val="65000"/>
                    <a:lumOff val="35000"/>
                  </a:schemeClr>
                </a:solidFill>
              </a:rPr>
              <a:t>concentró el</a:t>
            </a:r>
            <a:r>
              <a:rPr lang="es-MX" sz="1200" b="1">
                <a:solidFill>
                  <a:schemeClr val="tx1">
                    <a:lumMod val="65000"/>
                    <a:lumOff val="35000"/>
                  </a:schemeClr>
                </a:solidFill>
              </a:rPr>
              <a:t> 22,73% </a:t>
            </a:r>
            <a:r>
              <a:rPr lang="es-MX" sz="1200">
                <a:solidFill>
                  <a:schemeClr val="tx1">
                    <a:lumMod val="65000"/>
                    <a:lumOff val="35000"/>
                  </a:schemeClr>
                </a:solidFill>
              </a:rPr>
              <a:t>(30 solicitudes), ubicándose como una de las entidades con mayor número de requerimientos. Por su parte, las entidades liquidadas representaron el </a:t>
            </a:r>
            <a:r>
              <a:rPr lang="es-MX" sz="1200" b="1">
                <a:solidFill>
                  <a:schemeClr val="tx1">
                    <a:lumMod val="65000"/>
                    <a:lumOff val="35000"/>
                  </a:schemeClr>
                </a:solidFill>
              </a:rPr>
              <a:t>35,62%</a:t>
            </a:r>
            <a:r>
              <a:rPr lang="es-MX" sz="1200">
                <a:solidFill>
                  <a:schemeClr val="tx1">
                    <a:lumMod val="65000"/>
                    <a:lumOff val="35000"/>
                  </a:schemeClr>
                </a:solidFill>
              </a:rPr>
              <a:t> del total, lo que evidencia un volumen significativo de consultas asociadas a procesos que ya no se encuentran en operación.</a:t>
            </a:r>
          </a:p>
          <a:p>
            <a:pPr marL="0" indent="0" algn="just">
              <a:buNone/>
            </a:pPr>
            <a:r>
              <a:rPr lang="es-MX" sz="1200">
                <a:solidFill>
                  <a:schemeClr val="tx1">
                    <a:lumMod val="65000"/>
                    <a:lumOff val="35000"/>
                  </a:schemeClr>
                </a:solidFill>
              </a:rPr>
              <a:t>Adicionalmente, las </a:t>
            </a:r>
            <a:r>
              <a:rPr lang="es-MX" sz="1200" b="1" i="1">
                <a:solidFill>
                  <a:schemeClr val="tx1">
                    <a:lumMod val="65000"/>
                    <a:lumOff val="35000"/>
                  </a:schemeClr>
                </a:solidFill>
              </a:rPr>
              <a:t>entidades financieras activas </a:t>
            </a:r>
            <a:r>
              <a:rPr lang="es-MX" sz="1200">
                <a:solidFill>
                  <a:schemeClr val="tx1">
                    <a:lumMod val="65000"/>
                    <a:lumOff val="35000"/>
                  </a:schemeClr>
                </a:solidFill>
              </a:rPr>
              <a:t>concentraron el </a:t>
            </a:r>
            <a:r>
              <a:rPr lang="es-MX" sz="1200" b="1">
                <a:solidFill>
                  <a:schemeClr val="tx1">
                    <a:lumMod val="65000"/>
                    <a:lumOff val="35000"/>
                  </a:schemeClr>
                </a:solidFill>
              </a:rPr>
              <a:t>12,1%</a:t>
            </a:r>
            <a:r>
              <a:rPr lang="es-MX" sz="1200">
                <a:solidFill>
                  <a:schemeClr val="tx1">
                    <a:lumMod val="65000"/>
                    <a:lumOff val="35000"/>
                  </a:schemeClr>
                </a:solidFill>
              </a:rPr>
              <a:t>, reflejando el interés de los ciudadanos en asuntos relacionados con el sistema financiero colombiano.</a:t>
            </a:r>
          </a:p>
          <a:p>
            <a:pPr marL="0" indent="0" algn="just">
              <a:buNone/>
            </a:pPr>
            <a:r>
              <a:rPr lang="es-MX" sz="1200">
                <a:solidFill>
                  <a:schemeClr val="tx1">
                    <a:lumMod val="65000"/>
                    <a:lumOff val="35000"/>
                  </a:schemeClr>
                </a:solidFill>
              </a:rPr>
              <a:t>Finalmente, el </a:t>
            </a:r>
            <a:r>
              <a:rPr lang="es-MX" sz="1200" b="1">
                <a:solidFill>
                  <a:schemeClr val="tx1">
                    <a:lumMod val="65000"/>
                    <a:lumOff val="35000"/>
                  </a:schemeClr>
                </a:solidFill>
              </a:rPr>
              <a:t>29,55% </a:t>
            </a:r>
            <a:r>
              <a:rPr lang="es-MX" sz="1200">
                <a:solidFill>
                  <a:schemeClr val="tx1">
                    <a:lumMod val="65000"/>
                    <a:lumOff val="35000"/>
                  </a:schemeClr>
                </a:solidFill>
              </a:rPr>
              <a:t>de las solicitudes correspondió a requerimientos dirigidos a </a:t>
            </a:r>
            <a:r>
              <a:rPr lang="es-MX" sz="1200" b="1" i="1">
                <a:solidFill>
                  <a:schemeClr val="tx1">
                    <a:lumMod val="65000"/>
                    <a:lumOff val="35000"/>
                  </a:schemeClr>
                </a:solidFill>
              </a:rPr>
              <a:t>otras entidades</a:t>
            </a:r>
            <a:r>
              <a:rPr lang="es-MX" sz="1200">
                <a:solidFill>
                  <a:schemeClr val="tx1">
                    <a:lumMod val="65000"/>
                    <a:lumOff val="35000"/>
                  </a:schemeClr>
                </a:solidFill>
              </a:rPr>
              <a:t>, incluyendo organismos del orden nacional, empresas del sector real y sociedades que ya no se encuentran en funcionamiento. Este resultado pone de manifiesto la persistente canalización de solicitudes hacia Fogafín sobre asuntos que no se encuentran dentro de su ámbito de competencia.</a:t>
            </a:r>
            <a:endParaRPr lang="es-ES" sz="1200">
              <a:highlight>
                <a:srgbClr val="FFFF00"/>
              </a:highlight>
            </a:endParaRPr>
          </a:p>
        </p:txBody>
      </p:sp>
    </p:spTree>
    <p:extLst>
      <p:ext uri="{BB962C8B-B14F-4D97-AF65-F5344CB8AC3E}">
        <p14:creationId xmlns:p14="http://schemas.microsoft.com/office/powerpoint/2010/main" val="207278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7D5B-AC41-8CA0-FB60-83CC65B74B8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228BCD3-A00B-40F5-A1C9-0BC1B4506238}"/>
              </a:ext>
            </a:extLst>
          </p:cNvPr>
          <p:cNvPicPr>
            <a:picLocks noChangeAspect="1"/>
          </p:cNvPicPr>
          <p:nvPr/>
        </p:nvPicPr>
        <p:blipFill>
          <a:blip r:embed="rId3"/>
          <a:stretch>
            <a:fillRect/>
          </a:stretch>
        </p:blipFill>
        <p:spPr>
          <a:xfrm>
            <a:off x="540937" y="1183950"/>
            <a:ext cx="10341327" cy="5190597"/>
          </a:xfrm>
          <a:prstGeom prst="rect">
            <a:avLst/>
          </a:prstGeom>
        </p:spPr>
      </p:pic>
      <p:sp>
        <p:nvSpPr>
          <p:cNvPr id="6" name="Título 5">
            <a:extLst>
              <a:ext uri="{FF2B5EF4-FFF2-40B4-BE49-F238E27FC236}">
                <a16:creationId xmlns:a16="http://schemas.microsoft.com/office/drawing/2014/main" id="{BE4DBC87-51BA-D638-D6C5-1138FEFE41E9}"/>
              </a:ext>
            </a:extLst>
          </p:cNvPr>
          <p:cNvSpPr>
            <a:spLocks noGrp="1"/>
          </p:cNvSpPr>
          <p:nvPr>
            <p:ph type="title"/>
          </p:nvPr>
        </p:nvSpPr>
        <p:spPr>
          <a:xfrm>
            <a:off x="452287" y="478991"/>
            <a:ext cx="10429977" cy="571610"/>
          </a:xfrm>
        </p:spPr>
        <p:txBody>
          <a:bodyPr>
            <a:normAutofit fontScale="90000"/>
          </a:bodyPr>
          <a:lstStyle/>
          <a:p>
            <a:pPr algn="l"/>
            <a:r>
              <a:rPr lang="es-CO" sz="3600"/>
              <a:t>Entidades asociadas a Fogafín no competente</a:t>
            </a:r>
            <a:endParaRPr lang="es-CO">
              <a:solidFill>
                <a:srgbClr val="035A93"/>
              </a:solidFill>
            </a:endParaRPr>
          </a:p>
        </p:txBody>
      </p:sp>
      <p:sp>
        <p:nvSpPr>
          <p:cNvPr id="9" name="Marcador de texto 1">
            <a:extLst>
              <a:ext uri="{FF2B5EF4-FFF2-40B4-BE49-F238E27FC236}">
                <a16:creationId xmlns:a16="http://schemas.microsoft.com/office/drawing/2014/main" id="{D91CB668-E7E3-5EF9-2E9F-1F979D51F4C4}"/>
              </a:ext>
            </a:extLst>
          </p:cNvPr>
          <p:cNvSpPr txBox="1">
            <a:spLocks/>
          </p:cNvSpPr>
          <p:nvPr/>
        </p:nvSpPr>
        <p:spPr>
          <a:xfrm>
            <a:off x="4311268" y="3183038"/>
            <a:ext cx="6706234" cy="31343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Clr>
                <a:srgbClr val="00609C"/>
              </a:buClr>
              <a:buNone/>
              <a:tabLst>
                <a:tab pos="177800" algn="l"/>
              </a:tabLst>
            </a:pPr>
            <a:r>
              <a:rPr lang="es-MX" sz="1200">
                <a:solidFill>
                  <a:schemeClr val="tx1">
                    <a:lumMod val="65000"/>
                    <a:lumOff val="35000"/>
                  </a:schemeClr>
                </a:solidFill>
              </a:rPr>
              <a:t>La categoría </a:t>
            </a:r>
            <a:r>
              <a:rPr lang="es-MX" sz="1200" b="1">
                <a:solidFill>
                  <a:srgbClr val="B28A3F"/>
                </a:solidFill>
              </a:rPr>
              <a:t>“Fogafín no competente” </a:t>
            </a:r>
            <a:r>
              <a:rPr lang="es-MX" sz="1200">
                <a:solidFill>
                  <a:schemeClr val="tx1">
                    <a:lumMod val="65000"/>
                    <a:lumOff val="35000"/>
                  </a:schemeClr>
                </a:solidFill>
              </a:rPr>
              <a:t>concentró el </a:t>
            </a:r>
            <a:r>
              <a:rPr lang="es-MX" sz="1200" b="1">
                <a:solidFill>
                  <a:schemeClr val="tx1">
                    <a:lumMod val="65000"/>
                    <a:lumOff val="35000"/>
                  </a:schemeClr>
                </a:solidFill>
              </a:rPr>
              <a:t>35,61% </a:t>
            </a:r>
            <a:r>
              <a:rPr lang="es-MX" sz="1200">
                <a:solidFill>
                  <a:schemeClr val="tx1">
                    <a:lumMod val="65000"/>
                    <a:lumOff val="35000"/>
                  </a:schemeClr>
                </a:solidFill>
              </a:rPr>
              <a:t>del total de las PQRSDA registradas durante el mes de mayo de 2026, constituyéndose en la tipología con mayor participación. Este comportamiento se explica principalmente por consultas relacionadas con entidades financieras vigiladas —cuya atención no es competencia directa de Fogafín—, así como por requerimientos asociados a empresas pertenecientes a otros sectores.</a:t>
            </a:r>
          </a:p>
          <a:p>
            <a:pPr marL="0" indent="0" algn="just" eaLnBrk="0" hangingPunct="0">
              <a:buClr>
                <a:srgbClr val="00609C"/>
              </a:buClr>
              <a:buNone/>
              <a:tabLst>
                <a:tab pos="177800" algn="l"/>
              </a:tabLst>
            </a:pPr>
            <a:r>
              <a:rPr lang="es-MX" sz="1200">
                <a:solidFill>
                  <a:schemeClr val="tx1">
                    <a:lumMod val="65000"/>
                    <a:lumOff val="35000"/>
                  </a:schemeClr>
                </a:solidFill>
              </a:rPr>
              <a:t>Al interior de esta categoría, el </a:t>
            </a:r>
            <a:r>
              <a:rPr lang="es-MX" sz="1200" b="1">
                <a:solidFill>
                  <a:schemeClr val="tx1">
                    <a:lumMod val="65000"/>
                    <a:lumOff val="35000"/>
                  </a:schemeClr>
                </a:solidFill>
              </a:rPr>
              <a:t>36,17% </a:t>
            </a:r>
            <a:r>
              <a:rPr lang="es-MX" sz="1200">
                <a:solidFill>
                  <a:schemeClr val="tx1">
                    <a:lumMod val="65000"/>
                    <a:lumOff val="35000"/>
                  </a:schemeClr>
                </a:solidFill>
              </a:rPr>
              <a:t>restante estuvo relacionado con consultas dirigidas </a:t>
            </a:r>
            <a:r>
              <a:rPr lang="es-MX" sz="1200" b="1">
                <a:solidFill>
                  <a:schemeClr val="tx1">
                    <a:lumMod val="65000"/>
                    <a:lumOff val="35000"/>
                  </a:schemeClr>
                </a:solidFill>
              </a:rPr>
              <a:t>a otro tipo de entidades distintas a Fogafín</a:t>
            </a:r>
            <a:r>
              <a:rPr lang="es-MX" sz="1200">
                <a:solidFill>
                  <a:schemeClr val="tx1">
                    <a:lumMod val="65000"/>
                    <a:lumOff val="35000"/>
                  </a:schemeClr>
                </a:solidFill>
              </a:rPr>
              <a:t>, lo que reafirma la necesidad de continuar fortaleciendo las acciones de orientación a la ciudadanía sobre las funciones y el ámbito de competencia del Fondo.</a:t>
            </a:r>
          </a:p>
          <a:p>
            <a:pPr marL="0" indent="0" algn="just" eaLnBrk="0" hangingPunct="0">
              <a:buClr>
                <a:srgbClr val="00609C"/>
              </a:buClr>
              <a:buNone/>
              <a:tabLst>
                <a:tab pos="177800" algn="l"/>
              </a:tabLst>
            </a:pPr>
            <a:r>
              <a:rPr lang="es-MX" sz="1200">
                <a:solidFill>
                  <a:schemeClr val="tx1">
                    <a:lumMod val="65000"/>
                    <a:lumOff val="35000"/>
                  </a:schemeClr>
                </a:solidFill>
              </a:rPr>
              <a:t>Por su parte, se identificó que el </a:t>
            </a:r>
            <a:r>
              <a:rPr lang="es-MX" sz="1200" b="1">
                <a:solidFill>
                  <a:schemeClr val="tx1">
                    <a:lumMod val="65000"/>
                    <a:lumOff val="35000"/>
                  </a:schemeClr>
                </a:solidFill>
              </a:rPr>
              <a:t>12,77 % </a:t>
            </a:r>
            <a:r>
              <a:rPr lang="es-MX" sz="1200">
                <a:solidFill>
                  <a:schemeClr val="tx1">
                    <a:lumMod val="65000"/>
                    <a:lumOff val="35000"/>
                  </a:schemeClr>
                </a:solidFill>
              </a:rPr>
              <a:t>de las consultas correspondió a requerimientos asociados al </a:t>
            </a:r>
            <a:r>
              <a:rPr lang="es-MX" sz="1200" i="1">
                <a:solidFill>
                  <a:schemeClr val="tx1">
                    <a:lumMod val="65000"/>
                    <a:lumOff val="35000"/>
                  </a:schemeClr>
                </a:solidFill>
              </a:rPr>
              <a:t>Fondo de Garantías (FGA)</a:t>
            </a:r>
            <a:r>
              <a:rPr lang="es-MX" sz="1200">
                <a:solidFill>
                  <a:schemeClr val="tx1">
                    <a:lumMod val="65000"/>
                    <a:lumOff val="35000"/>
                  </a:schemeClr>
                </a:solidFill>
              </a:rPr>
              <a:t>, situación que se presenta de manera recurrente debido a la similitud en la denominación de ambas entidades, lo que genera confusión entre los ciudadanos.</a:t>
            </a:r>
          </a:p>
          <a:p>
            <a:pPr marL="0" indent="0" algn="just" eaLnBrk="0" hangingPunct="0">
              <a:buClr>
                <a:srgbClr val="00609C"/>
              </a:buClr>
              <a:buNone/>
              <a:tabLst>
                <a:tab pos="177800" algn="l"/>
              </a:tabLst>
            </a:pPr>
            <a:endParaRPr lang="es-MX" altLang="es-CO" sz="1200">
              <a:solidFill>
                <a:schemeClr val="tx1">
                  <a:lumMod val="65000"/>
                  <a:lumOff val="35000"/>
                </a:schemeClr>
              </a:solidFill>
            </a:endParaRPr>
          </a:p>
        </p:txBody>
      </p:sp>
    </p:spTree>
    <p:extLst>
      <p:ext uri="{BB962C8B-B14F-4D97-AF65-F5344CB8AC3E}">
        <p14:creationId xmlns:p14="http://schemas.microsoft.com/office/powerpoint/2010/main" val="407960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4CD0-09A9-DDC3-596D-54DD7CA3D86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C4866317-7197-36F4-DF4D-A56CC44E3389}"/>
              </a:ext>
            </a:extLst>
          </p:cNvPr>
          <p:cNvPicPr>
            <a:picLocks noChangeAspect="1"/>
          </p:cNvPicPr>
          <p:nvPr/>
        </p:nvPicPr>
        <p:blipFill>
          <a:blip r:embed="rId2"/>
          <a:stretch>
            <a:fillRect/>
          </a:stretch>
        </p:blipFill>
        <p:spPr>
          <a:xfrm>
            <a:off x="433237" y="947374"/>
            <a:ext cx="10301438" cy="3876886"/>
          </a:xfrm>
          <a:prstGeom prst="rect">
            <a:avLst/>
          </a:prstGeom>
        </p:spPr>
      </p:pic>
      <p:sp>
        <p:nvSpPr>
          <p:cNvPr id="6" name="Título 5">
            <a:extLst>
              <a:ext uri="{FF2B5EF4-FFF2-40B4-BE49-F238E27FC236}">
                <a16:creationId xmlns:a16="http://schemas.microsoft.com/office/drawing/2014/main" id="{8AA2237B-16BF-D7DE-2E3F-4CFDA5F2DE40}"/>
              </a:ext>
            </a:extLst>
          </p:cNvPr>
          <p:cNvSpPr>
            <a:spLocks noGrp="1"/>
          </p:cNvSpPr>
          <p:nvPr>
            <p:ph type="title"/>
          </p:nvPr>
        </p:nvSpPr>
        <p:spPr>
          <a:xfrm>
            <a:off x="433237" y="327632"/>
            <a:ext cx="10429977" cy="571610"/>
          </a:xfrm>
        </p:spPr>
        <p:txBody>
          <a:bodyPr>
            <a:normAutofit fontScale="90000"/>
          </a:bodyPr>
          <a:lstStyle/>
          <a:p>
            <a:pPr algn="l"/>
            <a:r>
              <a:rPr lang="es-MX" sz="3600"/>
              <a:t>PQRSDA por ciudades</a:t>
            </a:r>
            <a:endParaRPr lang="es-CO">
              <a:solidFill>
                <a:srgbClr val="035A93"/>
              </a:solidFill>
            </a:endParaRPr>
          </a:p>
        </p:txBody>
      </p:sp>
      <p:sp>
        <p:nvSpPr>
          <p:cNvPr id="5" name="Marcador de texto 1">
            <a:extLst>
              <a:ext uri="{FF2B5EF4-FFF2-40B4-BE49-F238E27FC236}">
                <a16:creationId xmlns:a16="http://schemas.microsoft.com/office/drawing/2014/main" id="{D2B9B3EA-A88F-FA2F-E79F-D8F20F41A1EC}"/>
              </a:ext>
            </a:extLst>
          </p:cNvPr>
          <p:cNvSpPr txBox="1">
            <a:spLocks/>
          </p:cNvSpPr>
          <p:nvPr/>
        </p:nvSpPr>
        <p:spPr>
          <a:xfrm>
            <a:off x="831223" y="4948085"/>
            <a:ext cx="9903452" cy="13916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None/>
              <a:defRPr/>
            </a:pPr>
            <a:r>
              <a:rPr lang="es-MX" altLang="es-CO" sz="1200">
                <a:solidFill>
                  <a:prstClr val="white">
                    <a:lumMod val="50000"/>
                  </a:prstClr>
                </a:solidFill>
              </a:rPr>
              <a:t>De las peticiones atendidas, el </a:t>
            </a:r>
            <a:r>
              <a:rPr lang="es-MX" altLang="es-CO" sz="1400" b="1">
                <a:solidFill>
                  <a:srgbClr val="006397"/>
                </a:solidFill>
              </a:rPr>
              <a:t>28,79%</a:t>
            </a:r>
            <a:r>
              <a:rPr lang="es-MX" altLang="es-CO" sz="1200">
                <a:solidFill>
                  <a:prstClr val="white">
                    <a:lumMod val="50000"/>
                  </a:prstClr>
                </a:solidFill>
              </a:rPr>
              <a:t> (38) provino de la ciudad de </a:t>
            </a:r>
            <a:r>
              <a:rPr lang="es-MX" altLang="es-CO" sz="1200" b="1">
                <a:solidFill>
                  <a:prstClr val="white">
                    <a:lumMod val="50000"/>
                  </a:prstClr>
                </a:solidFill>
              </a:rPr>
              <a:t>Bogotá,</a:t>
            </a:r>
            <a:r>
              <a:rPr lang="es-MX" altLang="es-CO" sz="1200">
                <a:solidFill>
                  <a:prstClr val="white">
                    <a:lumMod val="50000"/>
                  </a:prstClr>
                </a:solidFill>
              </a:rPr>
              <a:t> consolidándose como la principal ciudad de origen de los requerimientos. En segundo lugar, se encuentran Medellín y Cali, que representan el 5,30% (7 solicitudes) cada una. </a:t>
            </a:r>
          </a:p>
          <a:p>
            <a:pPr marL="0" indent="0" algn="just" eaLnBrk="0" hangingPunct="0">
              <a:buNone/>
              <a:defRPr/>
            </a:pPr>
            <a:r>
              <a:rPr lang="es-MX" altLang="es-CO" sz="1200">
                <a:solidFill>
                  <a:prstClr val="white">
                    <a:lumMod val="50000"/>
                  </a:prstClr>
                </a:solidFill>
              </a:rPr>
              <a:t>El porcentaje restante corresponde a consultas provenientes de otras ciudades del país o de peticionarios que no reportaron información sobre su ciudad de residencia.</a:t>
            </a:r>
            <a:endParaRPr lang="es-MX" altLang="es-CO" sz="1400" b="1">
              <a:solidFill>
                <a:schemeClr val="tx1">
                  <a:lumMod val="50000"/>
                  <a:lumOff val="50000"/>
                </a:schemeClr>
              </a:solidFill>
              <a:latin typeface="Myriad Pro" charset="0"/>
            </a:endParaRPr>
          </a:p>
        </p:txBody>
      </p:sp>
      <p:pic>
        <p:nvPicPr>
          <p:cNvPr id="11" name="Imagen 10">
            <a:extLst>
              <a:ext uri="{FF2B5EF4-FFF2-40B4-BE49-F238E27FC236}">
                <a16:creationId xmlns:a16="http://schemas.microsoft.com/office/drawing/2014/main" id="{3F974D5F-E0CD-6168-2499-6907607E2B42}"/>
              </a:ext>
            </a:extLst>
          </p:cNvPr>
          <p:cNvPicPr>
            <a:picLocks noChangeAspect="1"/>
          </p:cNvPicPr>
          <p:nvPr/>
        </p:nvPicPr>
        <p:blipFill>
          <a:blip r:embed="rId3"/>
          <a:stretch>
            <a:fillRect/>
          </a:stretch>
        </p:blipFill>
        <p:spPr>
          <a:xfrm>
            <a:off x="7066031" y="1845395"/>
            <a:ext cx="3588343" cy="2659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52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DC5F-4715-AA8A-ECAD-1D076C3BA5DD}"/>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2574CBB2-3D87-43C3-4873-862F6FEB37DD}"/>
              </a:ext>
            </a:extLst>
          </p:cNvPr>
          <p:cNvSpPr>
            <a:spLocks noGrp="1"/>
          </p:cNvSpPr>
          <p:nvPr>
            <p:ph type="title"/>
          </p:nvPr>
        </p:nvSpPr>
        <p:spPr>
          <a:xfrm>
            <a:off x="442560" y="314887"/>
            <a:ext cx="10429977" cy="571610"/>
          </a:xfrm>
        </p:spPr>
        <p:txBody>
          <a:bodyPr>
            <a:normAutofit fontScale="90000"/>
          </a:bodyPr>
          <a:lstStyle/>
          <a:p>
            <a:pPr algn="l"/>
            <a:r>
              <a:rPr lang="es-MX" sz="3600"/>
              <a:t>PQRSDA por tipo persona  y género</a:t>
            </a:r>
            <a:endParaRPr lang="es-CO">
              <a:solidFill>
                <a:srgbClr val="035A93"/>
              </a:solidFill>
            </a:endParaRPr>
          </a:p>
        </p:txBody>
      </p:sp>
      <p:sp>
        <p:nvSpPr>
          <p:cNvPr id="8" name="Marcador de texto 1">
            <a:extLst>
              <a:ext uri="{FF2B5EF4-FFF2-40B4-BE49-F238E27FC236}">
                <a16:creationId xmlns:a16="http://schemas.microsoft.com/office/drawing/2014/main" id="{4D0A3668-E21D-8570-1DC0-68218A3CFC48}"/>
              </a:ext>
            </a:extLst>
          </p:cNvPr>
          <p:cNvSpPr txBox="1">
            <a:spLocks/>
          </p:cNvSpPr>
          <p:nvPr/>
        </p:nvSpPr>
        <p:spPr>
          <a:xfrm>
            <a:off x="5657548" y="2459143"/>
            <a:ext cx="5549566" cy="1939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t" latinLnBrk="0" hangingPunct="1">
              <a:lnSpc>
                <a:spcPts val="1500"/>
              </a:lnSpc>
              <a:spcBef>
                <a:spcPts val="0"/>
              </a:spcBef>
              <a:spcAft>
                <a:spcPts val="0"/>
              </a:spcAft>
              <a:buClrTx/>
              <a:buSzTx/>
              <a:buFontTx/>
              <a:buNone/>
              <a:tabLst/>
              <a:defRPr/>
            </a:pPr>
            <a:r>
              <a:rPr lang="es-MX" sz="1200">
                <a:solidFill>
                  <a:prstClr val="white">
                    <a:lumMod val="50000"/>
                  </a:prstClr>
                </a:solidFill>
              </a:rPr>
              <a:t>Los resultados evidencian que la mayoría de las PQRSDA fueron presentada por </a:t>
            </a:r>
            <a:r>
              <a:rPr lang="es-MX" sz="1200" b="1">
                <a:solidFill>
                  <a:prstClr val="white">
                    <a:lumMod val="50000"/>
                  </a:prstClr>
                </a:solidFill>
              </a:rPr>
              <a:t>personas naturales </a:t>
            </a:r>
            <a:r>
              <a:rPr lang="es-MX" sz="1200">
                <a:solidFill>
                  <a:prstClr val="white">
                    <a:lumMod val="50000"/>
                  </a:prstClr>
                </a:solidFill>
              </a:rPr>
              <a:t>(91,67%), mientras que las </a:t>
            </a:r>
            <a:r>
              <a:rPr lang="es-MX" sz="1200" b="1">
                <a:solidFill>
                  <a:prstClr val="white">
                    <a:lumMod val="50000"/>
                  </a:prstClr>
                </a:solidFill>
              </a:rPr>
              <a:t>personas jurídicas </a:t>
            </a:r>
            <a:r>
              <a:rPr lang="es-MX" sz="1200">
                <a:solidFill>
                  <a:prstClr val="white">
                    <a:lumMod val="50000"/>
                  </a:prstClr>
                </a:solidFill>
              </a:rPr>
              <a:t>representaron el 8,33%, confirmando que los ciudadanos son los principales usuarios de estos canales.</a:t>
            </a:r>
          </a:p>
          <a:p>
            <a:pPr marL="0" marR="0" lvl="0" indent="0" algn="just" defTabSz="914400" rtl="0" eaLnBrk="1" fontAlgn="t" latinLnBrk="0" hangingPunct="1">
              <a:lnSpc>
                <a:spcPts val="1500"/>
              </a:lnSpc>
              <a:spcBef>
                <a:spcPts val="0"/>
              </a:spcBef>
              <a:spcAft>
                <a:spcPts val="0"/>
              </a:spcAft>
              <a:buClrTx/>
              <a:buSzTx/>
              <a:buFontTx/>
              <a:buNone/>
              <a:tabLst/>
              <a:defRPr/>
            </a:pPr>
            <a:endParaRPr lang="es-MX" sz="1200">
              <a:solidFill>
                <a:prstClr val="white">
                  <a:lumMod val="50000"/>
                </a:prstClr>
              </a:solidFill>
            </a:endParaRPr>
          </a:p>
          <a:p>
            <a:pPr marL="0" marR="0" lvl="0" indent="0" algn="just" defTabSz="914400" rtl="0" eaLnBrk="1" fontAlgn="t" latinLnBrk="0" hangingPunct="1">
              <a:lnSpc>
                <a:spcPts val="1500"/>
              </a:lnSpc>
              <a:spcBef>
                <a:spcPts val="0"/>
              </a:spcBef>
              <a:spcAft>
                <a:spcPts val="0"/>
              </a:spcAft>
              <a:buClrTx/>
              <a:buSzTx/>
              <a:buFontTx/>
              <a:buNone/>
              <a:tabLst/>
              <a:defRPr/>
            </a:pPr>
            <a:r>
              <a:rPr lang="es-MX" sz="1200">
                <a:solidFill>
                  <a:prstClr val="white">
                    <a:lumMod val="50000"/>
                  </a:prstClr>
                </a:solidFill>
              </a:rPr>
              <a:t>En cuanto a la distribución por género, se observa una participación equilibrada, con una leve predominancia de mujeres  (52,89 %) frente a hombres (47,11 %).</a:t>
            </a:r>
          </a:p>
        </p:txBody>
      </p:sp>
      <p:grpSp>
        <p:nvGrpSpPr>
          <p:cNvPr id="16" name="Grupo 15">
            <a:extLst>
              <a:ext uri="{FF2B5EF4-FFF2-40B4-BE49-F238E27FC236}">
                <a16:creationId xmlns:a16="http://schemas.microsoft.com/office/drawing/2014/main" id="{DA977574-C40B-0291-95F6-BE27E44DC354}"/>
              </a:ext>
            </a:extLst>
          </p:cNvPr>
          <p:cNvGrpSpPr/>
          <p:nvPr/>
        </p:nvGrpSpPr>
        <p:grpSpPr>
          <a:xfrm rot="5400000">
            <a:off x="4079850" y="2572322"/>
            <a:ext cx="970855" cy="1902671"/>
            <a:chOff x="3134696" y="3499578"/>
            <a:chExt cx="2032867" cy="1531152"/>
          </a:xfrm>
        </p:grpSpPr>
        <p:sp>
          <p:nvSpPr>
            <p:cNvPr id="14" name="Freeform 11">
              <a:extLst>
                <a:ext uri="{FF2B5EF4-FFF2-40B4-BE49-F238E27FC236}">
                  <a16:creationId xmlns:a16="http://schemas.microsoft.com/office/drawing/2014/main" id="{3C1CBDEE-E6FA-AE08-8186-536FD8611DB3}"/>
                </a:ext>
              </a:extLst>
            </p:cNvPr>
            <p:cNvSpPr>
              <a:spLocks/>
            </p:cNvSpPr>
            <p:nvPr/>
          </p:nvSpPr>
          <p:spPr bwMode="auto">
            <a:xfrm flipH="1">
              <a:off x="4151749" y="3499578"/>
              <a:ext cx="1015814" cy="1531152"/>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FFA100">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5" name="Freeform 12">
              <a:extLst>
                <a:ext uri="{FF2B5EF4-FFF2-40B4-BE49-F238E27FC236}">
                  <a16:creationId xmlns:a16="http://schemas.microsoft.com/office/drawing/2014/main" id="{A15477C7-75A4-1CBF-0402-9177852CD445}"/>
                </a:ext>
              </a:extLst>
            </p:cNvPr>
            <p:cNvSpPr>
              <a:spLocks/>
            </p:cNvSpPr>
            <p:nvPr/>
          </p:nvSpPr>
          <p:spPr bwMode="auto">
            <a:xfrm flipH="1">
              <a:off x="3134696" y="3499578"/>
              <a:ext cx="1017053" cy="1531152"/>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FFA100"/>
            </a:solidFill>
            <a:ln>
              <a:solidFill>
                <a:srgbClr val="FFA1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pic>
        <p:nvPicPr>
          <p:cNvPr id="3" name="Imagen 2">
            <a:extLst>
              <a:ext uri="{FF2B5EF4-FFF2-40B4-BE49-F238E27FC236}">
                <a16:creationId xmlns:a16="http://schemas.microsoft.com/office/drawing/2014/main" id="{E1BF8F2E-F856-6369-F1CE-977833857E96}"/>
              </a:ext>
            </a:extLst>
          </p:cNvPr>
          <p:cNvPicPr>
            <a:picLocks noChangeAspect="1"/>
          </p:cNvPicPr>
          <p:nvPr/>
        </p:nvPicPr>
        <p:blipFill>
          <a:blip r:embed="rId2"/>
          <a:stretch>
            <a:fillRect/>
          </a:stretch>
        </p:blipFill>
        <p:spPr>
          <a:xfrm>
            <a:off x="665426" y="1227980"/>
            <a:ext cx="2433991" cy="2044138"/>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351A226B-812F-6C39-8B51-7B6EF5B8834D}"/>
              </a:ext>
            </a:extLst>
          </p:cNvPr>
          <p:cNvPicPr>
            <a:picLocks noChangeAspect="1"/>
          </p:cNvPicPr>
          <p:nvPr/>
        </p:nvPicPr>
        <p:blipFill>
          <a:blip r:embed="rId3"/>
          <a:stretch>
            <a:fillRect/>
          </a:stretch>
        </p:blipFill>
        <p:spPr>
          <a:xfrm>
            <a:off x="665426" y="4233204"/>
            <a:ext cx="2574926" cy="1584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526093"/>
      </p:ext>
    </p:extLst>
  </p:cSld>
  <p:clrMapOvr>
    <a:masterClrMapping/>
  </p:clrMapOvr>
</p:sld>
</file>

<file path=ppt/theme/theme1.xml><?xml version="1.0" encoding="utf-8"?>
<a:theme xmlns:a="http://schemas.openxmlformats.org/drawingml/2006/main" name="1_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F3C41-E152-4AAC-B012-511389EC3A64}">
  <ds:schemaRefs>
    <ds:schemaRef ds:uri="http://schemas.microsoft.com/sharepoint/v3/contenttype/forms"/>
  </ds:schemaRefs>
</ds:datastoreItem>
</file>

<file path=customXml/itemProps2.xml><?xml version="1.0" encoding="utf-8"?>
<ds:datastoreItem xmlns:ds="http://schemas.openxmlformats.org/officeDocument/2006/customXml" ds:itemID="{D869B55D-7ADE-44B9-AFF1-57EF8B69055B}">
  <ds:schemaRefs>
    <ds:schemaRef ds:uri="59566f82-f342-460b-a36f-7f2067fae10e"/>
    <ds:schemaRef ds:uri="df5c9daf-8ab9-4342-943d-bf1a0c64b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B1CA42-F870-4612-B4CD-F8DA42F447CD}">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1_Tema de Office</vt:lpstr>
      <vt:lpstr>Informe estadístico integrado de las PQRSDA*</vt:lpstr>
      <vt:lpstr>Evolución de las PQRSDA</vt:lpstr>
      <vt:lpstr>Canales utilizados de atención al ciudadano</vt:lpstr>
      <vt:lpstr>Temas consultados en los canales</vt:lpstr>
      <vt:lpstr>Temas consultados en los canales</vt:lpstr>
      <vt:lpstr>Entidades más consultadas</vt:lpstr>
      <vt:lpstr>Entidades asociadas a Fogafín no competente</vt:lpstr>
      <vt:lpstr>PQRSDA por ciudades</vt:lpstr>
      <vt:lpstr>PQRSDA por tipo persona  y género</vt:lpstr>
      <vt:lpstr>Conclusiones</vt:lpstr>
      <vt:lpstr>Conclusiones - Aplicación Decreto 0103 de 2015</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revision>1</cp:revision>
  <dcterms:created xsi:type="dcterms:W3CDTF">2024-07-08T22:54:50Z</dcterms:created>
  <dcterms:modified xsi:type="dcterms:W3CDTF">2026-06-30T20:59:43Z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